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4" r:id="rId17"/>
    <p:sldId id="313" r:id="rId18"/>
    <p:sldId id="312" r:id="rId19"/>
    <p:sldId id="315" r:id="rId20"/>
    <p:sldId id="317" r:id="rId21"/>
    <p:sldId id="318" r:id="rId22"/>
    <p:sldId id="319" r:id="rId23"/>
    <p:sldId id="323" r:id="rId24"/>
    <p:sldId id="322" r:id="rId25"/>
    <p:sldId id="321" r:id="rId26"/>
    <p:sldId id="258" r:id="rId27"/>
    <p:sldId id="259" r:id="rId28"/>
    <p:sldId id="320" r:id="rId29"/>
    <p:sldId id="260" r:id="rId30"/>
    <p:sldId id="261" r:id="rId31"/>
    <p:sldId id="324" r:id="rId32"/>
    <p:sldId id="325" r:id="rId33"/>
    <p:sldId id="326" r:id="rId34"/>
    <p:sldId id="262" r:id="rId35"/>
    <p:sldId id="327" r:id="rId36"/>
    <p:sldId id="263" r:id="rId37"/>
    <p:sldId id="264" r:id="rId38"/>
    <p:sldId id="265" r:id="rId39"/>
    <p:sldId id="266" r:id="rId40"/>
    <p:sldId id="267" r:id="rId41"/>
    <p:sldId id="328" r:id="rId42"/>
    <p:sldId id="268" r:id="rId43"/>
    <p:sldId id="269" r:id="rId44"/>
    <p:sldId id="330"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57"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1163" r:id="rId98"/>
    <p:sldId id="1166" r:id="rId99"/>
    <p:sldId id="1167" r:id="rId100"/>
    <p:sldId id="1164" r:id="rId101"/>
    <p:sldId id="1132" r:id="rId102"/>
    <p:sldId id="1165" r:id="rId103"/>
    <p:sldId id="1168" r:id="rId104"/>
    <p:sldId id="1169" r:id="rId105"/>
    <p:sldId id="1170" r:id="rId106"/>
    <p:sldId id="1171" r:id="rId107"/>
    <p:sldId id="1172" r:id="rId108"/>
    <p:sldId id="1173" r:id="rId109"/>
    <p:sldId id="1174" r:id="rId110"/>
    <p:sldId id="1175" r:id="rId111"/>
    <p:sldId id="329" r:id="rId11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00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268B4160-F602-4ABE-AAB4-F13CBCCDD14E}" type="datetimeFigureOut">
              <a:rPr lang="en-US" smtClean="0"/>
              <a:t>12/14/2021</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789C8143-7273-4143-85FC-22F325C0B4B6}" type="slidenum">
              <a:rPr lang="en-US" smtClean="0"/>
              <a:t>‹#›</a:t>
            </a:fld>
            <a:endParaRPr lang="en-US"/>
          </a:p>
        </p:txBody>
      </p:sp>
    </p:spTree>
    <p:extLst>
      <p:ext uri="{BB962C8B-B14F-4D97-AF65-F5344CB8AC3E}">
        <p14:creationId xmlns:p14="http://schemas.microsoft.com/office/powerpoint/2010/main" val="85447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C8143-7273-4143-85FC-22F325C0B4B6}" type="slidenum">
              <a:rPr lang="en-US" smtClean="0"/>
              <a:t>98</a:t>
            </a:fld>
            <a:endParaRPr lang="en-US"/>
          </a:p>
        </p:txBody>
      </p:sp>
    </p:spTree>
    <p:extLst>
      <p:ext uri="{BB962C8B-B14F-4D97-AF65-F5344CB8AC3E}">
        <p14:creationId xmlns:p14="http://schemas.microsoft.com/office/powerpoint/2010/main" val="31461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F5919B7-7E1C-46A3-BEEF-16EF262307A5}" type="datetime1">
              <a:rPr lang="en-US" smtClean="0"/>
              <a:t>12/14/2021</a:t>
            </a:fld>
            <a:endParaRPr lang="en-US"/>
          </a:p>
        </p:txBody>
      </p:sp>
      <p:sp>
        <p:nvSpPr>
          <p:cNvPr id="6" name="Holder 6"/>
          <p:cNvSpPr>
            <a:spLocks noGrp="1"/>
          </p:cNvSpPr>
          <p:nvPr>
            <p:ph type="sldNum" sz="quarter" idx="7"/>
          </p:nvPr>
        </p:nvSpPr>
        <p:spPr/>
        <p:txBody>
          <a:bodyPr lIns="0" tIns="0" rIns="0" bIns="0"/>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AC403C4-1B4C-4FE3-8964-75AAADB28A5D}" type="datetime1">
              <a:rPr lang="en-US" smtClean="0"/>
              <a:t>12/14/2021</a:t>
            </a:fld>
            <a:endParaRPr lang="en-US"/>
          </a:p>
        </p:txBody>
      </p:sp>
      <p:sp>
        <p:nvSpPr>
          <p:cNvPr id="6" name="Holder 6"/>
          <p:cNvSpPr>
            <a:spLocks noGrp="1"/>
          </p:cNvSpPr>
          <p:nvPr>
            <p:ph type="sldNum" sz="quarter" idx="7"/>
          </p:nvPr>
        </p:nvSpPr>
        <p:spPr/>
        <p:txBody>
          <a:bodyPr lIns="0" tIns="0" rIns="0" bIns="0"/>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98EFDD-2CF1-4ECF-B72E-E2ED935153E3}" type="datetime1">
              <a:rPr lang="en-US" smtClean="0"/>
              <a:t>12/14/2021</a:t>
            </a:fld>
            <a:endParaRPr lang="en-US"/>
          </a:p>
        </p:txBody>
      </p:sp>
      <p:sp>
        <p:nvSpPr>
          <p:cNvPr id="7" name="Holder 7"/>
          <p:cNvSpPr>
            <a:spLocks noGrp="1"/>
          </p:cNvSpPr>
          <p:nvPr>
            <p:ph type="sldNum" sz="quarter" idx="7"/>
          </p:nvPr>
        </p:nvSpPr>
        <p:spPr/>
        <p:txBody>
          <a:bodyPr lIns="0" tIns="0" rIns="0" bIns="0"/>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05AABC3-23BD-474A-A2D8-862E2C329EF8}" type="datetime1">
              <a:rPr lang="en-US" smtClean="0"/>
              <a:t>12/14/2021</a:t>
            </a:fld>
            <a:endParaRPr lang="en-US"/>
          </a:p>
        </p:txBody>
      </p:sp>
      <p:sp>
        <p:nvSpPr>
          <p:cNvPr id="5" name="Holder 5"/>
          <p:cNvSpPr>
            <a:spLocks noGrp="1"/>
          </p:cNvSpPr>
          <p:nvPr>
            <p:ph type="sldNum" sz="quarter" idx="7"/>
          </p:nvPr>
        </p:nvSpPr>
        <p:spPr/>
        <p:txBody>
          <a:bodyPr lIns="0" tIns="0" rIns="0" bIns="0"/>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1EB416A-8D2A-4B37-9634-09D007061B43}" type="datetime1">
              <a:rPr lang="en-US" smtClean="0"/>
              <a:t>12/14/2021</a:t>
            </a:fld>
            <a:endParaRPr lang="en-US"/>
          </a:p>
        </p:txBody>
      </p:sp>
      <p:sp>
        <p:nvSpPr>
          <p:cNvPr id="4" name="Holder 4"/>
          <p:cNvSpPr>
            <a:spLocks noGrp="1"/>
          </p:cNvSpPr>
          <p:nvPr>
            <p:ph type="sldNum" sz="quarter" idx="7"/>
          </p:nvPr>
        </p:nvSpPr>
        <p:spPr/>
        <p:txBody>
          <a:bodyPr lIns="0" tIns="0" rIns="0" bIns="0"/>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9144000"/>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CD0ED890-5E27-4693-9A92-51221FD5C23C}" type="datetime1">
              <a:rPr lang="en-US" smtClean="0"/>
              <a:t>12/14/2021</a:t>
            </a:fld>
            <a:endParaRPr lang="en-US"/>
          </a:p>
        </p:txBody>
      </p:sp>
      <p:sp>
        <p:nvSpPr>
          <p:cNvPr id="6" name="Holder 6"/>
          <p:cNvSpPr>
            <a:spLocks noGrp="1"/>
          </p:cNvSpPr>
          <p:nvPr>
            <p:ph type="sldNum" sz="quarter" idx="7"/>
          </p:nvPr>
        </p:nvSpPr>
        <p:spPr>
          <a:xfrm>
            <a:off x="6667754" y="9462261"/>
            <a:ext cx="265429" cy="182879"/>
          </a:xfrm>
          <a:prstGeom prst="rect">
            <a:avLst/>
          </a:prstGeom>
        </p:spPr>
        <p:txBody>
          <a:bodyPr wrap="square" lIns="0" tIns="0" rIns="0" bIns="0">
            <a:spAutoFit/>
          </a:bodyPr>
          <a:lstStyle>
            <a:lvl1pPr>
              <a:defRPr sz="1000" b="0" i="0">
                <a:solidFill>
                  <a:srgbClr val="231F20"/>
                </a:solidFill>
                <a:latin typeface="Century Gothic"/>
                <a:cs typeface="Century Gothic"/>
              </a:defRPr>
            </a:lvl1pPr>
          </a:lstStyle>
          <a:p>
            <a:pPr marL="38100">
              <a:lnSpc>
                <a:spcPct val="100000"/>
              </a:lnSpc>
              <a:spcBef>
                <a:spcPts val="90"/>
              </a:spcBef>
            </a:pPr>
            <a:fld id="{81D60167-4931-47E6-BA6A-407CBD079E47}" type="slidenum">
              <a:rPr spc="135" dirty="0"/>
              <a:t>‹#›</a:t>
            </a:fld>
            <a:endParaRPr spc="1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00" y="457200"/>
            <a:ext cx="6858000" cy="9144000"/>
            <a:chOff x="457200" y="457200"/>
            <a:chExt cx="6858000" cy="9144000"/>
          </a:xfrm>
        </p:grpSpPr>
        <p:pic>
          <p:nvPicPr>
            <p:cNvPr id="3" name="object 3"/>
            <p:cNvPicPr/>
            <p:nvPr/>
          </p:nvPicPr>
          <p:blipFill>
            <a:blip r:embed="rId2" cstate="print"/>
            <a:stretch>
              <a:fillRect/>
            </a:stretch>
          </p:blipFill>
          <p:spPr>
            <a:xfrm>
              <a:off x="457200" y="457200"/>
              <a:ext cx="6858000" cy="9144000"/>
            </a:xfrm>
            <a:prstGeom prst="rect">
              <a:avLst/>
            </a:prstGeom>
          </p:spPr>
        </p:pic>
        <p:sp>
          <p:nvSpPr>
            <p:cNvPr id="13" name="object 13"/>
            <p:cNvSpPr/>
            <p:nvPr/>
          </p:nvSpPr>
          <p:spPr>
            <a:xfrm>
              <a:off x="6284922" y="1692212"/>
              <a:ext cx="40005" cy="52069"/>
            </a:xfrm>
            <a:custGeom>
              <a:avLst/>
              <a:gdLst/>
              <a:ahLst/>
              <a:cxnLst/>
              <a:rect l="l" t="t" r="r" b="b"/>
              <a:pathLst>
                <a:path w="40004" h="52069">
                  <a:moveTo>
                    <a:pt x="39877" y="0"/>
                  </a:moveTo>
                  <a:lnTo>
                    <a:pt x="0" y="0"/>
                  </a:lnTo>
                  <a:lnTo>
                    <a:pt x="495" y="1270"/>
                  </a:lnTo>
                  <a:lnTo>
                    <a:pt x="14630" y="51968"/>
                  </a:lnTo>
                  <a:lnTo>
                    <a:pt x="39877" y="51968"/>
                  </a:lnTo>
                  <a:lnTo>
                    <a:pt x="39877" y="0"/>
                  </a:lnTo>
                  <a:close/>
                </a:path>
              </a:pathLst>
            </a:custGeom>
            <a:solidFill>
              <a:srgbClr val="414042"/>
            </a:solidFill>
          </p:spPr>
          <p:txBody>
            <a:bodyPr wrap="square" lIns="0" tIns="0" rIns="0" bIns="0" rtlCol="0"/>
            <a:lstStyle/>
            <a:p>
              <a:endParaRPr/>
            </a:p>
          </p:txBody>
        </p:sp>
        <p:sp>
          <p:nvSpPr>
            <p:cNvPr id="15" name="object 15"/>
            <p:cNvSpPr/>
            <p:nvPr/>
          </p:nvSpPr>
          <p:spPr>
            <a:xfrm>
              <a:off x="6285605" y="1694257"/>
              <a:ext cx="78105" cy="1905"/>
            </a:xfrm>
            <a:custGeom>
              <a:avLst/>
              <a:gdLst/>
              <a:ahLst/>
              <a:cxnLst/>
              <a:rect l="l" t="t" r="r" b="b"/>
              <a:pathLst>
                <a:path w="78104" h="1905">
                  <a:moveTo>
                    <a:pt x="77546" y="0"/>
                  </a:moveTo>
                  <a:lnTo>
                    <a:pt x="0" y="0"/>
                  </a:lnTo>
                  <a:lnTo>
                    <a:pt x="495" y="1473"/>
                  </a:lnTo>
                  <a:lnTo>
                    <a:pt x="77127" y="1473"/>
                  </a:lnTo>
                  <a:lnTo>
                    <a:pt x="77546" y="0"/>
                  </a:lnTo>
                  <a:close/>
                </a:path>
              </a:pathLst>
            </a:custGeom>
            <a:solidFill>
              <a:srgbClr val="414042"/>
            </a:solidFill>
          </p:spPr>
          <p:txBody>
            <a:bodyPr wrap="square" lIns="0" tIns="0" rIns="0" bIns="0" rtlCol="0"/>
            <a:lstStyle/>
            <a:p>
              <a:endParaRPr/>
            </a:p>
          </p:txBody>
        </p:sp>
      </p:grpSp>
      <p:sp>
        <p:nvSpPr>
          <p:cNvPr id="24" name="object 24"/>
          <p:cNvSpPr txBox="1"/>
          <p:nvPr/>
        </p:nvSpPr>
        <p:spPr>
          <a:xfrm>
            <a:off x="722089" y="4003633"/>
            <a:ext cx="6328221" cy="724301"/>
          </a:xfrm>
          <a:prstGeom prst="rect">
            <a:avLst/>
          </a:prstGeom>
        </p:spPr>
        <p:txBody>
          <a:bodyPr vert="horz" wrap="square" lIns="0" tIns="12700" rIns="0" bIns="0" rtlCol="0">
            <a:spAutoFit/>
          </a:bodyPr>
          <a:lstStyle/>
          <a:p>
            <a:pPr marL="12700" algn="ctr">
              <a:lnSpc>
                <a:spcPts val="2515"/>
              </a:lnSpc>
            </a:pPr>
            <a:r>
              <a:rPr lang="en-US" sz="5400" b="1" i="1" spc="-110" dirty="0">
                <a:solidFill>
                  <a:srgbClr val="FFFFFF"/>
                </a:solidFill>
                <a:latin typeface="Lucida Sans"/>
                <a:cs typeface="Lucida Sans"/>
              </a:rPr>
              <a:t>Success </a:t>
            </a:r>
            <a:r>
              <a:rPr sz="5400" b="1" i="1" spc="-120" dirty="0">
                <a:solidFill>
                  <a:srgbClr val="FFFFFF"/>
                </a:solidFill>
                <a:latin typeface="Lucida Sans"/>
                <a:cs typeface="Lucida Sans"/>
              </a:rPr>
              <a:t>Plan</a:t>
            </a:r>
            <a:r>
              <a:rPr lang="en-US" sz="5400" b="1" i="1" spc="-120" dirty="0">
                <a:solidFill>
                  <a:srgbClr val="FFFFFF"/>
                </a:solidFill>
                <a:latin typeface="Lucida Sans"/>
                <a:cs typeface="Lucida Sans"/>
              </a:rPr>
              <a:t> 2022</a:t>
            </a:r>
          </a:p>
          <a:p>
            <a:pPr marL="12700" algn="ctr">
              <a:lnSpc>
                <a:spcPts val="2515"/>
              </a:lnSpc>
            </a:pPr>
            <a:endParaRPr lang="en-US" sz="5400" b="1" i="1" spc="-120" dirty="0">
              <a:solidFill>
                <a:srgbClr val="FFFFFF"/>
              </a:solidFill>
              <a:latin typeface="Lucida Sans"/>
              <a:cs typeface="Lucida Sans"/>
            </a:endParaRPr>
          </a:p>
        </p:txBody>
      </p:sp>
      <p:pic>
        <p:nvPicPr>
          <p:cNvPr id="28" name="Picture 27" descr="A picture containing aircraft, transport, balloon&#10;&#10;Description generated with very high confidence">
            <a:extLst>
              <a:ext uri="{FF2B5EF4-FFF2-40B4-BE49-F238E27FC236}">
                <a16:creationId xmlns:a16="http://schemas.microsoft.com/office/drawing/2014/main" id="{566092CA-C169-4E3B-9999-699140D92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861254"/>
            <a:ext cx="1168432" cy="1482241"/>
          </a:xfrm>
          <a:prstGeom prst="rect">
            <a:avLst/>
          </a:prstGeom>
        </p:spPr>
      </p:pic>
      <p:sp>
        <p:nvSpPr>
          <p:cNvPr id="30" name="Slide Number Placeholder 29">
            <a:extLst>
              <a:ext uri="{FF2B5EF4-FFF2-40B4-BE49-F238E27FC236}">
                <a16:creationId xmlns:a16="http://schemas.microsoft.com/office/drawing/2014/main" id="{8B1A4417-81F8-4DFB-953A-05E9E73E629A}"/>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a:t>
            </a:fld>
            <a:endParaRPr lang="en-US" spc="13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51D0A7-F1EB-4EEB-BC84-AC1E19373821}"/>
              </a:ext>
            </a:extLst>
          </p:cNvPr>
          <p:cNvSpPr txBox="1"/>
          <p:nvPr/>
        </p:nvSpPr>
        <p:spPr>
          <a:xfrm>
            <a:off x="495300" y="1447800"/>
            <a:ext cx="7124700" cy="7725192"/>
          </a:xfrm>
          <a:prstGeom prst="rect">
            <a:avLst/>
          </a:prstGeom>
          <a:noFill/>
        </p:spPr>
        <p:txBody>
          <a:bodyPr wrap="square">
            <a:spAutoFit/>
          </a:bodyPr>
          <a:lstStyle/>
          <a:p>
            <a:r>
              <a:rPr lang="en-US" sz="3200" dirty="0"/>
              <a:t>Success requires (4) things:</a:t>
            </a:r>
          </a:p>
          <a:p>
            <a:endParaRPr lang="en-US" sz="3200" dirty="0"/>
          </a:p>
          <a:p>
            <a:r>
              <a:rPr lang="en-US" sz="3200" dirty="0"/>
              <a:t>1) Goals … need to be specific and written</a:t>
            </a:r>
          </a:p>
          <a:p>
            <a:endParaRPr lang="en-US" sz="3200" dirty="0"/>
          </a:p>
          <a:p>
            <a:r>
              <a:rPr lang="en-US" sz="3200" dirty="0"/>
              <a:t>You can have multiple goals, personally and professionally, as part of your success plan</a:t>
            </a:r>
            <a:br>
              <a:rPr lang="en-US" sz="3200" dirty="0"/>
            </a:br>
            <a:endParaRPr lang="en-US" sz="3200" dirty="0"/>
          </a:p>
          <a:p>
            <a:r>
              <a:rPr lang="en-US" sz="3200" dirty="0"/>
              <a:t>The wheel of life has (7) separate components</a:t>
            </a:r>
          </a:p>
          <a:p>
            <a:endParaRPr lang="en-US" altLang="en-US" sz="3200" dirty="0"/>
          </a:p>
          <a:p>
            <a:r>
              <a:rPr lang="en-US" altLang="en-US" sz="3200" dirty="0"/>
              <a:t>	Spiritual</a:t>
            </a:r>
          </a:p>
          <a:p>
            <a:r>
              <a:rPr lang="en-US" altLang="en-US" sz="3200" dirty="0"/>
              <a:t>	Family</a:t>
            </a:r>
          </a:p>
          <a:p>
            <a:r>
              <a:rPr lang="en-US" altLang="en-US" sz="3200" dirty="0"/>
              <a:t>	Mental</a:t>
            </a:r>
          </a:p>
          <a:p>
            <a:r>
              <a:rPr lang="en-US" altLang="en-US" sz="3200" dirty="0"/>
              <a:t>	Physical</a:t>
            </a:r>
          </a:p>
        </p:txBody>
      </p:sp>
      <p:cxnSp>
        <p:nvCxnSpPr>
          <p:cNvPr id="4" name="Straight Connector 3">
            <a:extLst>
              <a:ext uri="{FF2B5EF4-FFF2-40B4-BE49-F238E27FC236}">
                <a16:creationId xmlns:a16="http://schemas.microsoft.com/office/drawing/2014/main" id="{38F39328-B878-45AB-A26D-50C926C8E528}"/>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6B1D2855-EA21-4A2D-A869-8C28ED5C4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FA84FD55-42F0-47D3-B2B4-CF39C18A8B29}"/>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10</a:t>
            </a:fld>
            <a:endParaRPr lang="en-US" spc="135" dirty="0"/>
          </a:p>
        </p:txBody>
      </p:sp>
      <p:sp>
        <p:nvSpPr>
          <p:cNvPr id="8" name="TextBox 7">
            <a:extLst>
              <a:ext uri="{FF2B5EF4-FFF2-40B4-BE49-F238E27FC236}">
                <a16:creationId xmlns:a16="http://schemas.microsoft.com/office/drawing/2014/main" id="{114CE887-90A1-44CD-84E6-E1030BF138C1}"/>
              </a:ext>
            </a:extLst>
          </p:cNvPr>
          <p:cNvSpPr txBox="1"/>
          <p:nvPr/>
        </p:nvSpPr>
        <p:spPr>
          <a:xfrm>
            <a:off x="3886200" y="6705600"/>
            <a:ext cx="3046983" cy="1569660"/>
          </a:xfrm>
          <a:prstGeom prst="rect">
            <a:avLst/>
          </a:prstGeom>
          <a:noFill/>
        </p:spPr>
        <p:txBody>
          <a:bodyPr wrap="square" rtlCol="0">
            <a:spAutoFit/>
          </a:bodyPr>
          <a:lstStyle/>
          <a:p>
            <a:r>
              <a:rPr lang="en-US" altLang="en-US" sz="3200" dirty="0"/>
              <a:t>Emotional</a:t>
            </a:r>
          </a:p>
          <a:p>
            <a:r>
              <a:rPr lang="en-US" altLang="en-US" sz="3200" dirty="0"/>
              <a:t>Work</a:t>
            </a:r>
          </a:p>
          <a:p>
            <a:r>
              <a:rPr lang="en-US" altLang="en-US" sz="3200" dirty="0"/>
              <a:t>Financial</a:t>
            </a:r>
          </a:p>
        </p:txBody>
      </p:sp>
    </p:spTree>
    <p:extLst>
      <p:ext uri="{BB962C8B-B14F-4D97-AF65-F5344CB8AC3E}">
        <p14:creationId xmlns:p14="http://schemas.microsoft.com/office/powerpoint/2010/main" val="2992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714-84AD-4231-9C72-332211216628}"/>
              </a:ext>
            </a:extLst>
          </p:cNvPr>
          <p:cNvSpPr>
            <a:spLocks noGrp="1"/>
          </p:cNvSpPr>
          <p:nvPr>
            <p:ph type="title"/>
          </p:nvPr>
        </p:nvSpPr>
        <p:spPr>
          <a:xfrm>
            <a:off x="350444" y="1475051"/>
            <a:ext cx="6703695" cy="448124"/>
          </a:xfrm>
        </p:spPr>
        <p:txBody>
          <a:bodyPr>
            <a:noAutofit/>
          </a:bodyPr>
          <a:lstStyle/>
          <a:p>
            <a:r>
              <a:rPr lang="en-US" sz="3600" b="1" dirty="0">
                <a:latin typeface="+mn-lt"/>
                <a:ea typeface="+mn-ea"/>
                <a:cs typeface="+mn-cs"/>
              </a:rPr>
              <a:t>Reversing Strategies</a:t>
            </a:r>
          </a:p>
        </p:txBody>
      </p:sp>
      <p:sp>
        <p:nvSpPr>
          <p:cNvPr id="3" name="Content Placeholder 2">
            <a:extLst>
              <a:ext uri="{FF2B5EF4-FFF2-40B4-BE49-F238E27FC236}">
                <a16:creationId xmlns:a16="http://schemas.microsoft.com/office/drawing/2014/main" id="{D8DD12D0-06B4-45BE-BF7A-79AE780B288F}"/>
              </a:ext>
            </a:extLst>
          </p:cNvPr>
          <p:cNvSpPr>
            <a:spLocks noGrp="1"/>
          </p:cNvSpPr>
          <p:nvPr>
            <p:ph idx="1"/>
          </p:nvPr>
        </p:nvSpPr>
        <p:spPr>
          <a:xfrm>
            <a:off x="307662" y="2438400"/>
            <a:ext cx="7464738" cy="6629400"/>
          </a:xfrm>
        </p:spPr>
        <p:txBody>
          <a:bodyPr>
            <a:normAutofit fontScale="92500" lnSpcReduction="20000"/>
          </a:bodyPr>
          <a:lstStyle/>
          <a:p>
            <a:r>
              <a:rPr lang="en-US" sz="2600" dirty="0"/>
              <a:t>A) Good question. Why did you bring that up just now?</a:t>
            </a:r>
          </a:p>
          <a:p>
            <a:br>
              <a:rPr lang="en-US" sz="2600" dirty="0"/>
            </a:br>
            <a:r>
              <a:rPr lang="en-US" sz="2600" dirty="0"/>
              <a:t>B) That’s an interesting question, and the reason you asked is?</a:t>
            </a:r>
          </a:p>
          <a:p>
            <a:br>
              <a:rPr lang="en-US" sz="2600" dirty="0"/>
            </a:br>
            <a:r>
              <a:rPr lang="en-US" sz="2600" dirty="0"/>
              <a:t>C) That makes sense. Why is that important? </a:t>
            </a:r>
          </a:p>
          <a:p>
            <a:br>
              <a:rPr lang="en-US" sz="2600" dirty="0"/>
            </a:br>
            <a:r>
              <a:rPr lang="en-US" sz="2600" dirty="0"/>
              <a:t>D) A lot of people ask that. Can you tell me why you asked that just now?</a:t>
            </a:r>
          </a:p>
          <a:p>
            <a:br>
              <a:rPr lang="en-US" sz="2600" dirty="0"/>
            </a:br>
            <a:r>
              <a:rPr lang="en-US" sz="2600" dirty="0"/>
              <a:t>E) I am glad you asked. What if I said I can deliver what you asked?</a:t>
            </a:r>
          </a:p>
          <a:p>
            <a:br>
              <a:rPr lang="en-US" sz="2600" dirty="0"/>
            </a:br>
            <a:r>
              <a:rPr lang="en-US" sz="2600" dirty="0"/>
              <a:t>F) I understand, if you were me, what would you do?</a:t>
            </a:r>
          </a:p>
          <a:p>
            <a:br>
              <a:rPr lang="en-US" sz="2600" dirty="0"/>
            </a:br>
            <a:r>
              <a:rPr lang="en-US" sz="2600" dirty="0"/>
              <a:t>G) That sounds important to you, if we could provide that, what would be the next step?</a:t>
            </a:r>
          </a:p>
          <a:p>
            <a:br>
              <a:rPr lang="en-US" sz="2600" dirty="0"/>
            </a:br>
            <a:r>
              <a:rPr lang="en-US" sz="2600" dirty="0"/>
              <a:t>H) That’s an excellent question. I really want to make sure that I understand what’s important to you. Please give me a specific example of what that looks like.</a:t>
            </a:r>
          </a:p>
          <a:p>
            <a:endParaRPr lang="en-US" sz="850" dirty="0"/>
          </a:p>
        </p:txBody>
      </p:sp>
      <p:sp>
        <p:nvSpPr>
          <p:cNvPr id="6" name="Slide Number Placeholder 5">
            <a:extLst>
              <a:ext uri="{FF2B5EF4-FFF2-40B4-BE49-F238E27FC236}">
                <a16:creationId xmlns:a16="http://schemas.microsoft.com/office/drawing/2014/main" id="{171B4C74-0A0E-48AF-83E8-80DE8DE5BDF5}"/>
              </a:ext>
            </a:extLst>
          </p:cNvPr>
          <p:cNvSpPr>
            <a:spLocks noGrp="1"/>
          </p:cNvSpPr>
          <p:nvPr>
            <p:ph type="sldNum" sz="quarter" idx="12"/>
          </p:nvPr>
        </p:nvSpPr>
        <p:spPr>
          <a:xfrm>
            <a:off x="5180647" y="940046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8620">
              <a:defRPr/>
            </a:pPr>
            <a:fld id="{21D0B07D-DF37-4C57-B619-04C3060A2144}" type="slidenum">
              <a:rPr lang="en-US" smtClean="0"/>
              <a:pPr algn="r" defTabSz="388620">
                <a:defRPr/>
              </a:pPr>
              <a:t>100</a:t>
            </a:fld>
            <a:endParaRPr lang="en-US" sz="1020"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51433928-7EEA-4554-9458-CA8D28713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8" name="Picture 7" descr="A picture containing aircraft, transport, balloon&#10;&#10;Description generated with very high confidence">
            <a:extLst>
              <a:ext uri="{FF2B5EF4-FFF2-40B4-BE49-F238E27FC236}">
                <a16:creationId xmlns:a16="http://schemas.microsoft.com/office/drawing/2014/main" id="{23666007-E4D6-457D-96C3-71A90F4E9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2035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94AB-56C9-4A50-9CEB-6241B104FD51}"/>
              </a:ext>
            </a:extLst>
          </p:cNvPr>
          <p:cNvSpPr>
            <a:spLocks noGrp="1"/>
          </p:cNvSpPr>
          <p:nvPr>
            <p:ph type="title"/>
          </p:nvPr>
        </p:nvSpPr>
        <p:spPr>
          <a:xfrm>
            <a:off x="318599" y="1403591"/>
            <a:ext cx="6703695" cy="636596"/>
          </a:xfrm>
        </p:spPr>
        <p:txBody>
          <a:bodyPr>
            <a:normAutofit/>
          </a:bodyPr>
          <a:lstStyle/>
          <a:p>
            <a:r>
              <a:rPr lang="en-US" sz="3600" b="1" dirty="0">
                <a:latin typeface="+mn-lt"/>
                <a:ea typeface="+mn-ea"/>
                <a:cs typeface="+mn-cs"/>
              </a:rPr>
              <a:t>Reversing Strategies </a:t>
            </a:r>
            <a:r>
              <a:rPr lang="en-US" sz="1700" b="1" dirty="0">
                <a:latin typeface="+mn-lt"/>
                <a:ea typeface="+mn-ea"/>
                <a:cs typeface="+mn-cs"/>
              </a:rPr>
              <a:t>(Cont.)</a:t>
            </a:r>
            <a:endParaRPr lang="en-US" sz="2720" b="1" dirty="0">
              <a:latin typeface="+mn-lt"/>
              <a:ea typeface="+mn-ea"/>
              <a:cs typeface="+mn-cs"/>
            </a:endParaRPr>
          </a:p>
        </p:txBody>
      </p:sp>
      <p:sp>
        <p:nvSpPr>
          <p:cNvPr id="3" name="Content Placeholder 2">
            <a:extLst>
              <a:ext uri="{FF2B5EF4-FFF2-40B4-BE49-F238E27FC236}">
                <a16:creationId xmlns:a16="http://schemas.microsoft.com/office/drawing/2014/main" id="{0BAC393B-B7D2-437F-8CD1-A4F1AF26FE64}"/>
              </a:ext>
            </a:extLst>
          </p:cNvPr>
          <p:cNvSpPr>
            <a:spLocks noGrp="1"/>
          </p:cNvSpPr>
          <p:nvPr>
            <p:ph idx="1"/>
          </p:nvPr>
        </p:nvSpPr>
        <p:spPr>
          <a:xfrm>
            <a:off x="329972" y="2352106"/>
            <a:ext cx="7061428" cy="6639494"/>
          </a:xfrm>
        </p:spPr>
        <p:txBody>
          <a:bodyPr>
            <a:normAutofit/>
          </a:bodyPr>
          <a:lstStyle/>
          <a:p>
            <a:r>
              <a:rPr lang="en-US" sz="2550" b="1" dirty="0"/>
              <a:t>Prospect: </a:t>
            </a:r>
            <a:r>
              <a:rPr lang="en-US" sz="2550" dirty="0"/>
              <a:t>I believe that there’s a good chance that we will list our house with you.</a:t>
            </a:r>
          </a:p>
          <a:p>
            <a:r>
              <a:rPr lang="en-US" sz="2550" b="1" dirty="0"/>
              <a:t>Salesperson: </a:t>
            </a:r>
            <a:r>
              <a:rPr lang="en-US" sz="2550" dirty="0"/>
              <a:t>I appreciate you telling me that. I’m curious, however. When you say, “good chance,” what does that mean?</a:t>
            </a:r>
          </a:p>
          <a:p>
            <a:endParaRPr lang="en-US" sz="2040" b="1" dirty="0"/>
          </a:p>
          <a:p>
            <a:r>
              <a:rPr lang="en-US" sz="2550" b="1" dirty="0"/>
              <a:t>Prospect: </a:t>
            </a:r>
            <a:r>
              <a:rPr lang="en-US" sz="2550" dirty="0"/>
              <a:t>We’re inclined to list our house this spring. </a:t>
            </a:r>
          </a:p>
          <a:p>
            <a:r>
              <a:rPr lang="en-US" sz="2550" b="1" dirty="0"/>
              <a:t>Salesperson: </a:t>
            </a:r>
            <a:r>
              <a:rPr lang="en-US" sz="2550" dirty="0"/>
              <a:t>That’s great. Let me ask you something. When you say “inclined,” what does that mean?</a:t>
            </a:r>
          </a:p>
          <a:p>
            <a:endParaRPr lang="en-US" sz="2040" b="1" dirty="0"/>
          </a:p>
          <a:p>
            <a:r>
              <a:rPr lang="en-US" sz="2805" b="1" dirty="0"/>
              <a:t>Prospect: </a:t>
            </a:r>
            <a:r>
              <a:rPr lang="en-US" sz="2805" dirty="0"/>
              <a:t>We’ll be making our decision very soon.</a:t>
            </a:r>
          </a:p>
          <a:p>
            <a:r>
              <a:rPr lang="en-US" sz="2805" b="1" dirty="0"/>
              <a:t>Salesperson: </a:t>
            </a:r>
            <a:r>
              <a:rPr lang="en-US" sz="2805" dirty="0"/>
              <a:t>I appreciate you sharing that information with me. When you say, “very soon,” what exactly does that mean?</a:t>
            </a:r>
          </a:p>
          <a:p>
            <a:endParaRPr lang="en-US" sz="2040" dirty="0"/>
          </a:p>
          <a:p>
            <a:endParaRPr lang="en-US" dirty="0"/>
          </a:p>
        </p:txBody>
      </p:sp>
      <p:sp>
        <p:nvSpPr>
          <p:cNvPr id="6" name="Slide Number Placeholder 5">
            <a:extLst>
              <a:ext uri="{FF2B5EF4-FFF2-40B4-BE49-F238E27FC236}">
                <a16:creationId xmlns:a16="http://schemas.microsoft.com/office/drawing/2014/main" id="{D3AFD76D-6073-4E30-8C70-046B5534ACA9}"/>
              </a:ext>
            </a:extLst>
          </p:cNvPr>
          <p:cNvSpPr>
            <a:spLocks noGrp="1"/>
          </p:cNvSpPr>
          <p:nvPr>
            <p:ph type="sldNum" sz="quarter" idx="12"/>
          </p:nvPr>
        </p:nvSpPr>
        <p:spPr>
          <a:xfrm>
            <a:off x="5180647" y="930351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8620">
              <a:defRPr/>
            </a:pPr>
            <a:fld id="{21D0B07D-DF37-4C57-B619-04C3060A2144}" type="slidenum">
              <a:rPr lang="en-US" smtClean="0"/>
              <a:pPr algn="r" defTabSz="388620">
                <a:defRPr/>
              </a:pPr>
              <a:t>101</a:t>
            </a:fld>
            <a:endParaRPr lang="en-US" sz="1020"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EAB975B9-2597-45FA-83DA-7EB9AD10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8" name="Picture 7" descr="A picture containing aircraft, transport, balloon&#10;&#10;Description generated with very high confidence">
            <a:extLst>
              <a:ext uri="{FF2B5EF4-FFF2-40B4-BE49-F238E27FC236}">
                <a16:creationId xmlns:a16="http://schemas.microsoft.com/office/drawing/2014/main" id="{5EEBE791-07BD-4D3C-94A9-0BB4BDDEB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1137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AFD76D-6073-4E30-8C70-046B5534ACA9}"/>
              </a:ext>
            </a:extLst>
          </p:cNvPr>
          <p:cNvSpPr>
            <a:spLocks noGrp="1"/>
          </p:cNvSpPr>
          <p:nvPr>
            <p:ph type="sldNum" sz="quarter" idx="12"/>
          </p:nvPr>
        </p:nvSpPr>
        <p:spPr>
          <a:xfrm>
            <a:off x="5179073" y="937032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8620">
              <a:defRPr/>
            </a:pPr>
            <a:fld id="{21D0B07D-DF37-4C57-B619-04C3060A2144}" type="slidenum">
              <a:rPr lang="en-US" smtClean="0"/>
              <a:pPr algn="r" defTabSz="388620">
                <a:defRPr/>
              </a:pPr>
              <a:t>102</a:t>
            </a:fld>
            <a:endParaRPr lang="en-US" sz="1020" dirty="0">
              <a:solidFill>
                <a:prstClr val="black">
                  <a:tint val="75000"/>
                </a:prstClr>
              </a:solidFill>
              <a:latin typeface="Calibri" panose="020F0502020204030204"/>
            </a:endParaRPr>
          </a:p>
        </p:txBody>
      </p:sp>
      <p:sp>
        <p:nvSpPr>
          <p:cNvPr id="8" name="Rectangle 7">
            <a:extLst>
              <a:ext uri="{FF2B5EF4-FFF2-40B4-BE49-F238E27FC236}">
                <a16:creationId xmlns:a16="http://schemas.microsoft.com/office/drawing/2014/main" id="{11A6D90F-FF3D-444D-88EE-9900193CD367}"/>
              </a:ext>
            </a:extLst>
          </p:cNvPr>
          <p:cNvSpPr/>
          <p:nvPr/>
        </p:nvSpPr>
        <p:spPr>
          <a:xfrm>
            <a:off x="318599" y="1131036"/>
            <a:ext cx="4843667" cy="646331"/>
          </a:xfrm>
          <a:prstGeom prst="rect">
            <a:avLst/>
          </a:prstGeom>
        </p:spPr>
        <p:txBody>
          <a:bodyPr wrap="square">
            <a:spAutoFit/>
          </a:bodyPr>
          <a:lstStyle/>
          <a:p>
            <a:r>
              <a:rPr lang="en-US" sz="3600" b="1" dirty="0"/>
              <a:t>Up Front Contract</a:t>
            </a:r>
            <a:endParaRPr lang="en-US" sz="3600" dirty="0"/>
          </a:p>
        </p:txBody>
      </p:sp>
      <p:sp>
        <p:nvSpPr>
          <p:cNvPr id="9" name="Rectangle 8">
            <a:extLst>
              <a:ext uri="{FF2B5EF4-FFF2-40B4-BE49-F238E27FC236}">
                <a16:creationId xmlns:a16="http://schemas.microsoft.com/office/drawing/2014/main" id="{8AE39E47-DB2D-4B66-9350-432567F72BA8}"/>
              </a:ext>
            </a:extLst>
          </p:cNvPr>
          <p:cNvSpPr/>
          <p:nvPr/>
        </p:nvSpPr>
        <p:spPr>
          <a:xfrm>
            <a:off x="343601" y="1814898"/>
            <a:ext cx="6866714" cy="7848302"/>
          </a:xfrm>
          <a:prstGeom prst="rect">
            <a:avLst/>
          </a:prstGeom>
        </p:spPr>
        <p:txBody>
          <a:bodyPr wrap="square">
            <a:spAutoFit/>
          </a:bodyPr>
          <a:lstStyle/>
          <a:p>
            <a:r>
              <a:rPr lang="en-US" sz="2400" dirty="0">
                <a:solidFill>
                  <a:srgbClr val="222222"/>
                </a:solidFill>
              </a:rPr>
              <a:t>Mr. and Mrs. Seller thank you for having me over to talk about your house. I appreciate you thinking about me and RE/MAX Right Choice to help you sell your home.</a:t>
            </a:r>
            <a:br>
              <a:rPr lang="en-US" sz="2400" dirty="0">
                <a:solidFill>
                  <a:srgbClr val="222222"/>
                </a:solidFill>
              </a:rPr>
            </a:br>
            <a:endParaRPr lang="en-US" sz="2400" dirty="0">
              <a:solidFill>
                <a:srgbClr val="222222"/>
              </a:solidFill>
            </a:endParaRPr>
          </a:p>
          <a:p>
            <a:r>
              <a:rPr lang="en-US" sz="2400" dirty="0">
                <a:solidFill>
                  <a:srgbClr val="222222"/>
                </a:solidFill>
              </a:rPr>
              <a:t>I wanted to check with you to see if you still have 30-45 minutes minutes for our meeting today.</a:t>
            </a:r>
          </a:p>
          <a:p>
            <a:endParaRPr lang="en-US" sz="2400" dirty="0">
              <a:solidFill>
                <a:srgbClr val="222222"/>
              </a:solidFill>
            </a:endParaRPr>
          </a:p>
          <a:p>
            <a:r>
              <a:rPr lang="en-US" sz="2400" dirty="0">
                <a:solidFill>
                  <a:srgbClr val="222222"/>
                </a:solidFill>
              </a:rPr>
              <a:t>Yes we do... Great.</a:t>
            </a:r>
          </a:p>
          <a:p>
            <a:endParaRPr lang="en-US" sz="1600" dirty="0">
              <a:solidFill>
                <a:srgbClr val="222222"/>
              </a:solidFill>
            </a:endParaRPr>
          </a:p>
          <a:p>
            <a:r>
              <a:rPr lang="en-US" sz="2400" dirty="0">
                <a:solidFill>
                  <a:srgbClr val="222222"/>
                </a:solidFill>
              </a:rPr>
              <a:t>I know you are going to have some questions for me and that’s great. I will do my best to answer them.</a:t>
            </a:r>
          </a:p>
          <a:p>
            <a:endParaRPr lang="en-US" sz="1600" dirty="0">
              <a:solidFill>
                <a:srgbClr val="222222"/>
              </a:solidFill>
            </a:endParaRPr>
          </a:p>
          <a:p>
            <a:r>
              <a:rPr lang="en-US" sz="2400" dirty="0">
                <a:solidFill>
                  <a:srgbClr val="222222"/>
                </a:solidFill>
              </a:rPr>
              <a:t>If it is ok with you, I have some questions for you as well.</a:t>
            </a:r>
          </a:p>
          <a:p>
            <a:endParaRPr lang="en-US" sz="2400" dirty="0">
              <a:solidFill>
                <a:srgbClr val="222222"/>
              </a:solidFill>
            </a:endParaRPr>
          </a:p>
          <a:p>
            <a:r>
              <a:rPr lang="en-US" sz="2400" dirty="0">
                <a:solidFill>
                  <a:srgbClr val="222222"/>
                </a:solidFill>
              </a:rPr>
              <a:t>Great.</a:t>
            </a:r>
          </a:p>
          <a:p>
            <a:endParaRPr lang="en-US" sz="1600" dirty="0">
              <a:solidFill>
                <a:srgbClr val="222222"/>
              </a:solidFill>
            </a:endParaRPr>
          </a:p>
          <a:p>
            <a:r>
              <a:rPr lang="en-US" sz="2400" dirty="0">
                <a:solidFill>
                  <a:srgbClr val="222222"/>
                </a:solidFill>
              </a:rPr>
              <a:t>When we are through today you will know if what we discussed works for you.  If it does, we will figure out what the next steps are.  If it does not, we will not push it just let me know.  Does that work for you?</a:t>
            </a:r>
            <a:endParaRPr lang="en-US" sz="2400" dirty="0"/>
          </a:p>
        </p:txBody>
      </p:sp>
      <p:pic>
        <p:nvPicPr>
          <p:cNvPr id="7" name="Picture 6">
            <a:extLst>
              <a:ext uri="{FF2B5EF4-FFF2-40B4-BE49-F238E27FC236}">
                <a16:creationId xmlns:a16="http://schemas.microsoft.com/office/drawing/2014/main" id="{232FB070-2952-4845-B4B6-3A255D999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10" name="Picture 9" descr="A picture containing aircraft, transport, balloon&#10;&#10;Description generated with very high confidence">
            <a:extLst>
              <a:ext uri="{FF2B5EF4-FFF2-40B4-BE49-F238E27FC236}">
                <a16:creationId xmlns:a16="http://schemas.microsoft.com/office/drawing/2014/main" id="{34D9B7E2-EA4E-40A2-BBFA-DA19976D4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5747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327698" y="1805560"/>
            <a:ext cx="6703695" cy="5890640"/>
          </a:xfrm>
        </p:spPr>
        <p:txBody>
          <a:bodyPr>
            <a:normAutofit/>
          </a:bodyPr>
          <a:lstStyle/>
          <a:p>
            <a:r>
              <a:rPr lang="en-US" sz="3600" b="1" dirty="0"/>
              <a:t>You need to know what a seller </a:t>
            </a:r>
            <a:r>
              <a:rPr lang="en-US" sz="3600" b="1" u="sng" dirty="0"/>
              <a:t>can</a:t>
            </a:r>
            <a:r>
              <a:rPr lang="en-US" sz="3600" b="1" dirty="0"/>
              <a:t> control:</a:t>
            </a:r>
          </a:p>
          <a:p>
            <a:endParaRPr lang="en-US" sz="3485" dirty="0"/>
          </a:p>
          <a:p>
            <a:r>
              <a:rPr lang="en-US" sz="3200" dirty="0"/>
              <a:t>Price</a:t>
            </a:r>
          </a:p>
          <a:p>
            <a:endParaRPr lang="en-US" sz="3200" dirty="0"/>
          </a:p>
          <a:p>
            <a:r>
              <a:rPr lang="en-US" sz="3200" dirty="0"/>
              <a:t>Condition</a:t>
            </a:r>
          </a:p>
          <a:p>
            <a:endParaRPr lang="en-US" sz="3200" dirty="0"/>
          </a:p>
          <a:p>
            <a:r>
              <a:rPr lang="en-US" sz="3200" dirty="0"/>
              <a:t>Commission being offered</a:t>
            </a:r>
          </a:p>
          <a:p>
            <a:endParaRPr lang="en-US" sz="3200" dirty="0"/>
          </a:p>
          <a:p>
            <a:r>
              <a:rPr lang="en-US" sz="3200" dirty="0"/>
              <a:t>Who markets their property</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103</a:t>
            </a:fld>
            <a:endParaRPr lang="en-US" dirty="0"/>
          </a:p>
        </p:txBody>
      </p:sp>
      <p:pic>
        <p:nvPicPr>
          <p:cNvPr id="8" name="Picture 7">
            <a:extLst>
              <a:ext uri="{FF2B5EF4-FFF2-40B4-BE49-F238E27FC236}">
                <a16:creationId xmlns:a16="http://schemas.microsoft.com/office/drawing/2014/main" id="{21850C84-657F-45D7-B9CB-08B6FD928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C12C3C09-26AF-4D41-92C1-1D2B4B28E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1177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458942" y="1864778"/>
            <a:ext cx="6779105" cy="5831422"/>
          </a:xfrm>
        </p:spPr>
        <p:txBody>
          <a:bodyPr>
            <a:normAutofit fontScale="25000" lnSpcReduction="20000"/>
          </a:bodyPr>
          <a:lstStyle/>
          <a:p>
            <a:r>
              <a:rPr lang="en-US" sz="14400" b="1" dirty="0"/>
              <a:t>You need to know what a seller </a:t>
            </a:r>
            <a:r>
              <a:rPr lang="en-US" sz="14400" b="1" u="sng" dirty="0"/>
              <a:t>can not </a:t>
            </a:r>
            <a:r>
              <a:rPr lang="en-US" sz="14400" b="1" dirty="0"/>
              <a:t>control:</a:t>
            </a:r>
            <a:br>
              <a:rPr lang="en-US" sz="10880" dirty="0"/>
            </a:br>
            <a:endParaRPr lang="en-US" sz="10880" dirty="0"/>
          </a:p>
          <a:p>
            <a:endParaRPr lang="en-US" dirty="0"/>
          </a:p>
          <a:p>
            <a:r>
              <a:rPr lang="en-US" sz="12800" dirty="0"/>
              <a:t>National Economy</a:t>
            </a:r>
          </a:p>
          <a:p>
            <a:br>
              <a:rPr lang="en-US" sz="12800" dirty="0"/>
            </a:br>
            <a:endParaRPr lang="en-US" sz="12800" dirty="0"/>
          </a:p>
          <a:p>
            <a:r>
              <a:rPr lang="en-US" sz="12800" dirty="0"/>
              <a:t>Local real estate market</a:t>
            </a:r>
          </a:p>
          <a:p>
            <a:br>
              <a:rPr lang="en-US" sz="12800" dirty="0"/>
            </a:br>
            <a:endParaRPr lang="en-US" sz="12800" dirty="0"/>
          </a:p>
          <a:p>
            <a:r>
              <a:rPr lang="en-US" sz="12800" dirty="0"/>
              <a:t>The price of another property</a:t>
            </a:r>
          </a:p>
          <a:p>
            <a:endParaRPr lang="en-US" sz="12800" dirty="0"/>
          </a:p>
          <a:p>
            <a:r>
              <a:rPr lang="en-US" sz="12800" dirty="0"/>
              <a:t>Location</a:t>
            </a:r>
          </a:p>
          <a:p>
            <a:br>
              <a:rPr lang="en-US" sz="12800" dirty="0"/>
            </a:br>
            <a:endParaRPr lang="en-US" sz="128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7992"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104</a:t>
            </a:fld>
            <a:endParaRPr lang="en-US" dirty="0"/>
          </a:p>
        </p:txBody>
      </p:sp>
      <p:pic>
        <p:nvPicPr>
          <p:cNvPr id="8" name="Picture 7">
            <a:extLst>
              <a:ext uri="{FF2B5EF4-FFF2-40B4-BE49-F238E27FC236}">
                <a16:creationId xmlns:a16="http://schemas.microsoft.com/office/drawing/2014/main" id="{2064CA73-48B2-4BFF-B650-A68C70B1C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8B0E7071-34A3-4C6B-85D8-8CDE447B1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2421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259628" y="1705474"/>
            <a:ext cx="7171427" cy="7286126"/>
          </a:xfrm>
        </p:spPr>
        <p:txBody>
          <a:bodyPr>
            <a:normAutofit fontScale="25000" lnSpcReduction="20000"/>
          </a:bodyPr>
          <a:lstStyle/>
          <a:p>
            <a:r>
              <a:rPr lang="en-US" sz="14400" b="1" dirty="0"/>
              <a:t>What is your client for life program:</a:t>
            </a:r>
          </a:p>
          <a:p>
            <a:br>
              <a:rPr lang="en-US" sz="2805" dirty="0"/>
            </a:br>
            <a:endParaRPr lang="en-US" sz="2805" dirty="0"/>
          </a:p>
          <a:p>
            <a:r>
              <a:rPr lang="en-US" sz="12800" dirty="0"/>
              <a:t>NAR stats: By year 4 consumers do not remember their Realtor’s name.</a:t>
            </a:r>
          </a:p>
          <a:p>
            <a:endParaRPr lang="en-US" sz="12800" dirty="0"/>
          </a:p>
          <a:p>
            <a:r>
              <a:rPr lang="en-US" sz="12800" dirty="0"/>
              <a:t>People move, on average, every seven years.</a:t>
            </a:r>
          </a:p>
          <a:p>
            <a:endParaRPr lang="en-US" sz="12800" dirty="0"/>
          </a:p>
          <a:p>
            <a:r>
              <a:rPr lang="en-US" sz="12800" dirty="0"/>
              <a:t>Existing business is more valuable and less stressful than new business. Referred business is typically significantly easier as trust is easier to establish and quicker to build.</a:t>
            </a:r>
            <a:br>
              <a:rPr lang="en-US" sz="12800" dirty="0"/>
            </a:br>
            <a:endParaRPr lang="en-US" sz="12800" dirty="0"/>
          </a:p>
          <a:p>
            <a:r>
              <a:rPr lang="en-US" sz="12800" dirty="0"/>
              <a:t>View all customers and past clients as beautiful gardens that must be cultivated and watered frequently.</a:t>
            </a:r>
          </a:p>
          <a:p>
            <a:endParaRPr lang="en-US" sz="12800" dirty="0"/>
          </a:p>
          <a:p>
            <a:r>
              <a:rPr lang="en-US" sz="12800" dirty="0"/>
              <a:t>Focus on being a referred agent.</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4600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105</a:t>
            </a:fld>
            <a:endParaRPr lang="en-US" dirty="0"/>
          </a:p>
        </p:txBody>
      </p:sp>
      <p:pic>
        <p:nvPicPr>
          <p:cNvPr id="8" name="Picture 7">
            <a:extLst>
              <a:ext uri="{FF2B5EF4-FFF2-40B4-BE49-F238E27FC236}">
                <a16:creationId xmlns:a16="http://schemas.microsoft.com/office/drawing/2014/main" id="{5E551492-57CB-454F-AD14-D2567AB15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B6E4182E-45F6-4032-88B6-FE4C14CF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5676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1745" y="2133600"/>
            <a:ext cx="6703695" cy="6819139"/>
          </a:xfrm>
        </p:spPr>
        <p:txBody>
          <a:bodyPr>
            <a:normAutofit/>
          </a:bodyPr>
          <a:lstStyle/>
          <a:p>
            <a:r>
              <a:rPr lang="en-US" sz="3600" b="1" dirty="0"/>
              <a:t>Gratitude and Appreciation:</a:t>
            </a:r>
            <a:br>
              <a:rPr lang="en-US" dirty="0"/>
            </a:br>
            <a:endParaRPr lang="en-US" dirty="0"/>
          </a:p>
          <a:p>
            <a:r>
              <a:rPr lang="en-US" sz="3200" dirty="0"/>
              <a:t>How do we feel when someone thanks or appreciates us?</a:t>
            </a:r>
            <a:br>
              <a:rPr lang="en-US" sz="3200" dirty="0"/>
            </a:br>
            <a:endParaRPr lang="en-US" sz="3200" dirty="0"/>
          </a:p>
          <a:p>
            <a:r>
              <a:rPr lang="en-US" sz="3200" dirty="0"/>
              <a:t>A handwritten note, a phone call, a text or an email daily is a difference maker.</a:t>
            </a:r>
            <a:br>
              <a:rPr lang="en-US" sz="3200" dirty="0"/>
            </a:br>
            <a:endParaRPr lang="en-US" sz="3200" dirty="0"/>
          </a:p>
          <a:p>
            <a:r>
              <a:rPr lang="en-US" sz="3200" dirty="0"/>
              <a:t>One of our top agents sends (4) handwritten notes a day! 48 weeks x 5 days x 4 notes a day = 960 signs of appreciation and lots of repeat and referral business.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8040"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106</a:t>
            </a:fld>
            <a:endParaRPr lang="en-US" dirty="0"/>
          </a:p>
        </p:txBody>
      </p:sp>
      <p:pic>
        <p:nvPicPr>
          <p:cNvPr id="8" name="Picture 7">
            <a:extLst>
              <a:ext uri="{FF2B5EF4-FFF2-40B4-BE49-F238E27FC236}">
                <a16:creationId xmlns:a16="http://schemas.microsoft.com/office/drawing/2014/main" id="{12A92802-A6C7-4DD5-AE0C-99A582FFB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C4B79F10-A83B-4F97-AB81-3436B84CC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031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85816" y="1981200"/>
            <a:ext cx="6703695" cy="5943600"/>
          </a:xfrm>
        </p:spPr>
        <p:txBody>
          <a:bodyPr>
            <a:normAutofit/>
          </a:bodyPr>
          <a:lstStyle/>
          <a:p>
            <a:r>
              <a:rPr lang="en-US" sz="3600" b="1" dirty="0"/>
              <a:t>Laugh a lot.  Have fun daily. Be positive.</a:t>
            </a:r>
          </a:p>
          <a:p>
            <a:br>
              <a:rPr lang="en-US" dirty="0"/>
            </a:br>
            <a:endParaRPr lang="en-US" dirty="0"/>
          </a:p>
          <a:p>
            <a:r>
              <a:rPr lang="en-US" sz="3200" dirty="0"/>
              <a:t>We function best we laugh a lot and are happy.</a:t>
            </a:r>
          </a:p>
          <a:p>
            <a:endParaRPr lang="en-US" sz="3200" dirty="0"/>
          </a:p>
          <a:p>
            <a:r>
              <a:rPr lang="en-US" sz="3200" dirty="0"/>
              <a:t>Positive energy attracts other positive energy. Run from negative people and negative conversations. Be positive.</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211639"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107</a:t>
            </a:fld>
            <a:endParaRPr lang="en-US" dirty="0"/>
          </a:p>
        </p:txBody>
      </p:sp>
      <p:pic>
        <p:nvPicPr>
          <p:cNvPr id="8" name="Picture 7">
            <a:extLst>
              <a:ext uri="{FF2B5EF4-FFF2-40B4-BE49-F238E27FC236}">
                <a16:creationId xmlns:a16="http://schemas.microsoft.com/office/drawing/2014/main" id="{8D73A9C2-CCA6-4ECC-85E5-2E81843F8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78132081-89B3-49A1-810E-AA9C951C3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8129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488812" y="1828800"/>
            <a:ext cx="6703695" cy="6096000"/>
          </a:xfrm>
        </p:spPr>
        <p:txBody>
          <a:bodyPr>
            <a:normAutofit/>
          </a:bodyPr>
          <a:lstStyle/>
          <a:p>
            <a:r>
              <a:rPr lang="en-US" sz="3600" b="1" dirty="0"/>
              <a:t>Embrace your RE/MAX team:</a:t>
            </a:r>
          </a:p>
          <a:p>
            <a:br>
              <a:rPr lang="en-US" dirty="0"/>
            </a:br>
            <a:endParaRPr lang="en-US" dirty="0"/>
          </a:p>
          <a:p>
            <a:r>
              <a:rPr lang="en-US" sz="3200" dirty="0"/>
              <a:t>How can you make your professional family/team better and stronger?</a:t>
            </a:r>
          </a:p>
          <a:p>
            <a:br>
              <a:rPr lang="en-US" sz="3200" dirty="0"/>
            </a:br>
            <a:endParaRPr lang="en-US" sz="3200" dirty="0"/>
          </a:p>
          <a:p>
            <a:r>
              <a:rPr lang="en-US" sz="3200" dirty="0"/>
              <a:t>The more you contribute to the culture and success of our team the more everyone benefits.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54441"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108</a:t>
            </a:fld>
            <a:endParaRPr lang="en-US" dirty="0"/>
          </a:p>
        </p:txBody>
      </p:sp>
      <p:pic>
        <p:nvPicPr>
          <p:cNvPr id="8" name="Picture 7">
            <a:extLst>
              <a:ext uri="{FF2B5EF4-FFF2-40B4-BE49-F238E27FC236}">
                <a16:creationId xmlns:a16="http://schemas.microsoft.com/office/drawing/2014/main" id="{0607E79E-8AB3-4425-9108-498C3B717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2E2C91FF-CA61-47BD-BBCB-04741C67E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2609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27813" y="1981200"/>
            <a:ext cx="6925988" cy="6819139"/>
          </a:xfrm>
        </p:spPr>
        <p:txBody>
          <a:bodyPr>
            <a:normAutofit fontScale="92500"/>
          </a:bodyPr>
          <a:lstStyle/>
          <a:p>
            <a:r>
              <a:rPr lang="en-US" sz="3900" b="1" dirty="0"/>
              <a:t>Let your confidence be your difference maker:</a:t>
            </a:r>
            <a:endParaRPr lang="en-US" sz="3900" dirty="0"/>
          </a:p>
          <a:p>
            <a:br>
              <a:rPr lang="en-US" dirty="0"/>
            </a:br>
            <a:endParaRPr lang="en-US" dirty="0"/>
          </a:p>
          <a:p>
            <a:r>
              <a:rPr lang="en-US" sz="3500" dirty="0"/>
              <a:t>Those who are more confident in their abilities have a greater chance of success.</a:t>
            </a:r>
            <a:br>
              <a:rPr lang="en-US" sz="3500" dirty="0"/>
            </a:br>
            <a:endParaRPr lang="en-US" sz="3500" dirty="0"/>
          </a:p>
          <a:p>
            <a:r>
              <a:rPr lang="en-US" sz="3500" dirty="0"/>
              <a:t>We have to constantly unlock our potential because the opportunity for much greater things is inside all of us.</a:t>
            </a:r>
          </a:p>
          <a:p>
            <a:endParaRPr lang="en-US" sz="3500" dirty="0"/>
          </a:p>
          <a:p>
            <a:r>
              <a:rPr lang="en-US" sz="3500" dirty="0"/>
              <a:t>Go around, go over, but never give up.</a:t>
            </a:r>
          </a:p>
          <a:p>
            <a:endParaRPr lang="en-US" sz="3500" dirty="0"/>
          </a:p>
          <a:p>
            <a:r>
              <a:rPr lang="en-US" sz="3500" dirty="0"/>
              <a:t>I’ve got this.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5245"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109</a:t>
            </a:fld>
            <a:endParaRPr lang="en-US" dirty="0"/>
          </a:p>
        </p:txBody>
      </p:sp>
      <p:pic>
        <p:nvPicPr>
          <p:cNvPr id="8" name="Picture 7">
            <a:extLst>
              <a:ext uri="{FF2B5EF4-FFF2-40B4-BE49-F238E27FC236}">
                <a16:creationId xmlns:a16="http://schemas.microsoft.com/office/drawing/2014/main" id="{A0DB3C88-9E7A-491B-949E-7D11AE028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6A953A84-F852-43AA-A3AD-831C62A11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8840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BF3D41-BFE4-4BF7-ABC5-0EDC5DD68759}"/>
              </a:ext>
            </a:extLst>
          </p:cNvPr>
          <p:cNvSpPr txBox="1"/>
          <p:nvPr/>
        </p:nvSpPr>
        <p:spPr>
          <a:xfrm>
            <a:off x="457200" y="1981200"/>
            <a:ext cx="6858000" cy="1077218"/>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2) Plan: What, how, who, and when, to achieve your goals</a:t>
            </a:r>
            <a:endParaRPr lang="en-US" sz="3200" dirty="0"/>
          </a:p>
        </p:txBody>
      </p:sp>
      <p:cxnSp>
        <p:nvCxnSpPr>
          <p:cNvPr id="4" name="Straight Connector 3">
            <a:extLst>
              <a:ext uri="{FF2B5EF4-FFF2-40B4-BE49-F238E27FC236}">
                <a16:creationId xmlns:a16="http://schemas.microsoft.com/office/drawing/2014/main" id="{0A5BEC70-FA7D-4BE0-94C3-B9F78B4B3948}"/>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0A9D9977-3539-4F14-8F9C-8FFC6F7A9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7F7A6739-6396-4FCE-A193-788DABD722E3}"/>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11</a:t>
            </a:fld>
            <a:endParaRPr lang="en-US" spc="135" dirty="0"/>
          </a:p>
        </p:txBody>
      </p:sp>
    </p:spTree>
    <p:extLst>
      <p:ext uri="{BB962C8B-B14F-4D97-AF65-F5344CB8AC3E}">
        <p14:creationId xmlns:p14="http://schemas.microsoft.com/office/powerpoint/2010/main" val="3932315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286000"/>
            <a:ext cx="6703695" cy="4219889"/>
          </a:xfrm>
        </p:spPr>
        <p:txBody>
          <a:bodyPr>
            <a:normAutofit/>
          </a:bodyPr>
          <a:lstStyle/>
          <a:p>
            <a:r>
              <a:rPr lang="en-US" sz="3600" b="1" dirty="0"/>
              <a:t>Create Raving Fans</a:t>
            </a:r>
            <a:r>
              <a:rPr lang="en-US" sz="3600" dirty="0"/>
              <a:t>:</a:t>
            </a:r>
          </a:p>
          <a:p>
            <a:br>
              <a:rPr lang="en-US" dirty="0"/>
            </a:br>
            <a:endParaRPr lang="en-US" dirty="0"/>
          </a:p>
          <a:p>
            <a:r>
              <a:rPr lang="en-US" sz="3200" dirty="0"/>
              <a:t>Out of your family, friends, clients, and colleagues.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4344"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110</a:t>
            </a:fld>
            <a:endParaRPr lang="en-US" dirty="0"/>
          </a:p>
        </p:txBody>
      </p:sp>
      <p:pic>
        <p:nvPicPr>
          <p:cNvPr id="8" name="Picture 7">
            <a:extLst>
              <a:ext uri="{FF2B5EF4-FFF2-40B4-BE49-F238E27FC236}">
                <a16:creationId xmlns:a16="http://schemas.microsoft.com/office/drawing/2014/main" id="{5EE3C584-8833-4DDB-B800-C0412EC75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E8514DEB-0F6F-41CC-8C56-23EFB5D66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3168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B0B62-8894-4D9B-AE73-B6081A9F15DF}"/>
              </a:ext>
            </a:extLst>
          </p:cNvPr>
          <p:cNvPicPr>
            <a:picLocks noChangeAspect="1"/>
          </p:cNvPicPr>
          <p:nvPr/>
        </p:nvPicPr>
        <p:blipFill>
          <a:blip r:embed="rId2"/>
          <a:stretch>
            <a:fillRect/>
          </a:stretch>
        </p:blipFill>
        <p:spPr>
          <a:xfrm>
            <a:off x="301441" y="2916753"/>
            <a:ext cx="7169517" cy="4224894"/>
          </a:xfrm>
          <a:prstGeom prst="rect">
            <a:avLst/>
          </a:prstGeom>
        </p:spPr>
      </p:pic>
      <p:pic>
        <p:nvPicPr>
          <p:cNvPr id="3" name="Picture 2">
            <a:extLst>
              <a:ext uri="{FF2B5EF4-FFF2-40B4-BE49-F238E27FC236}">
                <a16:creationId xmlns:a16="http://schemas.microsoft.com/office/drawing/2014/main" id="{D58EA57B-B47F-40E1-810F-7915EAC9392E}"/>
              </a:ext>
            </a:extLst>
          </p:cNvPr>
          <p:cNvPicPr>
            <a:picLocks noChangeAspect="1"/>
          </p:cNvPicPr>
          <p:nvPr/>
        </p:nvPicPr>
        <p:blipFill>
          <a:blip r:embed="rId3"/>
          <a:stretch>
            <a:fillRect/>
          </a:stretch>
        </p:blipFill>
        <p:spPr>
          <a:xfrm>
            <a:off x="5410200" y="4876800"/>
            <a:ext cx="1731414" cy="2005758"/>
          </a:xfrm>
          <a:prstGeom prst="rect">
            <a:avLst/>
          </a:prstGeom>
        </p:spPr>
      </p:pic>
      <p:sp>
        <p:nvSpPr>
          <p:cNvPr id="4" name="Rectangle 3">
            <a:extLst>
              <a:ext uri="{FF2B5EF4-FFF2-40B4-BE49-F238E27FC236}">
                <a16:creationId xmlns:a16="http://schemas.microsoft.com/office/drawing/2014/main" id="{D01D9293-765C-4E38-8450-72242817D50D}"/>
              </a:ext>
            </a:extLst>
          </p:cNvPr>
          <p:cNvSpPr/>
          <p:nvPr/>
        </p:nvSpPr>
        <p:spPr>
          <a:xfrm>
            <a:off x="685800" y="3048000"/>
            <a:ext cx="6126480" cy="1323439"/>
          </a:xfrm>
          <a:prstGeom prst="rect">
            <a:avLst/>
          </a:prstGeom>
        </p:spPr>
        <p:txBody>
          <a:bodyPr wrap="square">
            <a:spAutoFit/>
          </a:bodyPr>
          <a:lstStyle/>
          <a:p>
            <a:pPr lvl="0" algn="ctr">
              <a:defRPr/>
            </a:pPr>
            <a:r>
              <a:rPr lang="en-US" altLang="en-US" sz="2800" b="1" dirty="0">
                <a:solidFill>
                  <a:srgbClr val="000000"/>
                </a:solidFill>
                <a:latin typeface="Calisto MT" panose="02040603050505030304" pitchFamily="18" charset="0"/>
                <a:ea typeface="MS PGothic" panose="020B0600070205080204" pitchFamily="34" charset="-128"/>
              </a:rPr>
              <a:t>You don’t have to be great to start, but you have to start to be great.</a:t>
            </a:r>
          </a:p>
          <a:p>
            <a:pPr lvl="0">
              <a:defRPr/>
            </a:pPr>
            <a:r>
              <a:rPr lang="en-US" altLang="en-US" sz="2400" b="1" i="1" dirty="0">
                <a:solidFill>
                  <a:srgbClr val="000000"/>
                </a:solidFill>
                <a:latin typeface="Calisto MT" panose="02040603050505030304" pitchFamily="18" charset="0"/>
                <a:ea typeface="MS PGothic" panose="020B0600070205080204" pitchFamily="34" charset="-128"/>
              </a:rPr>
              <a:t>		                                </a:t>
            </a:r>
            <a:r>
              <a:rPr lang="en-US" altLang="en-US" sz="2000" b="1" i="1" dirty="0">
                <a:solidFill>
                  <a:srgbClr val="000000"/>
                </a:solidFill>
                <a:latin typeface="Calisto MT" panose="02040603050505030304" pitchFamily="18" charset="0"/>
                <a:ea typeface="MS PGothic" panose="020B0600070205080204" pitchFamily="34" charset="-128"/>
              </a:rPr>
              <a:t>~   Joe Sabah</a:t>
            </a:r>
            <a:endParaRPr lang="en-US" altLang="en-US" sz="2400" b="1" dirty="0">
              <a:solidFill>
                <a:srgbClr val="000000"/>
              </a:solidFill>
              <a:latin typeface="Calisto MT" panose="02040603050505030304" pitchFamily="18" charset="0"/>
              <a:ea typeface="MS PGothic" panose="020B0600070205080204" pitchFamily="34" charset="-128"/>
            </a:endParaRPr>
          </a:p>
        </p:txBody>
      </p:sp>
      <p:cxnSp>
        <p:nvCxnSpPr>
          <p:cNvPr id="5" name="Straight Connector 4">
            <a:extLst>
              <a:ext uri="{FF2B5EF4-FFF2-40B4-BE49-F238E27FC236}">
                <a16:creationId xmlns:a16="http://schemas.microsoft.com/office/drawing/2014/main" id="{3521AC95-6EA2-4FAB-A1D0-0EEAC34ED94A}"/>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aircraft, transport, balloon&#10;&#10;Description generated with very high confidence">
            <a:extLst>
              <a:ext uri="{FF2B5EF4-FFF2-40B4-BE49-F238E27FC236}">
                <a16:creationId xmlns:a16="http://schemas.microsoft.com/office/drawing/2014/main" id="{516E9F52-66BB-4651-B657-DD49F89A9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7" name="Slide Number Placeholder 6">
            <a:extLst>
              <a:ext uri="{FF2B5EF4-FFF2-40B4-BE49-F238E27FC236}">
                <a16:creationId xmlns:a16="http://schemas.microsoft.com/office/drawing/2014/main" id="{4C284397-DD16-4429-998D-7F482C9C85A7}"/>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111</a:t>
            </a:fld>
            <a:endParaRPr lang="en-US" spc="135" dirty="0"/>
          </a:p>
        </p:txBody>
      </p:sp>
    </p:spTree>
    <p:extLst>
      <p:ext uri="{BB962C8B-B14F-4D97-AF65-F5344CB8AC3E}">
        <p14:creationId xmlns:p14="http://schemas.microsoft.com/office/powerpoint/2010/main" val="425937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21997-CB94-4E98-9DA3-15A8EB89F6D2}"/>
              </a:ext>
            </a:extLst>
          </p:cNvPr>
          <p:cNvSpPr txBox="1"/>
          <p:nvPr/>
        </p:nvSpPr>
        <p:spPr>
          <a:xfrm>
            <a:off x="304800" y="1524000"/>
            <a:ext cx="7315200" cy="3046988"/>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3) Action steps: Proactively doing what you need to do, to have success</a:t>
            </a:r>
            <a:br>
              <a:rPr lang="en-US" sz="3200" b="0" i="0" dirty="0">
                <a:solidFill>
                  <a:srgbClr val="000000"/>
                </a:solidFill>
                <a:effectLst/>
                <a:latin typeface="Arial" panose="020B0604020202020204" pitchFamily="34" charset="0"/>
              </a:rPr>
            </a:br>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Vital actions to get the results you desire</a:t>
            </a:r>
          </a:p>
        </p:txBody>
      </p:sp>
      <p:cxnSp>
        <p:nvCxnSpPr>
          <p:cNvPr id="4" name="Straight Connector 3">
            <a:extLst>
              <a:ext uri="{FF2B5EF4-FFF2-40B4-BE49-F238E27FC236}">
                <a16:creationId xmlns:a16="http://schemas.microsoft.com/office/drawing/2014/main" id="{73D7D742-D148-406A-A9F8-990641227180}"/>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4BDB8167-A9E9-4305-9192-3B8FCD075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ABF2B3EA-B557-4129-9517-8F236C2345F1}"/>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12</a:t>
            </a:fld>
            <a:endParaRPr lang="en-US" spc="135" dirty="0"/>
          </a:p>
        </p:txBody>
      </p:sp>
    </p:spTree>
    <p:extLst>
      <p:ext uri="{BB962C8B-B14F-4D97-AF65-F5344CB8AC3E}">
        <p14:creationId xmlns:p14="http://schemas.microsoft.com/office/powerpoint/2010/main" val="13783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88FA9E-CAAD-4E36-AE00-4C8A806632A9}"/>
              </a:ext>
            </a:extLst>
          </p:cNvPr>
          <p:cNvSpPr txBox="1"/>
          <p:nvPr/>
        </p:nvSpPr>
        <p:spPr>
          <a:xfrm>
            <a:off x="342900" y="1600200"/>
            <a:ext cx="7086600" cy="4031873"/>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4) Accountability: Teammate, coach, spouse, friend … consistently report your results to others</a:t>
            </a:r>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Studies show results increase by 33% when accountability is part of the success plan</a:t>
            </a:r>
          </a:p>
        </p:txBody>
      </p:sp>
      <p:cxnSp>
        <p:nvCxnSpPr>
          <p:cNvPr id="4" name="Straight Connector 3">
            <a:extLst>
              <a:ext uri="{FF2B5EF4-FFF2-40B4-BE49-F238E27FC236}">
                <a16:creationId xmlns:a16="http://schemas.microsoft.com/office/drawing/2014/main" id="{5FCC5D9D-404B-465A-8191-DDDF0E0ACEBE}"/>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FE97AAB8-EED1-4353-B4DC-07293929C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246A0846-6F32-4E24-B1E2-78FF405C7A3B}"/>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13</a:t>
            </a:fld>
            <a:endParaRPr lang="en-US" spc="135" dirty="0"/>
          </a:p>
        </p:txBody>
      </p:sp>
    </p:spTree>
    <p:extLst>
      <p:ext uri="{BB962C8B-B14F-4D97-AF65-F5344CB8AC3E}">
        <p14:creationId xmlns:p14="http://schemas.microsoft.com/office/powerpoint/2010/main" val="17025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E3EDB9-7216-40C6-81DD-93E7FAAE75C5}"/>
              </a:ext>
            </a:extLst>
          </p:cNvPr>
          <p:cNvSpPr txBox="1"/>
          <p:nvPr/>
        </p:nvSpPr>
        <p:spPr>
          <a:xfrm>
            <a:off x="381000" y="1447800"/>
            <a:ext cx="7010400" cy="5016758"/>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Mindset … how was 2021?</a:t>
            </a:r>
            <a:br>
              <a:rPr lang="en-US" sz="3200" b="0" i="0" dirty="0">
                <a:solidFill>
                  <a:srgbClr val="000000"/>
                </a:solidFill>
                <a:effectLst/>
                <a:latin typeface="Arial" panose="020B0604020202020204" pitchFamily="34" charset="0"/>
              </a:rPr>
            </a:br>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Was it a year of increase, decrease or were you stagnant?</a:t>
            </a:r>
            <a:br>
              <a:rPr lang="en-US" sz="3200" b="0" i="0" dirty="0">
                <a:solidFill>
                  <a:srgbClr val="000000"/>
                </a:solidFill>
                <a:effectLst/>
                <a:latin typeface="Arial" panose="020B0604020202020204" pitchFamily="34" charset="0"/>
              </a:rPr>
            </a:br>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More importantly, what do you need to do in 2022, to have the success you desire</a:t>
            </a:r>
          </a:p>
        </p:txBody>
      </p:sp>
      <p:cxnSp>
        <p:nvCxnSpPr>
          <p:cNvPr id="4" name="Straight Connector 3">
            <a:extLst>
              <a:ext uri="{FF2B5EF4-FFF2-40B4-BE49-F238E27FC236}">
                <a16:creationId xmlns:a16="http://schemas.microsoft.com/office/drawing/2014/main" id="{6ECF0481-755C-4315-BD32-C3C053EB6386}"/>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72A6620A-5481-4FEF-84CA-3ECF8DA97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77654135-74A7-4F6D-BE9A-56499A556DBB}"/>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14</a:t>
            </a:fld>
            <a:endParaRPr lang="en-US" spc="135" dirty="0"/>
          </a:p>
        </p:txBody>
      </p:sp>
    </p:spTree>
    <p:extLst>
      <p:ext uri="{BB962C8B-B14F-4D97-AF65-F5344CB8AC3E}">
        <p14:creationId xmlns:p14="http://schemas.microsoft.com/office/powerpoint/2010/main" val="207288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FF312-7336-4F39-8BE2-76F49C175CC7}"/>
              </a:ext>
            </a:extLst>
          </p:cNvPr>
          <p:cNvSpPr txBox="1"/>
          <p:nvPr/>
        </p:nvSpPr>
        <p:spPr>
          <a:xfrm>
            <a:off x="457200" y="1120437"/>
            <a:ext cx="6858000" cy="7817525"/>
          </a:xfrm>
          <a:prstGeom prst="rect">
            <a:avLst/>
          </a:prstGeom>
          <a:noFill/>
        </p:spPr>
        <p:txBody>
          <a:bodyPr wrap="square">
            <a:spAutoFit/>
          </a:bodyPr>
          <a:lstStyle/>
          <a:p>
            <a:r>
              <a:rPr lang="en-US" sz="3200" dirty="0"/>
              <a:t>Some keys:</a:t>
            </a:r>
          </a:p>
          <a:p>
            <a:br>
              <a:rPr lang="en-US" sz="3200" dirty="0"/>
            </a:br>
            <a:endParaRPr lang="en-US" sz="3200" dirty="0"/>
          </a:p>
          <a:p>
            <a:r>
              <a:rPr lang="en-US" sz="3200" dirty="0"/>
              <a:t>If you lack Motivation: internal motivation comes from each of us … you need a vision</a:t>
            </a:r>
            <a:br>
              <a:rPr lang="en-US" sz="3200" dirty="0"/>
            </a:br>
            <a:br>
              <a:rPr lang="en-US" sz="3200" dirty="0"/>
            </a:br>
            <a:endParaRPr lang="en-US" sz="3200" dirty="0"/>
          </a:p>
          <a:p>
            <a:r>
              <a:rPr lang="en-US" sz="3200" dirty="0"/>
              <a:t>Inspiration: there is a lot of it in the world, which is great, but it’s temporary</a:t>
            </a:r>
          </a:p>
          <a:p>
            <a:br>
              <a:rPr lang="en-US" sz="3200" dirty="0"/>
            </a:br>
            <a:endParaRPr lang="en-US" sz="3200" dirty="0"/>
          </a:p>
          <a:p>
            <a:r>
              <a:rPr lang="en-US" sz="3200" dirty="0"/>
              <a:t>You need a clear Vision of what you want … personally and professionally …</a:t>
            </a:r>
            <a:br>
              <a:rPr lang="en-US" dirty="0"/>
            </a:br>
            <a:endParaRPr lang="en-US" dirty="0"/>
          </a:p>
          <a:p>
            <a:br>
              <a:rPr lang="en-US" dirty="0"/>
            </a:br>
            <a:endParaRPr lang="en-US" dirty="0"/>
          </a:p>
        </p:txBody>
      </p:sp>
      <p:cxnSp>
        <p:nvCxnSpPr>
          <p:cNvPr id="4" name="Straight Connector 3">
            <a:extLst>
              <a:ext uri="{FF2B5EF4-FFF2-40B4-BE49-F238E27FC236}">
                <a16:creationId xmlns:a16="http://schemas.microsoft.com/office/drawing/2014/main" id="{D9A97E88-51B2-4EC2-B7DF-64DCF1125106}"/>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F626C4A1-0FFB-471E-9002-DE8E4B4CD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B62E1A66-37F5-41DF-BD59-DAEE63A444A9}"/>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15</a:t>
            </a:fld>
            <a:endParaRPr lang="en-US" spc="135" dirty="0"/>
          </a:p>
        </p:txBody>
      </p:sp>
    </p:spTree>
    <p:extLst>
      <p:ext uri="{BB962C8B-B14F-4D97-AF65-F5344CB8AC3E}">
        <p14:creationId xmlns:p14="http://schemas.microsoft.com/office/powerpoint/2010/main" val="1895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735B77-9D1B-4247-A2A9-FC295FE3D544}"/>
              </a:ext>
            </a:extLst>
          </p:cNvPr>
          <p:cNvSpPr txBox="1"/>
          <p:nvPr/>
        </p:nvSpPr>
        <p:spPr>
          <a:xfrm>
            <a:off x="228600" y="2057400"/>
            <a:ext cx="7315200" cy="584775"/>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If you lack Direction … you need a Plan</a:t>
            </a:r>
            <a:endParaRPr lang="en-US" sz="3200" dirty="0"/>
          </a:p>
        </p:txBody>
      </p:sp>
      <p:cxnSp>
        <p:nvCxnSpPr>
          <p:cNvPr id="4" name="Straight Connector 3">
            <a:extLst>
              <a:ext uri="{FF2B5EF4-FFF2-40B4-BE49-F238E27FC236}">
                <a16:creationId xmlns:a16="http://schemas.microsoft.com/office/drawing/2014/main" id="{E166BFE4-2D11-42DD-9167-7BD625184419}"/>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19F11BB9-53D1-4FD5-AE02-D8A502D82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6AE80C34-FFBB-48EA-B0E6-F889ED80AE9B}"/>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16</a:t>
            </a:fld>
            <a:endParaRPr lang="en-US" spc="135" dirty="0"/>
          </a:p>
        </p:txBody>
      </p:sp>
    </p:spTree>
    <p:extLst>
      <p:ext uri="{BB962C8B-B14F-4D97-AF65-F5344CB8AC3E}">
        <p14:creationId xmlns:p14="http://schemas.microsoft.com/office/powerpoint/2010/main" val="305764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F678A-6696-42E1-BD46-62753BCEED59}"/>
              </a:ext>
            </a:extLst>
          </p:cNvPr>
          <p:cNvSpPr txBox="1"/>
          <p:nvPr/>
        </p:nvSpPr>
        <p:spPr>
          <a:xfrm>
            <a:off x="457200" y="1371600"/>
            <a:ext cx="6858000" cy="5509200"/>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Lack of Ability …. Did that hurt you in 2021, more importantly, can more knowledge help you in 2022 … increasing our skill sets, builds confidence and that’s omnipotent</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Training</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Coaching</a:t>
            </a:r>
          </a:p>
        </p:txBody>
      </p:sp>
      <p:cxnSp>
        <p:nvCxnSpPr>
          <p:cNvPr id="4" name="Straight Connector 3">
            <a:extLst>
              <a:ext uri="{FF2B5EF4-FFF2-40B4-BE49-F238E27FC236}">
                <a16:creationId xmlns:a16="http://schemas.microsoft.com/office/drawing/2014/main" id="{3A0A165C-6639-4AAC-B44A-5AB2B18FD6A4}"/>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ADC3F3DB-AAB0-467B-8455-C00054F84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75FBF258-9762-4A1F-AE01-27789BEB2106}"/>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17</a:t>
            </a:fld>
            <a:endParaRPr lang="en-US" spc="135" dirty="0"/>
          </a:p>
        </p:txBody>
      </p:sp>
    </p:spTree>
    <p:extLst>
      <p:ext uri="{BB962C8B-B14F-4D97-AF65-F5344CB8AC3E}">
        <p14:creationId xmlns:p14="http://schemas.microsoft.com/office/powerpoint/2010/main" val="21220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99C90-4227-4A74-A83E-4B7AB990C004}"/>
              </a:ext>
            </a:extLst>
          </p:cNvPr>
          <p:cNvSpPr txBox="1"/>
          <p:nvPr/>
        </p:nvSpPr>
        <p:spPr>
          <a:xfrm>
            <a:off x="457200" y="1752600"/>
            <a:ext cx="6858000" cy="212365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Lack of Focus … Need discipline and accountability</a:t>
            </a:r>
            <a:br>
              <a:rPr lang="en-US" sz="3200" dirty="0"/>
            </a:br>
            <a:endParaRPr lang="en-US" sz="3200" dirty="0"/>
          </a:p>
          <a:p>
            <a:br>
              <a:rPr lang="en-US" dirty="0"/>
            </a:br>
            <a:endParaRPr lang="en-US" dirty="0"/>
          </a:p>
        </p:txBody>
      </p:sp>
      <p:cxnSp>
        <p:nvCxnSpPr>
          <p:cNvPr id="4" name="Straight Connector 3">
            <a:extLst>
              <a:ext uri="{FF2B5EF4-FFF2-40B4-BE49-F238E27FC236}">
                <a16:creationId xmlns:a16="http://schemas.microsoft.com/office/drawing/2014/main" id="{96AD91AB-9548-4B6D-8FBC-4B9806B8A558}"/>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CDEE8B9D-8CD2-47A9-BEC8-683D87733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39B3866F-542C-45C8-B1A0-BA40869EF199}"/>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18</a:t>
            </a:fld>
            <a:endParaRPr lang="en-US" spc="135" dirty="0"/>
          </a:p>
        </p:txBody>
      </p:sp>
    </p:spTree>
    <p:extLst>
      <p:ext uri="{BB962C8B-B14F-4D97-AF65-F5344CB8AC3E}">
        <p14:creationId xmlns:p14="http://schemas.microsoft.com/office/powerpoint/2010/main" val="32304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6F4408-C16E-4CE9-AC4B-46246785D69B}"/>
              </a:ext>
            </a:extLst>
          </p:cNvPr>
          <p:cNvSpPr txBox="1"/>
          <p:nvPr/>
        </p:nvSpPr>
        <p:spPr>
          <a:xfrm>
            <a:off x="266700" y="1447800"/>
            <a:ext cx="7353300" cy="4524315"/>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Proper Mindset: At the end of the day, what you think, influences what you do</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And what you do consistently, becomes habits and that’s your behavior, so if your mindset is not right, your behavior is not going to be one that reflects success</a:t>
            </a:r>
          </a:p>
        </p:txBody>
      </p:sp>
      <p:cxnSp>
        <p:nvCxnSpPr>
          <p:cNvPr id="4" name="Straight Connector 3">
            <a:extLst>
              <a:ext uri="{FF2B5EF4-FFF2-40B4-BE49-F238E27FC236}">
                <a16:creationId xmlns:a16="http://schemas.microsoft.com/office/drawing/2014/main" id="{D431865A-0B18-4866-A8BD-0227EFBB9A68}"/>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E59FC24D-F7CA-4598-993C-5552FB8B3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398D5A5A-FAA5-4DD8-ABCB-D0020CE24EFF}"/>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19</a:t>
            </a:fld>
            <a:endParaRPr lang="en-US" spc="135" dirty="0"/>
          </a:p>
        </p:txBody>
      </p:sp>
    </p:spTree>
    <p:extLst>
      <p:ext uri="{BB962C8B-B14F-4D97-AF65-F5344CB8AC3E}">
        <p14:creationId xmlns:p14="http://schemas.microsoft.com/office/powerpoint/2010/main" val="85751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78C932-A2C6-4936-B1F9-71EE6F4C442B}"/>
              </a:ext>
            </a:extLst>
          </p:cNvPr>
          <p:cNvSpPr txBox="1"/>
          <p:nvPr/>
        </p:nvSpPr>
        <p:spPr>
          <a:xfrm>
            <a:off x="838200" y="3581400"/>
            <a:ext cx="6248400" cy="2123658"/>
          </a:xfrm>
          <a:prstGeom prst="rect">
            <a:avLst/>
          </a:prstGeom>
          <a:noFill/>
        </p:spPr>
        <p:txBody>
          <a:bodyPr wrap="square">
            <a:spAutoFit/>
          </a:bodyPr>
          <a:lstStyle/>
          <a:p>
            <a:pPr algn="ctr"/>
            <a:r>
              <a:rPr lang="en-US" sz="4400" b="1" i="0" dirty="0">
                <a:solidFill>
                  <a:srgbClr val="000000"/>
                </a:solidFill>
                <a:effectLst/>
                <a:latin typeface="Arial" panose="020B0604020202020204" pitchFamily="34" charset="0"/>
              </a:rPr>
              <a:t>WHAT DO YOU DREAM ABOUT HAPPENING IN 2022?</a:t>
            </a:r>
            <a:endParaRPr lang="en-US" sz="4400" b="1" dirty="0"/>
          </a:p>
        </p:txBody>
      </p:sp>
      <p:cxnSp>
        <p:nvCxnSpPr>
          <p:cNvPr id="6" name="Straight Connector 5">
            <a:extLst>
              <a:ext uri="{FF2B5EF4-FFF2-40B4-BE49-F238E27FC236}">
                <a16:creationId xmlns:a16="http://schemas.microsoft.com/office/drawing/2014/main" id="{CBAB4217-8791-4170-ADB1-07C211F85E0F}"/>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aircraft, transport, balloon&#10;&#10;Description generated with very high confidence">
            <a:extLst>
              <a:ext uri="{FF2B5EF4-FFF2-40B4-BE49-F238E27FC236}">
                <a16:creationId xmlns:a16="http://schemas.microsoft.com/office/drawing/2014/main" id="{AF0A9A30-08F1-40C1-B945-53B90F6F4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8" name="Slide Number Placeholder 7">
            <a:extLst>
              <a:ext uri="{FF2B5EF4-FFF2-40B4-BE49-F238E27FC236}">
                <a16:creationId xmlns:a16="http://schemas.microsoft.com/office/drawing/2014/main" id="{C8E4C6A8-700E-4892-81C2-4A736B88960A}"/>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a:t>
            </a:fld>
            <a:endParaRPr lang="en-US" spc="135" dirty="0"/>
          </a:p>
        </p:txBody>
      </p:sp>
    </p:spTree>
    <p:extLst>
      <p:ext uri="{BB962C8B-B14F-4D97-AF65-F5344CB8AC3E}">
        <p14:creationId xmlns:p14="http://schemas.microsoft.com/office/powerpoint/2010/main" val="309599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E3896-4C0B-4291-AA4C-A61A9C07AA45}"/>
              </a:ext>
            </a:extLst>
          </p:cNvPr>
          <p:cNvSpPr txBox="1"/>
          <p:nvPr/>
        </p:nvSpPr>
        <p:spPr>
          <a:xfrm>
            <a:off x="342900" y="1447800"/>
            <a:ext cx="7200900" cy="6986528"/>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What Does it Take To Accomplish Your Goals and Growth?</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1) Become and remain learning-based</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2) Commit to mastery</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3) Endure outside of your comfort zone</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4) Patience - it’s a process</a:t>
            </a:r>
          </a:p>
        </p:txBody>
      </p:sp>
      <p:cxnSp>
        <p:nvCxnSpPr>
          <p:cNvPr id="4" name="Straight Connector 3">
            <a:extLst>
              <a:ext uri="{FF2B5EF4-FFF2-40B4-BE49-F238E27FC236}">
                <a16:creationId xmlns:a16="http://schemas.microsoft.com/office/drawing/2014/main" id="{DD99D5BD-08F2-44C0-BD40-F8E1F824A12B}"/>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0A231BB9-79D4-40AF-839A-BE1DB5E90B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4F93E82E-7C22-45CA-AA77-B117B1386A94}"/>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20</a:t>
            </a:fld>
            <a:endParaRPr lang="en-US" spc="135" dirty="0"/>
          </a:p>
        </p:txBody>
      </p:sp>
    </p:spTree>
    <p:extLst>
      <p:ext uri="{BB962C8B-B14F-4D97-AF65-F5344CB8AC3E}">
        <p14:creationId xmlns:p14="http://schemas.microsoft.com/office/powerpoint/2010/main" val="3138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07B8F-3DE0-4669-AF8F-AC650FD7E7BC}"/>
              </a:ext>
            </a:extLst>
          </p:cNvPr>
          <p:cNvSpPr txBox="1"/>
          <p:nvPr/>
        </p:nvSpPr>
        <p:spPr>
          <a:xfrm>
            <a:off x="304800" y="1447800"/>
            <a:ext cx="7467600" cy="6494085"/>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BE LEARNING BASED AND COMMIT TO MASTERY</a:t>
            </a:r>
          </a:p>
          <a:p>
            <a:pPr algn="l"/>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Learning to Know — Seek Knowledge — Seek Knowledge — Jeopardy Champion</a:t>
            </a:r>
          </a:p>
          <a:p>
            <a:pPr algn="l"/>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Or</a:t>
            </a:r>
          </a:p>
          <a:p>
            <a:pPr algn="l"/>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Learning to Grow — Clarify </a:t>
            </a:r>
            <a:r>
              <a:rPr lang="en-US" sz="3200" dirty="0">
                <a:solidFill>
                  <a:srgbClr val="000000"/>
                </a:solidFill>
                <a:latin typeface="Arial" panose="020B0604020202020204" pitchFamily="34" charset="0"/>
              </a:rPr>
              <a:t>C</a:t>
            </a:r>
            <a:r>
              <a:rPr lang="en-US" sz="3200" b="0" i="0" dirty="0">
                <a:solidFill>
                  <a:srgbClr val="000000"/>
                </a:solidFill>
                <a:effectLst/>
                <a:latin typeface="Arial" panose="020B0604020202020204" pitchFamily="34" charset="0"/>
              </a:rPr>
              <a:t>hoices — Take Action — Build Habits — Shape Character — Determine Destiny — Control Legacy</a:t>
            </a:r>
          </a:p>
        </p:txBody>
      </p:sp>
      <p:cxnSp>
        <p:nvCxnSpPr>
          <p:cNvPr id="4" name="Straight Connector 3">
            <a:extLst>
              <a:ext uri="{FF2B5EF4-FFF2-40B4-BE49-F238E27FC236}">
                <a16:creationId xmlns:a16="http://schemas.microsoft.com/office/drawing/2014/main" id="{73D9AC67-8CEB-48A7-AFC5-C326195F94F3}"/>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27915AB9-92E5-498F-AEB0-6991D0A03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DBD46D1C-201A-4486-8669-535877F5AB2F}"/>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21</a:t>
            </a:fld>
            <a:endParaRPr lang="en-US" spc="135" dirty="0"/>
          </a:p>
        </p:txBody>
      </p:sp>
    </p:spTree>
    <p:extLst>
      <p:ext uri="{BB962C8B-B14F-4D97-AF65-F5344CB8AC3E}">
        <p14:creationId xmlns:p14="http://schemas.microsoft.com/office/powerpoint/2010/main" val="3723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88C24-CE89-4A3A-93B9-5EA78D739A41}"/>
              </a:ext>
            </a:extLst>
          </p:cNvPr>
          <p:cNvSpPr txBox="1"/>
          <p:nvPr/>
        </p:nvSpPr>
        <p:spPr>
          <a:xfrm>
            <a:off x="0" y="1752600"/>
            <a:ext cx="7886700" cy="3539430"/>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COMMIT TO MASTERY: BE AN EXPERT</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	S TUDY</a:t>
            </a:r>
          </a:p>
          <a:p>
            <a:pPr algn="l"/>
            <a:r>
              <a:rPr lang="en-US" sz="3200" b="0" i="0" dirty="0">
                <a:solidFill>
                  <a:srgbClr val="000000"/>
                </a:solidFill>
                <a:effectLst/>
                <a:latin typeface="Arial" panose="020B0604020202020204" pitchFamily="34" charset="0"/>
              </a:rPr>
              <a:t>	P RACTICE</a:t>
            </a:r>
          </a:p>
          <a:p>
            <a:pPr algn="l"/>
            <a:r>
              <a:rPr lang="en-US" sz="3200" b="0" i="0" dirty="0">
                <a:solidFill>
                  <a:srgbClr val="000000"/>
                </a:solidFill>
                <a:effectLst/>
                <a:latin typeface="Arial" panose="020B0604020202020204" pitchFamily="34" charset="0"/>
              </a:rPr>
              <a:t>	A CTION</a:t>
            </a:r>
          </a:p>
          <a:p>
            <a:pPr algn="l"/>
            <a:r>
              <a:rPr lang="en-US" sz="3200" b="0" i="0" dirty="0">
                <a:solidFill>
                  <a:srgbClr val="000000"/>
                </a:solidFill>
                <a:effectLst/>
                <a:latin typeface="Arial" panose="020B0604020202020204" pitchFamily="34" charset="0"/>
              </a:rPr>
              <a:t>	R EINFORCE</a:t>
            </a:r>
          </a:p>
        </p:txBody>
      </p:sp>
      <p:cxnSp>
        <p:nvCxnSpPr>
          <p:cNvPr id="4" name="Straight Connector 3">
            <a:extLst>
              <a:ext uri="{FF2B5EF4-FFF2-40B4-BE49-F238E27FC236}">
                <a16:creationId xmlns:a16="http://schemas.microsoft.com/office/drawing/2014/main" id="{C6777A96-FB20-4BA9-BF51-5F848A16AA3A}"/>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54BAD451-9F83-48A5-AE66-5EB571BC0D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EF3EA02B-1EB8-4F40-A885-DA34526774C8}"/>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22</a:t>
            </a:fld>
            <a:endParaRPr lang="en-US" spc="135" dirty="0"/>
          </a:p>
        </p:txBody>
      </p:sp>
    </p:spTree>
    <p:extLst>
      <p:ext uri="{BB962C8B-B14F-4D97-AF65-F5344CB8AC3E}">
        <p14:creationId xmlns:p14="http://schemas.microsoft.com/office/powerpoint/2010/main" val="2315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C56A4-7FB5-44FA-B83B-36A39CA71AEA}"/>
              </a:ext>
            </a:extLst>
          </p:cNvPr>
          <p:cNvSpPr txBox="1"/>
          <p:nvPr/>
        </p:nvSpPr>
        <p:spPr>
          <a:xfrm>
            <a:off x="304800" y="1600200"/>
            <a:ext cx="7467600" cy="3046988"/>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GET UNCOMFORTABLE: LIVE OUTSIDE OF YOUR COMFORT ZONE</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Steps back, fall down, get up and advance forward</a:t>
            </a:r>
          </a:p>
        </p:txBody>
      </p:sp>
      <p:cxnSp>
        <p:nvCxnSpPr>
          <p:cNvPr id="4" name="Straight Connector 3">
            <a:extLst>
              <a:ext uri="{FF2B5EF4-FFF2-40B4-BE49-F238E27FC236}">
                <a16:creationId xmlns:a16="http://schemas.microsoft.com/office/drawing/2014/main" id="{FFFC7F26-212F-4AFD-988C-25433FF990D7}"/>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44889C77-2A54-45F6-B7BF-B29197108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80AA50AC-5772-44A1-9966-1A9C7D85BB9D}"/>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23</a:t>
            </a:fld>
            <a:endParaRPr lang="en-US" spc="135" dirty="0"/>
          </a:p>
        </p:txBody>
      </p:sp>
    </p:spTree>
    <p:extLst>
      <p:ext uri="{BB962C8B-B14F-4D97-AF65-F5344CB8AC3E}">
        <p14:creationId xmlns:p14="http://schemas.microsoft.com/office/powerpoint/2010/main" val="4127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AC47B-9057-449C-BC3A-BEE4A2AA474D}"/>
              </a:ext>
            </a:extLst>
          </p:cNvPr>
          <p:cNvSpPr txBox="1"/>
          <p:nvPr/>
        </p:nvSpPr>
        <p:spPr>
          <a:xfrm>
            <a:off x="304800" y="1447800"/>
            <a:ext cx="7162800" cy="3046988"/>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BE PATIENT: Patience is an absolute must in order to endure through the time required for the change to occur</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Patience is super important</a:t>
            </a:r>
          </a:p>
        </p:txBody>
      </p:sp>
      <p:cxnSp>
        <p:nvCxnSpPr>
          <p:cNvPr id="4" name="Straight Connector 3">
            <a:extLst>
              <a:ext uri="{FF2B5EF4-FFF2-40B4-BE49-F238E27FC236}">
                <a16:creationId xmlns:a16="http://schemas.microsoft.com/office/drawing/2014/main" id="{6E641866-C8CB-45CF-B0A1-A6EDCDE51965}"/>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49DADD8B-5F07-416B-9985-60BED1F01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381D5985-0C9D-4B02-8E08-87FDD256633F}"/>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24</a:t>
            </a:fld>
            <a:endParaRPr lang="en-US" spc="135" dirty="0"/>
          </a:p>
        </p:txBody>
      </p:sp>
    </p:spTree>
    <p:extLst>
      <p:ext uri="{BB962C8B-B14F-4D97-AF65-F5344CB8AC3E}">
        <p14:creationId xmlns:p14="http://schemas.microsoft.com/office/powerpoint/2010/main" val="11766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C2D3F-10FB-40DB-8266-6D2781738991}"/>
              </a:ext>
            </a:extLst>
          </p:cNvPr>
          <p:cNvSpPr txBox="1"/>
          <p:nvPr/>
        </p:nvSpPr>
        <p:spPr>
          <a:xfrm>
            <a:off x="1028700" y="2895600"/>
            <a:ext cx="5715000" cy="1754326"/>
          </a:xfrm>
          <a:prstGeom prst="rect">
            <a:avLst/>
          </a:prstGeom>
          <a:noFill/>
        </p:spPr>
        <p:txBody>
          <a:bodyPr wrap="square">
            <a:spAutoFit/>
          </a:bodyPr>
          <a:lstStyle/>
          <a:p>
            <a:pPr algn="ctr"/>
            <a:r>
              <a:rPr lang="en-US" sz="5400" b="0" i="0" dirty="0">
                <a:solidFill>
                  <a:srgbClr val="000000"/>
                </a:solidFill>
                <a:effectLst/>
                <a:latin typeface="Arial" panose="020B0604020202020204" pitchFamily="34" charset="0"/>
              </a:rPr>
              <a:t>BUSINESS PLAN OVERVIEW</a:t>
            </a:r>
            <a:endParaRPr lang="en-US" sz="5400" dirty="0"/>
          </a:p>
        </p:txBody>
      </p:sp>
      <p:cxnSp>
        <p:nvCxnSpPr>
          <p:cNvPr id="4" name="Straight Connector 3">
            <a:extLst>
              <a:ext uri="{FF2B5EF4-FFF2-40B4-BE49-F238E27FC236}">
                <a16:creationId xmlns:a16="http://schemas.microsoft.com/office/drawing/2014/main" id="{0A1EA826-B20C-4827-A063-03891D0B2696}"/>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DC54202F-D032-482B-B90D-F47E52996D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B296F968-FDFD-4E22-8573-40458A34D671}"/>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25</a:t>
            </a:fld>
            <a:endParaRPr lang="en-US" spc="135" dirty="0"/>
          </a:p>
        </p:txBody>
      </p:sp>
    </p:spTree>
    <p:extLst>
      <p:ext uri="{BB962C8B-B14F-4D97-AF65-F5344CB8AC3E}">
        <p14:creationId xmlns:p14="http://schemas.microsoft.com/office/powerpoint/2010/main" val="167723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2561760" y="849883"/>
            <a:ext cx="2649220" cy="270510"/>
          </a:xfrm>
          <a:prstGeom prst="rect">
            <a:avLst/>
          </a:prstGeom>
        </p:spPr>
        <p:txBody>
          <a:bodyPr vert="horz" wrap="square" lIns="0" tIns="13335" rIns="0" bIns="0" rtlCol="0">
            <a:spAutoFit/>
          </a:bodyPr>
          <a:lstStyle/>
          <a:p>
            <a:pPr marL="12700">
              <a:lnSpc>
                <a:spcPct val="100000"/>
              </a:lnSpc>
              <a:spcBef>
                <a:spcPts val="105"/>
              </a:spcBef>
            </a:pPr>
            <a:r>
              <a:rPr sz="1600" b="1" u="sng" spc="-110" dirty="0">
                <a:solidFill>
                  <a:srgbClr val="231F20"/>
                </a:solidFill>
                <a:uFill>
                  <a:solidFill>
                    <a:srgbClr val="231F20"/>
                  </a:solidFill>
                </a:uFill>
                <a:latin typeface="Gill Sans MT"/>
                <a:cs typeface="Gill Sans MT"/>
              </a:rPr>
              <a:t>BUS</a:t>
            </a:r>
            <a:r>
              <a:rPr sz="1600" b="1" u="sng" spc="-55" dirty="0">
                <a:solidFill>
                  <a:srgbClr val="231F20"/>
                </a:solidFill>
                <a:uFill>
                  <a:solidFill>
                    <a:srgbClr val="231F20"/>
                  </a:solidFill>
                </a:uFill>
                <a:latin typeface="Gill Sans MT"/>
                <a:cs typeface="Gill Sans MT"/>
              </a:rPr>
              <a:t>I</a:t>
            </a:r>
            <a:r>
              <a:rPr sz="1600" b="1" u="sng" spc="-170" dirty="0">
                <a:solidFill>
                  <a:srgbClr val="231F20"/>
                </a:solidFill>
                <a:uFill>
                  <a:solidFill>
                    <a:srgbClr val="231F20"/>
                  </a:solidFill>
                </a:uFill>
                <a:latin typeface="Gill Sans MT"/>
                <a:cs typeface="Gill Sans MT"/>
              </a:rPr>
              <a:t>N</a:t>
            </a:r>
            <a:r>
              <a:rPr sz="1600" b="1" u="sng" spc="-95" dirty="0">
                <a:solidFill>
                  <a:srgbClr val="231F20"/>
                </a:solidFill>
                <a:uFill>
                  <a:solidFill>
                    <a:srgbClr val="231F20"/>
                  </a:solidFill>
                </a:uFill>
                <a:latin typeface="Gill Sans MT"/>
                <a:cs typeface="Gill Sans MT"/>
              </a:rPr>
              <a:t>ES</a:t>
            </a:r>
            <a:r>
              <a:rPr sz="1600" b="1" u="sng" spc="-55" dirty="0">
                <a:solidFill>
                  <a:srgbClr val="231F20"/>
                </a:solidFill>
                <a:uFill>
                  <a:solidFill>
                    <a:srgbClr val="231F20"/>
                  </a:solidFill>
                </a:uFill>
                <a:latin typeface="Gill Sans MT"/>
                <a:cs typeface="Gill Sans MT"/>
              </a:rPr>
              <a:t>S</a:t>
            </a:r>
            <a:r>
              <a:rPr sz="1600" b="1" u="sng" spc="-50" dirty="0">
                <a:solidFill>
                  <a:srgbClr val="231F20"/>
                </a:solidFill>
                <a:uFill>
                  <a:solidFill>
                    <a:srgbClr val="231F20"/>
                  </a:solidFill>
                </a:uFill>
                <a:latin typeface="Gill Sans MT"/>
                <a:cs typeface="Gill Sans MT"/>
              </a:rPr>
              <a:t> </a:t>
            </a:r>
            <a:r>
              <a:rPr sz="1600" b="1" u="sng" spc="-105" dirty="0">
                <a:solidFill>
                  <a:srgbClr val="231F20"/>
                </a:solidFill>
                <a:uFill>
                  <a:solidFill>
                    <a:srgbClr val="231F20"/>
                  </a:solidFill>
                </a:uFill>
                <a:latin typeface="Gill Sans MT"/>
                <a:cs typeface="Gill Sans MT"/>
              </a:rPr>
              <a:t>P</a:t>
            </a:r>
            <a:r>
              <a:rPr sz="1600" b="1" u="sng" spc="-95" dirty="0">
                <a:solidFill>
                  <a:srgbClr val="231F20"/>
                </a:solidFill>
                <a:uFill>
                  <a:solidFill>
                    <a:srgbClr val="231F20"/>
                  </a:solidFill>
                </a:uFill>
                <a:latin typeface="Gill Sans MT"/>
                <a:cs typeface="Gill Sans MT"/>
              </a:rPr>
              <a:t>L</a:t>
            </a:r>
            <a:r>
              <a:rPr sz="1600" b="1" u="sng" spc="-210" dirty="0">
                <a:solidFill>
                  <a:srgbClr val="231F20"/>
                </a:solidFill>
                <a:uFill>
                  <a:solidFill>
                    <a:srgbClr val="231F20"/>
                  </a:solidFill>
                </a:uFill>
                <a:latin typeface="Gill Sans MT"/>
                <a:cs typeface="Gill Sans MT"/>
              </a:rPr>
              <a:t>A</a:t>
            </a:r>
            <a:r>
              <a:rPr sz="1600" b="1" u="sng" spc="-160" dirty="0">
                <a:solidFill>
                  <a:srgbClr val="231F20"/>
                </a:solidFill>
                <a:uFill>
                  <a:solidFill>
                    <a:srgbClr val="231F20"/>
                  </a:solidFill>
                </a:uFill>
                <a:latin typeface="Gill Sans MT"/>
                <a:cs typeface="Gill Sans MT"/>
              </a:rPr>
              <a:t>N</a:t>
            </a:r>
            <a:r>
              <a:rPr sz="1600" b="1" u="sng" spc="-55" dirty="0">
                <a:solidFill>
                  <a:srgbClr val="231F20"/>
                </a:solidFill>
                <a:uFill>
                  <a:solidFill>
                    <a:srgbClr val="231F20"/>
                  </a:solidFill>
                </a:uFill>
                <a:latin typeface="Gill Sans MT"/>
                <a:cs typeface="Gill Sans MT"/>
              </a:rPr>
              <a:t> </a:t>
            </a:r>
            <a:r>
              <a:rPr sz="1600" b="1" u="sng" spc="-105" dirty="0">
                <a:solidFill>
                  <a:srgbClr val="231F20"/>
                </a:solidFill>
                <a:uFill>
                  <a:solidFill>
                    <a:srgbClr val="231F20"/>
                  </a:solidFill>
                </a:uFill>
                <a:latin typeface="Gill Sans MT"/>
                <a:cs typeface="Gill Sans MT"/>
              </a:rPr>
              <a:t>O</a:t>
            </a:r>
            <a:r>
              <a:rPr sz="1600" b="1" u="sng" spc="-95" dirty="0">
                <a:solidFill>
                  <a:srgbClr val="231F20"/>
                </a:solidFill>
                <a:uFill>
                  <a:solidFill>
                    <a:srgbClr val="231F20"/>
                  </a:solidFill>
                </a:uFill>
                <a:latin typeface="Gill Sans MT"/>
                <a:cs typeface="Gill Sans MT"/>
              </a:rPr>
              <a:t>VERV</a:t>
            </a:r>
            <a:r>
              <a:rPr sz="1600" b="1" u="sng" spc="-50" dirty="0">
                <a:solidFill>
                  <a:srgbClr val="231F20"/>
                </a:solidFill>
                <a:uFill>
                  <a:solidFill>
                    <a:srgbClr val="231F20"/>
                  </a:solidFill>
                </a:uFill>
                <a:latin typeface="Gill Sans MT"/>
                <a:cs typeface="Gill Sans MT"/>
              </a:rPr>
              <a:t>I</a:t>
            </a:r>
            <a:r>
              <a:rPr sz="1600" b="1" u="sng" spc="-215" dirty="0">
                <a:solidFill>
                  <a:srgbClr val="231F20"/>
                </a:solidFill>
                <a:uFill>
                  <a:solidFill>
                    <a:srgbClr val="231F20"/>
                  </a:solidFill>
                </a:uFill>
                <a:latin typeface="Gill Sans MT"/>
                <a:cs typeface="Gill Sans MT"/>
              </a:rPr>
              <a:t>EW</a:t>
            </a:r>
            <a:endParaRPr sz="1600">
              <a:latin typeface="Gill Sans MT"/>
              <a:cs typeface="Gill Sans MT"/>
            </a:endParaRPr>
          </a:p>
        </p:txBody>
      </p:sp>
      <p:grpSp>
        <p:nvGrpSpPr>
          <p:cNvPr id="5" name="object 5"/>
          <p:cNvGrpSpPr/>
          <p:nvPr/>
        </p:nvGrpSpPr>
        <p:grpSpPr>
          <a:xfrm>
            <a:off x="895989" y="1445898"/>
            <a:ext cx="5941060" cy="6055360"/>
            <a:chOff x="895989" y="1445898"/>
            <a:chExt cx="5941060" cy="6055360"/>
          </a:xfrm>
        </p:grpSpPr>
        <p:sp>
          <p:nvSpPr>
            <p:cNvPr id="6" name="object 6"/>
            <p:cNvSpPr/>
            <p:nvPr/>
          </p:nvSpPr>
          <p:spPr>
            <a:xfrm>
              <a:off x="902335" y="1452245"/>
              <a:ext cx="5928360" cy="6042660"/>
            </a:xfrm>
            <a:custGeom>
              <a:avLst/>
              <a:gdLst/>
              <a:ahLst/>
              <a:cxnLst/>
              <a:rect l="l" t="t" r="r" b="b"/>
              <a:pathLst>
                <a:path w="5928359" h="6042659">
                  <a:moveTo>
                    <a:pt x="222136" y="0"/>
                  </a:moveTo>
                  <a:lnTo>
                    <a:pt x="177709" y="4442"/>
                  </a:lnTo>
                  <a:lnTo>
                    <a:pt x="135820" y="17770"/>
                  </a:lnTo>
                  <a:lnTo>
                    <a:pt x="97740" y="38080"/>
                  </a:lnTo>
                  <a:lnTo>
                    <a:pt x="65371" y="65371"/>
                  </a:lnTo>
                  <a:lnTo>
                    <a:pt x="38080" y="97740"/>
                  </a:lnTo>
                  <a:lnTo>
                    <a:pt x="17770" y="135820"/>
                  </a:lnTo>
                  <a:lnTo>
                    <a:pt x="4442" y="177709"/>
                  </a:lnTo>
                  <a:lnTo>
                    <a:pt x="0" y="222136"/>
                  </a:lnTo>
                  <a:lnTo>
                    <a:pt x="0" y="5819980"/>
                  </a:lnTo>
                  <a:lnTo>
                    <a:pt x="4442" y="5864407"/>
                  </a:lnTo>
                  <a:lnTo>
                    <a:pt x="17770" y="5906296"/>
                  </a:lnTo>
                  <a:lnTo>
                    <a:pt x="38080" y="5944377"/>
                  </a:lnTo>
                  <a:lnTo>
                    <a:pt x="65371" y="5976745"/>
                  </a:lnTo>
                  <a:lnTo>
                    <a:pt x="97740" y="6004036"/>
                  </a:lnTo>
                  <a:lnTo>
                    <a:pt x="135820" y="6024346"/>
                  </a:lnTo>
                  <a:lnTo>
                    <a:pt x="177709" y="6037674"/>
                  </a:lnTo>
                  <a:lnTo>
                    <a:pt x="222136" y="6042117"/>
                  </a:lnTo>
                  <a:lnTo>
                    <a:pt x="5705738" y="6042117"/>
                  </a:lnTo>
                  <a:lnTo>
                    <a:pt x="5750166" y="6037674"/>
                  </a:lnTo>
                  <a:lnTo>
                    <a:pt x="5792054" y="6024346"/>
                  </a:lnTo>
                  <a:lnTo>
                    <a:pt x="5830135" y="6004036"/>
                  </a:lnTo>
                  <a:lnTo>
                    <a:pt x="5862503" y="5976745"/>
                  </a:lnTo>
                  <a:lnTo>
                    <a:pt x="5889794" y="5944377"/>
                  </a:lnTo>
                  <a:lnTo>
                    <a:pt x="5910104" y="5906296"/>
                  </a:lnTo>
                  <a:lnTo>
                    <a:pt x="5923432" y="5864407"/>
                  </a:lnTo>
                  <a:lnTo>
                    <a:pt x="5927875" y="5819980"/>
                  </a:lnTo>
                  <a:lnTo>
                    <a:pt x="5927875" y="222136"/>
                  </a:lnTo>
                  <a:lnTo>
                    <a:pt x="5923432" y="177709"/>
                  </a:lnTo>
                  <a:lnTo>
                    <a:pt x="5910104" y="135820"/>
                  </a:lnTo>
                  <a:lnTo>
                    <a:pt x="5889794" y="97740"/>
                  </a:lnTo>
                  <a:lnTo>
                    <a:pt x="5862503" y="65371"/>
                  </a:lnTo>
                  <a:lnTo>
                    <a:pt x="5830135" y="38080"/>
                  </a:lnTo>
                  <a:lnTo>
                    <a:pt x="5792054" y="17770"/>
                  </a:lnTo>
                  <a:lnTo>
                    <a:pt x="5750166" y="4442"/>
                  </a:lnTo>
                  <a:lnTo>
                    <a:pt x="5705738" y="0"/>
                  </a:lnTo>
                  <a:lnTo>
                    <a:pt x="222136" y="0"/>
                  </a:lnTo>
                  <a:close/>
                </a:path>
              </a:pathLst>
            </a:custGeom>
            <a:ln w="12693">
              <a:solidFill>
                <a:srgbClr val="0054A4"/>
              </a:solidFill>
            </a:ln>
          </p:spPr>
          <p:txBody>
            <a:bodyPr wrap="square" lIns="0" tIns="0" rIns="0" bIns="0" rtlCol="0"/>
            <a:lstStyle/>
            <a:p>
              <a:endParaRPr/>
            </a:p>
          </p:txBody>
        </p:sp>
        <p:sp>
          <p:nvSpPr>
            <p:cNvPr id="7" name="object 7"/>
            <p:cNvSpPr/>
            <p:nvPr/>
          </p:nvSpPr>
          <p:spPr>
            <a:xfrm>
              <a:off x="3858896" y="2226310"/>
              <a:ext cx="0" cy="192405"/>
            </a:xfrm>
            <a:custGeom>
              <a:avLst/>
              <a:gdLst/>
              <a:ahLst/>
              <a:cxnLst/>
              <a:rect l="l" t="t" r="r" b="b"/>
              <a:pathLst>
                <a:path h="192405">
                  <a:moveTo>
                    <a:pt x="0" y="0"/>
                  </a:moveTo>
                  <a:lnTo>
                    <a:pt x="0" y="192306"/>
                  </a:lnTo>
                </a:path>
              </a:pathLst>
            </a:custGeom>
            <a:ln w="32751">
              <a:solidFill>
                <a:srgbClr val="0054A4"/>
              </a:solidFill>
            </a:ln>
          </p:spPr>
          <p:txBody>
            <a:bodyPr wrap="square" lIns="0" tIns="0" rIns="0" bIns="0" rtlCol="0"/>
            <a:lstStyle/>
            <a:p>
              <a:endParaRPr/>
            </a:p>
          </p:txBody>
        </p:sp>
        <p:sp>
          <p:nvSpPr>
            <p:cNvPr id="8" name="object 8"/>
            <p:cNvSpPr/>
            <p:nvPr/>
          </p:nvSpPr>
          <p:spPr>
            <a:xfrm>
              <a:off x="3787776" y="2375535"/>
              <a:ext cx="140970" cy="99695"/>
            </a:xfrm>
            <a:custGeom>
              <a:avLst/>
              <a:gdLst/>
              <a:ahLst/>
              <a:cxnLst/>
              <a:rect l="l" t="t" r="r" b="b"/>
              <a:pathLst>
                <a:path w="140970" h="99694">
                  <a:moveTo>
                    <a:pt x="140970" y="0"/>
                  </a:moveTo>
                  <a:lnTo>
                    <a:pt x="0" y="0"/>
                  </a:lnTo>
                  <a:lnTo>
                    <a:pt x="70485" y="99695"/>
                  </a:lnTo>
                  <a:lnTo>
                    <a:pt x="140970" y="0"/>
                  </a:lnTo>
                  <a:close/>
                </a:path>
              </a:pathLst>
            </a:custGeom>
            <a:solidFill>
              <a:srgbClr val="0054A4"/>
            </a:solidFill>
          </p:spPr>
          <p:txBody>
            <a:bodyPr wrap="square" lIns="0" tIns="0" rIns="0" bIns="0" rtlCol="0"/>
            <a:lstStyle/>
            <a:p>
              <a:endParaRPr/>
            </a:p>
          </p:txBody>
        </p:sp>
        <p:sp>
          <p:nvSpPr>
            <p:cNvPr id="9" name="object 9"/>
            <p:cNvSpPr/>
            <p:nvPr/>
          </p:nvSpPr>
          <p:spPr>
            <a:xfrm>
              <a:off x="3858896" y="2680335"/>
              <a:ext cx="0" cy="193040"/>
            </a:xfrm>
            <a:custGeom>
              <a:avLst/>
              <a:gdLst/>
              <a:ahLst/>
              <a:cxnLst/>
              <a:rect l="l" t="t" r="r" b="b"/>
              <a:pathLst>
                <a:path h="193039">
                  <a:moveTo>
                    <a:pt x="0" y="0"/>
                  </a:moveTo>
                  <a:lnTo>
                    <a:pt x="0" y="192941"/>
                  </a:lnTo>
                </a:path>
              </a:pathLst>
            </a:custGeom>
            <a:ln w="32751">
              <a:solidFill>
                <a:srgbClr val="0054A4"/>
              </a:solidFill>
            </a:ln>
          </p:spPr>
          <p:txBody>
            <a:bodyPr wrap="square" lIns="0" tIns="0" rIns="0" bIns="0" rtlCol="0"/>
            <a:lstStyle/>
            <a:p>
              <a:endParaRPr/>
            </a:p>
          </p:txBody>
        </p:sp>
        <p:sp>
          <p:nvSpPr>
            <p:cNvPr id="10" name="object 10"/>
            <p:cNvSpPr/>
            <p:nvPr/>
          </p:nvSpPr>
          <p:spPr>
            <a:xfrm>
              <a:off x="3787776" y="2830195"/>
              <a:ext cx="140970" cy="100330"/>
            </a:xfrm>
            <a:custGeom>
              <a:avLst/>
              <a:gdLst/>
              <a:ahLst/>
              <a:cxnLst/>
              <a:rect l="l" t="t" r="r" b="b"/>
              <a:pathLst>
                <a:path w="140970" h="100330">
                  <a:moveTo>
                    <a:pt x="140970" y="0"/>
                  </a:moveTo>
                  <a:lnTo>
                    <a:pt x="0" y="0"/>
                  </a:lnTo>
                  <a:lnTo>
                    <a:pt x="70485" y="100330"/>
                  </a:lnTo>
                  <a:lnTo>
                    <a:pt x="140970" y="0"/>
                  </a:lnTo>
                  <a:close/>
                </a:path>
              </a:pathLst>
            </a:custGeom>
            <a:solidFill>
              <a:srgbClr val="0054A4"/>
            </a:solidFill>
          </p:spPr>
          <p:txBody>
            <a:bodyPr wrap="square" lIns="0" tIns="0" rIns="0" bIns="0" rtlCol="0"/>
            <a:lstStyle/>
            <a:p>
              <a:endParaRPr/>
            </a:p>
          </p:txBody>
        </p:sp>
        <p:sp>
          <p:nvSpPr>
            <p:cNvPr id="11" name="object 11"/>
            <p:cNvSpPr/>
            <p:nvPr/>
          </p:nvSpPr>
          <p:spPr>
            <a:xfrm>
              <a:off x="2268221" y="4964430"/>
              <a:ext cx="0" cy="192405"/>
            </a:xfrm>
            <a:custGeom>
              <a:avLst/>
              <a:gdLst/>
              <a:ahLst/>
              <a:cxnLst/>
              <a:rect l="l" t="t" r="r" b="b"/>
              <a:pathLst>
                <a:path h="192404">
                  <a:moveTo>
                    <a:pt x="0" y="0"/>
                  </a:moveTo>
                  <a:lnTo>
                    <a:pt x="0" y="192306"/>
                  </a:lnTo>
                </a:path>
              </a:pathLst>
            </a:custGeom>
            <a:ln w="32751">
              <a:solidFill>
                <a:srgbClr val="0054A4"/>
              </a:solidFill>
            </a:ln>
          </p:spPr>
          <p:txBody>
            <a:bodyPr wrap="square" lIns="0" tIns="0" rIns="0" bIns="0" rtlCol="0"/>
            <a:lstStyle/>
            <a:p>
              <a:endParaRPr/>
            </a:p>
          </p:txBody>
        </p:sp>
        <p:sp>
          <p:nvSpPr>
            <p:cNvPr id="12" name="object 12"/>
            <p:cNvSpPr/>
            <p:nvPr/>
          </p:nvSpPr>
          <p:spPr>
            <a:xfrm>
              <a:off x="2196466" y="5114289"/>
              <a:ext cx="140970" cy="99695"/>
            </a:xfrm>
            <a:custGeom>
              <a:avLst/>
              <a:gdLst/>
              <a:ahLst/>
              <a:cxnLst/>
              <a:rect l="l" t="t" r="r" b="b"/>
              <a:pathLst>
                <a:path w="140969" h="99695">
                  <a:moveTo>
                    <a:pt x="140969" y="0"/>
                  </a:moveTo>
                  <a:lnTo>
                    <a:pt x="0" y="0"/>
                  </a:lnTo>
                  <a:lnTo>
                    <a:pt x="70484" y="99695"/>
                  </a:lnTo>
                  <a:lnTo>
                    <a:pt x="140969" y="0"/>
                  </a:lnTo>
                  <a:close/>
                </a:path>
              </a:pathLst>
            </a:custGeom>
            <a:solidFill>
              <a:srgbClr val="0054A4"/>
            </a:solidFill>
          </p:spPr>
          <p:txBody>
            <a:bodyPr wrap="square" lIns="0" tIns="0" rIns="0" bIns="0" rtlCol="0"/>
            <a:lstStyle/>
            <a:p>
              <a:endParaRPr/>
            </a:p>
          </p:txBody>
        </p:sp>
        <p:sp>
          <p:nvSpPr>
            <p:cNvPr id="13" name="object 13"/>
            <p:cNvSpPr/>
            <p:nvPr/>
          </p:nvSpPr>
          <p:spPr>
            <a:xfrm>
              <a:off x="5478146" y="4958080"/>
              <a:ext cx="0" cy="193040"/>
            </a:xfrm>
            <a:custGeom>
              <a:avLst/>
              <a:gdLst/>
              <a:ahLst/>
              <a:cxnLst/>
              <a:rect l="l" t="t" r="r" b="b"/>
              <a:pathLst>
                <a:path h="193039">
                  <a:moveTo>
                    <a:pt x="0" y="0"/>
                  </a:moveTo>
                  <a:lnTo>
                    <a:pt x="0" y="192941"/>
                  </a:lnTo>
                </a:path>
              </a:pathLst>
            </a:custGeom>
            <a:ln w="32751">
              <a:solidFill>
                <a:srgbClr val="0054A4"/>
              </a:solidFill>
            </a:ln>
          </p:spPr>
          <p:txBody>
            <a:bodyPr wrap="square" lIns="0" tIns="0" rIns="0" bIns="0" rtlCol="0"/>
            <a:lstStyle/>
            <a:p>
              <a:endParaRPr/>
            </a:p>
          </p:txBody>
        </p:sp>
        <p:sp>
          <p:nvSpPr>
            <p:cNvPr id="14" name="object 14"/>
            <p:cNvSpPr/>
            <p:nvPr/>
          </p:nvSpPr>
          <p:spPr>
            <a:xfrm>
              <a:off x="2264410" y="4043679"/>
              <a:ext cx="3283585" cy="2473325"/>
            </a:xfrm>
            <a:custGeom>
              <a:avLst/>
              <a:gdLst/>
              <a:ahLst/>
              <a:cxnLst/>
              <a:rect l="l" t="t" r="r" b="b"/>
              <a:pathLst>
                <a:path w="3283585" h="2473325">
                  <a:moveTo>
                    <a:pt x="647700" y="2473325"/>
                  </a:moveTo>
                  <a:lnTo>
                    <a:pt x="626745" y="2353310"/>
                  </a:lnTo>
                  <a:lnTo>
                    <a:pt x="595960" y="2384094"/>
                  </a:lnTo>
                  <a:lnTo>
                    <a:pt x="38735" y="1826260"/>
                  </a:lnTo>
                  <a:lnTo>
                    <a:pt x="0" y="1864995"/>
                  </a:lnTo>
                  <a:lnTo>
                    <a:pt x="557225" y="2422829"/>
                  </a:lnTo>
                  <a:lnTo>
                    <a:pt x="527050" y="2453005"/>
                  </a:lnTo>
                  <a:lnTo>
                    <a:pt x="647700" y="2473325"/>
                  </a:lnTo>
                  <a:close/>
                </a:path>
                <a:path w="3283585" h="2473325">
                  <a:moveTo>
                    <a:pt x="652145" y="44450"/>
                  </a:moveTo>
                  <a:lnTo>
                    <a:pt x="614045" y="6350"/>
                  </a:lnTo>
                  <a:lnTo>
                    <a:pt x="56210" y="563587"/>
                  </a:lnTo>
                  <a:lnTo>
                    <a:pt x="26035" y="533400"/>
                  </a:lnTo>
                  <a:lnTo>
                    <a:pt x="5080" y="654050"/>
                  </a:lnTo>
                  <a:lnTo>
                    <a:pt x="125730" y="633095"/>
                  </a:lnTo>
                  <a:lnTo>
                    <a:pt x="94907" y="602284"/>
                  </a:lnTo>
                  <a:lnTo>
                    <a:pt x="652145" y="44450"/>
                  </a:lnTo>
                  <a:close/>
                </a:path>
                <a:path w="3283585" h="2473325">
                  <a:moveTo>
                    <a:pt x="3203575" y="648335"/>
                  </a:moveTo>
                  <a:lnTo>
                    <a:pt x="3182620" y="527685"/>
                  </a:lnTo>
                  <a:lnTo>
                    <a:pt x="3152457" y="557847"/>
                  </a:lnTo>
                  <a:lnTo>
                    <a:pt x="2594610" y="0"/>
                  </a:lnTo>
                  <a:lnTo>
                    <a:pt x="2555875" y="38735"/>
                  </a:lnTo>
                  <a:lnTo>
                    <a:pt x="3113722" y="596582"/>
                  </a:lnTo>
                  <a:lnTo>
                    <a:pt x="3082925" y="627380"/>
                  </a:lnTo>
                  <a:lnTo>
                    <a:pt x="3203575" y="648335"/>
                  </a:lnTo>
                  <a:close/>
                </a:path>
                <a:path w="3283585" h="2473325">
                  <a:moveTo>
                    <a:pt x="3205480" y="1858645"/>
                  </a:moveTo>
                  <a:lnTo>
                    <a:pt x="3166745" y="1819910"/>
                  </a:lnTo>
                  <a:lnTo>
                    <a:pt x="2609850" y="2376805"/>
                  </a:lnTo>
                  <a:lnTo>
                    <a:pt x="2580005" y="2346960"/>
                  </a:lnTo>
                  <a:lnTo>
                    <a:pt x="2559050" y="2467610"/>
                  </a:lnTo>
                  <a:lnTo>
                    <a:pt x="2679700" y="2446655"/>
                  </a:lnTo>
                  <a:lnTo>
                    <a:pt x="2648585" y="2415540"/>
                  </a:lnTo>
                  <a:lnTo>
                    <a:pt x="3205480" y="1858645"/>
                  </a:lnTo>
                  <a:close/>
                </a:path>
                <a:path w="3283585" h="2473325">
                  <a:moveTo>
                    <a:pt x="3283585" y="1064260"/>
                  </a:moveTo>
                  <a:lnTo>
                    <a:pt x="3142615" y="1064260"/>
                  </a:lnTo>
                  <a:lnTo>
                    <a:pt x="3213100" y="1164590"/>
                  </a:lnTo>
                  <a:lnTo>
                    <a:pt x="3283585" y="1064260"/>
                  </a:lnTo>
                  <a:close/>
                </a:path>
              </a:pathLst>
            </a:custGeom>
            <a:solidFill>
              <a:srgbClr val="0054A4"/>
            </a:solidFill>
          </p:spPr>
          <p:txBody>
            <a:bodyPr wrap="square" lIns="0" tIns="0" rIns="0" bIns="0" rtlCol="0"/>
            <a:lstStyle/>
            <a:p>
              <a:endParaRPr/>
            </a:p>
          </p:txBody>
        </p:sp>
        <p:sp>
          <p:nvSpPr>
            <p:cNvPr id="15" name="object 15"/>
            <p:cNvSpPr/>
            <p:nvPr/>
          </p:nvSpPr>
          <p:spPr>
            <a:xfrm>
              <a:off x="3858896" y="3134994"/>
              <a:ext cx="0" cy="193040"/>
            </a:xfrm>
            <a:custGeom>
              <a:avLst/>
              <a:gdLst/>
              <a:ahLst/>
              <a:cxnLst/>
              <a:rect l="l" t="t" r="r" b="b"/>
              <a:pathLst>
                <a:path h="193039">
                  <a:moveTo>
                    <a:pt x="0" y="0"/>
                  </a:moveTo>
                  <a:lnTo>
                    <a:pt x="0" y="192941"/>
                  </a:lnTo>
                </a:path>
              </a:pathLst>
            </a:custGeom>
            <a:ln w="32751">
              <a:solidFill>
                <a:srgbClr val="0054A4"/>
              </a:solidFill>
            </a:ln>
          </p:spPr>
          <p:txBody>
            <a:bodyPr wrap="square" lIns="0" tIns="0" rIns="0" bIns="0" rtlCol="0"/>
            <a:lstStyle/>
            <a:p>
              <a:endParaRPr/>
            </a:p>
          </p:txBody>
        </p:sp>
        <p:sp>
          <p:nvSpPr>
            <p:cNvPr id="16" name="object 16"/>
            <p:cNvSpPr/>
            <p:nvPr/>
          </p:nvSpPr>
          <p:spPr>
            <a:xfrm>
              <a:off x="3787776" y="3284855"/>
              <a:ext cx="140970" cy="100330"/>
            </a:xfrm>
            <a:custGeom>
              <a:avLst/>
              <a:gdLst/>
              <a:ahLst/>
              <a:cxnLst/>
              <a:rect l="l" t="t" r="r" b="b"/>
              <a:pathLst>
                <a:path w="140970" h="100329">
                  <a:moveTo>
                    <a:pt x="140970" y="0"/>
                  </a:moveTo>
                  <a:lnTo>
                    <a:pt x="0" y="0"/>
                  </a:lnTo>
                  <a:lnTo>
                    <a:pt x="70485" y="100330"/>
                  </a:lnTo>
                  <a:lnTo>
                    <a:pt x="140970" y="0"/>
                  </a:lnTo>
                  <a:close/>
                </a:path>
              </a:pathLst>
            </a:custGeom>
            <a:solidFill>
              <a:srgbClr val="0054A4"/>
            </a:solidFill>
          </p:spPr>
          <p:txBody>
            <a:bodyPr wrap="square" lIns="0" tIns="0" rIns="0" bIns="0" rtlCol="0"/>
            <a:lstStyle/>
            <a:p>
              <a:endParaRPr/>
            </a:p>
          </p:txBody>
        </p:sp>
        <p:sp>
          <p:nvSpPr>
            <p:cNvPr id="17" name="object 17"/>
            <p:cNvSpPr/>
            <p:nvPr/>
          </p:nvSpPr>
          <p:spPr>
            <a:xfrm>
              <a:off x="2268221" y="5417184"/>
              <a:ext cx="0" cy="193040"/>
            </a:xfrm>
            <a:custGeom>
              <a:avLst/>
              <a:gdLst/>
              <a:ahLst/>
              <a:cxnLst/>
              <a:rect l="l" t="t" r="r" b="b"/>
              <a:pathLst>
                <a:path h="193039">
                  <a:moveTo>
                    <a:pt x="0" y="0"/>
                  </a:moveTo>
                  <a:lnTo>
                    <a:pt x="0" y="192941"/>
                  </a:lnTo>
                </a:path>
              </a:pathLst>
            </a:custGeom>
            <a:ln w="32751">
              <a:solidFill>
                <a:srgbClr val="0054A4"/>
              </a:solidFill>
            </a:ln>
          </p:spPr>
          <p:txBody>
            <a:bodyPr wrap="square" lIns="0" tIns="0" rIns="0" bIns="0" rtlCol="0"/>
            <a:lstStyle/>
            <a:p>
              <a:endParaRPr/>
            </a:p>
          </p:txBody>
        </p:sp>
        <p:sp>
          <p:nvSpPr>
            <p:cNvPr id="18" name="object 18"/>
            <p:cNvSpPr/>
            <p:nvPr/>
          </p:nvSpPr>
          <p:spPr>
            <a:xfrm>
              <a:off x="2196466" y="5567045"/>
              <a:ext cx="140970" cy="100330"/>
            </a:xfrm>
            <a:custGeom>
              <a:avLst/>
              <a:gdLst/>
              <a:ahLst/>
              <a:cxnLst/>
              <a:rect l="l" t="t" r="r" b="b"/>
              <a:pathLst>
                <a:path w="140969" h="100329">
                  <a:moveTo>
                    <a:pt x="140969" y="0"/>
                  </a:moveTo>
                  <a:lnTo>
                    <a:pt x="0" y="0"/>
                  </a:lnTo>
                  <a:lnTo>
                    <a:pt x="70484" y="100330"/>
                  </a:lnTo>
                  <a:lnTo>
                    <a:pt x="140969" y="0"/>
                  </a:lnTo>
                  <a:close/>
                </a:path>
              </a:pathLst>
            </a:custGeom>
            <a:solidFill>
              <a:srgbClr val="0054A4"/>
            </a:solidFill>
          </p:spPr>
          <p:txBody>
            <a:bodyPr wrap="square" lIns="0" tIns="0" rIns="0" bIns="0" rtlCol="0"/>
            <a:lstStyle/>
            <a:p>
              <a:endParaRPr/>
            </a:p>
          </p:txBody>
        </p:sp>
        <p:sp>
          <p:nvSpPr>
            <p:cNvPr id="19" name="object 19"/>
            <p:cNvSpPr/>
            <p:nvPr/>
          </p:nvSpPr>
          <p:spPr>
            <a:xfrm>
              <a:off x="5478146" y="5411470"/>
              <a:ext cx="0" cy="192405"/>
            </a:xfrm>
            <a:custGeom>
              <a:avLst/>
              <a:gdLst/>
              <a:ahLst/>
              <a:cxnLst/>
              <a:rect l="l" t="t" r="r" b="b"/>
              <a:pathLst>
                <a:path h="192404">
                  <a:moveTo>
                    <a:pt x="0" y="0"/>
                  </a:moveTo>
                  <a:lnTo>
                    <a:pt x="0" y="192306"/>
                  </a:lnTo>
                </a:path>
              </a:pathLst>
            </a:custGeom>
            <a:ln w="32751">
              <a:solidFill>
                <a:srgbClr val="0054A4"/>
              </a:solidFill>
            </a:ln>
          </p:spPr>
          <p:txBody>
            <a:bodyPr wrap="square" lIns="0" tIns="0" rIns="0" bIns="0" rtlCol="0"/>
            <a:lstStyle/>
            <a:p>
              <a:endParaRPr/>
            </a:p>
          </p:txBody>
        </p:sp>
        <p:sp>
          <p:nvSpPr>
            <p:cNvPr id="20" name="object 20"/>
            <p:cNvSpPr/>
            <p:nvPr/>
          </p:nvSpPr>
          <p:spPr>
            <a:xfrm>
              <a:off x="5407026" y="5560695"/>
              <a:ext cx="140970" cy="99695"/>
            </a:xfrm>
            <a:custGeom>
              <a:avLst/>
              <a:gdLst/>
              <a:ahLst/>
              <a:cxnLst/>
              <a:rect l="l" t="t" r="r" b="b"/>
              <a:pathLst>
                <a:path w="140970" h="99695">
                  <a:moveTo>
                    <a:pt x="140970" y="0"/>
                  </a:moveTo>
                  <a:lnTo>
                    <a:pt x="0" y="0"/>
                  </a:lnTo>
                  <a:lnTo>
                    <a:pt x="70485" y="99695"/>
                  </a:lnTo>
                  <a:lnTo>
                    <a:pt x="140970" y="0"/>
                  </a:lnTo>
                  <a:close/>
                </a:path>
              </a:pathLst>
            </a:custGeom>
            <a:solidFill>
              <a:srgbClr val="0054A4"/>
            </a:solidFill>
          </p:spPr>
          <p:txBody>
            <a:bodyPr wrap="square" lIns="0" tIns="0" rIns="0" bIns="0" rtlCol="0"/>
            <a:lstStyle/>
            <a:p>
              <a:endParaRPr/>
            </a:p>
          </p:txBody>
        </p:sp>
        <p:sp>
          <p:nvSpPr>
            <p:cNvPr id="21" name="object 21"/>
            <p:cNvSpPr/>
            <p:nvPr/>
          </p:nvSpPr>
          <p:spPr>
            <a:xfrm>
              <a:off x="3858896" y="6791325"/>
              <a:ext cx="0" cy="192405"/>
            </a:xfrm>
            <a:custGeom>
              <a:avLst/>
              <a:gdLst/>
              <a:ahLst/>
              <a:cxnLst/>
              <a:rect l="l" t="t" r="r" b="b"/>
              <a:pathLst>
                <a:path h="192404">
                  <a:moveTo>
                    <a:pt x="0" y="0"/>
                  </a:moveTo>
                  <a:lnTo>
                    <a:pt x="0" y="192306"/>
                  </a:lnTo>
                </a:path>
              </a:pathLst>
            </a:custGeom>
            <a:ln w="32751">
              <a:solidFill>
                <a:srgbClr val="0054A4"/>
              </a:solidFill>
            </a:ln>
          </p:spPr>
          <p:txBody>
            <a:bodyPr wrap="square" lIns="0" tIns="0" rIns="0" bIns="0" rtlCol="0"/>
            <a:lstStyle/>
            <a:p>
              <a:endParaRPr/>
            </a:p>
          </p:txBody>
        </p:sp>
        <p:sp>
          <p:nvSpPr>
            <p:cNvPr id="22" name="object 22"/>
            <p:cNvSpPr/>
            <p:nvPr/>
          </p:nvSpPr>
          <p:spPr>
            <a:xfrm>
              <a:off x="3787776" y="6940550"/>
              <a:ext cx="140970" cy="99695"/>
            </a:xfrm>
            <a:custGeom>
              <a:avLst/>
              <a:gdLst/>
              <a:ahLst/>
              <a:cxnLst/>
              <a:rect l="l" t="t" r="r" b="b"/>
              <a:pathLst>
                <a:path w="140970" h="99695">
                  <a:moveTo>
                    <a:pt x="140970" y="0"/>
                  </a:moveTo>
                  <a:lnTo>
                    <a:pt x="0" y="0"/>
                  </a:lnTo>
                  <a:lnTo>
                    <a:pt x="70485" y="99695"/>
                  </a:lnTo>
                  <a:lnTo>
                    <a:pt x="140970" y="0"/>
                  </a:lnTo>
                  <a:close/>
                </a:path>
              </a:pathLst>
            </a:custGeom>
            <a:solidFill>
              <a:srgbClr val="0054A4"/>
            </a:solidFill>
          </p:spPr>
          <p:txBody>
            <a:bodyPr wrap="square" lIns="0" tIns="0" rIns="0" bIns="0" rtlCol="0"/>
            <a:lstStyle/>
            <a:p>
              <a:endParaRPr/>
            </a:p>
          </p:txBody>
        </p:sp>
        <p:sp>
          <p:nvSpPr>
            <p:cNvPr id="23" name="object 23"/>
            <p:cNvSpPr/>
            <p:nvPr/>
          </p:nvSpPr>
          <p:spPr>
            <a:xfrm>
              <a:off x="3858896" y="3589655"/>
              <a:ext cx="0" cy="192405"/>
            </a:xfrm>
            <a:custGeom>
              <a:avLst/>
              <a:gdLst/>
              <a:ahLst/>
              <a:cxnLst/>
              <a:rect l="l" t="t" r="r" b="b"/>
              <a:pathLst>
                <a:path h="192404">
                  <a:moveTo>
                    <a:pt x="0" y="0"/>
                  </a:moveTo>
                  <a:lnTo>
                    <a:pt x="0" y="192306"/>
                  </a:lnTo>
                </a:path>
              </a:pathLst>
            </a:custGeom>
            <a:ln w="32751">
              <a:solidFill>
                <a:srgbClr val="0054A4"/>
              </a:solidFill>
            </a:ln>
          </p:spPr>
          <p:txBody>
            <a:bodyPr wrap="square" lIns="0" tIns="0" rIns="0" bIns="0" rtlCol="0"/>
            <a:lstStyle/>
            <a:p>
              <a:endParaRPr/>
            </a:p>
          </p:txBody>
        </p:sp>
        <p:sp>
          <p:nvSpPr>
            <p:cNvPr id="24" name="object 24"/>
            <p:cNvSpPr/>
            <p:nvPr/>
          </p:nvSpPr>
          <p:spPr>
            <a:xfrm>
              <a:off x="3787776" y="3739515"/>
              <a:ext cx="140970" cy="100330"/>
            </a:xfrm>
            <a:custGeom>
              <a:avLst/>
              <a:gdLst/>
              <a:ahLst/>
              <a:cxnLst/>
              <a:rect l="l" t="t" r="r" b="b"/>
              <a:pathLst>
                <a:path w="140970" h="100329">
                  <a:moveTo>
                    <a:pt x="140970" y="0"/>
                  </a:moveTo>
                  <a:lnTo>
                    <a:pt x="0" y="0"/>
                  </a:lnTo>
                  <a:lnTo>
                    <a:pt x="70485" y="100330"/>
                  </a:lnTo>
                  <a:lnTo>
                    <a:pt x="140970" y="0"/>
                  </a:lnTo>
                  <a:close/>
                </a:path>
              </a:pathLst>
            </a:custGeom>
            <a:solidFill>
              <a:srgbClr val="0054A4"/>
            </a:solidFill>
          </p:spPr>
          <p:txBody>
            <a:bodyPr wrap="square" lIns="0" tIns="0" rIns="0" bIns="0" rtlCol="0"/>
            <a:lstStyle/>
            <a:p>
              <a:endParaRPr/>
            </a:p>
          </p:txBody>
        </p:sp>
      </p:grpSp>
      <p:sp>
        <p:nvSpPr>
          <p:cNvPr id="25" name="object 25"/>
          <p:cNvSpPr txBox="1"/>
          <p:nvPr/>
        </p:nvSpPr>
        <p:spPr>
          <a:xfrm>
            <a:off x="2858516" y="2005076"/>
            <a:ext cx="1768475" cy="2037080"/>
          </a:xfrm>
          <a:prstGeom prst="rect">
            <a:avLst/>
          </a:prstGeom>
        </p:spPr>
        <p:txBody>
          <a:bodyPr vert="horz" wrap="square" lIns="0" tIns="12700" rIns="0" bIns="0" rtlCol="0">
            <a:spAutoFit/>
          </a:bodyPr>
          <a:lstStyle/>
          <a:p>
            <a:pPr marL="109855" algn="ctr">
              <a:lnSpc>
                <a:spcPct val="100000"/>
              </a:lnSpc>
              <a:spcBef>
                <a:spcPts val="100"/>
              </a:spcBef>
            </a:pPr>
            <a:r>
              <a:rPr sz="1200" dirty="0">
                <a:solidFill>
                  <a:srgbClr val="231F20"/>
                </a:solidFill>
                <a:latin typeface="Calibri"/>
                <a:cs typeface="Calibri"/>
              </a:rPr>
              <a:t>LIFE</a:t>
            </a:r>
            <a:r>
              <a:rPr sz="1200" spc="-50" dirty="0">
                <a:solidFill>
                  <a:srgbClr val="231F20"/>
                </a:solidFill>
                <a:latin typeface="Calibri"/>
                <a:cs typeface="Calibri"/>
              </a:rPr>
              <a:t> </a:t>
            </a:r>
            <a:r>
              <a:rPr sz="1200" spc="-5" dirty="0">
                <a:solidFill>
                  <a:srgbClr val="231F20"/>
                </a:solidFill>
                <a:latin typeface="Calibri"/>
                <a:cs typeface="Calibri"/>
              </a:rPr>
              <a:t>ASPIRATIONS</a:t>
            </a:r>
            <a:endParaRPr sz="1200">
              <a:latin typeface="Calibri"/>
              <a:cs typeface="Calibri"/>
            </a:endParaRPr>
          </a:p>
          <a:p>
            <a:pPr marL="60960" marR="5080" indent="-10795" algn="ctr">
              <a:lnSpc>
                <a:spcPct val="250000"/>
              </a:lnSpc>
            </a:pPr>
            <a:r>
              <a:rPr sz="1200" spc="-5" dirty="0">
                <a:solidFill>
                  <a:srgbClr val="231F20"/>
                </a:solidFill>
                <a:latin typeface="Calibri"/>
                <a:cs typeface="Calibri"/>
              </a:rPr>
              <a:t>FINANCIAL REQUIREMENT </a:t>
            </a:r>
            <a:r>
              <a:rPr sz="1200" dirty="0">
                <a:solidFill>
                  <a:srgbClr val="231F20"/>
                </a:solidFill>
                <a:latin typeface="Calibri"/>
                <a:cs typeface="Calibri"/>
              </a:rPr>
              <a:t> </a:t>
            </a:r>
            <a:r>
              <a:rPr sz="1200" spc="-5" dirty="0">
                <a:solidFill>
                  <a:srgbClr val="231F20"/>
                </a:solidFill>
                <a:latin typeface="Calibri"/>
                <a:cs typeface="Calibri"/>
              </a:rPr>
              <a:t>ENTREPRENEUR’S</a:t>
            </a:r>
            <a:r>
              <a:rPr sz="1200" spc="-55" dirty="0">
                <a:solidFill>
                  <a:srgbClr val="231F20"/>
                </a:solidFill>
                <a:latin typeface="Calibri"/>
                <a:cs typeface="Calibri"/>
              </a:rPr>
              <a:t> </a:t>
            </a:r>
            <a:r>
              <a:rPr sz="1200" spc="-5" dirty="0">
                <a:solidFill>
                  <a:srgbClr val="231F20"/>
                </a:solidFill>
                <a:latin typeface="Calibri"/>
                <a:cs typeface="Calibri"/>
              </a:rPr>
              <a:t>MANTRA</a:t>
            </a:r>
            <a:endParaRPr sz="1200">
              <a:latin typeface="Calibri"/>
              <a:cs typeface="Calibri"/>
            </a:endParaRPr>
          </a:p>
          <a:p>
            <a:pPr>
              <a:lnSpc>
                <a:spcPct val="100000"/>
              </a:lnSpc>
              <a:spcBef>
                <a:spcPts val="20"/>
              </a:spcBef>
            </a:pPr>
            <a:endParaRPr sz="1750">
              <a:latin typeface="Calibri"/>
              <a:cs typeface="Calibri"/>
            </a:endParaRPr>
          </a:p>
          <a:p>
            <a:pPr marL="344805">
              <a:lnSpc>
                <a:spcPct val="100000"/>
              </a:lnSpc>
            </a:pPr>
            <a:r>
              <a:rPr sz="1200" b="1" spc="-105" dirty="0">
                <a:solidFill>
                  <a:srgbClr val="231F20"/>
                </a:solidFill>
                <a:latin typeface="Gill Sans MT"/>
                <a:cs typeface="Gill Sans MT"/>
              </a:rPr>
              <a:t>F</a:t>
            </a:r>
            <a:r>
              <a:rPr sz="1200" b="1" spc="-20" dirty="0">
                <a:solidFill>
                  <a:srgbClr val="231F20"/>
                </a:solidFill>
                <a:latin typeface="Gill Sans MT"/>
                <a:cs typeface="Gill Sans MT"/>
              </a:rPr>
              <a:t>I</a:t>
            </a:r>
            <a:r>
              <a:rPr sz="1200" b="1" spc="-130" dirty="0">
                <a:solidFill>
                  <a:srgbClr val="231F20"/>
                </a:solidFill>
                <a:latin typeface="Gill Sans MT"/>
                <a:cs typeface="Gill Sans MT"/>
              </a:rPr>
              <a:t>N</a:t>
            </a:r>
            <a:r>
              <a:rPr sz="1200" b="1" spc="-150" dirty="0">
                <a:solidFill>
                  <a:srgbClr val="231F20"/>
                </a:solidFill>
                <a:latin typeface="Gill Sans MT"/>
                <a:cs typeface="Gill Sans MT"/>
              </a:rPr>
              <a:t>A</a:t>
            </a:r>
            <a:r>
              <a:rPr sz="1200" b="1" spc="-130" dirty="0">
                <a:solidFill>
                  <a:srgbClr val="231F20"/>
                </a:solidFill>
                <a:latin typeface="Gill Sans MT"/>
                <a:cs typeface="Gill Sans MT"/>
              </a:rPr>
              <a:t>N</a:t>
            </a:r>
            <a:r>
              <a:rPr sz="1200" b="1" spc="-90" dirty="0">
                <a:solidFill>
                  <a:srgbClr val="231F20"/>
                </a:solidFill>
                <a:latin typeface="Gill Sans MT"/>
                <a:cs typeface="Gill Sans MT"/>
              </a:rPr>
              <a:t>C</a:t>
            </a:r>
            <a:r>
              <a:rPr sz="1200" b="1" spc="-20" dirty="0">
                <a:solidFill>
                  <a:srgbClr val="231F20"/>
                </a:solidFill>
                <a:latin typeface="Gill Sans MT"/>
                <a:cs typeface="Gill Sans MT"/>
              </a:rPr>
              <a:t>I</a:t>
            </a:r>
            <a:r>
              <a:rPr sz="1200" b="1" spc="-150" dirty="0">
                <a:solidFill>
                  <a:srgbClr val="231F20"/>
                </a:solidFill>
                <a:latin typeface="Gill Sans MT"/>
                <a:cs typeface="Gill Sans MT"/>
              </a:rPr>
              <a:t>A</a:t>
            </a:r>
            <a:r>
              <a:rPr sz="1200" b="1" spc="-95" dirty="0">
                <a:solidFill>
                  <a:srgbClr val="231F20"/>
                </a:solidFill>
                <a:latin typeface="Gill Sans MT"/>
                <a:cs typeface="Gill Sans MT"/>
              </a:rPr>
              <a:t>L</a:t>
            </a:r>
            <a:r>
              <a:rPr sz="1200" b="1" spc="-45" dirty="0">
                <a:solidFill>
                  <a:srgbClr val="231F20"/>
                </a:solidFill>
                <a:latin typeface="Gill Sans MT"/>
                <a:cs typeface="Gill Sans MT"/>
              </a:rPr>
              <a:t> </a:t>
            </a:r>
            <a:r>
              <a:rPr sz="1200" b="1" spc="-35" dirty="0">
                <a:solidFill>
                  <a:srgbClr val="231F20"/>
                </a:solidFill>
                <a:latin typeface="Gill Sans MT"/>
                <a:cs typeface="Gill Sans MT"/>
              </a:rPr>
              <a:t>M</a:t>
            </a:r>
            <a:r>
              <a:rPr sz="1200" b="1" spc="-75" dirty="0">
                <a:solidFill>
                  <a:srgbClr val="231F20"/>
                </a:solidFill>
                <a:latin typeface="Gill Sans MT"/>
                <a:cs typeface="Gill Sans MT"/>
              </a:rPr>
              <a:t>O</a:t>
            </a:r>
            <a:r>
              <a:rPr sz="1200" b="1" spc="-105" dirty="0">
                <a:solidFill>
                  <a:srgbClr val="231F20"/>
                </a:solidFill>
                <a:latin typeface="Gill Sans MT"/>
                <a:cs typeface="Gill Sans MT"/>
              </a:rPr>
              <a:t>D</a:t>
            </a:r>
            <a:r>
              <a:rPr sz="1200" b="1" spc="-95" dirty="0">
                <a:solidFill>
                  <a:srgbClr val="231F20"/>
                </a:solidFill>
                <a:latin typeface="Gill Sans MT"/>
                <a:cs typeface="Gill Sans MT"/>
              </a:rPr>
              <a:t>EL</a:t>
            </a:r>
            <a:endParaRPr sz="1200">
              <a:latin typeface="Gill Sans MT"/>
              <a:cs typeface="Gill Sans MT"/>
            </a:endParaRPr>
          </a:p>
          <a:p>
            <a:pPr>
              <a:lnSpc>
                <a:spcPct val="100000"/>
              </a:lnSpc>
              <a:spcBef>
                <a:spcPts val="15"/>
              </a:spcBef>
            </a:pPr>
            <a:endParaRPr sz="1850">
              <a:latin typeface="Gill Sans MT"/>
              <a:cs typeface="Gill Sans MT"/>
            </a:endParaRPr>
          </a:p>
          <a:p>
            <a:pPr algn="ctr">
              <a:lnSpc>
                <a:spcPct val="100000"/>
              </a:lnSpc>
            </a:pPr>
            <a:r>
              <a:rPr sz="1200" spc="-5" dirty="0">
                <a:solidFill>
                  <a:srgbClr val="231F20"/>
                </a:solidFill>
                <a:latin typeface="Calibri"/>
                <a:cs typeface="Calibri"/>
              </a:rPr>
              <a:t>TRANSACTION</a:t>
            </a:r>
            <a:r>
              <a:rPr sz="1200" spc="-35" dirty="0">
                <a:solidFill>
                  <a:srgbClr val="231F20"/>
                </a:solidFill>
                <a:latin typeface="Calibri"/>
                <a:cs typeface="Calibri"/>
              </a:rPr>
              <a:t> </a:t>
            </a:r>
            <a:r>
              <a:rPr sz="1200" spc="-5" dirty="0">
                <a:solidFill>
                  <a:srgbClr val="231F20"/>
                </a:solidFill>
                <a:latin typeface="Calibri"/>
                <a:cs typeface="Calibri"/>
              </a:rPr>
              <a:t>BENCHMARK</a:t>
            </a:r>
            <a:endParaRPr sz="1200">
              <a:latin typeface="Calibri"/>
              <a:cs typeface="Calibri"/>
            </a:endParaRPr>
          </a:p>
        </p:txBody>
      </p:sp>
      <p:sp>
        <p:nvSpPr>
          <p:cNvPr id="26" name="object 26"/>
          <p:cNvSpPr txBox="1"/>
          <p:nvPr/>
        </p:nvSpPr>
        <p:spPr>
          <a:xfrm>
            <a:off x="1349755" y="4748276"/>
            <a:ext cx="1659255" cy="208279"/>
          </a:xfrm>
          <a:prstGeom prst="rect">
            <a:avLst/>
          </a:prstGeom>
        </p:spPr>
        <p:txBody>
          <a:bodyPr vert="horz" wrap="square" lIns="0" tIns="12700" rIns="0" bIns="0" rtlCol="0">
            <a:spAutoFit/>
          </a:bodyPr>
          <a:lstStyle/>
          <a:p>
            <a:pPr marL="12700">
              <a:lnSpc>
                <a:spcPct val="100000"/>
              </a:lnSpc>
              <a:spcBef>
                <a:spcPts val="100"/>
              </a:spcBef>
            </a:pPr>
            <a:r>
              <a:rPr sz="1200" b="1" spc="-75" dirty="0">
                <a:solidFill>
                  <a:srgbClr val="231F20"/>
                </a:solidFill>
                <a:latin typeface="Gill Sans MT"/>
                <a:cs typeface="Gill Sans MT"/>
              </a:rPr>
              <a:t>O</a:t>
            </a:r>
            <a:r>
              <a:rPr sz="1200" b="1" spc="-50" dirty="0">
                <a:solidFill>
                  <a:srgbClr val="231F20"/>
                </a:solidFill>
                <a:latin typeface="Gill Sans MT"/>
                <a:cs typeface="Gill Sans MT"/>
              </a:rPr>
              <a:t>P</a:t>
            </a:r>
            <a:r>
              <a:rPr sz="1200" b="1" spc="-90" dirty="0">
                <a:solidFill>
                  <a:srgbClr val="231F20"/>
                </a:solidFill>
                <a:latin typeface="Gill Sans MT"/>
                <a:cs typeface="Gill Sans MT"/>
              </a:rPr>
              <a:t>ER</a:t>
            </a:r>
            <a:r>
              <a:rPr sz="1200" b="1" spc="-105" dirty="0">
                <a:solidFill>
                  <a:srgbClr val="231F20"/>
                </a:solidFill>
                <a:latin typeface="Gill Sans MT"/>
                <a:cs typeface="Gill Sans MT"/>
              </a:rPr>
              <a:t>A</a:t>
            </a:r>
            <a:r>
              <a:rPr sz="1200" b="1" spc="-125" dirty="0">
                <a:solidFill>
                  <a:srgbClr val="231F20"/>
                </a:solidFill>
                <a:latin typeface="Gill Sans MT"/>
                <a:cs typeface="Gill Sans MT"/>
              </a:rPr>
              <a:t>T</a:t>
            </a:r>
            <a:r>
              <a:rPr sz="1200" b="1" spc="-45" dirty="0">
                <a:solidFill>
                  <a:srgbClr val="231F20"/>
                </a:solidFill>
                <a:latin typeface="Gill Sans MT"/>
                <a:cs typeface="Gill Sans MT"/>
              </a:rPr>
              <a:t>I</a:t>
            </a:r>
            <a:r>
              <a:rPr sz="1200" b="1" spc="-75" dirty="0">
                <a:solidFill>
                  <a:srgbClr val="231F20"/>
                </a:solidFill>
                <a:latin typeface="Gill Sans MT"/>
                <a:cs typeface="Gill Sans MT"/>
              </a:rPr>
              <a:t>O</a:t>
            </a:r>
            <a:r>
              <a:rPr sz="1200" b="1" spc="-130" dirty="0">
                <a:solidFill>
                  <a:srgbClr val="231F20"/>
                </a:solidFill>
                <a:latin typeface="Gill Sans MT"/>
                <a:cs typeface="Gill Sans MT"/>
              </a:rPr>
              <a:t>N</a:t>
            </a:r>
            <a:r>
              <a:rPr sz="1200" b="1" spc="-150" dirty="0">
                <a:solidFill>
                  <a:srgbClr val="231F20"/>
                </a:solidFill>
                <a:latin typeface="Gill Sans MT"/>
                <a:cs typeface="Gill Sans MT"/>
              </a:rPr>
              <a:t>A</a:t>
            </a:r>
            <a:r>
              <a:rPr sz="1200" b="1" spc="-95" dirty="0">
                <a:solidFill>
                  <a:srgbClr val="231F20"/>
                </a:solidFill>
                <a:latin typeface="Gill Sans MT"/>
                <a:cs typeface="Gill Sans MT"/>
              </a:rPr>
              <a:t>L</a:t>
            </a:r>
            <a:r>
              <a:rPr sz="1200" b="1" spc="-25" dirty="0">
                <a:solidFill>
                  <a:srgbClr val="231F20"/>
                </a:solidFill>
                <a:latin typeface="Gill Sans MT"/>
                <a:cs typeface="Gill Sans MT"/>
              </a:rPr>
              <a:t> </a:t>
            </a:r>
            <a:r>
              <a:rPr sz="1200" b="1" spc="-55" dirty="0">
                <a:solidFill>
                  <a:srgbClr val="231F20"/>
                </a:solidFill>
                <a:latin typeface="Gill Sans MT"/>
                <a:cs typeface="Gill Sans MT"/>
              </a:rPr>
              <a:t>M</a:t>
            </a:r>
            <a:r>
              <a:rPr sz="1200" b="1" spc="-75" dirty="0">
                <a:solidFill>
                  <a:srgbClr val="231F20"/>
                </a:solidFill>
                <a:latin typeface="Gill Sans MT"/>
                <a:cs typeface="Gill Sans MT"/>
              </a:rPr>
              <a:t>O</a:t>
            </a:r>
            <a:r>
              <a:rPr sz="1200" b="1" spc="-105" dirty="0">
                <a:solidFill>
                  <a:srgbClr val="231F20"/>
                </a:solidFill>
                <a:latin typeface="Gill Sans MT"/>
                <a:cs typeface="Gill Sans MT"/>
              </a:rPr>
              <a:t>D</a:t>
            </a:r>
            <a:r>
              <a:rPr sz="1200" b="1" spc="-95" dirty="0">
                <a:solidFill>
                  <a:srgbClr val="231F20"/>
                </a:solidFill>
                <a:latin typeface="Gill Sans MT"/>
                <a:cs typeface="Gill Sans MT"/>
              </a:rPr>
              <a:t>EL</a:t>
            </a:r>
            <a:endParaRPr sz="1200">
              <a:latin typeface="Gill Sans MT"/>
              <a:cs typeface="Gill Sans MT"/>
            </a:endParaRPr>
          </a:p>
        </p:txBody>
      </p:sp>
      <p:sp>
        <p:nvSpPr>
          <p:cNvPr id="27" name="object 27"/>
          <p:cNvSpPr txBox="1"/>
          <p:nvPr/>
        </p:nvSpPr>
        <p:spPr>
          <a:xfrm>
            <a:off x="4458715" y="4748276"/>
            <a:ext cx="1951989" cy="208279"/>
          </a:xfrm>
          <a:prstGeom prst="rect">
            <a:avLst/>
          </a:prstGeom>
        </p:spPr>
        <p:txBody>
          <a:bodyPr vert="horz" wrap="square" lIns="0" tIns="12700" rIns="0" bIns="0" rtlCol="0">
            <a:spAutoFit/>
          </a:bodyPr>
          <a:lstStyle/>
          <a:p>
            <a:pPr marL="12700">
              <a:lnSpc>
                <a:spcPct val="100000"/>
              </a:lnSpc>
              <a:spcBef>
                <a:spcPts val="100"/>
              </a:spcBef>
            </a:pPr>
            <a:r>
              <a:rPr sz="1200" b="1" spc="-75" dirty="0">
                <a:solidFill>
                  <a:srgbClr val="231F20"/>
                </a:solidFill>
                <a:latin typeface="Gill Sans MT"/>
                <a:cs typeface="Gill Sans MT"/>
              </a:rPr>
              <a:t>O</a:t>
            </a:r>
            <a:r>
              <a:rPr sz="1200" b="1" spc="-55" dirty="0">
                <a:solidFill>
                  <a:srgbClr val="231F20"/>
                </a:solidFill>
                <a:latin typeface="Gill Sans MT"/>
                <a:cs typeface="Gill Sans MT"/>
              </a:rPr>
              <a:t>RG</a:t>
            </a:r>
            <a:r>
              <a:rPr sz="1200" b="1" spc="-150" dirty="0">
                <a:solidFill>
                  <a:srgbClr val="231F20"/>
                </a:solidFill>
                <a:latin typeface="Gill Sans MT"/>
                <a:cs typeface="Gill Sans MT"/>
              </a:rPr>
              <a:t>A</a:t>
            </a:r>
            <a:r>
              <a:rPr sz="1200" b="1" spc="-130" dirty="0">
                <a:solidFill>
                  <a:srgbClr val="231F20"/>
                </a:solidFill>
                <a:latin typeface="Gill Sans MT"/>
                <a:cs typeface="Gill Sans MT"/>
              </a:rPr>
              <a:t>N</a:t>
            </a:r>
            <a:r>
              <a:rPr sz="1200" b="1" spc="-20" dirty="0">
                <a:solidFill>
                  <a:srgbClr val="231F20"/>
                </a:solidFill>
                <a:latin typeface="Gill Sans MT"/>
                <a:cs typeface="Gill Sans MT"/>
              </a:rPr>
              <a:t>I</a:t>
            </a:r>
            <a:r>
              <a:rPr sz="1200" b="1" spc="-100" dirty="0">
                <a:solidFill>
                  <a:srgbClr val="231F20"/>
                </a:solidFill>
                <a:latin typeface="Gill Sans MT"/>
                <a:cs typeface="Gill Sans MT"/>
              </a:rPr>
              <a:t>Z</a:t>
            </a:r>
            <a:r>
              <a:rPr sz="1200" b="1" spc="-150" dirty="0">
                <a:solidFill>
                  <a:srgbClr val="231F20"/>
                </a:solidFill>
                <a:latin typeface="Gill Sans MT"/>
                <a:cs typeface="Gill Sans MT"/>
              </a:rPr>
              <a:t>AT</a:t>
            </a:r>
            <a:r>
              <a:rPr sz="1200" b="1" spc="-20" dirty="0">
                <a:solidFill>
                  <a:srgbClr val="231F20"/>
                </a:solidFill>
                <a:latin typeface="Gill Sans MT"/>
                <a:cs typeface="Gill Sans MT"/>
              </a:rPr>
              <a:t>I</a:t>
            </a:r>
            <a:r>
              <a:rPr sz="1200" b="1" spc="-75" dirty="0">
                <a:solidFill>
                  <a:srgbClr val="231F20"/>
                </a:solidFill>
                <a:latin typeface="Gill Sans MT"/>
                <a:cs typeface="Gill Sans MT"/>
              </a:rPr>
              <a:t>O</a:t>
            </a:r>
            <a:r>
              <a:rPr sz="1200" b="1" spc="-130" dirty="0">
                <a:solidFill>
                  <a:srgbClr val="231F20"/>
                </a:solidFill>
                <a:latin typeface="Gill Sans MT"/>
                <a:cs typeface="Gill Sans MT"/>
              </a:rPr>
              <a:t>N</a:t>
            </a:r>
            <a:r>
              <a:rPr sz="1200" b="1" spc="-150" dirty="0">
                <a:solidFill>
                  <a:srgbClr val="231F20"/>
                </a:solidFill>
                <a:latin typeface="Gill Sans MT"/>
                <a:cs typeface="Gill Sans MT"/>
              </a:rPr>
              <a:t>A</a:t>
            </a:r>
            <a:r>
              <a:rPr sz="1200" b="1" spc="-95" dirty="0">
                <a:solidFill>
                  <a:srgbClr val="231F20"/>
                </a:solidFill>
                <a:latin typeface="Gill Sans MT"/>
                <a:cs typeface="Gill Sans MT"/>
              </a:rPr>
              <a:t>L</a:t>
            </a:r>
            <a:r>
              <a:rPr sz="1200" b="1" spc="-45" dirty="0">
                <a:solidFill>
                  <a:srgbClr val="231F20"/>
                </a:solidFill>
                <a:latin typeface="Gill Sans MT"/>
                <a:cs typeface="Gill Sans MT"/>
              </a:rPr>
              <a:t> </a:t>
            </a:r>
            <a:r>
              <a:rPr sz="1200" b="1" spc="-35" dirty="0">
                <a:solidFill>
                  <a:srgbClr val="231F20"/>
                </a:solidFill>
                <a:latin typeface="Gill Sans MT"/>
                <a:cs typeface="Gill Sans MT"/>
              </a:rPr>
              <a:t>M</a:t>
            </a:r>
            <a:r>
              <a:rPr sz="1200" b="1" spc="-75" dirty="0">
                <a:solidFill>
                  <a:srgbClr val="231F20"/>
                </a:solidFill>
                <a:latin typeface="Gill Sans MT"/>
                <a:cs typeface="Gill Sans MT"/>
              </a:rPr>
              <a:t>O</a:t>
            </a:r>
            <a:r>
              <a:rPr sz="1200" b="1" spc="-105" dirty="0">
                <a:solidFill>
                  <a:srgbClr val="231F20"/>
                </a:solidFill>
                <a:latin typeface="Gill Sans MT"/>
                <a:cs typeface="Gill Sans MT"/>
              </a:rPr>
              <a:t>D</a:t>
            </a:r>
            <a:r>
              <a:rPr sz="1200" b="1" spc="-95" dirty="0">
                <a:solidFill>
                  <a:srgbClr val="231F20"/>
                </a:solidFill>
                <a:latin typeface="Gill Sans MT"/>
                <a:cs typeface="Gill Sans MT"/>
              </a:rPr>
              <a:t>EL</a:t>
            </a:r>
            <a:endParaRPr sz="1200">
              <a:latin typeface="Gill Sans MT"/>
              <a:cs typeface="Gill Sans MT"/>
            </a:endParaRPr>
          </a:p>
        </p:txBody>
      </p:sp>
      <p:sp>
        <p:nvSpPr>
          <p:cNvPr id="28" name="object 28"/>
          <p:cNvSpPr txBox="1"/>
          <p:nvPr/>
        </p:nvSpPr>
        <p:spPr>
          <a:xfrm>
            <a:off x="1858772" y="5205476"/>
            <a:ext cx="766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Calibri"/>
                <a:cs typeface="Calibri"/>
              </a:rPr>
              <a:t>S</a:t>
            </a:r>
            <a:r>
              <a:rPr sz="1200" spc="-10" dirty="0">
                <a:solidFill>
                  <a:srgbClr val="231F20"/>
                </a:solidFill>
                <a:latin typeface="Calibri"/>
                <a:cs typeface="Calibri"/>
              </a:rPr>
              <a:t>T</a:t>
            </a:r>
            <a:r>
              <a:rPr sz="1200" spc="-5" dirty="0">
                <a:solidFill>
                  <a:srgbClr val="231F20"/>
                </a:solidFill>
                <a:latin typeface="Calibri"/>
                <a:cs typeface="Calibri"/>
              </a:rPr>
              <a:t>R</a:t>
            </a:r>
            <a:r>
              <a:rPr sz="1200" dirty="0">
                <a:solidFill>
                  <a:srgbClr val="231F20"/>
                </a:solidFill>
                <a:latin typeface="Calibri"/>
                <a:cs typeface="Calibri"/>
              </a:rPr>
              <a:t>A</a:t>
            </a:r>
            <a:r>
              <a:rPr sz="1200" spc="-10" dirty="0">
                <a:solidFill>
                  <a:srgbClr val="231F20"/>
                </a:solidFill>
                <a:latin typeface="Calibri"/>
                <a:cs typeface="Calibri"/>
              </a:rPr>
              <a:t>TE</a:t>
            </a:r>
            <a:r>
              <a:rPr sz="1200" spc="10" dirty="0">
                <a:solidFill>
                  <a:srgbClr val="231F20"/>
                </a:solidFill>
                <a:latin typeface="Calibri"/>
                <a:cs typeface="Calibri"/>
              </a:rPr>
              <a:t>G</a:t>
            </a:r>
            <a:r>
              <a:rPr sz="1200" spc="5" dirty="0">
                <a:solidFill>
                  <a:srgbClr val="231F20"/>
                </a:solidFill>
                <a:latin typeface="Calibri"/>
                <a:cs typeface="Calibri"/>
              </a:rPr>
              <a:t>I</a:t>
            </a:r>
            <a:r>
              <a:rPr sz="1200" spc="-10" dirty="0">
                <a:solidFill>
                  <a:srgbClr val="231F20"/>
                </a:solidFill>
                <a:latin typeface="Calibri"/>
                <a:cs typeface="Calibri"/>
              </a:rPr>
              <a:t>E</a:t>
            </a:r>
            <a:r>
              <a:rPr sz="1200" dirty="0">
                <a:solidFill>
                  <a:srgbClr val="231F20"/>
                </a:solidFill>
                <a:latin typeface="Calibri"/>
                <a:cs typeface="Calibri"/>
              </a:rPr>
              <a:t>S</a:t>
            </a:r>
            <a:endParaRPr sz="1200">
              <a:latin typeface="Calibri"/>
              <a:cs typeface="Calibri"/>
            </a:endParaRPr>
          </a:p>
        </p:txBody>
      </p:sp>
      <p:sp>
        <p:nvSpPr>
          <p:cNvPr id="29" name="object 29"/>
          <p:cNvSpPr txBox="1"/>
          <p:nvPr/>
        </p:nvSpPr>
        <p:spPr>
          <a:xfrm>
            <a:off x="5074411" y="5205476"/>
            <a:ext cx="753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31F20"/>
                </a:solidFill>
                <a:latin typeface="Calibri"/>
                <a:cs typeface="Calibri"/>
              </a:rPr>
              <a:t>F</a:t>
            </a:r>
            <a:r>
              <a:rPr sz="1200" spc="-5" dirty="0">
                <a:solidFill>
                  <a:srgbClr val="231F20"/>
                </a:solidFill>
                <a:latin typeface="Calibri"/>
                <a:cs typeface="Calibri"/>
              </a:rPr>
              <a:t>U</a:t>
            </a:r>
            <a:r>
              <a:rPr sz="1200" spc="-10" dirty="0">
                <a:solidFill>
                  <a:srgbClr val="231F20"/>
                </a:solidFill>
                <a:latin typeface="Calibri"/>
                <a:cs typeface="Calibri"/>
              </a:rPr>
              <a:t>N</a:t>
            </a:r>
            <a:r>
              <a:rPr sz="1200" spc="5" dirty="0">
                <a:solidFill>
                  <a:srgbClr val="231F20"/>
                </a:solidFill>
                <a:latin typeface="Calibri"/>
                <a:cs typeface="Calibri"/>
              </a:rPr>
              <a:t>C</a:t>
            </a:r>
            <a:r>
              <a:rPr sz="1200" spc="-10" dirty="0">
                <a:solidFill>
                  <a:srgbClr val="231F20"/>
                </a:solidFill>
                <a:latin typeface="Calibri"/>
                <a:cs typeface="Calibri"/>
              </a:rPr>
              <a:t>T</a:t>
            </a:r>
            <a:r>
              <a:rPr sz="1200" spc="5" dirty="0">
                <a:solidFill>
                  <a:srgbClr val="231F20"/>
                </a:solidFill>
                <a:latin typeface="Calibri"/>
                <a:cs typeface="Calibri"/>
              </a:rPr>
              <a:t>I</a:t>
            </a:r>
            <a:r>
              <a:rPr sz="1200" spc="-5" dirty="0">
                <a:solidFill>
                  <a:srgbClr val="231F20"/>
                </a:solidFill>
                <a:latin typeface="Calibri"/>
                <a:cs typeface="Calibri"/>
              </a:rPr>
              <a:t>O</a:t>
            </a:r>
            <a:r>
              <a:rPr sz="1200" spc="-10" dirty="0">
                <a:solidFill>
                  <a:srgbClr val="231F20"/>
                </a:solidFill>
                <a:latin typeface="Calibri"/>
                <a:cs typeface="Calibri"/>
              </a:rPr>
              <a:t>N</a:t>
            </a:r>
            <a:r>
              <a:rPr sz="1200" dirty="0">
                <a:solidFill>
                  <a:srgbClr val="231F20"/>
                </a:solidFill>
                <a:latin typeface="Calibri"/>
                <a:cs typeface="Calibri"/>
              </a:rPr>
              <a:t>S</a:t>
            </a:r>
            <a:endParaRPr sz="1200">
              <a:latin typeface="Calibri"/>
              <a:cs typeface="Calibri"/>
            </a:endParaRPr>
          </a:p>
        </p:txBody>
      </p:sp>
      <p:sp>
        <p:nvSpPr>
          <p:cNvPr id="30" name="object 30"/>
          <p:cNvSpPr txBox="1"/>
          <p:nvPr/>
        </p:nvSpPr>
        <p:spPr>
          <a:xfrm>
            <a:off x="1901444" y="5662676"/>
            <a:ext cx="6902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Calibri"/>
                <a:cs typeface="Calibri"/>
              </a:rPr>
              <a:t>ACTIVITIES</a:t>
            </a:r>
            <a:endParaRPr sz="1200">
              <a:latin typeface="Calibri"/>
              <a:cs typeface="Calibri"/>
            </a:endParaRPr>
          </a:p>
        </p:txBody>
      </p:sp>
      <p:sp>
        <p:nvSpPr>
          <p:cNvPr id="31" name="object 31"/>
          <p:cNvSpPr txBox="1"/>
          <p:nvPr/>
        </p:nvSpPr>
        <p:spPr>
          <a:xfrm>
            <a:off x="4931155" y="5662676"/>
            <a:ext cx="11195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31F20"/>
                </a:solidFill>
                <a:latin typeface="Calibri"/>
                <a:cs typeface="Calibri"/>
              </a:rPr>
              <a:t>RESPONSIBILITIES</a:t>
            </a:r>
            <a:endParaRPr sz="1200">
              <a:latin typeface="Calibri"/>
              <a:cs typeface="Calibri"/>
            </a:endParaRPr>
          </a:p>
        </p:txBody>
      </p:sp>
      <p:sp>
        <p:nvSpPr>
          <p:cNvPr id="32" name="object 32"/>
          <p:cNvSpPr txBox="1"/>
          <p:nvPr/>
        </p:nvSpPr>
        <p:spPr>
          <a:xfrm>
            <a:off x="2718307" y="6577076"/>
            <a:ext cx="2314575" cy="665480"/>
          </a:xfrm>
          <a:prstGeom prst="rect">
            <a:avLst/>
          </a:prstGeom>
        </p:spPr>
        <p:txBody>
          <a:bodyPr vert="horz" wrap="square" lIns="0" tIns="12700" rIns="0" bIns="0" rtlCol="0">
            <a:spAutoFit/>
          </a:bodyPr>
          <a:lstStyle/>
          <a:p>
            <a:pPr algn="ctr">
              <a:lnSpc>
                <a:spcPct val="100000"/>
              </a:lnSpc>
              <a:spcBef>
                <a:spcPts val="100"/>
              </a:spcBef>
            </a:pPr>
            <a:r>
              <a:rPr sz="1200" spc="-5" dirty="0">
                <a:solidFill>
                  <a:srgbClr val="231F20"/>
                </a:solidFill>
                <a:latin typeface="Calibri"/>
                <a:cs typeface="Calibri"/>
              </a:rPr>
              <a:t>PERFORMANCE</a:t>
            </a:r>
            <a:r>
              <a:rPr sz="1200" spc="-40" dirty="0">
                <a:solidFill>
                  <a:srgbClr val="231F20"/>
                </a:solidFill>
                <a:latin typeface="Calibri"/>
                <a:cs typeface="Calibri"/>
              </a:rPr>
              <a:t> </a:t>
            </a:r>
            <a:r>
              <a:rPr sz="1200" spc="-5" dirty="0">
                <a:solidFill>
                  <a:srgbClr val="231F20"/>
                </a:solidFill>
                <a:latin typeface="Calibri"/>
                <a:cs typeface="Calibri"/>
              </a:rPr>
              <a:t>STANDARDS</a:t>
            </a:r>
            <a:endParaRPr sz="1200">
              <a:latin typeface="Calibri"/>
              <a:cs typeface="Calibri"/>
            </a:endParaRPr>
          </a:p>
          <a:p>
            <a:pPr>
              <a:lnSpc>
                <a:spcPct val="100000"/>
              </a:lnSpc>
              <a:spcBef>
                <a:spcPts val="20"/>
              </a:spcBef>
            </a:pPr>
            <a:endParaRPr sz="1750">
              <a:latin typeface="Calibri"/>
              <a:cs typeface="Calibri"/>
            </a:endParaRPr>
          </a:p>
          <a:p>
            <a:pPr algn="ctr">
              <a:lnSpc>
                <a:spcPct val="100000"/>
              </a:lnSpc>
            </a:pPr>
            <a:r>
              <a:rPr sz="1200" b="1" spc="-90" dirty="0">
                <a:solidFill>
                  <a:srgbClr val="231F20"/>
                </a:solidFill>
                <a:latin typeface="Gill Sans MT"/>
                <a:cs typeface="Gill Sans MT"/>
              </a:rPr>
              <a:t>C</a:t>
            </a:r>
            <a:r>
              <a:rPr sz="1200" b="1" spc="-150" dirty="0">
                <a:solidFill>
                  <a:srgbClr val="231F20"/>
                </a:solidFill>
                <a:latin typeface="Gill Sans MT"/>
                <a:cs typeface="Gill Sans MT"/>
              </a:rPr>
              <a:t>A</a:t>
            </a:r>
            <a:r>
              <a:rPr sz="1200" b="1" spc="-70" dirty="0">
                <a:solidFill>
                  <a:srgbClr val="231F20"/>
                </a:solidFill>
                <a:latin typeface="Gill Sans MT"/>
                <a:cs typeface="Gill Sans MT"/>
              </a:rPr>
              <a:t>REER</a:t>
            </a:r>
            <a:r>
              <a:rPr sz="1200" b="1" spc="-25" dirty="0">
                <a:solidFill>
                  <a:srgbClr val="231F20"/>
                </a:solidFill>
                <a:latin typeface="Gill Sans MT"/>
                <a:cs typeface="Gill Sans MT"/>
              </a:rPr>
              <a:t> </a:t>
            </a:r>
            <a:r>
              <a:rPr sz="1200" b="1" spc="-105" dirty="0">
                <a:solidFill>
                  <a:srgbClr val="231F20"/>
                </a:solidFill>
                <a:latin typeface="Gill Sans MT"/>
                <a:cs typeface="Gill Sans MT"/>
              </a:rPr>
              <a:t>D</a:t>
            </a:r>
            <a:r>
              <a:rPr sz="1200" b="1" spc="-90" dirty="0">
                <a:solidFill>
                  <a:srgbClr val="231F20"/>
                </a:solidFill>
                <a:latin typeface="Gill Sans MT"/>
                <a:cs typeface="Gill Sans MT"/>
              </a:rPr>
              <a:t>EVEL</a:t>
            </a:r>
            <a:r>
              <a:rPr sz="1200" b="1" spc="-75" dirty="0">
                <a:solidFill>
                  <a:srgbClr val="231F20"/>
                </a:solidFill>
                <a:latin typeface="Gill Sans MT"/>
                <a:cs typeface="Gill Sans MT"/>
              </a:rPr>
              <a:t>O</a:t>
            </a:r>
            <a:r>
              <a:rPr sz="1200" b="1" spc="-50" dirty="0">
                <a:solidFill>
                  <a:srgbClr val="231F20"/>
                </a:solidFill>
                <a:latin typeface="Gill Sans MT"/>
                <a:cs typeface="Gill Sans MT"/>
              </a:rPr>
              <a:t>P</a:t>
            </a:r>
            <a:r>
              <a:rPr sz="1200" b="1" spc="-35" dirty="0">
                <a:solidFill>
                  <a:srgbClr val="231F20"/>
                </a:solidFill>
                <a:latin typeface="Gill Sans MT"/>
                <a:cs typeface="Gill Sans MT"/>
              </a:rPr>
              <a:t>M</a:t>
            </a:r>
            <a:r>
              <a:rPr sz="1200" b="1" spc="-95" dirty="0">
                <a:solidFill>
                  <a:srgbClr val="231F20"/>
                </a:solidFill>
                <a:latin typeface="Gill Sans MT"/>
                <a:cs typeface="Gill Sans MT"/>
              </a:rPr>
              <a:t>E</a:t>
            </a:r>
            <a:r>
              <a:rPr sz="1200" b="1" spc="-130" dirty="0">
                <a:solidFill>
                  <a:srgbClr val="231F20"/>
                </a:solidFill>
                <a:latin typeface="Gill Sans MT"/>
                <a:cs typeface="Gill Sans MT"/>
              </a:rPr>
              <a:t>N</a:t>
            </a:r>
            <a:r>
              <a:rPr sz="1200" b="1" spc="-120" dirty="0">
                <a:solidFill>
                  <a:srgbClr val="231F20"/>
                </a:solidFill>
                <a:latin typeface="Gill Sans MT"/>
                <a:cs typeface="Gill Sans MT"/>
              </a:rPr>
              <a:t>T</a:t>
            </a:r>
            <a:r>
              <a:rPr sz="1200" b="1" spc="-25" dirty="0">
                <a:solidFill>
                  <a:srgbClr val="231F20"/>
                </a:solidFill>
                <a:latin typeface="Gill Sans MT"/>
                <a:cs typeface="Gill Sans MT"/>
              </a:rPr>
              <a:t> </a:t>
            </a:r>
            <a:r>
              <a:rPr sz="1200" b="1" spc="-55" dirty="0">
                <a:solidFill>
                  <a:srgbClr val="231F20"/>
                </a:solidFill>
                <a:latin typeface="Gill Sans MT"/>
                <a:cs typeface="Gill Sans MT"/>
              </a:rPr>
              <a:t>M</a:t>
            </a:r>
            <a:r>
              <a:rPr sz="1200" b="1" spc="-75" dirty="0">
                <a:solidFill>
                  <a:srgbClr val="231F20"/>
                </a:solidFill>
                <a:latin typeface="Gill Sans MT"/>
                <a:cs typeface="Gill Sans MT"/>
              </a:rPr>
              <a:t>O</a:t>
            </a:r>
            <a:r>
              <a:rPr sz="1200" b="1" spc="-105" dirty="0">
                <a:solidFill>
                  <a:srgbClr val="231F20"/>
                </a:solidFill>
                <a:latin typeface="Gill Sans MT"/>
                <a:cs typeface="Gill Sans MT"/>
              </a:rPr>
              <a:t>D</a:t>
            </a:r>
            <a:r>
              <a:rPr sz="1200" b="1" spc="-95" dirty="0">
                <a:solidFill>
                  <a:srgbClr val="231F20"/>
                </a:solidFill>
                <a:latin typeface="Gill Sans MT"/>
                <a:cs typeface="Gill Sans MT"/>
              </a:rPr>
              <a:t>EL</a:t>
            </a:r>
            <a:endParaRPr sz="1200">
              <a:latin typeface="Gill Sans MT"/>
              <a:cs typeface="Gill Sans MT"/>
            </a:endParaRPr>
          </a:p>
        </p:txBody>
      </p:sp>
      <p:sp>
        <p:nvSpPr>
          <p:cNvPr id="33" name="object 33"/>
          <p:cNvSpPr txBox="1"/>
          <p:nvPr/>
        </p:nvSpPr>
        <p:spPr>
          <a:xfrm>
            <a:off x="902336"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30" dirty="0">
                <a:solidFill>
                  <a:srgbClr val="FFFFFF"/>
                </a:solidFill>
                <a:latin typeface="Gill Sans MT"/>
                <a:cs typeface="Gill Sans MT"/>
              </a:rPr>
              <a:t>T</a:t>
            </a:r>
            <a:r>
              <a:rPr sz="1600" b="1" spc="-160" dirty="0">
                <a:solidFill>
                  <a:srgbClr val="FFFFFF"/>
                </a:solidFill>
                <a:latin typeface="Gill Sans MT"/>
                <a:cs typeface="Gill Sans MT"/>
              </a:rPr>
              <a:t>H</a:t>
            </a:r>
            <a:r>
              <a:rPr sz="1600" b="1" spc="-35" dirty="0">
                <a:solidFill>
                  <a:srgbClr val="FFFFFF"/>
                </a:solidFill>
                <a:latin typeface="Gill Sans MT"/>
                <a:cs typeface="Gill Sans MT"/>
              </a:rPr>
              <a:t>I</a:t>
            </a:r>
            <a:r>
              <a:rPr sz="1600" b="1" spc="-155" dirty="0">
                <a:solidFill>
                  <a:srgbClr val="FFFFFF"/>
                </a:solidFill>
                <a:latin typeface="Gill Sans MT"/>
                <a:cs typeface="Gill Sans MT"/>
              </a:rPr>
              <a:t>N</a:t>
            </a:r>
            <a:r>
              <a:rPr sz="1600" b="1" spc="-85" dirty="0">
                <a:solidFill>
                  <a:srgbClr val="FFFFFF"/>
                </a:solidFill>
                <a:latin typeface="Gill Sans MT"/>
                <a:cs typeface="Gill Sans MT"/>
              </a:rPr>
              <a:t>K</a:t>
            </a:r>
            <a:r>
              <a:rPr sz="1600" b="1" spc="-75" dirty="0">
                <a:solidFill>
                  <a:srgbClr val="FFFFFF"/>
                </a:solidFill>
                <a:latin typeface="Gill Sans MT"/>
                <a:cs typeface="Gill Sans MT"/>
              </a:rPr>
              <a:t> </a:t>
            </a:r>
            <a:r>
              <a:rPr sz="1600" b="1" spc="-105" dirty="0">
                <a:solidFill>
                  <a:srgbClr val="FFFFFF"/>
                </a:solidFill>
                <a:latin typeface="Gill Sans MT"/>
                <a:cs typeface="Gill Sans MT"/>
              </a:rPr>
              <a:t>O</a:t>
            </a:r>
            <a:r>
              <a:rPr sz="1600" b="1" spc="-125" dirty="0">
                <a:solidFill>
                  <a:srgbClr val="FFFFFF"/>
                </a:solidFill>
                <a:latin typeface="Gill Sans MT"/>
                <a:cs typeface="Gill Sans MT"/>
              </a:rPr>
              <a:t>F</a:t>
            </a:r>
            <a:r>
              <a:rPr sz="1600" b="1" spc="-40" dirty="0">
                <a:solidFill>
                  <a:srgbClr val="FFFFFF"/>
                </a:solidFill>
                <a:latin typeface="Gill Sans MT"/>
                <a:cs typeface="Gill Sans MT"/>
              </a:rPr>
              <a:t> </a:t>
            </a:r>
            <a:r>
              <a:rPr sz="1600" b="1" spc="-55" dirty="0">
                <a:solidFill>
                  <a:srgbClr val="FFFFFF"/>
                </a:solidFill>
                <a:latin typeface="Gill Sans MT"/>
                <a:cs typeface="Gill Sans MT"/>
              </a:rPr>
              <a:t>I</a:t>
            </a:r>
            <a:r>
              <a:rPr sz="1600" b="1" spc="-155" dirty="0">
                <a:solidFill>
                  <a:srgbClr val="FFFFFF"/>
                </a:solidFill>
                <a:latin typeface="Gill Sans MT"/>
                <a:cs typeface="Gill Sans MT"/>
              </a:rPr>
              <a:t>T</a:t>
            </a:r>
            <a:r>
              <a:rPr sz="1600" b="1" spc="-30" dirty="0">
                <a:solidFill>
                  <a:srgbClr val="FFFFFF"/>
                </a:solidFill>
                <a:latin typeface="Gill Sans MT"/>
                <a:cs typeface="Gill Sans MT"/>
              </a:rPr>
              <a:t> </a:t>
            </a:r>
            <a:r>
              <a:rPr sz="1600" b="1" spc="-170" dirty="0">
                <a:solidFill>
                  <a:srgbClr val="FFFFFF"/>
                </a:solidFill>
                <a:latin typeface="Gill Sans MT"/>
                <a:cs typeface="Gill Sans MT"/>
              </a:rPr>
              <a:t>T</a:t>
            </a:r>
            <a:r>
              <a:rPr sz="1600" b="1" spc="-135" dirty="0">
                <a:solidFill>
                  <a:srgbClr val="FFFFFF"/>
                </a:solidFill>
                <a:latin typeface="Gill Sans MT"/>
                <a:cs typeface="Gill Sans MT"/>
              </a:rPr>
              <a:t>H</a:t>
            </a:r>
            <a:r>
              <a:rPr sz="1600" b="1" spc="-35" dirty="0">
                <a:solidFill>
                  <a:srgbClr val="FFFFFF"/>
                </a:solidFill>
                <a:latin typeface="Gill Sans MT"/>
                <a:cs typeface="Gill Sans MT"/>
              </a:rPr>
              <a:t>I</a:t>
            </a:r>
            <a:r>
              <a:rPr sz="1600" b="1" spc="-55" dirty="0">
                <a:solidFill>
                  <a:srgbClr val="FFFFFF"/>
                </a:solidFill>
                <a:latin typeface="Gill Sans MT"/>
                <a:cs typeface="Gill Sans MT"/>
              </a:rPr>
              <a:t>S</a:t>
            </a:r>
            <a:r>
              <a:rPr sz="1600" b="1" spc="-65" dirty="0">
                <a:solidFill>
                  <a:srgbClr val="FFFFFF"/>
                </a:solidFill>
                <a:latin typeface="Gill Sans MT"/>
                <a:cs typeface="Gill Sans MT"/>
              </a:rPr>
              <a:t> </a:t>
            </a:r>
            <a:r>
              <a:rPr sz="1600" b="1" spc="-290" dirty="0">
                <a:solidFill>
                  <a:srgbClr val="FFFFFF"/>
                </a:solidFill>
                <a:latin typeface="Gill Sans MT"/>
                <a:cs typeface="Gill Sans MT"/>
              </a:rPr>
              <a:t>W</a:t>
            </a:r>
            <a:r>
              <a:rPr sz="1600" b="1" spc="-200" dirty="0">
                <a:solidFill>
                  <a:srgbClr val="FFFFFF"/>
                </a:solidFill>
                <a:latin typeface="Gill Sans MT"/>
                <a:cs typeface="Gill Sans MT"/>
              </a:rPr>
              <a:t>A</a:t>
            </a:r>
            <a:r>
              <a:rPr sz="1600" b="1" spc="-170" dirty="0">
                <a:solidFill>
                  <a:srgbClr val="FFFFFF"/>
                </a:solidFill>
                <a:latin typeface="Gill Sans MT"/>
                <a:cs typeface="Gill Sans MT"/>
              </a:rPr>
              <a:t>Y</a:t>
            </a:r>
            <a:endParaRPr sz="1600">
              <a:latin typeface="Gill Sans MT"/>
              <a:cs typeface="Gill Sans MT"/>
            </a:endParaRPr>
          </a:p>
        </p:txBody>
      </p:sp>
      <p:sp>
        <p:nvSpPr>
          <p:cNvPr id="34" name="object 34"/>
          <p:cNvSpPr/>
          <p:nvPr/>
        </p:nvSpPr>
        <p:spPr>
          <a:xfrm>
            <a:off x="417576" y="8388095"/>
            <a:ext cx="9525" cy="222885"/>
          </a:xfrm>
          <a:custGeom>
            <a:avLst/>
            <a:gdLst/>
            <a:ahLst/>
            <a:cxnLst/>
            <a:rect l="l" t="t" r="r" b="b"/>
            <a:pathLst>
              <a:path w="9525" h="222884">
                <a:moveTo>
                  <a:pt x="9144" y="0"/>
                </a:moveTo>
                <a:lnTo>
                  <a:pt x="0" y="0"/>
                </a:lnTo>
                <a:lnTo>
                  <a:pt x="0" y="222503"/>
                </a:lnTo>
                <a:lnTo>
                  <a:pt x="9144" y="222503"/>
                </a:lnTo>
                <a:lnTo>
                  <a:pt x="9144" y="0"/>
                </a:lnTo>
                <a:close/>
              </a:path>
            </a:pathLst>
          </a:custGeom>
          <a:solidFill>
            <a:srgbClr val="000000"/>
          </a:solidFill>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26</a:t>
            </a:fld>
            <a:endParaRPr spc="13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75514" y="3953889"/>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3" name="object 3"/>
          <p:cNvSpPr/>
          <p:nvPr/>
        </p:nvSpPr>
        <p:spPr>
          <a:xfrm>
            <a:off x="869695" y="7945634"/>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4" name="object 4"/>
          <p:cNvSpPr/>
          <p:nvPr/>
        </p:nvSpPr>
        <p:spPr>
          <a:xfrm>
            <a:off x="5220147" y="2624728"/>
            <a:ext cx="1393190" cy="1021080"/>
          </a:xfrm>
          <a:custGeom>
            <a:avLst/>
            <a:gdLst/>
            <a:ahLst/>
            <a:cxnLst/>
            <a:rect l="l" t="t" r="r" b="b"/>
            <a:pathLst>
              <a:path w="1393190"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14400" y="9372600"/>
            <a:ext cx="1785620" cy="228574"/>
          </a:xfrm>
          <a:prstGeom prst="rect">
            <a:avLst/>
          </a:prstGeom>
        </p:spPr>
      </p:pic>
      <p:sp>
        <p:nvSpPr>
          <p:cNvPr id="6" name="object 6"/>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7" name="object 7"/>
          <p:cNvSpPr txBox="1"/>
          <p:nvPr/>
        </p:nvSpPr>
        <p:spPr>
          <a:xfrm>
            <a:off x="825213" y="675625"/>
            <a:ext cx="5930265" cy="1824355"/>
          </a:xfrm>
          <a:prstGeom prst="rect">
            <a:avLst/>
          </a:prstGeom>
        </p:spPr>
        <p:txBody>
          <a:bodyPr vert="horz" wrap="square" lIns="0" tIns="139065" rIns="0" bIns="0" rtlCol="0">
            <a:spAutoFit/>
          </a:bodyPr>
          <a:lstStyle/>
          <a:p>
            <a:pPr marL="191770" algn="ctr">
              <a:lnSpc>
                <a:spcPct val="100000"/>
              </a:lnSpc>
              <a:spcBef>
                <a:spcPts val="1095"/>
              </a:spcBef>
            </a:pPr>
            <a:r>
              <a:rPr sz="1600" b="1" u="sng" spc="-110" dirty="0">
                <a:uFill>
                  <a:solidFill>
                    <a:srgbClr val="000000"/>
                  </a:solidFill>
                </a:uFill>
                <a:latin typeface="Gill Sans MT"/>
                <a:cs typeface="Gill Sans MT"/>
              </a:rPr>
              <a:t>BUS</a:t>
            </a:r>
            <a:r>
              <a:rPr sz="1600" b="1" u="sng" spc="-55" dirty="0">
                <a:uFill>
                  <a:solidFill>
                    <a:srgbClr val="000000"/>
                  </a:solidFill>
                </a:uFill>
                <a:latin typeface="Gill Sans MT"/>
                <a:cs typeface="Gill Sans MT"/>
              </a:rPr>
              <a:t>I</a:t>
            </a:r>
            <a:r>
              <a:rPr sz="1600" b="1" u="sng" spc="-170" dirty="0">
                <a:uFill>
                  <a:solidFill>
                    <a:srgbClr val="000000"/>
                  </a:solidFill>
                </a:uFill>
                <a:latin typeface="Gill Sans MT"/>
                <a:cs typeface="Gill Sans MT"/>
              </a:rPr>
              <a:t>N</a:t>
            </a:r>
            <a:r>
              <a:rPr sz="1600" b="1" u="sng" spc="-95" dirty="0">
                <a:uFill>
                  <a:solidFill>
                    <a:srgbClr val="000000"/>
                  </a:solidFill>
                </a:uFill>
                <a:latin typeface="Gill Sans MT"/>
                <a:cs typeface="Gill Sans MT"/>
              </a:rPr>
              <a:t>ES</a:t>
            </a:r>
            <a:r>
              <a:rPr sz="1600" b="1" u="sng" spc="-55" dirty="0">
                <a:uFill>
                  <a:solidFill>
                    <a:srgbClr val="000000"/>
                  </a:solidFill>
                </a:uFill>
                <a:latin typeface="Gill Sans MT"/>
                <a:cs typeface="Gill Sans MT"/>
              </a:rPr>
              <a:t>S</a:t>
            </a:r>
            <a:r>
              <a:rPr sz="1600" b="1" u="sng" spc="-50" dirty="0">
                <a:uFill>
                  <a:solidFill>
                    <a:srgbClr val="000000"/>
                  </a:solidFill>
                </a:uFill>
                <a:latin typeface="Gill Sans MT"/>
                <a:cs typeface="Gill Sans MT"/>
              </a:rPr>
              <a:t> </a:t>
            </a:r>
            <a:r>
              <a:rPr sz="1600" b="1" u="sng" spc="-105" dirty="0">
                <a:uFill>
                  <a:solidFill>
                    <a:srgbClr val="000000"/>
                  </a:solidFill>
                </a:uFill>
                <a:latin typeface="Gill Sans MT"/>
                <a:cs typeface="Gill Sans MT"/>
              </a:rPr>
              <a:t>P</a:t>
            </a:r>
            <a:r>
              <a:rPr sz="1600" b="1" u="sng" spc="-95" dirty="0">
                <a:uFill>
                  <a:solidFill>
                    <a:srgbClr val="000000"/>
                  </a:solidFill>
                </a:uFill>
                <a:latin typeface="Gill Sans MT"/>
                <a:cs typeface="Gill Sans MT"/>
              </a:rPr>
              <a:t>L</a:t>
            </a:r>
            <a:r>
              <a:rPr sz="1600" b="1" u="sng" spc="-210" dirty="0">
                <a:uFill>
                  <a:solidFill>
                    <a:srgbClr val="000000"/>
                  </a:solidFill>
                </a:uFill>
                <a:latin typeface="Gill Sans MT"/>
                <a:cs typeface="Gill Sans MT"/>
              </a:rPr>
              <a:t>A</a:t>
            </a:r>
            <a:r>
              <a:rPr sz="1600" b="1" u="sng" spc="-160" dirty="0">
                <a:uFill>
                  <a:solidFill>
                    <a:srgbClr val="000000"/>
                  </a:solidFill>
                </a:uFill>
                <a:latin typeface="Gill Sans MT"/>
                <a:cs typeface="Gill Sans MT"/>
              </a:rPr>
              <a:t>N</a:t>
            </a:r>
            <a:r>
              <a:rPr sz="1600" b="1" u="sng" spc="-55" dirty="0">
                <a:uFill>
                  <a:solidFill>
                    <a:srgbClr val="000000"/>
                  </a:solidFill>
                </a:uFill>
                <a:latin typeface="Gill Sans MT"/>
                <a:cs typeface="Gill Sans MT"/>
              </a:rPr>
              <a:t> </a:t>
            </a:r>
            <a:r>
              <a:rPr sz="1600" b="1" u="sng" spc="-105" dirty="0">
                <a:uFill>
                  <a:solidFill>
                    <a:srgbClr val="000000"/>
                  </a:solidFill>
                </a:uFill>
                <a:latin typeface="Gill Sans MT"/>
                <a:cs typeface="Gill Sans MT"/>
              </a:rPr>
              <a:t>O</a:t>
            </a:r>
            <a:r>
              <a:rPr sz="1600" b="1" u="sng" spc="-95" dirty="0">
                <a:uFill>
                  <a:solidFill>
                    <a:srgbClr val="000000"/>
                  </a:solidFill>
                </a:uFill>
                <a:latin typeface="Gill Sans MT"/>
                <a:cs typeface="Gill Sans MT"/>
              </a:rPr>
              <a:t>VERV</a:t>
            </a:r>
            <a:r>
              <a:rPr sz="1600" b="1" u="sng" spc="-50" dirty="0">
                <a:uFill>
                  <a:solidFill>
                    <a:srgbClr val="000000"/>
                  </a:solidFill>
                </a:uFill>
                <a:latin typeface="Gill Sans MT"/>
                <a:cs typeface="Gill Sans MT"/>
              </a:rPr>
              <a:t>I</a:t>
            </a:r>
            <a:r>
              <a:rPr sz="1600" b="1" u="sng" spc="-215" dirty="0">
                <a:uFill>
                  <a:solidFill>
                    <a:srgbClr val="000000"/>
                  </a:solidFill>
                </a:uFill>
                <a:latin typeface="Gill Sans MT"/>
                <a:cs typeface="Gill Sans MT"/>
              </a:rPr>
              <a:t>EW</a:t>
            </a:r>
            <a:endParaRPr sz="1600">
              <a:latin typeface="Gill Sans MT"/>
              <a:cs typeface="Gill Sans MT"/>
            </a:endParaRPr>
          </a:p>
          <a:p>
            <a:pPr marL="12700" marR="5080">
              <a:lnSpc>
                <a:spcPct val="100000"/>
              </a:lnSpc>
              <a:spcBef>
                <a:spcPts val="685"/>
              </a:spcBef>
            </a:pPr>
            <a:r>
              <a:rPr sz="1100" spc="60" dirty="0">
                <a:latin typeface="Century Gothic"/>
                <a:cs typeface="Century Gothic"/>
              </a:rPr>
              <a:t>The</a:t>
            </a:r>
            <a:r>
              <a:rPr sz="1100" spc="20" dirty="0">
                <a:latin typeface="Century Gothic"/>
                <a:cs typeface="Century Gothic"/>
              </a:rPr>
              <a:t> </a:t>
            </a:r>
            <a:r>
              <a:rPr sz="1100" spc="-5" dirty="0">
                <a:latin typeface="Century Gothic"/>
                <a:cs typeface="Century Gothic"/>
              </a:rPr>
              <a:t>Momentum</a:t>
            </a:r>
            <a:r>
              <a:rPr sz="1100" spc="25" dirty="0">
                <a:latin typeface="Century Gothic"/>
                <a:cs typeface="Century Gothic"/>
              </a:rPr>
              <a:t> </a:t>
            </a:r>
            <a:r>
              <a:rPr sz="1100" spc="65" dirty="0">
                <a:latin typeface="Century Gothic"/>
                <a:cs typeface="Century Gothic"/>
              </a:rPr>
              <a:t>Business</a:t>
            </a:r>
            <a:r>
              <a:rPr sz="1100" spc="20" dirty="0">
                <a:latin typeface="Century Gothic"/>
                <a:cs typeface="Century Gothic"/>
              </a:rPr>
              <a:t> </a:t>
            </a:r>
            <a:r>
              <a:rPr sz="1100" spc="5" dirty="0">
                <a:latin typeface="Century Gothic"/>
                <a:cs typeface="Century Gothic"/>
              </a:rPr>
              <a:t>Plan</a:t>
            </a:r>
            <a:r>
              <a:rPr sz="1100" spc="30" dirty="0">
                <a:latin typeface="Century Gothic"/>
                <a:cs typeface="Century Gothic"/>
              </a:rPr>
              <a:t> </a:t>
            </a:r>
            <a:r>
              <a:rPr sz="1100" spc="25" dirty="0">
                <a:latin typeface="Century Gothic"/>
                <a:cs typeface="Century Gothic"/>
              </a:rPr>
              <a:t>provides </a:t>
            </a:r>
            <a:r>
              <a:rPr sz="1100" spc="-114" dirty="0">
                <a:latin typeface="Century Gothic"/>
                <a:cs typeface="Century Gothic"/>
              </a:rPr>
              <a:t>a</a:t>
            </a:r>
            <a:r>
              <a:rPr sz="1100" spc="20" dirty="0">
                <a:latin typeface="Century Gothic"/>
                <a:cs typeface="Century Gothic"/>
              </a:rPr>
              <a:t> </a:t>
            </a:r>
            <a:r>
              <a:rPr sz="1100" spc="-5" dirty="0">
                <a:latin typeface="Century Gothic"/>
                <a:cs typeface="Century Gothic"/>
              </a:rPr>
              <a:t>13-step,</a:t>
            </a:r>
            <a:r>
              <a:rPr sz="1100" spc="25" dirty="0">
                <a:latin typeface="Century Gothic"/>
                <a:cs typeface="Century Gothic"/>
              </a:rPr>
              <a:t> </a:t>
            </a:r>
            <a:r>
              <a:rPr sz="1100" spc="30" dirty="0">
                <a:latin typeface="Century Gothic"/>
                <a:cs typeface="Century Gothic"/>
              </a:rPr>
              <a:t>systematized</a:t>
            </a:r>
            <a:r>
              <a:rPr sz="1100" spc="25" dirty="0">
                <a:latin typeface="Century Gothic"/>
                <a:cs typeface="Century Gothic"/>
              </a:rPr>
              <a:t> </a:t>
            </a:r>
            <a:r>
              <a:rPr sz="1100" spc="-35" dirty="0">
                <a:latin typeface="Century Gothic"/>
                <a:cs typeface="Century Gothic"/>
              </a:rPr>
              <a:t>approach</a:t>
            </a:r>
            <a:r>
              <a:rPr sz="1100" spc="20" dirty="0">
                <a:latin typeface="Century Gothic"/>
                <a:cs typeface="Century Gothic"/>
              </a:rPr>
              <a:t> </a:t>
            </a:r>
            <a:r>
              <a:rPr sz="1100" spc="30" dirty="0">
                <a:latin typeface="Century Gothic"/>
                <a:cs typeface="Century Gothic"/>
              </a:rPr>
              <a:t>to</a:t>
            </a:r>
            <a:r>
              <a:rPr sz="1100" spc="25" dirty="0">
                <a:latin typeface="Century Gothic"/>
                <a:cs typeface="Century Gothic"/>
              </a:rPr>
              <a:t> </a:t>
            </a:r>
            <a:r>
              <a:rPr sz="1100" spc="-5" dirty="0">
                <a:latin typeface="Century Gothic"/>
                <a:cs typeface="Century Gothic"/>
              </a:rPr>
              <a:t>help</a:t>
            </a:r>
            <a:r>
              <a:rPr sz="1100" spc="25" dirty="0">
                <a:latin typeface="Century Gothic"/>
                <a:cs typeface="Century Gothic"/>
              </a:rPr>
              <a:t> </a:t>
            </a:r>
            <a:r>
              <a:rPr sz="1100" spc="15" dirty="0">
                <a:latin typeface="Century Gothic"/>
                <a:cs typeface="Century Gothic"/>
              </a:rPr>
              <a:t>you </a:t>
            </a:r>
            <a:r>
              <a:rPr sz="1100" spc="-290" dirty="0">
                <a:latin typeface="Century Gothic"/>
                <a:cs typeface="Century Gothic"/>
              </a:rPr>
              <a:t> </a:t>
            </a:r>
            <a:r>
              <a:rPr sz="1100" spc="40" dirty="0">
                <a:latin typeface="Century Gothic"/>
                <a:cs typeface="Century Gothic"/>
              </a:rPr>
              <a:t>run your </a:t>
            </a:r>
            <a:r>
              <a:rPr sz="1100" spc="30" dirty="0">
                <a:latin typeface="Century Gothic"/>
                <a:cs typeface="Century Gothic"/>
              </a:rPr>
              <a:t>business. </a:t>
            </a:r>
            <a:r>
              <a:rPr sz="1100" spc="60" dirty="0">
                <a:latin typeface="Century Gothic"/>
                <a:cs typeface="Century Gothic"/>
              </a:rPr>
              <a:t>The </a:t>
            </a:r>
            <a:r>
              <a:rPr sz="1100" spc="-20" dirty="0">
                <a:latin typeface="Century Gothic"/>
                <a:cs typeface="Century Gothic"/>
              </a:rPr>
              <a:t>plan </a:t>
            </a:r>
            <a:r>
              <a:rPr sz="1100" spc="55" dirty="0">
                <a:latin typeface="Century Gothic"/>
                <a:cs typeface="Century Gothic"/>
              </a:rPr>
              <a:t>will </a:t>
            </a:r>
            <a:r>
              <a:rPr sz="1100" spc="-5" dirty="0">
                <a:latin typeface="Century Gothic"/>
                <a:cs typeface="Century Gothic"/>
              </a:rPr>
              <a:t>help </a:t>
            </a:r>
            <a:r>
              <a:rPr sz="1100" spc="15" dirty="0">
                <a:latin typeface="Century Gothic"/>
                <a:cs typeface="Century Gothic"/>
              </a:rPr>
              <a:t>you </a:t>
            </a:r>
            <a:r>
              <a:rPr sz="1100" spc="25" dirty="0">
                <a:latin typeface="Century Gothic"/>
                <a:cs typeface="Century Gothic"/>
              </a:rPr>
              <a:t>establish </a:t>
            </a:r>
            <a:r>
              <a:rPr sz="1100" spc="-114" dirty="0">
                <a:latin typeface="Century Gothic"/>
                <a:cs typeface="Century Gothic"/>
              </a:rPr>
              <a:t>a</a:t>
            </a:r>
            <a:r>
              <a:rPr sz="1100" spc="-110" dirty="0">
                <a:latin typeface="Century Gothic"/>
                <a:cs typeface="Century Gothic"/>
              </a:rPr>
              <a:t> </a:t>
            </a:r>
            <a:r>
              <a:rPr sz="1100" spc="-10" dirty="0">
                <a:latin typeface="Century Gothic"/>
                <a:cs typeface="Century Gothic"/>
              </a:rPr>
              <a:t>financial </a:t>
            </a:r>
            <a:r>
              <a:rPr sz="1100" spc="-20" dirty="0">
                <a:latin typeface="Century Gothic"/>
                <a:cs typeface="Century Gothic"/>
              </a:rPr>
              <a:t>goal </a:t>
            </a:r>
            <a:r>
              <a:rPr sz="1100" spc="50" dirty="0">
                <a:latin typeface="Century Gothic"/>
                <a:cs typeface="Century Gothic"/>
              </a:rPr>
              <a:t>for </a:t>
            </a:r>
            <a:r>
              <a:rPr sz="1100" spc="40" dirty="0">
                <a:latin typeface="Century Gothic"/>
                <a:cs typeface="Century Gothic"/>
              </a:rPr>
              <a:t>your business </a:t>
            </a:r>
            <a:r>
              <a:rPr sz="1100" spc="45" dirty="0">
                <a:latin typeface="Century Gothic"/>
                <a:cs typeface="Century Gothic"/>
              </a:rPr>
              <a:t> </a:t>
            </a:r>
            <a:r>
              <a:rPr sz="1100" spc="5" dirty="0">
                <a:latin typeface="Century Gothic"/>
                <a:cs typeface="Century Gothic"/>
              </a:rPr>
              <a:t>that</a:t>
            </a:r>
            <a:r>
              <a:rPr sz="1100" spc="20" dirty="0">
                <a:latin typeface="Century Gothic"/>
                <a:cs typeface="Century Gothic"/>
              </a:rPr>
              <a:t> </a:t>
            </a:r>
            <a:r>
              <a:rPr sz="1100" spc="45" dirty="0">
                <a:latin typeface="Century Gothic"/>
                <a:cs typeface="Century Gothic"/>
              </a:rPr>
              <a:t>consists</a:t>
            </a:r>
            <a:r>
              <a:rPr sz="1100" spc="25" dirty="0">
                <a:latin typeface="Century Gothic"/>
                <a:cs typeface="Century Gothic"/>
              </a:rPr>
              <a:t> </a:t>
            </a:r>
            <a:r>
              <a:rPr sz="1100" spc="20" dirty="0">
                <a:latin typeface="Century Gothic"/>
                <a:cs typeface="Century Gothic"/>
              </a:rPr>
              <a:t>of</a:t>
            </a:r>
            <a:r>
              <a:rPr sz="1100" spc="25" dirty="0">
                <a:latin typeface="Century Gothic"/>
                <a:cs typeface="Century Gothic"/>
              </a:rPr>
              <a:t> </a:t>
            </a:r>
            <a:r>
              <a:rPr sz="1100" spc="15" dirty="0">
                <a:latin typeface="Century Gothic"/>
                <a:cs typeface="Century Gothic"/>
              </a:rPr>
              <a:t>expenses</a:t>
            </a:r>
            <a:r>
              <a:rPr sz="1100" spc="25" dirty="0">
                <a:latin typeface="Century Gothic"/>
                <a:cs typeface="Century Gothic"/>
              </a:rPr>
              <a:t> </a:t>
            </a:r>
            <a:r>
              <a:rPr sz="1100" spc="-45" dirty="0">
                <a:latin typeface="Century Gothic"/>
                <a:cs typeface="Century Gothic"/>
              </a:rPr>
              <a:t>and</a:t>
            </a:r>
            <a:r>
              <a:rPr sz="1100" spc="20" dirty="0">
                <a:latin typeface="Century Gothic"/>
                <a:cs typeface="Century Gothic"/>
              </a:rPr>
              <a:t> aspirations,</a:t>
            </a:r>
            <a:r>
              <a:rPr sz="1100" spc="25" dirty="0">
                <a:latin typeface="Century Gothic"/>
                <a:cs typeface="Century Gothic"/>
              </a:rPr>
              <a:t> </a:t>
            </a:r>
            <a:r>
              <a:rPr sz="1100" spc="-45" dirty="0">
                <a:latin typeface="Century Gothic"/>
                <a:cs typeface="Century Gothic"/>
              </a:rPr>
              <a:t>and</a:t>
            </a:r>
            <a:r>
              <a:rPr sz="1100" spc="25" dirty="0">
                <a:latin typeface="Century Gothic"/>
                <a:cs typeface="Century Gothic"/>
              </a:rPr>
              <a:t> </a:t>
            </a:r>
            <a:r>
              <a:rPr sz="1100" spc="55" dirty="0">
                <a:latin typeface="Century Gothic"/>
                <a:cs typeface="Century Gothic"/>
              </a:rPr>
              <a:t>will</a:t>
            </a:r>
            <a:r>
              <a:rPr sz="1100" spc="25" dirty="0">
                <a:latin typeface="Century Gothic"/>
                <a:cs typeface="Century Gothic"/>
              </a:rPr>
              <a:t> </a:t>
            </a:r>
            <a:r>
              <a:rPr sz="1100" spc="10" dirty="0">
                <a:latin typeface="Century Gothic"/>
                <a:cs typeface="Century Gothic"/>
              </a:rPr>
              <a:t>also</a:t>
            </a:r>
            <a:r>
              <a:rPr sz="1100" spc="20" dirty="0">
                <a:latin typeface="Century Gothic"/>
                <a:cs typeface="Century Gothic"/>
              </a:rPr>
              <a:t> </a:t>
            </a:r>
            <a:r>
              <a:rPr sz="1100" spc="-5" dirty="0">
                <a:latin typeface="Century Gothic"/>
                <a:cs typeface="Century Gothic"/>
              </a:rPr>
              <a:t>help</a:t>
            </a:r>
            <a:r>
              <a:rPr sz="1100" spc="25" dirty="0">
                <a:latin typeface="Century Gothic"/>
                <a:cs typeface="Century Gothic"/>
              </a:rPr>
              <a:t> </a:t>
            </a:r>
            <a:r>
              <a:rPr sz="1100" spc="15" dirty="0">
                <a:latin typeface="Century Gothic"/>
                <a:cs typeface="Century Gothic"/>
              </a:rPr>
              <a:t>you</a:t>
            </a:r>
            <a:r>
              <a:rPr sz="1100" spc="25" dirty="0">
                <a:latin typeface="Century Gothic"/>
                <a:cs typeface="Century Gothic"/>
              </a:rPr>
              <a:t> identify </a:t>
            </a:r>
            <a:r>
              <a:rPr sz="1100" dirty="0">
                <a:latin typeface="Century Gothic"/>
                <a:cs typeface="Century Gothic"/>
              </a:rPr>
              <a:t>the</a:t>
            </a:r>
            <a:r>
              <a:rPr sz="1100" spc="20" dirty="0">
                <a:latin typeface="Century Gothic"/>
                <a:cs typeface="Century Gothic"/>
              </a:rPr>
              <a:t> vital </a:t>
            </a:r>
            <a:r>
              <a:rPr sz="1100" spc="25" dirty="0">
                <a:latin typeface="Century Gothic"/>
                <a:cs typeface="Century Gothic"/>
              </a:rPr>
              <a:t> </a:t>
            </a:r>
            <a:r>
              <a:rPr sz="1100" spc="20" dirty="0">
                <a:latin typeface="Century Gothic"/>
                <a:cs typeface="Century Gothic"/>
              </a:rPr>
              <a:t>activities </a:t>
            </a:r>
            <a:r>
              <a:rPr sz="1100" spc="30" dirty="0">
                <a:latin typeface="Century Gothic"/>
                <a:cs typeface="Century Gothic"/>
              </a:rPr>
              <a:t>to</a:t>
            </a:r>
            <a:r>
              <a:rPr sz="1100" spc="20" dirty="0">
                <a:latin typeface="Century Gothic"/>
                <a:cs typeface="Century Gothic"/>
              </a:rPr>
              <a:t> </a:t>
            </a:r>
            <a:r>
              <a:rPr sz="1100" spc="15" dirty="0">
                <a:latin typeface="Century Gothic"/>
                <a:cs typeface="Century Gothic"/>
              </a:rPr>
              <a:t>focus</a:t>
            </a:r>
            <a:r>
              <a:rPr sz="1100" spc="20" dirty="0">
                <a:latin typeface="Century Gothic"/>
                <a:cs typeface="Century Gothic"/>
              </a:rPr>
              <a:t> </a:t>
            </a:r>
            <a:r>
              <a:rPr sz="1100" spc="-5" dirty="0">
                <a:latin typeface="Century Gothic"/>
                <a:cs typeface="Century Gothic"/>
              </a:rPr>
              <a:t>on</a:t>
            </a:r>
            <a:r>
              <a:rPr sz="1100" spc="20" dirty="0">
                <a:latin typeface="Century Gothic"/>
                <a:cs typeface="Century Gothic"/>
              </a:rPr>
              <a:t> </a:t>
            </a:r>
            <a:r>
              <a:rPr sz="1100" spc="35" dirty="0">
                <a:latin typeface="Century Gothic"/>
                <a:cs typeface="Century Gothic"/>
              </a:rPr>
              <a:t>in</a:t>
            </a:r>
            <a:r>
              <a:rPr sz="1100" spc="20" dirty="0">
                <a:latin typeface="Century Gothic"/>
                <a:cs typeface="Century Gothic"/>
              </a:rPr>
              <a:t> order </a:t>
            </a:r>
            <a:r>
              <a:rPr sz="1100" spc="30" dirty="0">
                <a:latin typeface="Century Gothic"/>
                <a:cs typeface="Century Gothic"/>
              </a:rPr>
              <a:t>to</a:t>
            </a:r>
            <a:r>
              <a:rPr sz="1100" spc="20" dirty="0">
                <a:latin typeface="Century Gothic"/>
                <a:cs typeface="Century Gothic"/>
              </a:rPr>
              <a:t> </a:t>
            </a:r>
            <a:r>
              <a:rPr sz="1100" spc="-35" dirty="0">
                <a:latin typeface="Century Gothic"/>
                <a:cs typeface="Century Gothic"/>
              </a:rPr>
              <a:t>achieve</a:t>
            </a:r>
            <a:r>
              <a:rPr sz="1100" spc="30" dirty="0">
                <a:latin typeface="Century Gothic"/>
                <a:cs typeface="Century Gothic"/>
              </a:rPr>
              <a:t> </a:t>
            </a:r>
            <a:r>
              <a:rPr sz="1100" dirty="0">
                <a:latin typeface="Century Gothic"/>
                <a:cs typeface="Century Gothic"/>
              </a:rPr>
              <a:t>the</a:t>
            </a:r>
            <a:r>
              <a:rPr sz="1100" spc="20" dirty="0">
                <a:latin typeface="Century Gothic"/>
                <a:cs typeface="Century Gothic"/>
              </a:rPr>
              <a:t> </a:t>
            </a:r>
            <a:r>
              <a:rPr sz="1100" spc="-10" dirty="0">
                <a:latin typeface="Century Gothic"/>
                <a:cs typeface="Century Gothic"/>
              </a:rPr>
              <a:t>financial</a:t>
            </a:r>
            <a:r>
              <a:rPr sz="1100" spc="20" dirty="0">
                <a:latin typeface="Century Gothic"/>
                <a:cs typeface="Century Gothic"/>
              </a:rPr>
              <a:t> </a:t>
            </a:r>
            <a:r>
              <a:rPr sz="1100" spc="-25" dirty="0">
                <a:latin typeface="Century Gothic"/>
                <a:cs typeface="Century Gothic"/>
              </a:rPr>
              <a:t>goal.</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marR="127635">
              <a:lnSpc>
                <a:spcPct val="100000"/>
              </a:lnSpc>
              <a:spcBef>
                <a:spcPts val="5"/>
              </a:spcBef>
            </a:pPr>
            <a:r>
              <a:rPr sz="1100" spc="60" dirty="0">
                <a:latin typeface="Century Gothic"/>
                <a:cs typeface="Century Gothic"/>
              </a:rPr>
              <a:t>The </a:t>
            </a:r>
            <a:r>
              <a:rPr sz="1100" spc="-5" dirty="0">
                <a:latin typeface="Century Gothic"/>
                <a:cs typeface="Century Gothic"/>
              </a:rPr>
              <a:t>Momentum </a:t>
            </a:r>
            <a:r>
              <a:rPr sz="1100" spc="65" dirty="0">
                <a:latin typeface="Century Gothic"/>
                <a:cs typeface="Century Gothic"/>
              </a:rPr>
              <a:t>Business </a:t>
            </a:r>
            <a:r>
              <a:rPr sz="1100" spc="5" dirty="0">
                <a:latin typeface="Century Gothic"/>
                <a:cs typeface="Century Gothic"/>
              </a:rPr>
              <a:t>Plan </a:t>
            </a:r>
            <a:r>
              <a:rPr sz="1100" spc="55" dirty="0">
                <a:latin typeface="Century Gothic"/>
                <a:cs typeface="Century Gothic"/>
              </a:rPr>
              <a:t>will </a:t>
            </a:r>
            <a:r>
              <a:rPr sz="1100" spc="10" dirty="0">
                <a:latin typeface="Century Gothic"/>
                <a:cs typeface="Century Gothic"/>
              </a:rPr>
              <a:t>walk </a:t>
            </a:r>
            <a:r>
              <a:rPr sz="1100" spc="15" dirty="0">
                <a:latin typeface="Century Gothic"/>
                <a:cs typeface="Century Gothic"/>
              </a:rPr>
              <a:t>you </a:t>
            </a:r>
            <a:r>
              <a:rPr sz="1100" spc="25" dirty="0">
                <a:latin typeface="Century Gothic"/>
                <a:cs typeface="Century Gothic"/>
              </a:rPr>
              <a:t>through </a:t>
            </a:r>
            <a:r>
              <a:rPr sz="1100" spc="15" dirty="0">
                <a:latin typeface="Century Gothic"/>
                <a:cs typeface="Century Gothic"/>
              </a:rPr>
              <a:t>13-steps </a:t>
            </a:r>
            <a:r>
              <a:rPr sz="1100" spc="5" dirty="0">
                <a:latin typeface="Century Gothic"/>
                <a:cs typeface="Century Gothic"/>
              </a:rPr>
              <a:t>that </a:t>
            </a:r>
            <a:r>
              <a:rPr sz="1100" spc="55" dirty="0">
                <a:latin typeface="Century Gothic"/>
                <a:cs typeface="Century Gothic"/>
              </a:rPr>
              <a:t>will </a:t>
            </a:r>
            <a:r>
              <a:rPr sz="1100" spc="20" dirty="0">
                <a:latin typeface="Century Gothic"/>
                <a:cs typeface="Century Gothic"/>
              </a:rPr>
              <a:t>clarify </a:t>
            </a:r>
            <a:r>
              <a:rPr sz="1100" spc="40" dirty="0">
                <a:latin typeface="Century Gothic"/>
                <a:cs typeface="Century Gothic"/>
              </a:rPr>
              <a:t>your </a:t>
            </a:r>
            <a:r>
              <a:rPr sz="1100" spc="45" dirty="0">
                <a:latin typeface="Century Gothic"/>
                <a:cs typeface="Century Gothic"/>
              </a:rPr>
              <a:t> </a:t>
            </a:r>
            <a:r>
              <a:rPr sz="1100" spc="5" dirty="0">
                <a:latin typeface="Century Gothic"/>
                <a:cs typeface="Century Gothic"/>
              </a:rPr>
              <a:t>Financial</a:t>
            </a:r>
            <a:r>
              <a:rPr sz="1100" spc="30" dirty="0">
                <a:latin typeface="Century Gothic"/>
                <a:cs typeface="Century Gothic"/>
              </a:rPr>
              <a:t> </a:t>
            </a:r>
            <a:r>
              <a:rPr sz="1100" spc="-25" dirty="0">
                <a:latin typeface="Century Gothic"/>
                <a:cs typeface="Century Gothic"/>
              </a:rPr>
              <a:t>Model,</a:t>
            </a:r>
            <a:r>
              <a:rPr sz="1100" spc="35" dirty="0">
                <a:latin typeface="Century Gothic"/>
                <a:cs typeface="Century Gothic"/>
              </a:rPr>
              <a:t> </a:t>
            </a:r>
            <a:r>
              <a:rPr sz="1100" spc="-5" dirty="0">
                <a:latin typeface="Century Gothic"/>
                <a:cs typeface="Century Gothic"/>
              </a:rPr>
              <a:t>Operational</a:t>
            </a:r>
            <a:r>
              <a:rPr sz="1100" spc="30" dirty="0">
                <a:latin typeface="Century Gothic"/>
                <a:cs typeface="Century Gothic"/>
              </a:rPr>
              <a:t> </a:t>
            </a:r>
            <a:r>
              <a:rPr sz="1100" spc="-25" dirty="0">
                <a:latin typeface="Century Gothic"/>
                <a:cs typeface="Century Gothic"/>
              </a:rPr>
              <a:t>Model,</a:t>
            </a:r>
            <a:r>
              <a:rPr sz="1100" spc="35" dirty="0">
                <a:latin typeface="Century Gothic"/>
                <a:cs typeface="Century Gothic"/>
              </a:rPr>
              <a:t> </a:t>
            </a:r>
            <a:r>
              <a:rPr sz="1100" spc="5" dirty="0">
                <a:latin typeface="Century Gothic"/>
                <a:cs typeface="Century Gothic"/>
              </a:rPr>
              <a:t>Organizational</a:t>
            </a:r>
            <a:r>
              <a:rPr sz="1100" spc="35" dirty="0">
                <a:latin typeface="Century Gothic"/>
                <a:cs typeface="Century Gothic"/>
              </a:rPr>
              <a:t> </a:t>
            </a:r>
            <a:r>
              <a:rPr sz="1100" spc="-20" dirty="0">
                <a:latin typeface="Century Gothic"/>
                <a:cs typeface="Century Gothic"/>
              </a:rPr>
              <a:t>Model</a:t>
            </a:r>
            <a:r>
              <a:rPr sz="1100" spc="30" dirty="0">
                <a:latin typeface="Century Gothic"/>
                <a:cs typeface="Century Gothic"/>
              </a:rPr>
              <a:t> </a:t>
            </a:r>
            <a:r>
              <a:rPr sz="1100" spc="-45" dirty="0">
                <a:latin typeface="Century Gothic"/>
                <a:cs typeface="Century Gothic"/>
              </a:rPr>
              <a:t>and</a:t>
            </a:r>
            <a:r>
              <a:rPr sz="1100" spc="35" dirty="0">
                <a:latin typeface="Century Gothic"/>
                <a:cs typeface="Century Gothic"/>
              </a:rPr>
              <a:t> </a:t>
            </a:r>
            <a:r>
              <a:rPr sz="1100" spc="-20" dirty="0">
                <a:latin typeface="Century Gothic"/>
                <a:cs typeface="Century Gothic"/>
              </a:rPr>
              <a:t>Career</a:t>
            </a:r>
            <a:r>
              <a:rPr sz="1100" spc="35" dirty="0">
                <a:latin typeface="Century Gothic"/>
                <a:cs typeface="Century Gothic"/>
              </a:rPr>
              <a:t> </a:t>
            </a:r>
            <a:r>
              <a:rPr sz="1100" spc="-5" dirty="0">
                <a:latin typeface="Century Gothic"/>
                <a:cs typeface="Century Gothic"/>
              </a:rPr>
              <a:t>Development </a:t>
            </a:r>
            <a:r>
              <a:rPr sz="1100" spc="-290" dirty="0">
                <a:latin typeface="Century Gothic"/>
                <a:cs typeface="Century Gothic"/>
              </a:rPr>
              <a:t> </a:t>
            </a:r>
            <a:r>
              <a:rPr sz="1100" spc="-25" dirty="0">
                <a:latin typeface="Century Gothic"/>
                <a:cs typeface="Century Gothic"/>
              </a:rPr>
              <a:t>Model.</a:t>
            </a:r>
            <a:endParaRPr sz="1100">
              <a:latin typeface="Century Gothic"/>
              <a:cs typeface="Century Gothic"/>
            </a:endParaRPr>
          </a:p>
        </p:txBody>
      </p:sp>
      <p:sp>
        <p:nvSpPr>
          <p:cNvPr id="8" name="object 8"/>
          <p:cNvSpPr txBox="1"/>
          <p:nvPr/>
        </p:nvSpPr>
        <p:spPr>
          <a:xfrm>
            <a:off x="3221099" y="8719329"/>
            <a:ext cx="1089660" cy="238125"/>
          </a:xfrm>
          <a:prstGeom prst="rect">
            <a:avLst/>
          </a:prstGeom>
        </p:spPr>
        <p:txBody>
          <a:bodyPr vert="horz" wrap="square" lIns="0" tIns="11430" rIns="0" bIns="0" rtlCol="0">
            <a:spAutoFit/>
          </a:bodyPr>
          <a:lstStyle/>
          <a:p>
            <a:pPr marL="12700">
              <a:lnSpc>
                <a:spcPct val="100000"/>
              </a:lnSpc>
              <a:spcBef>
                <a:spcPts val="90"/>
              </a:spcBef>
            </a:pPr>
            <a:r>
              <a:rPr sz="1400" b="1" spc="-45" dirty="0">
                <a:solidFill>
                  <a:srgbClr val="E31837"/>
                </a:solidFill>
                <a:latin typeface="Gill Sans MT"/>
                <a:cs typeface="Gill Sans MT"/>
              </a:rPr>
              <a:t>Let</a:t>
            </a:r>
            <a:r>
              <a:rPr sz="1400" b="1" spc="-65" dirty="0">
                <a:solidFill>
                  <a:srgbClr val="E31837"/>
                </a:solidFill>
                <a:latin typeface="Gill Sans MT"/>
                <a:cs typeface="Gill Sans MT"/>
              </a:rPr>
              <a:t>’</a:t>
            </a:r>
            <a:r>
              <a:rPr sz="1400" b="1" spc="40" dirty="0">
                <a:solidFill>
                  <a:srgbClr val="E31837"/>
                </a:solidFill>
                <a:latin typeface="Gill Sans MT"/>
                <a:cs typeface="Gill Sans MT"/>
              </a:rPr>
              <a:t>s</a:t>
            </a:r>
            <a:r>
              <a:rPr sz="1400" b="1" spc="-40" dirty="0">
                <a:solidFill>
                  <a:srgbClr val="E31837"/>
                </a:solidFill>
                <a:latin typeface="Gill Sans MT"/>
                <a:cs typeface="Gill Sans MT"/>
              </a:rPr>
              <a:t> </a:t>
            </a:r>
            <a:r>
              <a:rPr sz="1400" b="1" spc="-110" dirty="0">
                <a:solidFill>
                  <a:srgbClr val="E31837"/>
                </a:solidFill>
                <a:latin typeface="Gill Sans MT"/>
                <a:cs typeface="Gill Sans MT"/>
              </a:rPr>
              <a:t>D</a:t>
            </a:r>
            <a:r>
              <a:rPr sz="1400" b="1" dirty="0">
                <a:solidFill>
                  <a:srgbClr val="E31837"/>
                </a:solidFill>
                <a:latin typeface="Gill Sans MT"/>
                <a:cs typeface="Gill Sans MT"/>
              </a:rPr>
              <a:t>i</a:t>
            </a:r>
            <a:r>
              <a:rPr sz="1400" b="1" spc="20" dirty="0">
                <a:solidFill>
                  <a:srgbClr val="E31837"/>
                </a:solidFill>
                <a:latin typeface="Gill Sans MT"/>
                <a:cs typeface="Gill Sans MT"/>
              </a:rPr>
              <a:t>ve</a:t>
            </a:r>
            <a:r>
              <a:rPr sz="1400" b="1" spc="-40" dirty="0">
                <a:solidFill>
                  <a:srgbClr val="E31837"/>
                </a:solidFill>
                <a:latin typeface="Gill Sans MT"/>
                <a:cs typeface="Gill Sans MT"/>
              </a:rPr>
              <a:t> </a:t>
            </a:r>
            <a:r>
              <a:rPr sz="1400" b="1" spc="-35" dirty="0">
                <a:solidFill>
                  <a:srgbClr val="E31837"/>
                </a:solidFill>
                <a:latin typeface="Gill Sans MT"/>
                <a:cs typeface="Gill Sans MT"/>
              </a:rPr>
              <a:t>I</a:t>
            </a:r>
            <a:r>
              <a:rPr sz="1400" b="1" spc="25" dirty="0">
                <a:solidFill>
                  <a:srgbClr val="E31837"/>
                </a:solidFill>
                <a:latin typeface="Gill Sans MT"/>
                <a:cs typeface="Gill Sans MT"/>
              </a:rPr>
              <a:t>n!</a:t>
            </a:r>
            <a:endParaRPr sz="1400">
              <a:latin typeface="Gill Sans MT"/>
              <a:cs typeface="Gill Sans MT"/>
            </a:endParaRPr>
          </a:p>
        </p:txBody>
      </p:sp>
      <p:sp>
        <p:nvSpPr>
          <p:cNvPr id="9" name="object 9"/>
          <p:cNvSpPr txBox="1"/>
          <p:nvPr/>
        </p:nvSpPr>
        <p:spPr>
          <a:xfrm>
            <a:off x="984135" y="7084644"/>
            <a:ext cx="1164590" cy="332740"/>
          </a:xfrm>
          <a:prstGeom prst="rect">
            <a:avLst/>
          </a:prstGeom>
        </p:spPr>
        <p:txBody>
          <a:bodyPr vert="horz" wrap="square" lIns="0" tIns="40640" rIns="0" bIns="0" rtlCol="0">
            <a:spAutoFit/>
          </a:bodyPr>
          <a:lstStyle/>
          <a:p>
            <a:pPr marL="309880" marR="5080" indent="-297815">
              <a:lnSpc>
                <a:spcPts val="1100"/>
              </a:lnSpc>
              <a:spcBef>
                <a:spcPts val="320"/>
              </a:spcBef>
            </a:pPr>
            <a:r>
              <a:rPr sz="1100" spc="30" dirty="0">
                <a:latin typeface="Century Gothic"/>
                <a:cs typeface="Century Gothic"/>
              </a:rPr>
              <a:t>Identify</a:t>
            </a:r>
            <a:r>
              <a:rPr sz="1100" spc="-35" dirty="0">
                <a:latin typeface="Century Gothic"/>
                <a:cs typeface="Century Gothic"/>
              </a:rPr>
              <a:t> </a:t>
            </a:r>
            <a:r>
              <a:rPr sz="1100" spc="5" dirty="0">
                <a:latin typeface="Century Gothic"/>
                <a:cs typeface="Century Gothic"/>
              </a:rPr>
              <a:t>relevant </a:t>
            </a:r>
            <a:r>
              <a:rPr sz="1100" spc="-290" dirty="0">
                <a:latin typeface="Century Gothic"/>
                <a:cs typeface="Century Gothic"/>
              </a:rPr>
              <a:t> </a:t>
            </a:r>
            <a:r>
              <a:rPr sz="1100" spc="25" dirty="0">
                <a:latin typeface="Century Gothic"/>
                <a:cs typeface="Century Gothic"/>
              </a:rPr>
              <a:t>courses</a:t>
            </a:r>
            <a:endParaRPr sz="1100">
              <a:latin typeface="Century Gothic"/>
              <a:cs typeface="Century Gothic"/>
            </a:endParaRPr>
          </a:p>
        </p:txBody>
      </p:sp>
      <p:sp>
        <p:nvSpPr>
          <p:cNvPr id="10" name="object 10"/>
          <p:cNvSpPr txBox="1"/>
          <p:nvPr/>
        </p:nvSpPr>
        <p:spPr>
          <a:xfrm>
            <a:off x="3148520" y="7079907"/>
            <a:ext cx="1247775" cy="332740"/>
          </a:xfrm>
          <a:prstGeom prst="rect">
            <a:avLst/>
          </a:prstGeom>
        </p:spPr>
        <p:txBody>
          <a:bodyPr vert="horz" wrap="square" lIns="0" tIns="40640" rIns="0" bIns="0" rtlCol="0">
            <a:spAutoFit/>
          </a:bodyPr>
          <a:lstStyle/>
          <a:p>
            <a:pPr marL="228600" marR="5080" indent="-216535">
              <a:lnSpc>
                <a:spcPts val="1100"/>
              </a:lnSpc>
              <a:spcBef>
                <a:spcPts val="320"/>
              </a:spcBef>
            </a:pPr>
            <a:r>
              <a:rPr sz="1100" spc="10" dirty="0">
                <a:latin typeface="Century Gothic"/>
                <a:cs typeface="Century Gothic"/>
              </a:rPr>
              <a:t>Determine who </a:t>
            </a:r>
            <a:r>
              <a:rPr sz="1100" spc="90" dirty="0">
                <a:latin typeface="Century Gothic"/>
                <a:cs typeface="Century Gothic"/>
              </a:rPr>
              <a:t>is </a:t>
            </a:r>
            <a:r>
              <a:rPr sz="1100" spc="-290" dirty="0">
                <a:latin typeface="Century Gothic"/>
                <a:cs typeface="Century Gothic"/>
              </a:rPr>
              <a:t> </a:t>
            </a:r>
            <a:r>
              <a:rPr sz="1100" spc="5" dirty="0">
                <a:latin typeface="Century Gothic"/>
                <a:cs typeface="Century Gothic"/>
              </a:rPr>
              <a:t>doing</a:t>
            </a:r>
            <a:r>
              <a:rPr sz="1100" spc="15" dirty="0">
                <a:latin typeface="Century Gothic"/>
                <a:cs typeface="Century Gothic"/>
              </a:rPr>
              <a:t> </a:t>
            </a:r>
            <a:r>
              <a:rPr sz="1100" spc="-5" dirty="0">
                <a:latin typeface="Century Gothic"/>
                <a:cs typeface="Century Gothic"/>
              </a:rPr>
              <a:t>what</a:t>
            </a:r>
            <a:endParaRPr sz="1100">
              <a:latin typeface="Century Gothic"/>
              <a:cs typeface="Century Gothic"/>
            </a:endParaRPr>
          </a:p>
        </p:txBody>
      </p:sp>
      <p:sp>
        <p:nvSpPr>
          <p:cNvPr id="11" name="object 11"/>
          <p:cNvSpPr txBox="1"/>
          <p:nvPr/>
        </p:nvSpPr>
        <p:spPr>
          <a:xfrm>
            <a:off x="5398338" y="7076923"/>
            <a:ext cx="1036955" cy="332740"/>
          </a:xfrm>
          <a:prstGeom prst="rect">
            <a:avLst/>
          </a:prstGeom>
        </p:spPr>
        <p:txBody>
          <a:bodyPr vert="horz" wrap="square" lIns="0" tIns="40640" rIns="0" bIns="0" rtlCol="0">
            <a:spAutoFit/>
          </a:bodyPr>
          <a:lstStyle/>
          <a:p>
            <a:pPr marL="201930" marR="5080" indent="-189865">
              <a:lnSpc>
                <a:spcPts val="1100"/>
              </a:lnSpc>
              <a:spcBef>
                <a:spcPts val="320"/>
              </a:spcBef>
            </a:pPr>
            <a:r>
              <a:rPr sz="1100" spc="25" dirty="0">
                <a:latin typeface="Century Gothic"/>
                <a:cs typeface="Century Gothic"/>
              </a:rPr>
              <a:t>Vital</a:t>
            </a:r>
            <a:r>
              <a:rPr sz="1100" spc="-30" dirty="0">
                <a:latin typeface="Century Gothic"/>
                <a:cs typeface="Century Gothic"/>
              </a:rPr>
              <a:t> </a:t>
            </a:r>
            <a:r>
              <a:rPr sz="1100" spc="40" dirty="0">
                <a:latin typeface="Century Gothic"/>
                <a:cs typeface="Century Gothic"/>
              </a:rPr>
              <a:t>Activities </a:t>
            </a:r>
            <a:r>
              <a:rPr sz="1100" spc="-290" dirty="0">
                <a:latin typeface="Century Gothic"/>
                <a:cs typeface="Century Gothic"/>
              </a:rPr>
              <a:t> </a:t>
            </a:r>
            <a:r>
              <a:rPr sz="1100" spc="20" dirty="0">
                <a:latin typeface="Century Gothic"/>
                <a:cs typeface="Century Gothic"/>
              </a:rPr>
              <a:t>Checklist</a:t>
            </a:r>
            <a:endParaRPr sz="1100">
              <a:latin typeface="Century Gothic"/>
              <a:cs typeface="Century Gothic"/>
            </a:endParaRPr>
          </a:p>
        </p:txBody>
      </p:sp>
      <p:sp>
        <p:nvSpPr>
          <p:cNvPr id="12" name="object 12"/>
          <p:cNvSpPr txBox="1"/>
          <p:nvPr/>
        </p:nvSpPr>
        <p:spPr>
          <a:xfrm>
            <a:off x="5456275" y="5718670"/>
            <a:ext cx="921385" cy="472440"/>
          </a:xfrm>
          <a:prstGeom prst="rect">
            <a:avLst/>
          </a:prstGeom>
        </p:spPr>
        <p:txBody>
          <a:bodyPr vert="horz" wrap="square" lIns="0" tIns="40640" rIns="0" bIns="0" rtlCol="0">
            <a:spAutoFit/>
          </a:bodyPr>
          <a:lstStyle/>
          <a:p>
            <a:pPr marL="12700" marR="5080" algn="ctr">
              <a:lnSpc>
                <a:spcPts val="1100"/>
              </a:lnSpc>
              <a:spcBef>
                <a:spcPts val="320"/>
              </a:spcBef>
            </a:pPr>
            <a:r>
              <a:rPr sz="1100" spc="-30" dirty="0">
                <a:latin typeface="Century Gothic"/>
                <a:cs typeface="Century Gothic"/>
              </a:rPr>
              <a:t>Calculate </a:t>
            </a:r>
            <a:r>
              <a:rPr sz="1100" spc="-25" dirty="0">
                <a:latin typeface="Century Gothic"/>
                <a:cs typeface="Century Gothic"/>
              </a:rPr>
              <a:t> </a:t>
            </a:r>
            <a:r>
              <a:rPr sz="1100" spc="-5" dirty="0">
                <a:latin typeface="Century Gothic"/>
                <a:cs typeface="Century Gothic"/>
              </a:rPr>
              <a:t>performance  </a:t>
            </a:r>
            <a:r>
              <a:rPr sz="1100" spc="10" dirty="0">
                <a:latin typeface="Century Gothic"/>
                <a:cs typeface="Century Gothic"/>
              </a:rPr>
              <a:t>standards.</a:t>
            </a:r>
            <a:endParaRPr sz="1100">
              <a:latin typeface="Century Gothic"/>
              <a:cs typeface="Century Gothic"/>
            </a:endParaRPr>
          </a:p>
        </p:txBody>
      </p:sp>
      <p:sp>
        <p:nvSpPr>
          <p:cNvPr id="13" name="object 13"/>
          <p:cNvSpPr txBox="1"/>
          <p:nvPr/>
        </p:nvSpPr>
        <p:spPr>
          <a:xfrm>
            <a:off x="3348304" y="5786081"/>
            <a:ext cx="848994" cy="334010"/>
          </a:xfrm>
          <a:prstGeom prst="rect">
            <a:avLst/>
          </a:prstGeom>
        </p:spPr>
        <p:txBody>
          <a:bodyPr vert="horz" wrap="square" lIns="0" tIns="39370" rIns="0" bIns="0" rtlCol="0">
            <a:spAutoFit/>
          </a:bodyPr>
          <a:lstStyle/>
          <a:p>
            <a:pPr marL="153670" marR="5080" indent="-141605">
              <a:lnSpc>
                <a:spcPts val="1110"/>
              </a:lnSpc>
              <a:spcBef>
                <a:spcPts val="310"/>
              </a:spcBef>
            </a:pPr>
            <a:r>
              <a:rPr sz="1100" spc="30" dirty="0">
                <a:latin typeface="Century Gothic"/>
                <a:cs typeface="Century Gothic"/>
              </a:rPr>
              <a:t>Transaction  sources</a:t>
            </a:r>
            <a:endParaRPr sz="1100">
              <a:latin typeface="Century Gothic"/>
              <a:cs typeface="Century Gothic"/>
            </a:endParaRPr>
          </a:p>
        </p:txBody>
      </p:sp>
      <p:sp>
        <p:nvSpPr>
          <p:cNvPr id="14" name="object 14"/>
          <p:cNvSpPr txBox="1"/>
          <p:nvPr/>
        </p:nvSpPr>
        <p:spPr>
          <a:xfrm>
            <a:off x="1145565" y="4334890"/>
            <a:ext cx="821055" cy="473075"/>
          </a:xfrm>
          <a:prstGeom prst="rect">
            <a:avLst/>
          </a:prstGeom>
        </p:spPr>
        <p:txBody>
          <a:bodyPr vert="horz" wrap="square" lIns="0" tIns="40640" rIns="0" bIns="0" rtlCol="0">
            <a:spAutoFit/>
          </a:bodyPr>
          <a:lstStyle/>
          <a:p>
            <a:pPr marL="12700" marR="5080" indent="63500" algn="just">
              <a:lnSpc>
                <a:spcPts val="1100"/>
              </a:lnSpc>
              <a:spcBef>
                <a:spcPts val="320"/>
              </a:spcBef>
            </a:pPr>
            <a:r>
              <a:rPr sz="1100" spc="40" dirty="0">
                <a:latin typeface="Century Gothic"/>
                <a:cs typeface="Century Gothic"/>
              </a:rPr>
              <a:t>D</a:t>
            </a:r>
            <a:r>
              <a:rPr sz="1100" spc="-20" dirty="0">
                <a:latin typeface="Century Gothic"/>
                <a:cs typeface="Century Gothic"/>
              </a:rPr>
              <a:t>ete</a:t>
            </a:r>
            <a:r>
              <a:rPr sz="1100" spc="110" dirty="0">
                <a:latin typeface="Century Gothic"/>
                <a:cs typeface="Century Gothic"/>
              </a:rPr>
              <a:t>r</a:t>
            </a:r>
            <a:r>
              <a:rPr sz="1100" spc="10" dirty="0">
                <a:latin typeface="Century Gothic"/>
                <a:cs typeface="Century Gothic"/>
              </a:rPr>
              <a:t>m</a:t>
            </a:r>
            <a:r>
              <a:rPr sz="1100" dirty="0">
                <a:latin typeface="Century Gothic"/>
                <a:cs typeface="Century Gothic"/>
              </a:rPr>
              <a:t>ine  </a:t>
            </a:r>
            <a:r>
              <a:rPr sz="1100" spc="10" dirty="0">
                <a:latin typeface="Century Gothic"/>
                <a:cs typeface="Century Gothic"/>
              </a:rPr>
              <a:t>transaction </a:t>
            </a:r>
            <a:r>
              <a:rPr sz="1100" spc="-295" dirty="0">
                <a:latin typeface="Century Gothic"/>
                <a:cs typeface="Century Gothic"/>
              </a:rPr>
              <a:t> </a:t>
            </a:r>
            <a:r>
              <a:rPr sz="1100" spc="-10" dirty="0">
                <a:latin typeface="Century Gothic"/>
                <a:cs typeface="Century Gothic"/>
              </a:rPr>
              <a:t>benchmark</a:t>
            </a:r>
            <a:endParaRPr sz="1100">
              <a:latin typeface="Century Gothic"/>
              <a:cs typeface="Century Gothic"/>
            </a:endParaRPr>
          </a:p>
        </p:txBody>
      </p:sp>
      <p:sp>
        <p:nvSpPr>
          <p:cNvPr id="15" name="object 15"/>
          <p:cNvSpPr txBox="1"/>
          <p:nvPr/>
        </p:nvSpPr>
        <p:spPr>
          <a:xfrm>
            <a:off x="3226955" y="4367263"/>
            <a:ext cx="1090930" cy="332740"/>
          </a:xfrm>
          <a:prstGeom prst="rect">
            <a:avLst/>
          </a:prstGeom>
        </p:spPr>
        <p:txBody>
          <a:bodyPr vert="horz" wrap="square" lIns="0" tIns="40640" rIns="0" bIns="0" rtlCol="0">
            <a:spAutoFit/>
          </a:bodyPr>
          <a:lstStyle/>
          <a:p>
            <a:pPr marL="12700" marR="5080" indent="167640">
              <a:lnSpc>
                <a:spcPts val="1100"/>
              </a:lnSpc>
              <a:spcBef>
                <a:spcPts val="320"/>
              </a:spcBef>
            </a:pPr>
            <a:r>
              <a:rPr sz="1100" spc="10" dirty="0">
                <a:latin typeface="Century Gothic"/>
                <a:cs typeface="Century Gothic"/>
              </a:rPr>
              <a:t>Determine </a:t>
            </a:r>
            <a:r>
              <a:rPr sz="1100" spc="15" dirty="0">
                <a:latin typeface="Century Gothic"/>
                <a:cs typeface="Century Gothic"/>
              </a:rPr>
              <a:t> </a:t>
            </a:r>
            <a:r>
              <a:rPr sz="1100" spc="-10" dirty="0">
                <a:latin typeface="Century Gothic"/>
                <a:cs typeface="Century Gothic"/>
              </a:rPr>
              <a:t>taxable</a:t>
            </a:r>
            <a:r>
              <a:rPr sz="1100" spc="-40" dirty="0">
                <a:latin typeface="Century Gothic"/>
                <a:cs typeface="Century Gothic"/>
              </a:rPr>
              <a:t> </a:t>
            </a:r>
            <a:r>
              <a:rPr sz="1100" spc="-15" dirty="0">
                <a:latin typeface="Century Gothic"/>
                <a:cs typeface="Century Gothic"/>
              </a:rPr>
              <a:t>income</a:t>
            </a:r>
            <a:endParaRPr sz="1100">
              <a:latin typeface="Century Gothic"/>
              <a:cs typeface="Century Gothic"/>
            </a:endParaRPr>
          </a:p>
        </p:txBody>
      </p:sp>
      <p:sp>
        <p:nvSpPr>
          <p:cNvPr id="16" name="object 16"/>
          <p:cNvSpPr txBox="1"/>
          <p:nvPr/>
        </p:nvSpPr>
        <p:spPr>
          <a:xfrm>
            <a:off x="5263972" y="4368952"/>
            <a:ext cx="1305560" cy="332740"/>
          </a:xfrm>
          <a:prstGeom prst="rect">
            <a:avLst/>
          </a:prstGeom>
        </p:spPr>
        <p:txBody>
          <a:bodyPr vert="horz" wrap="square" lIns="0" tIns="40640" rIns="0" bIns="0" rtlCol="0">
            <a:spAutoFit/>
          </a:bodyPr>
          <a:lstStyle/>
          <a:p>
            <a:pPr marL="238125" marR="5080" indent="-226060">
              <a:lnSpc>
                <a:spcPts val="1100"/>
              </a:lnSpc>
              <a:spcBef>
                <a:spcPts val="320"/>
              </a:spcBef>
            </a:pPr>
            <a:r>
              <a:rPr sz="1100" spc="-30" dirty="0">
                <a:latin typeface="Century Gothic"/>
                <a:cs typeface="Century Gothic"/>
              </a:rPr>
              <a:t>Calculate</a:t>
            </a:r>
            <a:r>
              <a:rPr sz="1100" spc="-15" dirty="0">
                <a:latin typeface="Century Gothic"/>
                <a:cs typeface="Century Gothic"/>
              </a:rPr>
              <a:t> </a:t>
            </a:r>
            <a:r>
              <a:rPr sz="1100" spc="15" dirty="0">
                <a:latin typeface="Century Gothic"/>
                <a:cs typeface="Century Gothic"/>
              </a:rPr>
              <a:t>required </a:t>
            </a:r>
            <a:r>
              <a:rPr sz="1100" spc="-290" dirty="0">
                <a:latin typeface="Century Gothic"/>
                <a:cs typeface="Century Gothic"/>
              </a:rPr>
              <a:t> </a:t>
            </a:r>
            <a:r>
              <a:rPr sz="1100" dirty="0">
                <a:latin typeface="Century Gothic"/>
                <a:cs typeface="Century Gothic"/>
              </a:rPr>
              <a:t>net</a:t>
            </a:r>
            <a:r>
              <a:rPr sz="1100" spc="10" dirty="0">
                <a:latin typeface="Century Gothic"/>
                <a:cs typeface="Century Gothic"/>
              </a:rPr>
              <a:t> </a:t>
            </a:r>
            <a:r>
              <a:rPr sz="1100" spc="-5" dirty="0">
                <a:latin typeface="Century Gothic"/>
                <a:cs typeface="Century Gothic"/>
              </a:rPr>
              <a:t>revenue</a:t>
            </a:r>
            <a:endParaRPr sz="1100">
              <a:latin typeface="Century Gothic"/>
              <a:cs typeface="Century Gothic"/>
            </a:endParaRPr>
          </a:p>
        </p:txBody>
      </p:sp>
      <p:sp>
        <p:nvSpPr>
          <p:cNvPr id="17" name="object 17"/>
          <p:cNvSpPr txBox="1"/>
          <p:nvPr/>
        </p:nvSpPr>
        <p:spPr>
          <a:xfrm>
            <a:off x="5523598" y="3091218"/>
            <a:ext cx="786765" cy="332740"/>
          </a:xfrm>
          <a:prstGeom prst="rect">
            <a:avLst/>
          </a:prstGeom>
        </p:spPr>
        <p:txBody>
          <a:bodyPr vert="horz" wrap="square" lIns="0" tIns="40640" rIns="0" bIns="0" rtlCol="0">
            <a:spAutoFit/>
          </a:bodyPr>
          <a:lstStyle/>
          <a:p>
            <a:pPr marL="12700" marR="5080" indent="154305">
              <a:lnSpc>
                <a:spcPts val="1100"/>
              </a:lnSpc>
              <a:spcBef>
                <a:spcPts val="320"/>
              </a:spcBef>
            </a:pPr>
            <a:r>
              <a:rPr sz="1100" spc="5" dirty="0">
                <a:latin typeface="Century Gothic"/>
                <a:cs typeface="Century Gothic"/>
              </a:rPr>
              <a:t>Define </a:t>
            </a:r>
            <a:r>
              <a:rPr sz="1100" spc="10" dirty="0">
                <a:latin typeface="Century Gothic"/>
                <a:cs typeface="Century Gothic"/>
              </a:rPr>
              <a:t> </a:t>
            </a:r>
            <a:r>
              <a:rPr sz="1100" spc="25" dirty="0">
                <a:latin typeface="Century Gothic"/>
                <a:cs typeface="Century Gothic"/>
              </a:rPr>
              <a:t>aspirations</a:t>
            </a:r>
            <a:endParaRPr sz="1100">
              <a:latin typeface="Century Gothic"/>
              <a:cs typeface="Century Gothic"/>
            </a:endParaRPr>
          </a:p>
        </p:txBody>
      </p:sp>
      <p:sp>
        <p:nvSpPr>
          <p:cNvPr id="18" name="object 18"/>
          <p:cNvSpPr txBox="1"/>
          <p:nvPr/>
        </p:nvSpPr>
        <p:spPr>
          <a:xfrm>
            <a:off x="3142995" y="3102940"/>
            <a:ext cx="1258570" cy="332740"/>
          </a:xfrm>
          <a:prstGeom prst="rect">
            <a:avLst/>
          </a:prstGeom>
        </p:spPr>
        <p:txBody>
          <a:bodyPr vert="horz" wrap="square" lIns="0" tIns="40640" rIns="0" bIns="0" rtlCol="0">
            <a:spAutoFit/>
          </a:bodyPr>
          <a:lstStyle/>
          <a:p>
            <a:pPr marL="304165" marR="5080" indent="-292100">
              <a:lnSpc>
                <a:spcPts val="1100"/>
              </a:lnSpc>
              <a:spcBef>
                <a:spcPts val="320"/>
              </a:spcBef>
            </a:pPr>
            <a:r>
              <a:rPr sz="1100" spc="10" dirty="0">
                <a:latin typeface="Century Gothic"/>
                <a:cs typeface="Century Gothic"/>
              </a:rPr>
              <a:t>Determine </a:t>
            </a:r>
            <a:r>
              <a:rPr sz="1100" spc="-25" dirty="0">
                <a:latin typeface="Century Gothic"/>
                <a:cs typeface="Century Gothic"/>
              </a:rPr>
              <a:t>annual </a:t>
            </a:r>
            <a:r>
              <a:rPr sz="1100" spc="-290" dirty="0">
                <a:latin typeface="Century Gothic"/>
                <a:cs typeface="Century Gothic"/>
              </a:rPr>
              <a:t> </a:t>
            </a:r>
            <a:r>
              <a:rPr sz="1100" spc="15" dirty="0">
                <a:latin typeface="Century Gothic"/>
                <a:cs typeface="Century Gothic"/>
              </a:rPr>
              <a:t>expenses</a:t>
            </a:r>
            <a:endParaRPr sz="1100">
              <a:latin typeface="Century Gothic"/>
              <a:cs typeface="Century Gothic"/>
            </a:endParaRPr>
          </a:p>
        </p:txBody>
      </p:sp>
      <p:sp>
        <p:nvSpPr>
          <p:cNvPr id="19" name="object 19"/>
          <p:cNvSpPr txBox="1"/>
          <p:nvPr/>
        </p:nvSpPr>
        <p:spPr>
          <a:xfrm>
            <a:off x="945184" y="2978861"/>
            <a:ext cx="1242695" cy="612140"/>
          </a:xfrm>
          <a:prstGeom prst="rect">
            <a:avLst/>
          </a:prstGeom>
        </p:spPr>
        <p:txBody>
          <a:bodyPr vert="horz" wrap="square" lIns="0" tIns="40640" rIns="0" bIns="0" rtlCol="0">
            <a:spAutoFit/>
          </a:bodyPr>
          <a:lstStyle/>
          <a:p>
            <a:pPr marL="12700" marR="5080" algn="ctr">
              <a:lnSpc>
                <a:spcPts val="1100"/>
              </a:lnSpc>
              <a:spcBef>
                <a:spcPts val="320"/>
              </a:spcBef>
            </a:pPr>
            <a:r>
              <a:rPr sz="1100" spc="10" dirty="0">
                <a:latin typeface="Century Gothic"/>
                <a:cs typeface="Century Gothic"/>
              </a:rPr>
              <a:t>Determine </a:t>
            </a:r>
            <a:r>
              <a:rPr sz="1100" spc="15" dirty="0">
                <a:latin typeface="Century Gothic"/>
                <a:cs typeface="Century Gothic"/>
              </a:rPr>
              <a:t> </a:t>
            </a:r>
            <a:r>
              <a:rPr sz="1100" spc="30" dirty="0">
                <a:latin typeface="Century Gothic"/>
                <a:cs typeface="Century Gothic"/>
              </a:rPr>
              <a:t>monthly</a:t>
            </a:r>
            <a:r>
              <a:rPr sz="1100" spc="-25" dirty="0">
                <a:latin typeface="Century Gothic"/>
                <a:cs typeface="Century Gothic"/>
              </a:rPr>
              <a:t> </a:t>
            </a:r>
            <a:r>
              <a:rPr sz="1100" spc="10" dirty="0">
                <a:latin typeface="Century Gothic"/>
                <a:cs typeface="Century Gothic"/>
              </a:rPr>
              <a:t>personal </a:t>
            </a:r>
            <a:r>
              <a:rPr sz="1100" spc="-290" dirty="0">
                <a:latin typeface="Century Gothic"/>
                <a:cs typeface="Century Gothic"/>
              </a:rPr>
              <a:t> </a:t>
            </a:r>
            <a:r>
              <a:rPr sz="1100" spc="-45" dirty="0">
                <a:latin typeface="Century Gothic"/>
                <a:cs typeface="Century Gothic"/>
              </a:rPr>
              <a:t>and</a:t>
            </a:r>
            <a:r>
              <a:rPr sz="1100" spc="15" dirty="0">
                <a:latin typeface="Century Gothic"/>
                <a:cs typeface="Century Gothic"/>
              </a:rPr>
              <a:t> </a:t>
            </a:r>
            <a:r>
              <a:rPr sz="1100" spc="45" dirty="0">
                <a:latin typeface="Century Gothic"/>
                <a:cs typeface="Century Gothic"/>
              </a:rPr>
              <a:t>business </a:t>
            </a:r>
            <a:r>
              <a:rPr sz="1100" spc="50" dirty="0">
                <a:latin typeface="Century Gothic"/>
                <a:cs typeface="Century Gothic"/>
              </a:rPr>
              <a:t> </a:t>
            </a:r>
            <a:r>
              <a:rPr sz="1100" spc="15" dirty="0">
                <a:latin typeface="Century Gothic"/>
                <a:cs typeface="Century Gothic"/>
              </a:rPr>
              <a:t>expenses</a:t>
            </a:r>
            <a:endParaRPr sz="1100">
              <a:latin typeface="Century Gothic"/>
              <a:cs typeface="Century Gothic"/>
            </a:endParaRPr>
          </a:p>
        </p:txBody>
      </p:sp>
      <p:sp>
        <p:nvSpPr>
          <p:cNvPr id="20" name="object 20"/>
          <p:cNvSpPr/>
          <p:nvPr/>
        </p:nvSpPr>
        <p:spPr>
          <a:xfrm>
            <a:off x="869695" y="2624728"/>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21" name="object 21"/>
          <p:cNvSpPr txBox="1"/>
          <p:nvPr/>
        </p:nvSpPr>
        <p:spPr>
          <a:xfrm>
            <a:off x="864887" y="2596210"/>
            <a:ext cx="1402715" cy="344805"/>
          </a:xfrm>
          <a:prstGeom prst="rect">
            <a:avLst/>
          </a:prstGeom>
          <a:solidFill>
            <a:srgbClr val="0054A4"/>
          </a:solidFill>
        </p:spPr>
        <p:txBody>
          <a:bodyPr vert="horz" wrap="square" lIns="0" tIns="36830" rIns="0" bIns="0" rtlCol="0">
            <a:spAutoFit/>
          </a:bodyPr>
          <a:lstStyle/>
          <a:p>
            <a:pPr marL="415925">
              <a:lnSpc>
                <a:spcPct val="100000"/>
              </a:lnSpc>
              <a:spcBef>
                <a:spcPts val="290"/>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225" dirty="0">
                <a:solidFill>
                  <a:srgbClr val="FFFFFF"/>
                </a:solidFill>
                <a:latin typeface="Lucida Sans"/>
                <a:cs typeface="Lucida Sans"/>
              </a:rPr>
              <a:t>1</a:t>
            </a:r>
            <a:endParaRPr sz="1600">
              <a:latin typeface="Lucida Sans"/>
              <a:cs typeface="Lucida Sans"/>
            </a:endParaRPr>
          </a:p>
        </p:txBody>
      </p:sp>
      <p:sp>
        <p:nvSpPr>
          <p:cNvPr id="22" name="object 22"/>
          <p:cNvSpPr txBox="1"/>
          <p:nvPr/>
        </p:nvSpPr>
        <p:spPr>
          <a:xfrm>
            <a:off x="3070706" y="2596210"/>
            <a:ext cx="1402715" cy="344805"/>
          </a:xfrm>
          <a:prstGeom prst="rect">
            <a:avLst/>
          </a:prstGeom>
          <a:solidFill>
            <a:srgbClr val="0054A4"/>
          </a:solidFill>
        </p:spPr>
        <p:txBody>
          <a:bodyPr vert="horz" wrap="square" lIns="0" tIns="33655" rIns="0" bIns="0" rtlCol="0">
            <a:spAutoFit/>
          </a:bodyPr>
          <a:lstStyle/>
          <a:p>
            <a:pPr marL="408940">
              <a:lnSpc>
                <a:spcPct val="100000"/>
              </a:lnSpc>
              <a:spcBef>
                <a:spcPts val="26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00" dirty="0">
                <a:solidFill>
                  <a:srgbClr val="FFFFFF"/>
                </a:solidFill>
                <a:latin typeface="Lucida Sans"/>
                <a:cs typeface="Lucida Sans"/>
              </a:rPr>
              <a:t>2</a:t>
            </a:r>
            <a:endParaRPr sz="1600">
              <a:latin typeface="Lucida Sans"/>
              <a:cs typeface="Lucida Sans"/>
            </a:endParaRPr>
          </a:p>
        </p:txBody>
      </p:sp>
      <p:sp>
        <p:nvSpPr>
          <p:cNvPr id="23" name="object 23"/>
          <p:cNvSpPr txBox="1"/>
          <p:nvPr/>
        </p:nvSpPr>
        <p:spPr>
          <a:xfrm>
            <a:off x="5215339" y="2596210"/>
            <a:ext cx="1402715" cy="344805"/>
          </a:xfrm>
          <a:prstGeom prst="rect">
            <a:avLst/>
          </a:prstGeom>
          <a:solidFill>
            <a:srgbClr val="0054A4"/>
          </a:solidFill>
        </p:spPr>
        <p:txBody>
          <a:bodyPr vert="horz" wrap="square" lIns="0" tIns="27305" rIns="0" bIns="0" rtlCol="0">
            <a:spAutoFit/>
          </a:bodyPr>
          <a:lstStyle/>
          <a:p>
            <a:pPr marL="409575">
              <a:lnSpc>
                <a:spcPct val="100000"/>
              </a:lnSpc>
              <a:spcBef>
                <a:spcPts val="21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14" dirty="0">
                <a:solidFill>
                  <a:srgbClr val="FFFFFF"/>
                </a:solidFill>
                <a:latin typeface="Lucida Sans"/>
                <a:cs typeface="Lucida Sans"/>
              </a:rPr>
              <a:t>3</a:t>
            </a:r>
            <a:endParaRPr sz="1600">
              <a:latin typeface="Lucida Sans"/>
              <a:cs typeface="Lucida Sans"/>
            </a:endParaRPr>
          </a:p>
        </p:txBody>
      </p:sp>
      <p:sp>
        <p:nvSpPr>
          <p:cNvPr id="24" name="object 24"/>
          <p:cNvSpPr txBox="1"/>
          <p:nvPr/>
        </p:nvSpPr>
        <p:spPr>
          <a:xfrm>
            <a:off x="864887" y="7917210"/>
            <a:ext cx="1402715" cy="344805"/>
          </a:xfrm>
          <a:prstGeom prst="rect">
            <a:avLst/>
          </a:prstGeom>
          <a:solidFill>
            <a:srgbClr val="0054A4"/>
          </a:solidFill>
        </p:spPr>
        <p:txBody>
          <a:bodyPr vert="horz" wrap="square" lIns="0" tIns="39370" rIns="0" bIns="0" rtlCol="0">
            <a:spAutoFit/>
          </a:bodyPr>
          <a:lstStyle/>
          <a:p>
            <a:pPr marL="358775">
              <a:lnSpc>
                <a:spcPct val="100000"/>
              </a:lnSpc>
              <a:spcBef>
                <a:spcPts val="310"/>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70" dirty="0">
                <a:solidFill>
                  <a:srgbClr val="FFFFFF"/>
                </a:solidFill>
                <a:latin typeface="Lucida Sans"/>
                <a:cs typeface="Lucida Sans"/>
              </a:rPr>
              <a:t>13</a:t>
            </a:r>
            <a:endParaRPr sz="1600">
              <a:latin typeface="Lucida Sans"/>
              <a:cs typeface="Lucida Sans"/>
            </a:endParaRPr>
          </a:p>
        </p:txBody>
      </p:sp>
      <p:grpSp>
        <p:nvGrpSpPr>
          <p:cNvPr id="25" name="object 25"/>
          <p:cNvGrpSpPr/>
          <p:nvPr/>
        </p:nvGrpSpPr>
        <p:grpSpPr>
          <a:xfrm>
            <a:off x="2439269" y="3036157"/>
            <a:ext cx="471805" cy="218440"/>
            <a:chOff x="2439269" y="3036157"/>
            <a:chExt cx="471805" cy="218440"/>
          </a:xfrm>
        </p:grpSpPr>
        <p:sp>
          <p:nvSpPr>
            <p:cNvPr id="26" name="object 26"/>
            <p:cNvSpPr/>
            <p:nvPr/>
          </p:nvSpPr>
          <p:spPr>
            <a:xfrm>
              <a:off x="2439670" y="3042264"/>
              <a:ext cx="470534" cy="208915"/>
            </a:xfrm>
            <a:custGeom>
              <a:avLst/>
              <a:gdLst/>
              <a:ahLst/>
              <a:cxnLst/>
              <a:rect l="l" t="t" r="r" b="b"/>
              <a:pathLst>
                <a:path w="470535" h="208914">
                  <a:moveTo>
                    <a:pt x="366077" y="0"/>
                  </a:moveTo>
                  <a:lnTo>
                    <a:pt x="366077" y="52222"/>
                  </a:lnTo>
                  <a:lnTo>
                    <a:pt x="0" y="52222"/>
                  </a:lnTo>
                  <a:lnTo>
                    <a:pt x="0" y="156679"/>
                  </a:lnTo>
                  <a:lnTo>
                    <a:pt x="366077" y="156679"/>
                  </a:lnTo>
                  <a:lnTo>
                    <a:pt x="366077" y="208914"/>
                  </a:lnTo>
                  <a:lnTo>
                    <a:pt x="470534" y="104457"/>
                  </a:lnTo>
                  <a:lnTo>
                    <a:pt x="366077" y="0"/>
                  </a:lnTo>
                  <a:close/>
                </a:path>
              </a:pathLst>
            </a:custGeom>
            <a:solidFill>
              <a:srgbClr val="0054A4"/>
            </a:solidFill>
          </p:spPr>
          <p:txBody>
            <a:bodyPr wrap="square" lIns="0" tIns="0" rIns="0" bIns="0" rtlCol="0"/>
            <a:lstStyle/>
            <a:p>
              <a:endParaRPr/>
            </a:p>
          </p:txBody>
        </p:sp>
        <p:sp>
          <p:nvSpPr>
            <p:cNvPr id="27" name="object 27"/>
            <p:cNvSpPr/>
            <p:nvPr/>
          </p:nvSpPr>
          <p:spPr>
            <a:xfrm>
              <a:off x="2446961" y="3043849"/>
              <a:ext cx="456565" cy="202565"/>
            </a:xfrm>
            <a:custGeom>
              <a:avLst/>
              <a:gdLst/>
              <a:ahLst/>
              <a:cxnLst/>
              <a:rect l="l" t="t" r="r" b="b"/>
              <a:pathLst>
                <a:path w="456564" h="202564">
                  <a:moveTo>
                    <a:pt x="0" y="50610"/>
                  </a:moveTo>
                  <a:lnTo>
                    <a:pt x="354732" y="50610"/>
                  </a:lnTo>
                  <a:lnTo>
                    <a:pt x="354732" y="0"/>
                  </a:lnTo>
                  <a:lnTo>
                    <a:pt x="455953" y="101220"/>
                  </a:lnTo>
                  <a:lnTo>
                    <a:pt x="354732" y="202440"/>
                  </a:lnTo>
                  <a:lnTo>
                    <a:pt x="354732" y="151830"/>
                  </a:lnTo>
                  <a:lnTo>
                    <a:pt x="0" y="151830"/>
                  </a:lnTo>
                  <a:lnTo>
                    <a:pt x="0" y="50610"/>
                  </a:lnTo>
                  <a:close/>
                </a:path>
              </a:pathLst>
            </a:custGeom>
            <a:ln w="15383">
              <a:solidFill>
                <a:srgbClr val="0054A4"/>
              </a:solidFill>
            </a:ln>
          </p:spPr>
          <p:txBody>
            <a:bodyPr wrap="square" lIns="0" tIns="0" rIns="0" bIns="0" rtlCol="0"/>
            <a:lstStyle/>
            <a:p>
              <a:endParaRPr/>
            </a:p>
          </p:txBody>
        </p:sp>
      </p:grpSp>
      <p:grpSp>
        <p:nvGrpSpPr>
          <p:cNvPr id="28" name="object 28"/>
          <p:cNvGrpSpPr/>
          <p:nvPr/>
        </p:nvGrpSpPr>
        <p:grpSpPr>
          <a:xfrm>
            <a:off x="4626065" y="3041873"/>
            <a:ext cx="471805" cy="218440"/>
            <a:chOff x="4626065" y="3041873"/>
            <a:chExt cx="471805" cy="218440"/>
          </a:xfrm>
        </p:grpSpPr>
        <p:sp>
          <p:nvSpPr>
            <p:cNvPr id="29" name="object 29"/>
            <p:cNvSpPr/>
            <p:nvPr/>
          </p:nvSpPr>
          <p:spPr>
            <a:xfrm>
              <a:off x="4626465" y="3047979"/>
              <a:ext cx="470534" cy="208915"/>
            </a:xfrm>
            <a:custGeom>
              <a:avLst/>
              <a:gdLst/>
              <a:ahLst/>
              <a:cxnLst/>
              <a:rect l="l" t="t" r="r" b="b"/>
              <a:pathLst>
                <a:path w="470535" h="208914">
                  <a:moveTo>
                    <a:pt x="366077" y="0"/>
                  </a:moveTo>
                  <a:lnTo>
                    <a:pt x="366077" y="52222"/>
                  </a:lnTo>
                  <a:lnTo>
                    <a:pt x="0" y="52222"/>
                  </a:lnTo>
                  <a:lnTo>
                    <a:pt x="0" y="156679"/>
                  </a:lnTo>
                  <a:lnTo>
                    <a:pt x="366077" y="156679"/>
                  </a:lnTo>
                  <a:lnTo>
                    <a:pt x="366077" y="208914"/>
                  </a:lnTo>
                  <a:lnTo>
                    <a:pt x="470534" y="104444"/>
                  </a:lnTo>
                  <a:lnTo>
                    <a:pt x="366077" y="0"/>
                  </a:lnTo>
                  <a:close/>
                </a:path>
              </a:pathLst>
            </a:custGeom>
            <a:solidFill>
              <a:srgbClr val="0054A4"/>
            </a:solidFill>
          </p:spPr>
          <p:txBody>
            <a:bodyPr wrap="square" lIns="0" tIns="0" rIns="0" bIns="0" rtlCol="0"/>
            <a:lstStyle/>
            <a:p>
              <a:endParaRPr/>
            </a:p>
          </p:txBody>
        </p:sp>
        <p:sp>
          <p:nvSpPr>
            <p:cNvPr id="30" name="object 30"/>
            <p:cNvSpPr/>
            <p:nvPr/>
          </p:nvSpPr>
          <p:spPr>
            <a:xfrm>
              <a:off x="4633756" y="3049564"/>
              <a:ext cx="456565" cy="202565"/>
            </a:xfrm>
            <a:custGeom>
              <a:avLst/>
              <a:gdLst/>
              <a:ahLst/>
              <a:cxnLst/>
              <a:rect l="l" t="t" r="r" b="b"/>
              <a:pathLst>
                <a:path w="456564" h="202564">
                  <a:moveTo>
                    <a:pt x="0" y="50610"/>
                  </a:moveTo>
                  <a:lnTo>
                    <a:pt x="354732" y="50610"/>
                  </a:lnTo>
                  <a:lnTo>
                    <a:pt x="354732" y="0"/>
                  </a:lnTo>
                  <a:lnTo>
                    <a:pt x="455953" y="101220"/>
                  </a:lnTo>
                  <a:lnTo>
                    <a:pt x="354732" y="202440"/>
                  </a:lnTo>
                  <a:lnTo>
                    <a:pt x="354732" y="151830"/>
                  </a:lnTo>
                  <a:lnTo>
                    <a:pt x="0" y="151830"/>
                  </a:lnTo>
                  <a:lnTo>
                    <a:pt x="0" y="50610"/>
                  </a:lnTo>
                  <a:close/>
                </a:path>
              </a:pathLst>
            </a:custGeom>
            <a:ln w="15383">
              <a:solidFill>
                <a:srgbClr val="0054A4"/>
              </a:solidFill>
            </a:ln>
          </p:spPr>
          <p:txBody>
            <a:bodyPr wrap="square" lIns="0" tIns="0" rIns="0" bIns="0" rtlCol="0"/>
            <a:lstStyle/>
            <a:p>
              <a:endParaRPr/>
            </a:p>
          </p:txBody>
        </p:sp>
      </p:grpSp>
      <p:grpSp>
        <p:nvGrpSpPr>
          <p:cNvPr id="31" name="object 31"/>
          <p:cNvGrpSpPr/>
          <p:nvPr/>
        </p:nvGrpSpPr>
        <p:grpSpPr>
          <a:xfrm>
            <a:off x="2439269" y="5678479"/>
            <a:ext cx="471805" cy="218440"/>
            <a:chOff x="2439269" y="5678479"/>
            <a:chExt cx="471805" cy="218440"/>
          </a:xfrm>
        </p:grpSpPr>
        <p:sp>
          <p:nvSpPr>
            <p:cNvPr id="32" name="object 32"/>
            <p:cNvSpPr/>
            <p:nvPr/>
          </p:nvSpPr>
          <p:spPr>
            <a:xfrm>
              <a:off x="2439670" y="5684585"/>
              <a:ext cx="470534" cy="208915"/>
            </a:xfrm>
            <a:custGeom>
              <a:avLst/>
              <a:gdLst/>
              <a:ahLst/>
              <a:cxnLst/>
              <a:rect l="l" t="t" r="r" b="b"/>
              <a:pathLst>
                <a:path w="470535" h="208914">
                  <a:moveTo>
                    <a:pt x="366077" y="0"/>
                  </a:moveTo>
                  <a:lnTo>
                    <a:pt x="366077" y="52222"/>
                  </a:lnTo>
                  <a:lnTo>
                    <a:pt x="0" y="52222"/>
                  </a:lnTo>
                  <a:lnTo>
                    <a:pt x="0" y="156679"/>
                  </a:lnTo>
                  <a:lnTo>
                    <a:pt x="366077" y="156679"/>
                  </a:lnTo>
                  <a:lnTo>
                    <a:pt x="366077" y="208915"/>
                  </a:lnTo>
                  <a:lnTo>
                    <a:pt x="470534" y="104457"/>
                  </a:lnTo>
                  <a:lnTo>
                    <a:pt x="366077" y="0"/>
                  </a:lnTo>
                  <a:close/>
                </a:path>
              </a:pathLst>
            </a:custGeom>
            <a:solidFill>
              <a:srgbClr val="0054A4"/>
            </a:solidFill>
          </p:spPr>
          <p:txBody>
            <a:bodyPr wrap="square" lIns="0" tIns="0" rIns="0" bIns="0" rtlCol="0"/>
            <a:lstStyle/>
            <a:p>
              <a:endParaRPr/>
            </a:p>
          </p:txBody>
        </p:sp>
        <p:sp>
          <p:nvSpPr>
            <p:cNvPr id="33" name="object 33"/>
            <p:cNvSpPr/>
            <p:nvPr/>
          </p:nvSpPr>
          <p:spPr>
            <a:xfrm>
              <a:off x="2446961" y="5686171"/>
              <a:ext cx="456565" cy="202565"/>
            </a:xfrm>
            <a:custGeom>
              <a:avLst/>
              <a:gdLst/>
              <a:ahLst/>
              <a:cxnLst/>
              <a:rect l="l" t="t" r="r" b="b"/>
              <a:pathLst>
                <a:path w="456564" h="202564">
                  <a:moveTo>
                    <a:pt x="0" y="50610"/>
                  </a:moveTo>
                  <a:lnTo>
                    <a:pt x="354732" y="50610"/>
                  </a:lnTo>
                  <a:lnTo>
                    <a:pt x="354732" y="0"/>
                  </a:lnTo>
                  <a:lnTo>
                    <a:pt x="455953" y="101220"/>
                  </a:lnTo>
                  <a:lnTo>
                    <a:pt x="354732" y="202440"/>
                  </a:lnTo>
                  <a:lnTo>
                    <a:pt x="354732" y="151830"/>
                  </a:lnTo>
                  <a:lnTo>
                    <a:pt x="0" y="151830"/>
                  </a:lnTo>
                  <a:lnTo>
                    <a:pt x="0" y="50610"/>
                  </a:lnTo>
                  <a:close/>
                </a:path>
              </a:pathLst>
            </a:custGeom>
            <a:ln w="15383">
              <a:solidFill>
                <a:srgbClr val="0054A4"/>
              </a:solidFill>
            </a:ln>
          </p:spPr>
          <p:txBody>
            <a:bodyPr wrap="square" lIns="0" tIns="0" rIns="0" bIns="0" rtlCol="0"/>
            <a:lstStyle/>
            <a:p>
              <a:endParaRPr/>
            </a:p>
          </p:txBody>
        </p:sp>
      </p:grpSp>
      <p:grpSp>
        <p:nvGrpSpPr>
          <p:cNvPr id="34" name="object 34"/>
          <p:cNvGrpSpPr/>
          <p:nvPr/>
        </p:nvGrpSpPr>
        <p:grpSpPr>
          <a:xfrm>
            <a:off x="4626065" y="5695279"/>
            <a:ext cx="471805" cy="218440"/>
            <a:chOff x="4626065" y="5695279"/>
            <a:chExt cx="471805" cy="218440"/>
          </a:xfrm>
        </p:grpSpPr>
        <p:sp>
          <p:nvSpPr>
            <p:cNvPr id="35" name="object 35"/>
            <p:cNvSpPr/>
            <p:nvPr/>
          </p:nvSpPr>
          <p:spPr>
            <a:xfrm>
              <a:off x="4626465" y="5701385"/>
              <a:ext cx="470534" cy="208915"/>
            </a:xfrm>
            <a:custGeom>
              <a:avLst/>
              <a:gdLst/>
              <a:ahLst/>
              <a:cxnLst/>
              <a:rect l="l" t="t" r="r" b="b"/>
              <a:pathLst>
                <a:path w="470535" h="208914">
                  <a:moveTo>
                    <a:pt x="366077" y="0"/>
                  </a:moveTo>
                  <a:lnTo>
                    <a:pt x="366077" y="52222"/>
                  </a:lnTo>
                  <a:lnTo>
                    <a:pt x="0" y="52222"/>
                  </a:lnTo>
                  <a:lnTo>
                    <a:pt x="0" y="156679"/>
                  </a:lnTo>
                  <a:lnTo>
                    <a:pt x="366077" y="156679"/>
                  </a:lnTo>
                  <a:lnTo>
                    <a:pt x="366077" y="208902"/>
                  </a:lnTo>
                  <a:lnTo>
                    <a:pt x="470534" y="104457"/>
                  </a:lnTo>
                  <a:lnTo>
                    <a:pt x="366077" y="0"/>
                  </a:lnTo>
                  <a:close/>
                </a:path>
              </a:pathLst>
            </a:custGeom>
            <a:solidFill>
              <a:srgbClr val="0054A4"/>
            </a:solidFill>
          </p:spPr>
          <p:txBody>
            <a:bodyPr wrap="square" lIns="0" tIns="0" rIns="0" bIns="0" rtlCol="0"/>
            <a:lstStyle/>
            <a:p>
              <a:endParaRPr/>
            </a:p>
          </p:txBody>
        </p:sp>
        <p:sp>
          <p:nvSpPr>
            <p:cNvPr id="36" name="object 36"/>
            <p:cNvSpPr/>
            <p:nvPr/>
          </p:nvSpPr>
          <p:spPr>
            <a:xfrm>
              <a:off x="4633756" y="5702971"/>
              <a:ext cx="456565" cy="202565"/>
            </a:xfrm>
            <a:custGeom>
              <a:avLst/>
              <a:gdLst/>
              <a:ahLst/>
              <a:cxnLst/>
              <a:rect l="l" t="t" r="r" b="b"/>
              <a:pathLst>
                <a:path w="456564" h="202564">
                  <a:moveTo>
                    <a:pt x="0" y="50610"/>
                  </a:moveTo>
                  <a:lnTo>
                    <a:pt x="354732" y="50610"/>
                  </a:lnTo>
                  <a:lnTo>
                    <a:pt x="354732" y="0"/>
                  </a:lnTo>
                  <a:lnTo>
                    <a:pt x="455953" y="101220"/>
                  </a:lnTo>
                  <a:lnTo>
                    <a:pt x="354732" y="202440"/>
                  </a:lnTo>
                  <a:lnTo>
                    <a:pt x="354732" y="151830"/>
                  </a:lnTo>
                  <a:lnTo>
                    <a:pt x="0" y="151830"/>
                  </a:lnTo>
                  <a:lnTo>
                    <a:pt x="0" y="50610"/>
                  </a:lnTo>
                  <a:close/>
                </a:path>
              </a:pathLst>
            </a:custGeom>
            <a:ln w="15383">
              <a:solidFill>
                <a:srgbClr val="0054A4"/>
              </a:solidFill>
            </a:ln>
          </p:spPr>
          <p:txBody>
            <a:bodyPr wrap="square" lIns="0" tIns="0" rIns="0" bIns="0" rtlCol="0"/>
            <a:lstStyle/>
            <a:p>
              <a:endParaRPr/>
            </a:p>
          </p:txBody>
        </p:sp>
      </p:grpSp>
      <p:grpSp>
        <p:nvGrpSpPr>
          <p:cNvPr id="37" name="object 37"/>
          <p:cNvGrpSpPr/>
          <p:nvPr/>
        </p:nvGrpSpPr>
        <p:grpSpPr>
          <a:xfrm>
            <a:off x="2439270" y="4392819"/>
            <a:ext cx="471805" cy="218440"/>
            <a:chOff x="2439270" y="4392819"/>
            <a:chExt cx="471805" cy="218440"/>
          </a:xfrm>
        </p:grpSpPr>
        <p:sp>
          <p:nvSpPr>
            <p:cNvPr id="38" name="object 38"/>
            <p:cNvSpPr/>
            <p:nvPr/>
          </p:nvSpPr>
          <p:spPr>
            <a:xfrm>
              <a:off x="2439670" y="4395645"/>
              <a:ext cx="470534" cy="208915"/>
            </a:xfrm>
            <a:custGeom>
              <a:avLst/>
              <a:gdLst/>
              <a:ahLst/>
              <a:cxnLst/>
              <a:rect l="l" t="t" r="r" b="b"/>
              <a:pathLst>
                <a:path w="470535" h="208914">
                  <a:moveTo>
                    <a:pt x="104457" y="0"/>
                  </a:moveTo>
                  <a:lnTo>
                    <a:pt x="0" y="104457"/>
                  </a:lnTo>
                  <a:lnTo>
                    <a:pt x="104457" y="208914"/>
                  </a:lnTo>
                  <a:lnTo>
                    <a:pt x="104457" y="156679"/>
                  </a:lnTo>
                  <a:lnTo>
                    <a:pt x="470535" y="156679"/>
                  </a:lnTo>
                  <a:lnTo>
                    <a:pt x="470535" y="52222"/>
                  </a:lnTo>
                  <a:lnTo>
                    <a:pt x="104457" y="52222"/>
                  </a:lnTo>
                  <a:lnTo>
                    <a:pt x="104457" y="0"/>
                  </a:lnTo>
                  <a:close/>
                </a:path>
              </a:pathLst>
            </a:custGeom>
            <a:solidFill>
              <a:srgbClr val="0054A4"/>
            </a:solidFill>
          </p:spPr>
          <p:txBody>
            <a:bodyPr wrap="square" lIns="0" tIns="0" rIns="0" bIns="0" rtlCol="0"/>
            <a:lstStyle/>
            <a:p>
              <a:endParaRPr/>
            </a:p>
          </p:txBody>
        </p:sp>
        <p:sp>
          <p:nvSpPr>
            <p:cNvPr id="39" name="object 39"/>
            <p:cNvSpPr/>
            <p:nvPr/>
          </p:nvSpPr>
          <p:spPr>
            <a:xfrm>
              <a:off x="2446961" y="4400511"/>
              <a:ext cx="456565" cy="202565"/>
            </a:xfrm>
            <a:custGeom>
              <a:avLst/>
              <a:gdLst/>
              <a:ahLst/>
              <a:cxnLst/>
              <a:rect l="l" t="t" r="r" b="b"/>
              <a:pathLst>
                <a:path w="456564" h="202564">
                  <a:moveTo>
                    <a:pt x="455953" y="151830"/>
                  </a:moveTo>
                  <a:lnTo>
                    <a:pt x="101220" y="151830"/>
                  </a:lnTo>
                  <a:lnTo>
                    <a:pt x="101220" y="202440"/>
                  </a:lnTo>
                  <a:lnTo>
                    <a:pt x="0" y="101220"/>
                  </a:lnTo>
                  <a:lnTo>
                    <a:pt x="101220" y="0"/>
                  </a:lnTo>
                  <a:lnTo>
                    <a:pt x="101220" y="50610"/>
                  </a:lnTo>
                  <a:lnTo>
                    <a:pt x="455953" y="50610"/>
                  </a:lnTo>
                  <a:lnTo>
                    <a:pt x="455953" y="151830"/>
                  </a:lnTo>
                  <a:close/>
                </a:path>
              </a:pathLst>
            </a:custGeom>
            <a:ln w="15383">
              <a:solidFill>
                <a:srgbClr val="0054A4"/>
              </a:solidFill>
            </a:ln>
          </p:spPr>
          <p:txBody>
            <a:bodyPr wrap="square" lIns="0" tIns="0" rIns="0" bIns="0" rtlCol="0"/>
            <a:lstStyle/>
            <a:p>
              <a:endParaRPr/>
            </a:p>
          </p:txBody>
        </p:sp>
      </p:grpSp>
      <p:grpSp>
        <p:nvGrpSpPr>
          <p:cNvPr id="40" name="object 40"/>
          <p:cNvGrpSpPr/>
          <p:nvPr/>
        </p:nvGrpSpPr>
        <p:grpSpPr>
          <a:xfrm>
            <a:off x="4626064" y="4385202"/>
            <a:ext cx="471805" cy="218440"/>
            <a:chOff x="4626064" y="4385202"/>
            <a:chExt cx="471805" cy="218440"/>
          </a:xfrm>
        </p:grpSpPr>
        <p:sp>
          <p:nvSpPr>
            <p:cNvPr id="41" name="object 41"/>
            <p:cNvSpPr/>
            <p:nvPr/>
          </p:nvSpPr>
          <p:spPr>
            <a:xfrm>
              <a:off x="4626465" y="4388017"/>
              <a:ext cx="470534" cy="208915"/>
            </a:xfrm>
            <a:custGeom>
              <a:avLst/>
              <a:gdLst/>
              <a:ahLst/>
              <a:cxnLst/>
              <a:rect l="l" t="t" r="r" b="b"/>
              <a:pathLst>
                <a:path w="470535" h="208914">
                  <a:moveTo>
                    <a:pt x="104457" y="0"/>
                  </a:moveTo>
                  <a:lnTo>
                    <a:pt x="0" y="104457"/>
                  </a:lnTo>
                  <a:lnTo>
                    <a:pt x="104457" y="208902"/>
                  </a:lnTo>
                  <a:lnTo>
                    <a:pt x="104457" y="156679"/>
                  </a:lnTo>
                  <a:lnTo>
                    <a:pt x="470535" y="156679"/>
                  </a:lnTo>
                  <a:lnTo>
                    <a:pt x="470535" y="52222"/>
                  </a:lnTo>
                  <a:lnTo>
                    <a:pt x="104457" y="52222"/>
                  </a:lnTo>
                  <a:lnTo>
                    <a:pt x="104457" y="0"/>
                  </a:lnTo>
                  <a:close/>
                </a:path>
              </a:pathLst>
            </a:custGeom>
            <a:solidFill>
              <a:srgbClr val="0054A4"/>
            </a:solidFill>
          </p:spPr>
          <p:txBody>
            <a:bodyPr wrap="square" lIns="0" tIns="0" rIns="0" bIns="0" rtlCol="0"/>
            <a:lstStyle/>
            <a:p>
              <a:endParaRPr/>
            </a:p>
          </p:txBody>
        </p:sp>
        <p:sp>
          <p:nvSpPr>
            <p:cNvPr id="42" name="object 42"/>
            <p:cNvSpPr/>
            <p:nvPr/>
          </p:nvSpPr>
          <p:spPr>
            <a:xfrm>
              <a:off x="4633756" y="4392893"/>
              <a:ext cx="456565" cy="202565"/>
            </a:xfrm>
            <a:custGeom>
              <a:avLst/>
              <a:gdLst/>
              <a:ahLst/>
              <a:cxnLst/>
              <a:rect l="l" t="t" r="r" b="b"/>
              <a:pathLst>
                <a:path w="456564" h="202564">
                  <a:moveTo>
                    <a:pt x="455953" y="151830"/>
                  </a:moveTo>
                  <a:lnTo>
                    <a:pt x="101220" y="151830"/>
                  </a:lnTo>
                  <a:lnTo>
                    <a:pt x="101220" y="202440"/>
                  </a:lnTo>
                  <a:lnTo>
                    <a:pt x="0" y="101220"/>
                  </a:lnTo>
                  <a:lnTo>
                    <a:pt x="101220" y="0"/>
                  </a:lnTo>
                  <a:lnTo>
                    <a:pt x="101220" y="50610"/>
                  </a:lnTo>
                  <a:lnTo>
                    <a:pt x="455953" y="50610"/>
                  </a:lnTo>
                  <a:lnTo>
                    <a:pt x="455953" y="151830"/>
                  </a:lnTo>
                  <a:close/>
                </a:path>
              </a:pathLst>
            </a:custGeom>
            <a:ln w="15383">
              <a:solidFill>
                <a:srgbClr val="0054A4"/>
              </a:solidFill>
            </a:ln>
          </p:spPr>
          <p:txBody>
            <a:bodyPr wrap="square" lIns="0" tIns="0" rIns="0" bIns="0" rtlCol="0"/>
            <a:lstStyle/>
            <a:p>
              <a:endParaRPr/>
            </a:p>
          </p:txBody>
        </p:sp>
      </p:grpSp>
      <p:grpSp>
        <p:nvGrpSpPr>
          <p:cNvPr id="43" name="object 43"/>
          <p:cNvGrpSpPr/>
          <p:nvPr/>
        </p:nvGrpSpPr>
        <p:grpSpPr>
          <a:xfrm>
            <a:off x="2439270" y="7047095"/>
            <a:ext cx="471805" cy="218440"/>
            <a:chOff x="2439270" y="7047095"/>
            <a:chExt cx="471805" cy="218440"/>
          </a:xfrm>
        </p:grpSpPr>
        <p:sp>
          <p:nvSpPr>
            <p:cNvPr id="44" name="object 44"/>
            <p:cNvSpPr/>
            <p:nvPr/>
          </p:nvSpPr>
          <p:spPr>
            <a:xfrm>
              <a:off x="2439670" y="7049910"/>
              <a:ext cx="470534" cy="208915"/>
            </a:xfrm>
            <a:custGeom>
              <a:avLst/>
              <a:gdLst/>
              <a:ahLst/>
              <a:cxnLst/>
              <a:rect l="l" t="t" r="r" b="b"/>
              <a:pathLst>
                <a:path w="470535" h="208915">
                  <a:moveTo>
                    <a:pt x="104457" y="0"/>
                  </a:moveTo>
                  <a:lnTo>
                    <a:pt x="0" y="104444"/>
                  </a:lnTo>
                  <a:lnTo>
                    <a:pt x="104457" y="208902"/>
                  </a:lnTo>
                  <a:lnTo>
                    <a:pt x="104457" y="156679"/>
                  </a:lnTo>
                  <a:lnTo>
                    <a:pt x="470535" y="156679"/>
                  </a:lnTo>
                  <a:lnTo>
                    <a:pt x="470535" y="52222"/>
                  </a:lnTo>
                  <a:lnTo>
                    <a:pt x="104457" y="52222"/>
                  </a:lnTo>
                  <a:lnTo>
                    <a:pt x="104457" y="0"/>
                  </a:lnTo>
                  <a:close/>
                </a:path>
              </a:pathLst>
            </a:custGeom>
            <a:solidFill>
              <a:srgbClr val="0054A4"/>
            </a:solidFill>
          </p:spPr>
          <p:txBody>
            <a:bodyPr wrap="square" lIns="0" tIns="0" rIns="0" bIns="0" rtlCol="0"/>
            <a:lstStyle/>
            <a:p>
              <a:endParaRPr/>
            </a:p>
          </p:txBody>
        </p:sp>
        <p:sp>
          <p:nvSpPr>
            <p:cNvPr id="45" name="object 45"/>
            <p:cNvSpPr/>
            <p:nvPr/>
          </p:nvSpPr>
          <p:spPr>
            <a:xfrm>
              <a:off x="2446961" y="7054786"/>
              <a:ext cx="456565" cy="202565"/>
            </a:xfrm>
            <a:custGeom>
              <a:avLst/>
              <a:gdLst/>
              <a:ahLst/>
              <a:cxnLst/>
              <a:rect l="l" t="t" r="r" b="b"/>
              <a:pathLst>
                <a:path w="456564" h="202565">
                  <a:moveTo>
                    <a:pt x="455953" y="151830"/>
                  </a:moveTo>
                  <a:lnTo>
                    <a:pt x="101220" y="151830"/>
                  </a:lnTo>
                  <a:lnTo>
                    <a:pt x="101220" y="202440"/>
                  </a:lnTo>
                  <a:lnTo>
                    <a:pt x="0" y="101220"/>
                  </a:lnTo>
                  <a:lnTo>
                    <a:pt x="101220" y="0"/>
                  </a:lnTo>
                  <a:lnTo>
                    <a:pt x="101220" y="50610"/>
                  </a:lnTo>
                  <a:lnTo>
                    <a:pt x="455953" y="50610"/>
                  </a:lnTo>
                  <a:lnTo>
                    <a:pt x="455953" y="151830"/>
                  </a:lnTo>
                  <a:close/>
                </a:path>
              </a:pathLst>
            </a:custGeom>
            <a:ln w="15383">
              <a:solidFill>
                <a:srgbClr val="0054A4"/>
              </a:solidFill>
            </a:ln>
          </p:spPr>
          <p:txBody>
            <a:bodyPr wrap="square" lIns="0" tIns="0" rIns="0" bIns="0" rtlCol="0"/>
            <a:lstStyle/>
            <a:p>
              <a:endParaRPr/>
            </a:p>
          </p:txBody>
        </p:sp>
      </p:grpSp>
      <p:grpSp>
        <p:nvGrpSpPr>
          <p:cNvPr id="46" name="object 46"/>
          <p:cNvGrpSpPr/>
          <p:nvPr/>
        </p:nvGrpSpPr>
        <p:grpSpPr>
          <a:xfrm>
            <a:off x="4626064" y="7039472"/>
            <a:ext cx="471805" cy="218440"/>
            <a:chOff x="4626064" y="7039472"/>
            <a:chExt cx="471805" cy="218440"/>
          </a:xfrm>
        </p:grpSpPr>
        <p:sp>
          <p:nvSpPr>
            <p:cNvPr id="47" name="object 47"/>
            <p:cNvSpPr/>
            <p:nvPr/>
          </p:nvSpPr>
          <p:spPr>
            <a:xfrm>
              <a:off x="4626465" y="7042288"/>
              <a:ext cx="470534" cy="208915"/>
            </a:xfrm>
            <a:custGeom>
              <a:avLst/>
              <a:gdLst/>
              <a:ahLst/>
              <a:cxnLst/>
              <a:rect l="l" t="t" r="r" b="b"/>
              <a:pathLst>
                <a:path w="470535" h="208915">
                  <a:moveTo>
                    <a:pt x="104457" y="0"/>
                  </a:moveTo>
                  <a:lnTo>
                    <a:pt x="0" y="104457"/>
                  </a:lnTo>
                  <a:lnTo>
                    <a:pt x="104457" y="208915"/>
                  </a:lnTo>
                  <a:lnTo>
                    <a:pt x="104457" y="156679"/>
                  </a:lnTo>
                  <a:lnTo>
                    <a:pt x="470535" y="156679"/>
                  </a:lnTo>
                  <a:lnTo>
                    <a:pt x="470535" y="52222"/>
                  </a:lnTo>
                  <a:lnTo>
                    <a:pt x="104457" y="52222"/>
                  </a:lnTo>
                  <a:lnTo>
                    <a:pt x="104457" y="0"/>
                  </a:lnTo>
                  <a:close/>
                </a:path>
              </a:pathLst>
            </a:custGeom>
            <a:solidFill>
              <a:srgbClr val="0054A4"/>
            </a:solidFill>
          </p:spPr>
          <p:txBody>
            <a:bodyPr wrap="square" lIns="0" tIns="0" rIns="0" bIns="0" rtlCol="0"/>
            <a:lstStyle/>
            <a:p>
              <a:endParaRPr/>
            </a:p>
          </p:txBody>
        </p:sp>
        <p:sp>
          <p:nvSpPr>
            <p:cNvPr id="48" name="object 48"/>
            <p:cNvSpPr/>
            <p:nvPr/>
          </p:nvSpPr>
          <p:spPr>
            <a:xfrm>
              <a:off x="4633756" y="7047164"/>
              <a:ext cx="456565" cy="202565"/>
            </a:xfrm>
            <a:custGeom>
              <a:avLst/>
              <a:gdLst/>
              <a:ahLst/>
              <a:cxnLst/>
              <a:rect l="l" t="t" r="r" b="b"/>
              <a:pathLst>
                <a:path w="456564" h="202565">
                  <a:moveTo>
                    <a:pt x="455953" y="151830"/>
                  </a:moveTo>
                  <a:lnTo>
                    <a:pt x="101220" y="151830"/>
                  </a:lnTo>
                  <a:lnTo>
                    <a:pt x="101220" y="202440"/>
                  </a:lnTo>
                  <a:lnTo>
                    <a:pt x="0" y="101220"/>
                  </a:lnTo>
                  <a:lnTo>
                    <a:pt x="101220" y="0"/>
                  </a:lnTo>
                  <a:lnTo>
                    <a:pt x="101220" y="50610"/>
                  </a:lnTo>
                  <a:lnTo>
                    <a:pt x="455953" y="50610"/>
                  </a:lnTo>
                  <a:lnTo>
                    <a:pt x="455953" y="151830"/>
                  </a:lnTo>
                  <a:close/>
                </a:path>
              </a:pathLst>
            </a:custGeom>
            <a:ln w="15383">
              <a:solidFill>
                <a:srgbClr val="0054A4"/>
              </a:solidFill>
            </a:ln>
          </p:spPr>
          <p:txBody>
            <a:bodyPr wrap="square" lIns="0" tIns="0" rIns="0" bIns="0" rtlCol="0"/>
            <a:lstStyle/>
            <a:p>
              <a:endParaRPr/>
            </a:p>
          </p:txBody>
        </p:sp>
      </p:grpSp>
      <p:pic>
        <p:nvPicPr>
          <p:cNvPr id="49" name="object 49"/>
          <p:cNvPicPr/>
          <p:nvPr/>
        </p:nvPicPr>
        <p:blipFill>
          <a:blip r:embed="rId3" cstate="print"/>
          <a:stretch>
            <a:fillRect/>
          </a:stretch>
        </p:blipFill>
        <p:spPr>
          <a:xfrm>
            <a:off x="5807785" y="3668389"/>
            <a:ext cx="217823" cy="229514"/>
          </a:xfrm>
          <a:prstGeom prst="rect">
            <a:avLst/>
          </a:prstGeom>
        </p:spPr>
      </p:pic>
      <p:grpSp>
        <p:nvGrpSpPr>
          <p:cNvPr id="50" name="object 50"/>
          <p:cNvGrpSpPr/>
          <p:nvPr/>
        </p:nvGrpSpPr>
        <p:grpSpPr>
          <a:xfrm>
            <a:off x="859119" y="3932136"/>
            <a:ext cx="1414780" cy="1305560"/>
            <a:chOff x="859119" y="3932136"/>
            <a:chExt cx="1414780" cy="1305560"/>
          </a:xfrm>
        </p:grpSpPr>
        <p:pic>
          <p:nvPicPr>
            <p:cNvPr id="51" name="object 51"/>
            <p:cNvPicPr/>
            <p:nvPr/>
          </p:nvPicPr>
          <p:blipFill>
            <a:blip r:embed="rId4" cstate="print"/>
            <a:stretch>
              <a:fillRect/>
            </a:stretch>
          </p:blipFill>
          <p:spPr>
            <a:xfrm>
              <a:off x="1457333" y="5007675"/>
              <a:ext cx="217823" cy="229514"/>
            </a:xfrm>
            <a:prstGeom prst="rect">
              <a:avLst/>
            </a:prstGeom>
          </p:spPr>
        </p:pic>
        <p:sp>
          <p:nvSpPr>
            <p:cNvPr id="52" name="object 52"/>
            <p:cNvSpPr/>
            <p:nvPr/>
          </p:nvSpPr>
          <p:spPr>
            <a:xfrm>
              <a:off x="869695" y="3942712"/>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grpSp>
      <p:grpSp>
        <p:nvGrpSpPr>
          <p:cNvPr id="53" name="object 53"/>
          <p:cNvGrpSpPr/>
          <p:nvPr/>
        </p:nvGrpSpPr>
        <p:grpSpPr>
          <a:xfrm>
            <a:off x="859119" y="6611386"/>
            <a:ext cx="1414780" cy="1289050"/>
            <a:chOff x="859119" y="6611386"/>
            <a:chExt cx="1414780" cy="1289050"/>
          </a:xfrm>
        </p:grpSpPr>
        <p:pic>
          <p:nvPicPr>
            <p:cNvPr id="54" name="object 54"/>
            <p:cNvPicPr/>
            <p:nvPr/>
          </p:nvPicPr>
          <p:blipFill>
            <a:blip r:embed="rId5" cstate="print"/>
            <a:stretch>
              <a:fillRect/>
            </a:stretch>
          </p:blipFill>
          <p:spPr>
            <a:xfrm>
              <a:off x="1457333" y="7670377"/>
              <a:ext cx="217823" cy="229514"/>
            </a:xfrm>
            <a:prstGeom prst="rect">
              <a:avLst/>
            </a:prstGeom>
          </p:spPr>
        </p:pic>
        <p:sp>
          <p:nvSpPr>
            <p:cNvPr id="55" name="object 55"/>
            <p:cNvSpPr/>
            <p:nvPr/>
          </p:nvSpPr>
          <p:spPr>
            <a:xfrm>
              <a:off x="869695" y="6621962"/>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grpSp>
      <p:grpSp>
        <p:nvGrpSpPr>
          <p:cNvPr id="56" name="object 56"/>
          <p:cNvGrpSpPr/>
          <p:nvPr/>
        </p:nvGrpSpPr>
        <p:grpSpPr>
          <a:xfrm>
            <a:off x="5209352" y="6337440"/>
            <a:ext cx="1414780" cy="1302385"/>
            <a:chOff x="5209352" y="6337440"/>
            <a:chExt cx="1414780" cy="1302385"/>
          </a:xfrm>
        </p:grpSpPr>
        <p:pic>
          <p:nvPicPr>
            <p:cNvPr id="57" name="object 57"/>
            <p:cNvPicPr/>
            <p:nvPr/>
          </p:nvPicPr>
          <p:blipFill>
            <a:blip r:embed="rId3" cstate="print"/>
            <a:stretch>
              <a:fillRect/>
            </a:stretch>
          </p:blipFill>
          <p:spPr>
            <a:xfrm>
              <a:off x="5807785" y="6337440"/>
              <a:ext cx="217823" cy="229514"/>
            </a:xfrm>
            <a:prstGeom prst="rect">
              <a:avLst/>
            </a:prstGeom>
          </p:spPr>
        </p:pic>
        <p:sp>
          <p:nvSpPr>
            <p:cNvPr id="58" name="object 58"/>
            <p:cNvSpPr/>
            <p:nvPr/>
          </p:nvSpPr>
          <p:spPr>
            <a:xfrm>
              <a:off x="5220147" y="6607783"/>
              <a:ext cx="1393190" cy="1021080"/>
            </a:xfrm>
            <a:custGeom>
              <a:avLst/>
              <a:gdLst/>
              <a:ahLst/>
              <a:cxnLst/>
              <a:rect l="l" t="t" r="r" b="b"/>
              <a:pathLst>
                <a:path w="1393190"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grpSp>
      <p:sp>
        <p:nvSpPr>
          <p:cNvPr id="59" name="object 59"/>
          <p:cNvSpPr txBox="1"/>
          <p:nvPr/>
        </p:nvSpPr>
        <p:spPr>
          <a:xfrm>
            <a:off x="1046365" y="8463457"/>
            <a:ext cx="1040130" cy="193040"/>
          </a:xfrm>
          <a:prstGeom prst="rect">
            <a:avLst/>
          </a:prstGeom>
        </p:spPr>
        <p:txBody>
          <a:bodyPr vert="horz" wrap="square" lIns="0" tIns="12700" rIns="0" bIns="0" rtlCol="0">
            <a:spAutoFit/>
          </a:bodyPr>
          <a:lstStyle/>
          <a:p>
            <a:pPr marL="12700">
              <a:lnSpc>
                <a:spcPct val="100000"/>
              </a:lnSpc>
              <a:spcBef>
                <a:spcPts val="100"/>
              </a:spcBef>
            </a:pPr>
            <a:r>
              <a:rPr sz="1100" spc="10" dirty="0">
                <a:latin typeface="Century Gothic"/>
                <a:cs typeface="Century Gothic"/>
              </a:rPr>
              <a:t>Accountability</a:t>
            </a:r>
            <a:endParaRPr sz="1100">
              <a:latin typeface="Century Gothic"/>
              <a:cs typeface="Century Gothic"/>
            </a:endParaRPr>
          </a:p>
        </p:txBody>
      </p:sp>
      <p:sp>
        <p:nvSpPr>
          <p:cNvPr id="60" name="object 60"/>
          <p:cNvSpPr/>
          <p:nvPr/>
        </p:nvSpPr>
        <p:spPr>
          <a:xfrm>
            <a:off x="3075514" y="2624728"/>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61" name="object 61"/>
          <p:cNvSpPr/>
          <p:nvPr/>
        </p:nvSpPr>
        <p:spPr>
          <a:xfrm>
            <a:off x="5220147" y="3953889"/>
            <a:ext cx="1393190" cy="1021080"/>
          </a:xfrm>
          <a:custGeom>
            <a:avLst/>
            <a:gdLst/>
            <a:ahLst/>
            <a:cxnLst/>
            <a:rect l="l" t="t" r="r" b="b"/>
            <a:pathLst>
              <a:path w="1393190"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62" name="object 62"/>
          <p:cNvSpPr txBox="1"/>
          <p:nvPr/>
        </p:nvSpPr>
        <p:spPr>
          <a:xfrm>
            <a:off x="5215339" y="3925465"/>
            <a:ext cx="1402715" cy="344805"/>
          </a:xfrm>
          <a:prstGeom prst="rect">
            <a:avLst/>
          </a:prstGeom>
          <a:solidFill>
            <a:srgbClr val="0054A4"/>
          </a:solidFill>
        </p:spPr>
        <p:txBody>
          <a:bodyPr vert="horz" wrap="square" lIns="0" tIns="33655" rIns="0" bIns="0" rtlCol="0">
            <a:spAutoFit/>
          </a:bodyPr>
          <a:lstStyle/>
          <a:p>
            <a:pPr marL="404495">
              <a:lnSpc>
                <a:spcPct val="100000"/>
              </a:lnSpc>
              <a:spcBef>
                <a:spcPts val="26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40" dirty="0">
                <a:solidFill>
                  <a:srgbClr val="FFFFFF"/>
                </a:solidFill>
                <a:latin typeface="Lucida Sans"/>
                <a:cs typeface="Lucida Sans"/>
              </a:rPr>
              <a:t>4</a:t>
            </a:r>
            <a:endParaRPr sz="1600">
              <a:latin typeface="Lucida Sans"/>
              <a:cs typeface="Lucida Sans"/>
            </a:endParaRPr>
          </a:p>
        </p:txBody>
      </p:sp>
      <p:sp>
        <p:nvSpPr>
          <p:cNvPr id="63" name="object 63"/>
          <p:cNvSpPr txBox="1"/>
          <p:nvPr/>
        </p:nvSpPr>
        <p:spPr>
          <a:xfrm>
            <a:off x="3070706" y="3925465"/>
            <a:ext cx="1402715" cy="344805"/>
          </a:xfrm>
          <a:prstGeom prst="rect">
            <a:avLst/>
          </a:prstGeom>
          <a:solidFill>
            <a:srgbClr val="0054A4"/>
          </a:solidFill>
        </p:spPr>
        <p:txBody>
          <a:bodyPr vert="horz" wrap="square" lIns="0" tIns="33655" rIns="0" bIns="0" rtlCol="0">
            <a:spAutoFit/>
          </a:bodyPr>
          <a:lstStyle/>
          <a:p>
            <a:pPr marL="408940">
              <a:lnSpc>
                <a:spcPct val="100000"/>
              </a:lnSpc>
              <a:spcBef>
                <a:spcPts val="26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14" dirty="0">
                <a:solidFill>
                  <a:srgbClr val="FFFFFF"/>
                </a:solidFill>
                <a:latin typeface="Lucida Sans"/>
                <a:cs typeface="Lucida Sans"/>
              </a:rPr>
              <a:t>5</a:t>
            </a:r>
            <a:endParaRPr sz="1600">
              <a:latin typeface="Lucida Sans"/>
              <a:cs typeface="Lucida Sans"/>
            </a:endParaRPr>
          </a:p>
        </p:txBody>
      </p:sp>
      <p:sp>
        <p:nvSpPr>
          <p:cNvPr id="64" name="object 64"/>
          <p:cNvSpPr txBox="1"/>
          <p:nvPr/>
        </p:nvSpPr>
        <p:spPr>
          <a:xfrm>
            <a:off x="864887" y="3914382"/>
            <a:ext cx="1402715" cy="344805"/>
          </a:xfrm>
          <a:prstGeom prst="rect">
            <a:avLst/>
          </a:prstGeom>
          <a:solidFill>
            <a:srgbClr val="0054A4"/>
          </a:solidFill>
        </p:spPr>
        <p:txBody>
          <a:bodyPr vert="horz" wrap="square" lIns="0" tIns="41275" rIns="0" bIns="0" rtlCol="0">
            <a:spAutoFit/>
          </a:bodyPr>
          <a:lstStyle/>
          <a:p>
            <a:pPr marL="405130">
              <a:lnSpc>
                <a:spcPct val="100000"/>
              </a:lnSpc>
              <a:spcBef>
                <a:spcPts val="32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50" dirty="0">
                <a:solidFill>
                  <a:srgbClr val="FFFFFF"/>
                </a:solidFill>
                <a:latin typeface="Lucida Sans"/>
                <a:cs typeface="Lucida Sans"/>
              </a:rPr>
              <a:t>6</a:t>
            </a:r>
            <a:endParaRPr sz="1600">
              <a:latin typeface="Lucida Sans"/>
              <a:cs typeface="Lucida Sans"/>
            </a:endParaRPr>
          </a:p>
        </p:txBody>
      </p:sp>
      <p:sp>
        <p:nvSpPr>
          <p:cNvPr id="65" name="object 65"/>
          <p:cNvSpPr txBox="1"/>
          <p:nvPr/>
        </p:nvSpPr>
        <p:spPr>
          <a:xfrm>
            <a:off x="864887" y="6593632"/>
            <a:ext cx="1402715" cy="344805"/>
          </a:xfrm>
          <a:prstGeom prst="rect">
            <a:avLst/>
          </a:prstGeom>
          <a:solidFill>
            <a:srgbClr val="0054A4"/>
          </a:solidFill>
        </p:spPr>
        <p:txBody>
          <a:bodyPr vert="horz" wrap="square" lIns="0" tIns="32384" rIns="0" bIns="0" rtlCol="0">
            <a:spAutoFit/>
          </a:bodyPr>
          <a:lstStyle/>
          <a:p>
            <a:pPr marL="358140">
              <a:lnSpc>
                <a:spcPct val="100000"/>
              </a:lnSpc>
              <a:spcBef>
                <a:spcPts val="254"/>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65" dirty="0">
                <a:solidFill>
                  <a:srgbClr val="FFFFFF"/>
                </a:solidFill>
                <a:latin typeface="Lucida Sans"/>
                <a:cs typeface="Lucida Sans"/>
              </a:rPr>
              <a:t>12</a:t>
            </a:r>
            <a:endParaRPr sz="1600">
              <a:latin typeface="Lucida Sans"/>
              <a:cs typeface="Lucida Sans"/>
            </a:endParaRPr>
          </a:p>
        </p:txBody>
      </p:sp>
      <p:sp>
        <p:nvSpPr>
          <p:cNvPr id="66" name="object 66"/>
          <p:cNvSpPr txBox="1"/>
          <p:nvPr/>
        </p:nvSpPr>
        <p:spPr>
          <a:xfrm>
            <a:off x="842980" y="5258910"/>
            <a:ext cx="1446530" cy="344805"/>
          </a:xfrm>
          <a:prstGeom prst="rect">
            <a:avLst/>
          </a:prstGeom>
          <a:solidFill>
            <a:srgbClr val="0054A4"/>
          </a:solidFill>
        </p:spPr>
        <p:txBody>
          <a:bodyPr vert="horz" wrap="square" lIns="0" tIns="50165" rIns="0" bIns="0" rtlCol="0">
            <a:spAutoFit/>
          </a:bodyPr>
          <a:lstStyle/>
          <a:p>
            <a:pPr marL="432434">
              <a:lnSpc>
                <a:spcPct val="100000"/>
              </a:lnSpc>
              <a:spcBef>
                <a:spcPts val="395"/>
              </a:spcBef>
            </a:pPr>
            <a:r>
              <a:rPr sz="1600" spc="-5" dirty="0">
                <a:solidFill>
                  <a:srgbClr val="FFFFFF"/>
                </a:solidFill>
                <a:latin typeface="Lucida Sans"/>
                <a:cs typeface="Lucida Sans"/>
              </a:rPr>
              <a:t>Ste</a:t>
            </a:r>
            <a:r>
              <a:rPr sz="1600" spc="-15" dirty="0">
                <a:solidFill>
                  <a:srgbClr val="FFFFFF"/>
                </a:solidFill>
                <a:latin typeface="Lucida Sans"/>
                <a:cs typeface="Lucida Sans"/>
              </a:rPr>
              <a:t>p</a:t>
            </a:r>
            <a:r>
              <a:rPr sz="1600" spc="-110" dirty="0">
                <a:solidFill>
                  <a:srgbClr val="FFFFFF"/>
                </a:solidFill>
                <a:latin typeface="Lucida Sans"/>
                <a:cs typeface="Lucida Sans"/>
              </a:rPr>
              <a:t> </a:t>
            </a:r>
            <a:r>
              <a:rPr sz="1600" spc="-165" dirty="0">
                <a:solidFill>
                  <a:srgbClr val="FFFFFF"/>
                </a:solidFill>
                <a:latin typeface="Lucida Sans"/>
                <a:cs typeface="Lucida Sans"/>
              </a:rPr>
              <a:t>7</a:t>
            </a:r>
            <a:endParaRPr sz="1600">
              <a:latin typeface="Lucida Sans"/>
              <a:cs typeface="Lucida Sans"/>
            </a:endParaRPr>
          </a:p>
        </p:txBody>
      </p:sp>
      <p:sp>
        <p:nvSpPr>
          <p:cNvPr id="67" name="object 67"/>
          <p:cNvSpPr txBox="1"/>
          <p:nvPr/>
        </p:nvSpPr>
        <p:spPr>
          <a:xfrm>
            <a:off x="1071740" y="5771527"/>
            <a:ext cx="989965" cy="332740"/>
          </a:xfrm>
          <a:prstGeom prst="rect">
            <a:avLst/>
          </a:prstGeom>
        </p:spPr>
        <p:txBody>
          <a:bodyPr vert="horz" wrap="square" lIns="0" tIns="40640" rIns="0" bIns="0" rtlCol="0">
            <a:spAutoFit/>
          </a:bodyPr>
          <a:lstStyle/>
          <a:p>
            <a:pPr marL="182880" marR="5080" indent="-170815">
              <a:lnSpc>
                <a:spcPts val="1100"/>
              </a:lnSpc>
              <a:spcBef>
                <a:spcPts val="320"/>
              </a:spcBef>
            </a:pPr>
            <a:r>
              <a:rPr sz="1100" spc="50" dirty="0">
                <a:latin typeface="Century Gothic"/>
                <a:cs typeface="Century Gothic"/>
              </a:rPr>
              <a:t>Establish</a:t>
            </a:r>
            <a:r>
              <a:rPr sz="1100" spc="-30" dirty="0">
                <a:latin typeface="Century Gothic"/>
                <a:cs typeface="Century Gothic"/>
              </a:rPr>
              <a:t> </a:t>
            </a:r>
            <a:r>
              <a:rPr sz="1100" spc="-35" dirty="0">
                <a:latin typeface="Century Gothic"/>
                <a:cs typeface="Century Gothic"/>
              </a:rPr>
              <a:t>lead </a:t>
            </a:r>
            <a:r>
              <a:rPr sz="1100" spc="-290" dirty="0">
                <a:latin typeface="Century Gothic"/>
                <a:cs typeface="Century Gothic"/>
              </a:rPr>
              <a:t> </a:t>
            </a:r>
            <a:r>
              <a:rPr sz="1100" spc="30" dirty="0">
                <a:latin typeface="Century Gothic"/>
                <a:cs typeface="Century Gothic"/>
              </a:rPr>
              <a:t>dispersal</a:t>
            </a:r>
            <a:endParaRPr sz="1100">
              <a:latin typeface="Century Gothic"/>
              <a:cs typeface="Century Gothic"/>
            </a:endParaRPr>
          </a:p>
        </p:txBody>
      </p:sp>
      <p:sp>
        <p:nvSpPr>
          <p:cNvPr id="68" name="object 68"/>
          <p:cNvSpPr txBox="1"/>
          <p:nvPr/>
        </p:nvSpPr>
        <p:spPr>
          <a:xfrm>
            <a:off x="5215339" y="6579546"/>
            <a:ext cx="1402715" cy="344805"/>
          </a:xfrm>
          <a:prstGeom prst="rect">
            <a:avLst/>
          </a:prstGeom>
          <a:solidFill>
            <a:srgbClr val="0054A4"/>
          </a:solidFill>
        </p:spPr>
        <p:txBody>
          <a:bodyPr vert="horz" wrap="square" lIns="0" tIns="50800" rIns="0" bIns="0" rtlCol="0">
            <a:spAutoFit/>
          </a:bodyPr>
          <a:lstStyle/>
          <a:p>
            <a:pPr marL="352425">
              <a:lnSpc>
                <a:spcPct val="100000"/>
              </a:lnSpc>
              <a:spcBef>
                <a:spcPts val="400"/>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114" dirty="0">
                <a:solidFill>
                  <a:srgbClr val="FFFFFF"/>
                </a:solidFill>
                <a:latin typeface="Lucida Sans"/>
                <a:cs typeface="Lucida Sans"/>
              </a:rPr>
              <a:t>10</a:t>
            </a:r>
            <a:endParaRPr sz="1600">
              <a:latin typeface="Lucida Sans"/>
              <a:cs typeface="Lucida Sans"/>
            </a:endParaRPr>
          </a:p>
        </p:txBody>
      </p:sp>
      <p:sp>
        <p:nvSpPr>
          <p:cNvPr id="69" name="object 69"/>
          <p:cNvSpPr/>
          <p:nvPr/>
        </p:nvSpPr>
        <p:spPr>
          <a:xfrm>
            <a:off x="5220147" y="5294828"/>
            <a:ext cx="1393190" cy="1021080"/>
          </a:xfrm>
          <a:custGeom>
            <a:avLst/>
            <a:gdLst/>
            <a:ahLst/>
            <a:cxnLst/>
            <a:rect l="l" t="t" r="r" b="b"/>
            <a:pathLst>
              <a:path w="1393190"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70" name="object 70"/>
          <p:cNvSpPr txBox="1"/>
          <p:nvPr/>
        </p:nvSpPr>
        <p:spPr>
          <a:xfrm>
            <a:off x="5215339" y="5266592"/>
            <a:ext cx="1402715" cy="344805"/>
          </a:xfrm>
          <a:prstGeom prst="rect">
            <a:avLst/>
          </a:prstGeom>
          <a:solidFill>
            <a:srgbClr val="0054A4"/>
          </a:solidFill>
        </p:spPr>
        <p:txBody>
          <a:bodyPr vert="horz" wrap="square" lIns="0" tIns="66040" rIns="0" bIns="0" rtlCol="0">
            <a:spAutoFit/>
          </a:bodyPr>
          <a:lstStyle/>
          <a:p>
            <a:pPr marL="405130">
              <a:lnSpc>
                <a:spcPct val="100000"/>
              </a:lnSpc>
              <a:spcBef>
                <a:spcPts val="520"/>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50" dirty="0">
                <a:solidFill>
                  <a:srgbClr val="FFFFFF"/>
                </a:solidFill>
                <a:latin typeface="Lucida Sans"/>
                <a:cs typeface="Lucida Sans"/>
              </a:rPr>
              <a:t>9</a:t>
            </a:r>
            <a:endParaRPr sz="1600">
              <a:latin typeface="Lucida Sans"/>
              <a:cs typeface="Lucida Sans"/>
            </a:endParaRPr>
          </a:p>
        </p:txBody>
      </p:sp>
      <p:sp>
        <p:nvSpPr>
          <p:cNvPr id="71" name="object 71"/>
          <p:cNvSpPr/>
          <p:nvPr/>
        </p:nvSpPr>
        <p:spPr>
          <a:xfrm>
            <a:off x="3075514" y="5316995"/>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72" name="object 72"/>
          <p:cNvSpPr txBox="1"/>
          <p:nvPr/>
        </p:nvSpPr>
        <p:spPr>
          <a:xfrm>
            <a:off x="3070706" y="5288759"/>
            <a:ext cx="1402715" cy="344805"/>
          </a:xfrm>
          <a:prstGeom prst="rect">
            <a:avLst/>
          </a:prstGeom>
          <a:solidFill>
            <a:srgbClr val="0054A4"/>
          </a:solidFill>
        </p:spPr>
        <p:txBody>
          <a:bodyPr vert="horz" wrap="square" lIns="0" tIns="50165" rIns="0" bIns="0" rtlCol="0">
            <a:spAutoFit/>
          </a:bodyPr>
          <a:lstStyle/>
          <a:p>
            <a:pPr marL="404495">
              <a:lnSpc>
                <a:spcPct val="100000"/>
              </a:lnSpc>
              <a:spcBef>
                <a:spcPts val="39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40" dirty="0">
                <a:solidFill>
                  <a:srgbClr val="FFFFFF"/>
                </a:solidFill>
                <a:latin typeface="Lucida Sans"/>
                <a:cs typeface="Lucida Sans"/>
              </a:rPr>
              <a:t>8</a:t>
            </a:r>
            <a:endParaRPr sz="1600">
              <a:latin typeface="Lucida Sans"/>
              <a:cs typeface="Lucida Sans"/>
            </a:endParaRPr>
          </a:p>
        </p:txBody>
      </p:sp>
      <p:sp>
        <p:nvSpPr>
          <p:cNvPr id="73" name="object 73"/>
          <p:cNvSpPr/>
          <p:nvPr/>
        </p:nvSpPr>
        <p:spPr>
          <a:xfrm>
            <a:off x="3075514" y="6616920"/>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74" name="object 74"/>
          <p:cNvSpPr txBox="1"/>
          <p:nvPr/>
        </p:nvSpPr>
        <p:spPr>
          <a:xfrm>
            <a:off x="3070706" y="6588777"/>
            <a:ext cx="1402715" cy="344805"/>
          </a:xfrm>
          <a:prstGeom prst="rect">
            <a:avLst/>
          </a:prstGeom>
          <a:solidFill>
            <a:srgbClr val="0054A4"/>
          </a:solidFill>
        </p:spPr>
        <p:txBody>
          <a:bodyPr vert="horz" wrap="square" lIns="0" tIns="33655" rIns="0" bIns="0" rtlCol="0">
            <a:spAutoFit/>
          </a:bodyPr>
          <a:lstStyle/>
          <a:p>
            <a:pPr marL="365760">
              <a:lnSpc>
                <a:spcPct val="100000"/>
              </a:lnSpc>
              <a:spcBef>
                <a:spcPts val="265"/>
              </a:spcBef>
            </a:pPr>
            <a:r>
              <a:rPr sz="1600" spc="5" dirty="0">
                <a:solidFill>
                  <a:srgbClr val="FFFFFF"/>
                </a:solidFill>
                <a:latin typeface="Lucida Sans"/>
                <a:cs typeface="Lucida Sans"/>
              </a:rPr>
              <a:t>S</a:t>
            </a:r>
            <a:r>
              <a:rPr sz="1600" spc="-10" dirty="0">
                <a:solidFill>
                  <a:srgbClr val="FFFFFF"/>
                </a:solidFill>
                <a:latin typeface="Lucida Sans"/>
                <a:cs typeface="Lucida Sans"/>
              </a:rPr>
              <a:t>t</a:t>
            </a:r>
            <a:r>
              <a:rPr sz="1600" spc="-30" dirty="0">
                <a:solidFill>
                  <a:srgbClr val="FFFFFF"/>
                </a:solidFill>
                <a:latin typeface="Lucida Sans"/>
                <a:cs typeface="Lucida Sans"/>
              </a:rPr>
              <a:t>e</a:t>
            </a:r>
            <a:r>
              <a:rPr sz="1600" spc="-40" dirty="0">
                <a:solidFill>
                  <a:srgbClr val="FFFFFF"/>
                </a:solidFill>
                <a:latin typeface="Lucida Sans"/>
                <a:cs typeface="Lucida Sans"/>
              </a:rPr>
              <a:t>p</a:t>
            </a:r>
            <a:r>
              <a:rPr sz="1600" spc="-110" dirty="0">
                <a:solidFill>
                  <a:srgbClr val="FFFFFF"/>
                </a:solidFill>
                <a:latin typeface="Lucida Sans"/>
                <a:cs typeface="Lucida Sans"/>
              </a:rPr>
              <a:t> </a:t>
            </a:r>
            <a:r>
              <a:rPr sz="1600" spc="-225" dirty="0">
                <a:solidFill>
                  <a:srgbClr val="FFFFFF"/>
                </a:solidFill>
                <a:latin typeface="Lucida Sans"/>
                <a:cs typeface="Lucida Sans"/>
              </a:rPr>
              <a:t>11</a:t>
            </a:r>
            <a:endParaRPr sz="1600">
              <a:latin typeface="Lucida Sans"/>
              <a:cs typeface="Lucida Sans"/>
            </a:endParaRPr>
          </a:p>
        </p:txBody>
      </p:sp>
      <p:sp>
        <p:nvSpPr>
          <p:cNvPr id="75" name="object 75"/>
          <p:cNvSpPr/>
          <p:nvPr/>
        </p:nvSpPr>
        <p:spPr>
          <a:xfrm>
            <a:off x="869695" y="5294735"/>
            <a:ext cx="1393190" cy="1021080"/>
          </a:xfrm>
          <a:custGeom>
            <a:avLst/>
            <a:gdLst/>
            <a:ahLst/>
            <a:cxnLst/>
            <a:rect l="l" t="t" r="r" b="b"/>
            <a:pathLst>
              <a:path w="1393189" h="1021079">
                <a:moveTo>
                  <a:pt x="0" y="170141"/>
                </a:moveTo>
                <a:lnTo>
                  <a:pt x="7250" y="116363"/>
                </a:lnTo>
                <a:lnTo>
                  <a:pt x="27438" y="69657"/>
                </a:lnTo>
                <a:lnTo>
                  <a:pt x="58223" y="32827"/>
                </a:lnTo>
                <a:lnTo>
                  <a:pt x="97262" y="8673"/>
                </a:lnTo>
                <a:lnTo>
                  <a:pt x="142212" y="0"/>
                </a:lnTo>
                <a:lnTo>
                  <a:pt x="1250888" y="0"/>
                </a:lnTo>
                <a:lnTo>
                  <a:pt x="1295838" y="8673"/>
                </a:lnTo>
                <a:lnTo>
                  <a:pt x="1334877" y="32827"/>
                </a:lnTo>
                <a:lnTo>
                  <a:pt x="1365661" y="69657"/>
                </a:lnTo>
                <a:lnTo>
                  <a:pt x="1385850" y="116363"/>
                </a:lnTo>
                <a:lnTo>
                  <a:pt x="1393100" y="170141"/>
                </a:lnTo>
                <a:lnTo>
                  <a:pt x="1393100" y="850684"/>
                </a:lnTo>
                <a:lnTo>
                  <a:pt x="1385850" y="904462"/>
                </a:lnTo>
                <a:lnTo>
                  <a:pt x="1365661" y="951168"/>
                </a:lnTo>
                <a:lnTo>
                  <a:pt x="1334877" y="987998"/>
                </a:lnTo>
                <a:lnTo>
                  <a:pt x="1295838" y="1012152"/>
                </a:lnTo>
                <a:lnTo>
                  <a:pt x="1250888" y="1020825"/>
                </a:lnTo>
                <a:lnTo>
                  <a:pt x="142212" y="1020825"/>
                </a:lnTo>
                <a:lnTo>
                  <a:pt x="97262" y="1012152"/>
                </a:lnTo>
                <a:lnTo>
                  <a:pt x="58223" y="987998"/>
                </a:lnTo>
                <a:lnTo>
                  <a:pt x="27438" y="951168"/>
                </a:lnTo>
                <a:lnTo>
                  <a:pt x="7250" y="904462"/>
                </a:lnTo>
                <a:lnTo>
                  <a:pt x="0" y="850684"/>
                </a:lnTo>
                <a:lnTo>
                  <a:pt x="0" y="170141"/>
                </a:lnTo>
                <a:close/>
              </a:path>
            </a:pathLst>
          </a:custGeom>
          <a:ln w="20873">
            <a:solidFill>
              <a:srgbClr val="0054A4"/>
            </a:solidFill>
          </a:ln>
        </p:spPr>
        <p:txBody>
          <a:bodyPr wrap="square" lIns="0" tIns="0" rIns="0" bIns="0" rtlCol="0"/>
          <a:lstStyle/>
          <a:p>
            <a:endParaRPr/>
          </a:p>
        </p:txBody>
      </p:sp>
      <p:sp>
        <p:nvSpPr>
          <p:cNvPr id="76" name="object 76"/>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27</a:t>
            </a:fld>
            <a:endParaRPr spc="135"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D2797-024B-4265-B633-AE33807A77A7}"/>
              </a:ext>
            </a:extLst>
          </p:cNvPr>
          <p:cNvSpPr txBox="1"/>
          <p:nvPr/>
        </p:nvSpPr>
        <p:spPr>
          <a:xfrm>
            <a:off x="533969" y="1260282"/>
            <a:ext cx="6477000" cy="6494085"/>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FINANCIAL MODEL</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Desired Profit</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Budgeted Expenses</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Average Commission Rate</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Average Sales Price</a:t>
            </a:r>
          </a:p>
        </p:txBody>
      </p:sp>
      <p:cxnSp>
        <p:nvCxnSpPr>
          <p:cNvPr id="4" name="Straight Connector 3">
            <a:extLst>
              <a:ext uri="{FF2B5EF4-FFF2-40B4-BE49-F238E27FC236}">
                <a16:creationId xmlns:a16="http://schemas.microsoft.com/office/drawing/2014/main" id="{CE310D02-23A2-4B2D-A7A8-EC4980609228}"/>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DEE6946C-B49B-4B4F-8732-E5681551C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40B86CD0-979A-4DD7-9F03-A3D451B7827D}"/>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28</a:t>
            </a:fld>
            <a:endParaRPr lang="en-US" spc="135" dirty="0"/>
          </a:p>
        </p:txBody>
      </p:sp>
    </p:spTree>
    <p:extLst>
      <p:ext uri="{BB962C8B-B14F-4D97-AF65-F5344CB8AC3E}">
        <p14:creationId xmlns:p14="http://schemas.microsoft.com/office/powerpoint/2010/main" val="23981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25500" y="930158"/>
            <a:ext cx="4018279" cy="857250"/>
          </a:xfrm>
          <a:prstGeom prst="rect">
            <a:avLst/>
          </a:prstGeom>
        </p:spPr>
        <p:txBody>
          <a:bodyPr vert="horz" wrap="square" lIns="0" tIns="128270" rIns="0" bIns="0" rtlCol="0">
            <a:spAutoFit/>
          </a:bodyPr>
          <a:lstStyle/>
          <a:p>
            <a:pPr marL="2152650">
              <a:lnSpc>
                <a:spcPct val="100000"/>
              </a:lnSpc>
              <a:spcBef>
                <a:spcPts val="1010"/>
              </a:spcBef>
            </a:pPr>
            <a:r>
              <a:rPr sz="1600" b="1" u="sng" spc="-85" dirty="0">
                <a:uFill>
                  <a:solidFill>
                    <a:srgbClr val="000000"/>
                  </a:solidFill>
                </a:uFill>
                <a:latin typeface="Gill Sans MT"/>
                <a:cs typeface="Gill Sans MT"/>
              </a:rPr>
              <a:t>FI</a:t>
            </a:r>
            <a:r>
              <a:rPr sz="1600" b="1" u="sng" spc="-170" dirty="0">
                <a:uFill>
                  <a:solidFill>
                    <a:srgbClr val="000000"/>
                  </a:solidFill>
                </a:uFill>
                <a:latin typeface="Gill Sans MT"/>
                <a:cs typeface="Gill Sans MT"/>
              </a:rPr>
              <a:t>N</a:t>
            </a:r>
            <a:r>
              <a:rPr sz="1600" b="1" u="sng" spc="-210" dirty="0">
                <a:uFill>
                  <a:solidFill>
                    <a:srgbClr val="000000"/>
                  </a:solidFill>
                </a:uFill>
                <a:latin typeface="Gill Sans MT"/>
                <a:cs typeface="Gill Sans MT"/>
              </a:rPr>
              <a:t>A</a:t>
            </a:r>
            <a:r>
              <a:rPr sz="1600" b="1" u="sng" spc="-170" dirty="0">
                <a:uFill>
                  <a:solidFill>
                    <a:srgbClr val="000000"/>
                  </a:solidFill>
                </a:uFill>
                <a:latin typeface="Gill Sans MT"/>
                <a:cs typeface="Gill Sans MT"/>
              </a:rPr>
              <a:t>N</a:t>
            </a:r>
            <a:r>
              <a:rPr sz="1600" b="1" u="sng" spc="-120" dirty="0">
                <a:uFill>
                  <a:solidFill>
                    <a:srgbClr val="000000"/>
                  </a:solidFill>
                </a:uFill>
                <a:latin typeface="Gill Sans MT"/>
                <a:cs typeface="Gill Sans MT"/>
              </a:rPr>
              <a:t>C</a:t>
            </a:r>
            <a:r>
              <a:rPr sz="1600" b="1" u="sng" spc="-35" dirty="0">
                <a:uFill>
                  <a:solidFill>
                    <a:srgbClr val="000000"/>
                  </a:solidFill>
                </a:uFill>
                <a:latin typeface="Gill Sans MT"/>
                <a:cs typeface="Gill Sans MT"/>
              </a:rPr>
              <a:t>I</a:t>
            </a:r>
            <a:r>
              <a:rPr sz="1600" b="1" u="sng" spc="-21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35" dirty="0">
                <a:uFill>
                  <a:solidFill>
                    <a:srgbClr val="000000"/>
                  </a:solidFill>
                </a:uFill>
                <a:latin typeface="Gill Sans MT"/>
                <a:cs typeface="Gill Sans MT"/>
              </a:rPr>
              <a:t>M</a:t>
            </a:r>
            <a:r>
              <a:rPr sz="1600" b="1" u="sng" spc="-105" dirty="0">
                <a:uFill>
                  <a:solidFill>
                    <a:srgbClr val="000000"/>
                  </a:solidFill>
                </a:uFill>
                <a:latin typeface="Gill Sans MT"/>
                <a:cs typeface="Gill Sans MT"/>
              </a:rPr>
              <a:t>O</a:t>
            </a:r>
            <a:r>
              <a:rPr sz="1600" b="1" u="sng" spc="-130" dirty="0">
                <a:uFill>
                  <a:solidFill>
                    <a:srgbClr val="000000"/>
                  </a:solidFill>
                </a:uFill>
                <a:latin typeface="Gill Sans MT"/>
                <a:cs typeface="Gill Sans MT"/>
              </a:rPr>
              <a:t>D</a:t>
            </a:r>
            <a:r>
              <a:rPr sz="1600" b="1" u="sng" spc="-125" dirty="0">
                <a:uFill>
                  <a:solidFill>
                    <a:srgbClr val="000000"/>
                  </a:solidFill>
                </a:uFill>
                <a:latin typeface="Gill Sans MT"/>
                <a:cs typeface="Gill Sans MT"/>
              </a:rPr>
              <a:t>EL</a:t>
            </a:r>
            <a:endParaRPr sz="1600">
              <a:latin typeface="Gill Sans MT"/>
              <a:cs typeface="Gill Sans MT"/>
            </a:endParaRPr>
          </a:p>
          <a:p>
            <a:pPr marL="12700">
              <a:lnSpc>
                <a:spcPts val="1650"/>
              </a:lnSpc>
              <a:spcBef>
                <a:spcPts val="775"/>
              </a:spcBef>
            </a:pPr>
            <a:r>
              <a:rPr sz="1400" b="1" dirty="0">
                <a:latin typeface="Arial"/>
                <a:cs typeface="Arial"/>
              </a:rPr>
              <a:t>STEP</a:t>
            </a:r>
            <a:r>
              <a:rPr sz="1400" b="1" spc="-5" dirty="0">
                <a:latin typeface="Arial"/>
                <a:cs typeface="Arial"/>
              </a:rPr>
              <a:t> </a:t>
            </a:r>
            <a:r>
              <a:rPr sz="1400" b="1" spc="-125" dirty="0">
                <a:latin typeface="Arial"/>
                <a:cs typeface="Arial"/>
              </a:rPr>
              <a:t>1:</a:t>
            </a:r>
            <a:endParaRPr sz="1400">
              <a:latin typeface="Arial"/>
              <a:cs typeface="Arial"/>
            </a:endParaRPr>
          </a:p>
          <a:p>
            <a:pPr marL="12700">
              <a:lnSpc>
                <a:spcPts val="1290"/>
              </a:lnSpc>
            </a:pPr>
            <a:r>
              <a:rPr sz="1100" spc="10" dirty="0">
                <a:latin typeface="Century Gothic"/>
                <a:cs typeface="Century Gothic"/>
              </a:rPr>
              <a:t>Determine</a:t>
            </a:r>
            <a:r>
              <a:rPr sz="1100" spc="20" dirty="0">
                <a:latin typeface="Century Gothic"/>
                <a:cs typeface="Century Gothic"/>
              </a:rPr>
              <a:t> </a:t>
            </a:r>
            <a:r>
              <a:rPr sz="1100" spc="40" dirty="0">
                <a:latin typeface="Century Gothic"/>
                <a:cs typeface="Century Gothic"/>
              </a:rPr>
              <a:t>your</a:t>
            </a:r>
            <a:r>
              <a:rPr sz="1100" spc="25" dirty="0">
                <a:latin typeface="Century Gothic"/>
                <a:cs typeface="Century Gothic"/>
              </a:rPr>
              <a:t> monthly </a:t>
            </a:r>
            <a:r>
              <a:rPr sz="1100" spc="10" dirty="0">
                <a:latin typeface="Century Gothic"/>
                <a:cs typeface="Century Gothic"/>
              </a:rPr>
              <a:t>personal</a:t>
            </a:r>
            <a:r>
              <a:rPr sz="1100" spc="25" dirty="0">
                <a:latin typeface="Century Gothic"/>
                <a:cs typeface="Century Gothic"/>
              </a:rPr>
              <a:t> </a:t>
            </a:r>
            <a:r>
              <a:rPr sz="1100" spc="-45" dirty="0">
                <a:latin typeface="Century Gothic"/>
                <a:cs typeface="Century Gothic"/>
              </a:rPr>
              <a:t>and</a:t>
            </a:r>
            <a:r>
              <a:rPr sz="1100" spc="25" dirty="0">
                <a:latin typeface="Century Gothic"/>
                <a:cs typeface="Century Gothic"/>
              </a:rPr>
              <a:t> </a:t>
            </a:r>
            <a:r>
              <a:rPr sz="1100" spc="40" dirty="0">
                <a:latin typeface="Century Gothic"/>
                <a:cs typeface="Century Gothic"/>
              </a:rPr>
              <a:t>business</a:t>
            </a:r>
            <a:r>
              <a:rPr sz="1100" spc="30" dirty="0">
                <a:latin typeface="Century Gothic"/>
                <a:cs typeface="Century Gothic"/>
              </a:rPr>
              <a:t> </a:t>
            </a:r>
            <a:r>
              <a:rPr sz="1100" spc="5" dirty="0">
                <a:latin typeface="Century Gothic"/>
                <a:cs typeface="Century Gothic"/>
              </a:rPr>
              <a:t>expenses.</a:t>
            </a:r>
            <a:endParaRPr sz="1100">
              <a:latin typeface="Century Gothic"/>
              <a:cs typeface="Century Gothic"/>
            </a:endParaRPr>
          </a:p>
        </p:txBody>
      </p:sp>
      <p:sp>
        <p:nvSpPr>
          <p:cNvPr id="7" name="object 7"/>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29</a:t>
            </a:fld>
            <a:endParaRPr spc="135" dirty="0"/>
          </a:p>
        </p:txBody>
      </p:sp>
      <p:graphicFrame>
        <p:nvGraphicFramePr>
          <p:cNvPr id="5" name="object 5"/>
          <p:cNvGraphicFramePr>
            <a:graphicFrameLocks noGrp="1"/>
          </p:cNvGraphicFramePr>
          <p:nvPr/>
        </p:nvGraphicFramePr>
        <p:xfrm>
          <a:off x="1203960" y="1917192"/>
          <a:ext cx="5355590" cy="6047740"/>
        </p:xfrm>
        <a:graphic>
          <a:graphicData uri="http://schemas.openxmlformats.org/drawingml/2006/table">
            <a:tbl>
              <a:tblPr firstRow="1" bandRow="1">
                <a:tableStyleId>{2D5ABB26-0587-4C30-8999-92F81FD0307C}</a:tableStyleId>
              </a:tblPr>
              <a:tblGrid>
                <a:gridCol w="3173095">
                  <a:extLst>
                    <a:ext uri="{9D8B030D-6E8A-4147-A177-3AD203B41FA5}">
                      <a16:colId xmlns:a16="http://schemas.microsoft.com/office/drawing/2014/main" val="20000"/>
                    </a:ext>
                  </a:extLst>
                </a:gridCol>
                <a:gridCol w="2182495">
                  <a:extLst>
                    <a:ext uri="{9D8B030D-6E8A-4147-A177-3AD203B41FA5}">
                      <a16:colId xmlns:a16="http://schemas.microsoft.com/office/drawing/2014/main" val="20001"/>
                    </a:ext>
                  </a:extLst>
                </a:gridCol>
              </a:tblGrid>
              <a:tr h="417195">
                <a:tc>
                  <a:txBody>
                    <a:bodyPr/>
                    <a:lstStyle/>
                    <a:p>
                      <a:pPr marL="2540" algn="ctr">
                        <a:lnSpc>
                          <a:spcPct val="100000"/>
                        </a:lnSpc>
                        <a:spcBef>
                          <a:spcPts val="605"/>
                        </a:spcBef>
                      </a:pPr>
                      <a:r>
                        <a:rPr sz="1600" b="1" spc="-20" dirty="0">
                          <a:solidFill>
                            <a:srgbClr val="FFFFFF"/>
                          </a:solidFill>
                          <a:latin typeface="Gill Sans MT"/>
                          <a:cs typeface="Gill Sans MT"/>
                        </a:rPr>
                        <a:t>PERS</a:t>
                      </a:r>
                      <a:r>
                        <a:rPr sz="1600" b="1" spc="-25" dirty="0">
                          <a:solidFill>
                            <a:srgbClr val="FFFFFF"/>
                          </a:solidFill>
                          <a:latin typeface="Gill Sans MT"/>
                          <a:cs typeface="Gill Sans MT"/>
                        </a:rPr>
                        <a:t>ON</a:t>
                      </a:r>
                      <a:r>
                        <a:rPr sz="1600" b="1" spc="-20" dirty="0">
                          <a:solidFill>
                            <a:srgbClr val="FFFFFF"/>
                          </a:solidFill>
                          <a:latin typeface="Gill Sans MT"/>
                          <a:cs typeface="Gill Sans MT"/>
                        </a:rPr>
                        <a:t>A</a:t>
                      </a:r>
                      <a:r>
                        <a:rPr sz="1600" b="1" dirty="0">
                          <a:solidFill>
                            <a:srgbClr val="FFFFFF"/>
                          </a:solidFill>
                          <a:latin typeface="Gill Sans MT"/>
                          <a:cs typeface="Gill Sans MT"/>
                        </a:rPr>
                        <a:t>L</a:t>
                      </a:r>
                      <a:r>
                        <a:rPr sz="1600" b="1" spc="-80" dirty="0">
                          <a:solidFill>
                            <a:srgbClr val="FFFFFF"/>
                          </a:solidFill>
                          <a:latin typeface="Gill Sans MT"/>
                          <a:cs typeface="Gill Sans MT"/>
                        </a:rPr>
                        <a:t> </a:t>
                      </a:r>
                      <a:r>
                        <a:rPr sz="1600" b="1" spc="-20" dirty="0">
                          <a:solidFill>
                            <a:srgbClr val="FFFFFF"/>
                          </a:solidFill>
                          <a:latin typeface="Gill Sans MT"/>
                          <a:cs typeface="Gill Sans MT"/>
                        </a:rPr>
                        <a:t>EXPE</a:t>
                      </a:r>
                      <a:r>
                        <a:rPr sz="1600" b="1" spc="-25" dirty="0">
                          <a:solidFill>
                            <a:srgbClr val="FFFFFF"/>
                          </a:solidFill>
                          <a:latin typeface="Gill Sans MT"/>
                          <a:cs typeface="Gill Sans MT"/>
                        </a:rPr>
                        <a:t>N</a:t>
                      </a:r>
                      <a:r>
                        <a:rPr sz="1600" b="1" spc="-20" dirty="0">
                          <a:solidFill>
                            <a:srgbClr val="FFFFFF"/>
                          </a:solidFill>
                          <a:latin typeface="Gill Sans MT"/>
                          <a:cs typeface="Gill Sans MT"/>
                        </a:rPr>
                        <a:t>S</a:t>
                      </a:r>
                      <a:r>
                        <a:rPr sz="1600" b="1" dirty="0">
                          <a:solidFill>
                            <a:srgbClr val="FFFFFF"/>
                          </a:solidFill>
                          <a:latin typeface="Gill Sans MT"/>
                          <a:cs typeface="Gill Sans MT"/>
                        </a:rPr>
                        <a:t>E</a:t>
                      </a:r>
                      <a:r>
                        <a:rPr sz="1600" b="1" spc="-80" dirty="0">
                          <a:solidFill>
                            <a:srgbClr val="FFFFFF"/>
                          </a:solidFill>
                          <a:latin typeface="Gill Sans MT"/>
                          <a:cs typeface="Gill Sans MT"/>
                        </a:rPr>
                        <a:t> </a:t>
                      </a:r>
                      <a:r>
                        <a:rPr sz="1600" b="1" spc="-20" dirty="0">
                          <a:solidFill>
                            <a:srgbClr val="FFFFFF"/>
                          </a:solidFill>
                          <a:latin typeface="Gill Sans MT"/>
                          <a:cs typeface="Gill Sans MT"/>
                        </a:rPr>
                        <a:t>TYPE</a:t>
                      </a:r>
                      <a:endParaRPr sz="1600">
                        <a:latin typeface="Gill Sans MT"/>
                        <a:cs typeface="Gill Sans MT"/>
                      </a:endParaRPr>
                    </a:p>
                  </a:txBody>
                  <a:tcPr marL="0" marR="0" marT="76835" marB="0">
                    <a:solidFill>
                      <a:srgbClr val="0054A4"/>
                    </a:solidFill>
                  </a:tcPr>
                </a:tc>
                <a:tc>
                  <a:txBody>
                    <a:bodyPr/>
                    <a:lstStyle/>
                    <a:p>
                      <a:pPr marL="69850">
                        <a:lnSpc>
                          <a:spcPct val="100000"/>
                        </a:lnSpc>
                        <a:spcBef>
                          <a:spcPts val="605"/>
                        </a:spcBef>
                      </a:pPr>
                      <a:r>
                        <a:rPr sz="1600" b="1" spc="-25" dirty="0">
                          <a:solidFill>
                            <a:srgbClr val="FFFFFF"/>
                          </a:solidFill>
                          <a:latin typeface="Gill Sans MT"/>
                          <a:cs typeface="Gill Sans MT"/>
                        </a:rPr>
                        <a:t>MONTH</a:t>
                      </a:r>
                      <a:r>
                        <a:rPr sz="1600" b="1" spc="-20" dirty="0">
                          <a:solidFill>
                            <a:srgbClr val="FFFFFF"/>
                          </a:solidFill>
                          <a:latin typeface="Gill Sans MT"/>
                          <a:cs typeface="Gill Sans MT"/>
                        </a:rPr>
                        <a:t>L</a:t>
                      </a:r>
                      <a:r>
                        <a:rPr sz="1600" b="1" dirty="0">
                          <a:solidFill>
                            <a:srgbClr val="FFFFFF"/>
                          </a:solidFill>
                          <a:latin typeface="Gill Sans MT"/>
                          <a:cs typeface="Gill Sans MT"/>
                        </a:rPr>
                        <a:t>Y</a:t>
                      </a:r>
                      <a:r>
                        <a:rPr sz="1600" b="1" spc="-80" dirty="0">
                          <a:solidFill>
                            <a:srgbClr val="FFFFFF"/>
                          </a:solidFill>
                          <a:latin typeface="Gill Sans MT"/>
                          <a:cs typeface="Gill Sans MT"/>
                        </a:rPr>
                        <a:t> </a:t>
                      </a:r>
                      <a:r>
                        <a:rPr sz="1600" b="1" spc="-25" dirty="0">
                          <a:solidFill>
                            <a:srgbClr val="FFFFFF"/>
                          </a:solidFill>
                          <a:latin typeface="Gill Sans MT"/>
                          <a:cs typeface="Gill Sans MT"/>
                        </a:rPr>
                        <a:t>AMOUN</a:t>
                      </a:r>
                      <a:r>
                        <a:rPr sz="1600" b="1" dirty="0">
                          <a:solidFill>
                            <a:srgbClr val="FFFFFF"/>
                          </a:solidFill>
                          <a:latin typeface="Gill Sans MT"/>
                          <a:cs typeface="Gill Sans MT"/>
                        </a:rPr>
                        <a:t>T</a:t>
                      </a:r>
                      <a:endParaRPr sz="1600">
                        <a:latin typeface="Gill Sans MT"/>
                        <a:cs typeface="Gill Sans MT"/>
                      </a:endParaRPr>
                    </a:p>
                  </a:txBody>
                  <a:tcPr marL="0" marR="0" marT="76835" marB="0">
                    <a:solidFill>
                      <a:srgbClr val="0054A4"/>
                    </a:solidFill>
                  </a:tcPr>
                </a:tc>
                <a:extLst>
                  <a:ext uri="{0D108BD9-81ED-4DB2-BD59-A6C34878D82A}">
                    <a16:rowId xmlns:a16="http://schemas.microsoft.com/office/drawing/2014/main" val="10000"/>
                  </a:ext>
                </a:extLst>
              </a:tr>
              <a:tr h="225425">
                <a:tc>
                  <a:txBody>
                    <a:bodyPr/>
                    <a:lstStyle/>
                    <a:p>
                      <a:pPr marL="2540" algn="ctr">
                        <a:lnSpc>
                          <a:spcPct val="100000"/>
                        </a:lnSpc>
                        <a:spcBef>
                          <a:spcPts val="5"/>
                        </a:spcBef>
                      </a:pPr>
                      <a:r>
                        <a:rPr sz="1100" spc="5" dirty="0">
                          <a:latin typeface="Century Gothic"/>
                          <a:cs typeface="Century Gothic"/>
                        </a:rPr>
                        <a:t>Mortgage/Rent</a:t>
                      </a:r>
                      <a:endParaRPr sz="1100">
                        <a:latin typeface="Century Gothic"/>
                        <a:cs typeface="Century Gothic"/>
                      </a:endParaRPr>
                    </a:p>
                  </a:txBody>
                  <a:tcPr marL="0" marR="0" marT="635"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28600">
                <a:tc>
                  <a:txBody>
                    <a:bodyPr/>
                    <a:lstStyle/>
                    <a:p>
                      <a:pPr marL="2540" algn="ctr">
                        <a:lnSpc>
                          <a:spcPct val="100000"/>
                        </a:lnSpc>
                        <a:spcBef>
                          <a:spcPts val="25"/>
                        </a:spcBef>
                      </a:pPr>
                      <a:r>
                        <a:rPr sz="1100" spc="-30" dirty="0">
                          <a:latin typeface="Century Gothic"/>
                          <a:cs typeface="Century Gothic"/>
                        </a:rPr>
                        <a:t>Car</a:t>
                      </a:r>
                      <a:r>
                        <a:rPr sz="1100" spc="-20" dirty="0">
                          <a:latin typeface="Century Gothic"/>
                          <a:cs typeface="Century Gothic"/>
                        </a:rPr>
                        <a:t> </a:t>
                      </a:r>
                      <a:r>
                        <a:rPr sz="1100" spc="5" dirty="0">
                          <a:latin typeface="Century Gothic"/>
                          <a:cs typeface="Century Gothic"/>
                        </a:rPr>
                        <a:t>Payment</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28600">
                <a:tc>
                  <a:txBody>
                    <a:bodyPr/>
                    <a:lstStyle/>
                    <a:p>
                      <a:pPr marL="2540" algn="ctr">
                        <a:lnSpc>
                          <a:spcPct val="100000"/>
                        </a:lnSpc>
                        <a:spcBef>
                          <a:spcPts val="25"/>
                        </a:spcBef>
                      </a:pPr>
                      <a:r>
                        <a:rPr sz="1100" spc="-30" dirty="0">
                          <a:latin typeface="Century Gothic"/>
                          <a:cs typeface="Century Gothic"/>
                        </a:rPr>
                        <a:t>Car</a:t>
                      </a:r>
                      <a:r>
                        <a:rPr sz="1100" spc="-20" dirty="0">
                          <a:latin typeface="Century Gothic"/>
                          <a:cs typeface="Century Gothic"/>
                        </a:rPr>
                        <a:t> </a:t>
                      </a:r>
                      <a:r>
                        <a:rPr sz="1100" spc="45" dirty="0">
                          <a:latin typeface="Century Gothic"/>
                          <a:cs typeface="Century Gothic"/>
                        </a:rPr>
                        <a:t>Fuel</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28600">
                <a:tc>
                  <a:txBody>
                    <a:bodyPr/>
                    <a:lstStyle/>
                    <a:p>
                      <a:pPr marL="3175" algn="ctr">
                        <a:lnSpc>
                          <a:spcPct val="100000"/>
                        </a:lnSpc>
                        <a:spcBef>
                          <a:spcPts val="25"/>
                        </a:spcBef>
                      </a:pPr>
                      <a:r>
                        <a:rPr sz="1100" spc="-30" dirty="0">
                          <a:latin typeface="Century Gothic"/>
                          <a:cs typeface="Century Gothic"/>
                        </a:rPr>
                        <a:t>Car</a:t>
                      </a:r>
                      <a:r>
                        <a:rPr sz="1100" spc="-15" dirty="0">
                          <a:latin typeface="Century Gothic"/>
                          <a:cs typeface="Century Gothic"/>
                        </a:rPr>
                        <a:t> </a:t>
                      </a:r>
                      <a:r>
                        <a:rPr sz="1100" spc="-35" dirty="0">
                          <a:latin typeface="Century Gothic"/>
                          <a:cs typeface="Century Gothic"/>
                        </a:rPr>
                        <a:t>Maintenance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28600">
                <a:tc>
                  <a:txBody>
                    <a:bodyPr/>
                    <a:lstStyle/>
                    <a:p>
                      <a:pPr marL="2540" algn="ctr">
                        <a:lnSpc>
                          <a:spcPct val="100000"/>
                        </a:lnSpc>
                        <a:spcBef>
                          <a:spcPts val="25"/>
                        </a:spcBef>
                      </a:pPr>
                      <a:r>
                        <a:rPr sz="1100" spc="-30" dirty="0">
                          <a:latin typeface="Century Gothic"/>
                          <a:cs typeface="Century Gothic"/>
                        </a:rPr>
                        <a:t>Car</a:t>
                      </a:r>
                      <a:r>
                        <a:rPr sz="1100" spc="-25" dirty="0">
                          <a:latin typeface="Century Gothic"/>
                          <a:cs typeface="Century Gothic"/>
                        </a:rPr>
                        <a:t> </a:t>
                      </a:r>
                      <a:r>
                        <a:rPr sz="1100" spc="5" dirty="0">
                          <a:latin typeface="Century Gothic"/>
                          <a:cs typeface="Century Gothic"/>
                        </a:rPr>
                        <a:t>Insurance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28600">
                <a:tc>
                  <a:txBody>
                    <a:bodyPr/>
                    <a:lstStyle/>
                    <a:p>
                      <a:pPr marL="2540" algn="ctr">
                        <a:lnSpc>
                          <a:spcPct val="100000"/>
                        </a:lnSpc>
                        <a:spcBef>
                          <a:spcPts val="25"/>
                        </a:spcBef>
                      </a:pPr>
                      <a:r>
                        <a:rPr sz="1100" spc="25" dirty="0">
                          <a:latin typeface="Century Gothic"/>
                          <a:cs typeface="Century Gothic"/>
                        </a:rPr>
                        <a:t>Electric</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28600">
                <a:tc>
                  <a:txBody>
                    <a:bodyPr/>
                    <a:lstStyle/>
                    <a:p>
                      <a:pPr marL="2540" algn="ctr">
                        <a:lnSpc>
                          <a:spcPct val="100000"/>
                        </a:lnSpc>
                        <a:spcBef>
                          <a:spcPts val="25"/>
                        </a:spcBef>
                      </a:pPr>
                      <a:r>
                        <a:rPr sz="1100" spc="-35" dirty="0">
                          <a:latin typeface="Century Gothic"/>
                          <a:cs typeface="Century Gothic"/>
                        </a:rPr>
                        <a:t>Gas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228600">
                <a:tc>
                  <a:txBody>
                    <a:bodyPr/>
                    <a:lstStyle/>
                    <a:p>
                      <a:pPr marL="2540" algn="ctr">
                        <a:lnSpc>
                          <a:spcPct val="100000"/>
                        </a:lnSpc>
                        <a:spcBef>
                          <a:spcPts val="25"/>
                        </a:spcBef>
                      </a:pPr>
                      <a:r>
                        <a:rPr sz="1100" spc="-45" dirty="0">
                          <a:latin typeface="Century Gothic"/>
                          <a:cs typeface="Century Gothic"/>
                        </a:rPr>
                        <a:t>Cable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228600">
                <a:tc>
                  <a:txBody>
                    <a:bodyPr/>
                    <a:lstStyle/>
                    <a:p>
                      <a:pPr marL="2540" algn="ctr">
                        <a:lnSpc>
                          <a:spcPct val="100000"/>
                        </a:lnSpc>
                        <a:spcBef>
                          <a:spcPts val="25"/>
                        </a:spcBef>
                      </a:pPr>
                      <a:r>
                        <a:rPr sz="1100" spc="20" dirty="0">
                          <a:latin typeface="Century Gothic"/>
                          <a:cs typeface="Century Gothic"/>
                        </a:rPr>
                        <a:t>Internet</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228600">
                <a:tc>
                  <a:txBody>
                    <a:bodyPr/>
                    <a:lstStyle/>
                    <a:p>
                      <a:pPr marL="1905" algn="ctr">
                        <a:lnSpc>
                          <a:spcPct val="100000"/>
                        </a:lnSpc>
                        <a:spcBef>
                          <a:spcPts val="25"/>
                        </a:spcBef>
                      </a:pPr>
                      <a:r>
                        <a:rPr sz="1100" dirty="0">
                          <a:latin typeface="Century Gothic"/>
                          <a:cs typeface="Century Gothic"/>
                        </a:rPr>
                        <a:t>Phone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r h="228600">
                <a:tc>
                  <a:txBody>
                    <a:bodyPr/>
                    <a:lstStyle/>
                    <a:p>
                      <a:pPr marL="2540" algn="ctr">
                        <a:lnSpc>
                          <a:spcPct val="100000"/>
                        </a:lnSpc>
                        <a:spcBef>
                          <a:spcPts val="25"/>
                        </a:spcBef>
                      </a:pPr>
                      <a:r>
                        <a:rPr sz="1100" spc="30" dirty="0">
                          <a:latin typeface="Century Gothic"/>
                          <a:cs typeface="Century Gothic"/>
                        </a:rPr>
                        <a:t>Water</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1"/>
                  </a:ext>
                </a:extLst>
              </a:tr>
              <a:tr h="228600">
                <a:tc>
                  <a:txBody>
                    <a:bodyPr/>
                    <a:lstStyle/>
                    <a:p>
                      <a:pPr marL="1905" algn="ctr">
                        <a:lnSpc>
                          <a:spcPct val="100000"/>
                        </a:lnSpc>
                        <a:spcBef>
                          <a:spcPts val="25"/>
                        </a:spcBef>
                      </a:pPr>
                      <a:r>
                        <a:rPr sz="1100" spc="30" dirty="0">
                          <a:latin typeface="Century Gothic"/>
                          <a:cs typeface="Century Gothic"/>
                        </a:rPr>
                        <a:t>Food</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2"/>
                  </a:ext>
                </a:extLst>
              </a:tr>
              <a:tr h="228600">
                <a:tc>
                  <a:txBody>
                    <a:bodyPr/>
                    <a:lstStyle/>
                    <a:p>
                      <a:pPr marL="1905" algn="ctr">
                        <a:lnSpc>
                          <a:spcPct val="100000"/>
                        </a:lnSpc>
                        <a:spcBef>
                          <a:spcPts val="25"/>
                        </a:spcBef>
                      </a:pPr>
                      <a:r>
                        <a:rPr sz="1100" spc="20" dirty="0">
                          <a:latin typeface="Century Gothic"/>
                          <a:cs typeface="Century Gothic"/>
                        </a:rPr>
                        <a:t>Entertainment</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3"/>
                  </a:ext>
                </a:extLst>
              </a:tr>
              <a:tr h="228600">
                <a:tc>
                  <a:txBody>
                    <a:bodyPr/>
                    <a:lstStyle/>
                    <a:p>
                      <a:pPr marL="1905" algn="ctr">
                        <a:lnSpc>
                          <a:spcPct val="100000"/>
                        </a:lnSpc>
                        <a:spcBef>
                          <a:spcPts val="25"/>
                        </a:spcBef>
                      </a:pPr>
                      <a:r>
                        <a:rPr sz="1100" spc="40" dirty="0">
                          <a:latin typeface="Century Gothic"/>
                          <a:cs typeface="Century Gothic"/>
                        </a:rPr>
                        <a:t>Travel</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4"/>
                  </a:ext>
                </a:extLst>
              </a:tr>
              <a:tr h="228600">
                <a:tc>
                  <a:txBody>
                    <a:bodyPr/>
                    <a:lstStyle/>
                    <a:p>
                      <a:pPr marL="2540" algn="ctr">
                        <a:lnSpc>
                          <a:spcPct val="100000"/>
                        </a:lnSpc>
                        <a:spcBef>
                          <a:spcPts val="25"/>
                        </a:spcBef>
                      </a:pPr>
                      <a:r>
                        <a:rPr sz="1100" spc="5" dirty="0">
                          <a:latin typeface="Century Gothic"/>
                          <a:cs typeface="Century Gothic"/>
                        </a:rPr>
                        <a:t>Child</a:t>
                      </a:r>
                      <a:r>
                        <a:rPr sz="1100" spc="-25" dirty="0">
                          <a:latin typeface="Century Gothic"/>
                          <a:cs typeface="Century Gothic"/>
                        </a:rPr>
                        <a:t> </a:t>
                      </a:r>
                      <a:r>
                        <a:rPr sz="1100" spc="-40" dirty="0">
                          <a:latin typeface="Century Gothic"/>
                          <a:cs typeface="Century Gothic"/>
                        </a:rPr>
                        <a:t>Care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5"/>
                  </a:ext>
                </a:extLst>
              </a:tr>
              <a:tr h="228600">
                <a:tc>
                  <a:txBody>
                    <a:bodyPr/>
                    <a:lstStyle/>
                    <a:p>
                      <a:pPr marL="1905" algn="ctr">
                        <a:lnSpc>
                          <a:spcPct val="100000"/>
                        </a:lnSpc>
                        <a:spcBef>
                          <a:spcPts val="25"/>
                        </a:spcBef>
                      </a:pPr>
                      <a:r>
                        <a:rPr sz="1100" spc="35" dirty="0">
                          <a:latin typeface="Century Gothic"/>
                          <a:cs typeface="Century Gothic"/>
                        </a:rPr>
                        <a:t>Savings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6"/>
                  </a:ext>
                </a:extLst>
              </a:tr>
              <a:tr h="228600">
                <a:tc>
                  <a:txBody>
                    <a:bodyPr/>
                    <a:lstStyle/>
                    <a:p>
                      <a:pPr marL="3175" algn="ctr">
                        <a:lnSpc>
                          <a:spcPct val="100000"/>
                        </a:lnSpc>
                        <a:spcBef>
                          <a:spcPts val="25"/>
                        </a:spcBef>
                      </a:pPr>
                      <a:r>
                        <a:rPr sz="1100" spc="5" dirty="0">
                          <a:latin typeface="Century Gothic"/>
                          <a:cs typeface="Century Gothic"/>
                        </a:rPr>
                        <a:t>Health</a:t>
                      </a:r>
                      <a:r>
                        <a:rPr sz="1100" spc="-25" dirty="0">
                          <a:latin typeface="Century Gothic"/>
                          <a:cs typeface="Century Gothic"/>
                        </a:rPr>
                        <a:t> </a:t>
                      </a:r>
                      <a:r>
                        <a:rPr sz="1100" spc="5" dirty="0">
                          <a:latin typeface="Century Gothic"/>
                          <a:cs typeface="Century Gothic"/>
                        </a:rPr>
                        <a:t>Insurance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7"/>
                  </a:ext>
                </a:extLst>
              </a:tr>
              <a:tr h="228600">
                <a:tc>
                  <a:txBody>
                    <a:bodyPr/>
                    <a:lstStyle/>
                    <a:p>
                      <a:pPr marL="2540" algn="ctr">
                        <a:lnSpc>
                          <a:spcPct val="100000"/>
                        </a:lnSpc>
                        <a:spcBef>
                          <a:spcPts val="25"/>
                        </a:spcBef>
                      </a:pPr>
                      <a:r>
                        <a:rPr sz="1100" spc="-5" dirty="0">
                          <a:latin typeface="Century Gothic"/>
                          <a:cs typeface="Century Gothic"/>
                        </a:rPr>
                        <a:t>Cell</a:t>
                      </a:r>
                      <a:r>
                        <a:rPr sz="1100" spc="-15" dirty="0">
                          <a:latin typeface="Century Gothic"/>
                          <a:cs typeface="Century Gothic"/>
                        </a:rPr>
                        <a:t> </a:t>
                      </a:r>
                      <a:r>
                        <a:rPr sz="1100" dirty="0">
                          <a:latin typeface="Century Gothic"/>
                          <a:cs typeface="Century Gothic"/>
                        </a:rPr>
                        <a:t>Phone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8"/>
                  </a:ext>
                </a:extLst>
              </a:tr>
              <a:tr h="228600">
                <a:tc>
                  <a:txBody>
                    <a:bodyPr/>
                    <a:lstStyle/>
                    <a:p>
                      <a:pPr marL="2540" algn="ctr">
                        <a:lnSpc>
                          <a:spcPct val="100000"/>
                        </a:lnSpc>
                        <a:spcBef>
                          <a:spcPts val="25"/>
                        </a:spcBef>
                      </a:pPr>
                      <a:r>
                        <a:rPr sz="1100" spc="10" dirty="0">
                          <a:latin typeface="Century Gothic"/>
                          <a:cs typeface="Century Gothic"/>
                        </a:rPr>
                        <a:t>Credit</a:t>
                      </a:r>
                      <a:r>
                        <a:rPr sz="1100" spc="-20" dirty="0">
                          <a:latin typeface="Century Gothic"/>
                          <a:cs typeface="Century Gothic"/>
                        </a:rPr>
                        <a:t> </a:t>
                      </a:r>
                      <a:r>
                        <a:rPr sz="1100" spc="-30" dirty="0">
                          <a:latin typeface="Century Gothic"/>
                          <a:cs typeface="Century Gothic"/>
                        </a:rPr>
                        <a:t>Card</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9"/>
                  </a:ext>
                </a:extLst>
              </a:tr>
              <a:tr h="228600">
                <a:tc>
                  <a:txBody>
                    <a:bodyPr/>
                    <a:lstStyle/>
                    <a:p>
                      <a:pPr marL="2540" algn="ctr">
                        <a:lnSpc>
                          <a:spcPct val="100000"/>
                        </a:lnSpc>
                        <a:spcBef>
                          <a:spcPts val="25"/>
                        </a:spcBef>
                      </a:pPr>
                      <a:r>
                        <a:rPr sz="1100" spc="25" dirty="0">
                          <a:latin typeface="Century Gothic"/>
                          <a:cs typeface="Century Gothic"/>
                        </a:rPr>
                        <a:t>Retirement</a:t>
                      </a:r>
                      <a:r>
                        <a:rPr sz="1100" spc="-25" dirty="0">
                          <a:latin typeface="Century Gothic"/>
                          <a:cs typeface="Century Gothic"/>
                        </a:rPr>
                        <a:t> </a:t>
                      </a:r>
                      <a:r>
                        <a:rPr sz="1100" spc="35" dirty="0">
                          <a:latin typeface="Century Gothic"/>
                          <a:cs typeface="Century Gothic"/>
                        </a:rPr>
                        <a:t>Savings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0"/>
                  </a:ext>
                </a:extLst>
              </a:tr>
              <a:tr h="228600">
                <a:tc>
                  <a:txBody>
                    <a:bodyPr/>
                    <a:lstStyle/>
                    <a:p>
                      <a:pPr marL="2540" algn="ctr">
                        <a:lnSpc>
                          <a:spcPct val="100000"/>
                        </a:lnSpc>
                        <a:spcBef>
                          <a:spcPts val="25"/>
                        </a:spcBef>
                      </a:pPr>
                      <a:r>
                        <a:rPr sz="1100" dirty="0">
                          <a:latin typeface="Century Gothic"/>
                          <a:cs typeface="Century Gothic"/>
                        </a:rPr>
                        <a:t>Miscellaneous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1"/>
                  </a:ext>
                </a:extLst>
              </a:tr>
              <a:tr h="228600">
                <a:tc>
                  <a:txBody>
                    <a:bodyPr/>
                    <a:lstStyle/>
                    <a:p>
                      <a:pPr marL="2540" algn="ctr">
                        <a:lnSpc>
                          <a:spcPct val="100000"/>
                        </a:lnSpc>
                        <a:spcBef>
                          <a:spcPts val="25"/>
                        </a:spcBef>
                      </a:pPr>
                      <a:r>
                        <a:rPr sz="1100" spc="20" dirty="0">
                          <a:latin typeface="Century Gothic"/>
                          <a:cs typeface="Century Gothic"/>
                        </a:rPr>
                        <a:t>Other</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2"/>
                  </a:ext>
                </a:extLst>
              </a:tr>
              <a:tr h="228600">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3"/>
                  </a:ext>
                </a:extLst>
              </a:tr>
              <a:tr h="228600">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4"/>
                  </a:ext>
                </a:extLst>
              </a:tr>
            </a:tbl>
          </a:graphicData>
        </a:graphic>
      </p:graphicFrame>
      <p:sp>
        <p:nvSpPr>
          <p:cNvPr id="6" name="object 6"/>
          <p:cNvSpPr txBox="1"/>
          <p:nvPr/>
        </p:nvSpPr>
        <p:spPr>
          <a:xfrm>
            <a:off x="987936" y="7961616"/>
            <a:ext cx="5793740" cy="710565"/>
          </a:xfrm>
          <a:prstGeom prst="rect">
            <a:avLst/>
          </a:prstGeom>
        </p:spPr>
        <p:txBody>
          <a:bodyPr vert="horz" wrap="square" lIns="0" tIns="15875" rIns="0" bIns="0" rtlCol="0">
            <a:spAutoFit/>
          </a:bodyPr>
          <a:lstStyle/>
          <a:p>
            <a:pPr algn="ctr">
              <a:lnSpc>
                <a:spcPct val="100000"/>
              </a:lnSpc>
              <a:spcBef>
                <a:spcPts val="125"/>
              </a:spcBef>
            </a:pPr>
            <a:r>
              <a:rPr sz="1150" spc="130" dirty="0">
                <a:solidFill>
                  <a:srgbClr val="E31736"/>
                </a:solidFill>
                <a:latin typeface="Century Gothic"/>
                <a:cs typeface="Century Gothic"/>
              </a:rPr>
              <a:t>RESOURCE:</a:t>
            </a:r>
            <a:r>
              <a:rPr sz="1150" spc="85" dirty="0">
                <a:solidFill>
                  <a:srgbClr val="E31736"/>
                </a:solidFill>
                <a:latin typeface="Century Gothic"/>
                <a:cs typeface="Century Gothic"/>
              </a:rPr>
              <a:t> </a:t>
            </a:r>
            <a:r>
              <a:rPr sz="1150" spc="75" dirty="0">
                <a:solidFill>
                  <a:srgbClr val="E31736"/>
                </a:solidFill>
                <a:latin typeface="Century Gothic"/>
                <a:cs typeface="Century Gothic"/>
              </a:rPr>
              <a:t>An</a:t>
            </a:r>
            <a:r>
              <a:rPr sz="1150" spc="90" dirty="0">
                <a:solidFill>
                  <a:srgbClr val="E31736"/>
                </a:solidFill>
                <a:latin typeface="Century Gothic"/>
                <a:cs typeface="Century Gothic"/>
              </a:rPr>
              <a:t> </a:t>
            </a:r>
            <a:r>
              <a:rPr sz="1150" spc="20" dirty="0">
                <a:solidFill>
                  <a:srgbClr val="E31736"/>
                </a:solidFill>
                <a:latin typeface="Century Gothic"/>
                <a:cs typeface="Century Gothic"/>
              </a:rPr>
              <a:t>expanded</a:t>
            </a:r>
            <a:r>
              <a:rPr sz="1150" spc="85" dirty="0">
                <a:solidFill>
                  <a:srgbClr val="E31736"/>
                </a:solidFill>
                <a:latin typeface="Century Gothic"/>
                <a:cs typeface="Century Gothic"/>
              </a:rPr>
              <a:t> </a:t>
            </a:r>
            <a:r>
              <a:rPr sz="1150" spc="55" dirty="0">
                <a:solidFill>
                  <a:srgbClr val="E31736"/>
                </a:solidFill>
                <a:latin typeface="Century Gothic"/>
                <a:cs typeface="Century Gothic"/>
              </a:rPr>
              <a:t>personal</a:t>
            </a:r>
            <a:r>
              <a:rPr sz="1150" spc="90" dirty="0">
                <a:solidFill>
                  <a:srgbClr val="E31736"/>
                </a:solidFill>
                <a:latin typeface="Century Gothic"/>
                <a:cs typeface="Century Gothic"/>
              </a:rPr>
              <a:t> </a:t>
            </a:r>
            <a:r>
              <a:rPr sz="1150" spc="40" dirty="0">
                <a:solidFill>
                  <a:srgbClr val="E31736"/>
                </a:solidFill>
                <a:latin typeface="Century Gothic"/>
                <a:cs typeface="Century Gothic"/>
              </a:rPr>
              <a:t>budget</a:t>
            </a:r>
            <a:r>
              <a:rPr sz="1150" spc="85" dirty="0">
                <a:solidFill>
                  <a:srgbClr val="E31736"/>
                </a:solidFill>
                <a:latin typeface="Century Gothic"/>
                <a:cs typeface="Century Gothic"/>
              </a:rPr>
              <a:t> </a:t>
            </a:r>
            <a:r>
              <a:rPr sz="1150" spc="-25" dirty="0">
                <a:solidFill>
                  <a:srgbClr val="E31736"/>
                </a:solidFill>
                <a:latin typeface="Century Gothic"/>
                <a:cs typeface="Century Gothic"/>
              </a:rPr>
              <a:t>can</a:t>
            </a:r>
            <a:r>
              <a:rPr sz="1150" spc="90" dirty="0">
                <a:solidFill>
                  <a:srgbClr val="E31736"/>
                </a:solidFill>
                <a:latin typeface="Century Gothic"/>
                <a:cs typeface="Century Gothic"/>
              </a:rPr>
              <a:t> </a:t>
            </a:r>
            <a:r>
              <a:rPr sz="1150" spc="-5" dirty="0">
                <a:solidFill>
                  <a:srgbClr val="E31736"/>
                </a:solidFill>
                <a:latin typeface="Century Gothic"/>
                <a:cs typeface="Century Gothic"/>
              </a:rPr>
              <a:t>be</a:t>
            </a:r>
            <a:r>
              <a:rPr sz="1150" spc="85" dirty="0">
                <a:solidFill>
                  <a:srgbClr val="E31736"/>
                </a:solidFill>
                <a:latin typeface="Century Gothic"/>
                <a:cs typeface="Century Gothic"/>
              </a:rPr>
              <a:t> </a:t>
            </a:r>
            <a:r>
              <a:rPr sz="1150" spc="50" dirty="0">
                <a:solidFill>
                  <a:srgbClr val="E31736"/>
                </a:solidFill>
                <a:latin typeface="Century Gothic"/>
                <a:cs typeface="Century Gothic"/>
              </a:rPr>
              <a:t>found</a:t>
            </a:r>
            <a:r>
              <a:rPr sz="1150" spc="90" dirty="0">
                <a:solidFill>
                  <a:srgbClr val="E31736"/>
                </a:solidFill>
                <a:latin typeface="Century Gothic"/>
                <a:cs typeface="Century Gothic"/>
              </a:rPr>
              <a:t> </a:t>
            </a:r>
            <a:r>
              <a:rPr sz="1150" spc="70" dirty="0">
                <a:solidFill>
                  <a:srgbClr val="E31736"/>
                </a:solidFill>
                <a:latin typeface="Century Gothic"/>
                <a:cs typeface="Century Gothic"/>
              </a:rPr>
              <a:t>in</a:t>
            </a:r>
            <a:r>
              <a:rPr sz="1150" spc="85" dirty="0">
                <a:solidFill>
                  <a:srgbClr val="E31736"/>
                </a:solidFill>
                <a:latin typeface="Century Gothic"/>
                <a:cs typeface="Century Gothic"/>
              </a:rPr>
              <a:t> </a:t>
            </a:r>
            <a:r>
              <a:rPr sz="1150" spc="45" dirty="0">
                <a:solidFill>
                  <a:srgbClr val="E31736"/>
                </a:solidFill>
                <a:latin typeface="Century Gothic"/>
                <a:cs typeface="Century Gothic"/>
              </a:rPr>
              <a:t>the</a:t>
            </a:r>
            <a:r>
              <a:rPr sz="1150" spc="90" dirty="0">
                <a:solidFill>
                  <a:srgbClr val="E31736"/>
                </a:solidFill>
                <a:latin typeface="Century Gothic"/>
                <a:cs typeface="Century Gothic"/>
              </a:rPr>
              <a:t> </a:t>
            </a:r>
            <a:r>
              <a:rPr sz="1150" spc="30" dirty="0">
                <a:solidFill>
                  <a:srgbClr val="E31736"/>
                </a:solidFill>
                <a:latin typeface="Century Gothic"/>
                <a:cs typeface="Century Gothic"/>
              </a:rPr>
              <a:t>appendix.</a:t>
            </a:r>
            <a:endParaRPr sz="1150">
              <a:latin typeface="Century Gothic"/>
              <a:cs typeface="Century Gothic"/>
            </a:endParaRPr>
          </a:p>
          <a:p>
            <a:pPr>
              <a:lnSpc>
                <a:spcPct val="100000"/>
              </a:lnSpc>
              <a:spcBef>
                <a:spcPts val="35"/>
              </a:spcBef>
            </a:pPr>
            <a:endParaRPr sz="2050">
              <a:latin typeface="Century Gothic"/>
              <a:cs typeface="Century Gothic"/>
            </a:endParaRPr>
          </a:p>
          <a:p>
            <a:pPr marL="2540" algn="ctr">
              <a:lnSpc>
                <a:spcPct val="100000"/>
              </a:lnSpc>
              <a:tabLst>
                <a:tab pos="4059554" algn="l"/>
              </a:tabLst>
            </a:pPr>
            <a:r>
              <a:rPr sz="1150" b="1" dirty="0">
                <a:latin typeface="Arial"/>
                <a:cs typeface="Arial"/>
              </a:rPr>
              <a:t>TOTAL</a:t>
            </a:r>
            <a:r>
              <a:rPr sz="1150" b="1" spc="15" dirty="0">
                <a:latin typeface="Arial"/>
                <a:cs typeface="Arial"/>
              </a:rPr>
              <a:t> </a:t>
            </a:r>
            <a:r>
              <a:rPr sz="1150" b="1" spc="30" dirty="0">
                <a:latin typeface="Arial"/>
                <a:cs typeface="Arial"/>
              </a:rPr>
              <a:t>MONTHLY</a:t>
            </a:r>
            <a:r>
              <a:rPr sz="1150" b="1" spc="15" dirty="0">
                <a:latin typeface="Arial"/>
                <a:cs typeface="Arial"/>
              </a:rPr>
              <a:t> </a:t>
            </a:r>
            <a:r>
              <a:rPr sz="1150" b="1" spc="-35" dirty="0">
                <a:latin typeface="Arial"/>
                <a:cs typeface="Arial"/>
              </a:rPr>
              <a:t>PERSONAL</a:t>
            </a:r>
            <a:r>
              <a:rPr sz="1150" b="1" spc="20" dirty="0">
                <a:latin typeface="Arial"/>
                <a:cs typeface="Arial"/>
              </a:rPr>
              <a:t> </a:t>
            </a:r>
            <a:r>
              <a:rPr sz="1150" b="1" spc="-50" dirty="0">
                <a:latin typeface="Arial"/>
                <a:cs typeface="Arial"/>
              </a:rPr>
              <a:t>EXPENSES</a:t>
            </a:r>
            <a:r>
              <a:rPr sz="1200" spc="-50" dirty="0">
                <a:latin typeface="Gill Sans MT"/>
                <a:cs typeface="Gill Sans MT"/>
              </a:rPr>
              <a:t>:</a:t>
            </a:r>
            <a:r>
              <a:rPr sz="1200" spc="-35" dirty="0">
                <a:latin typeface="Gill Sans MT"/>
                <a:cs typeface="Gill Sans MT"/>
              </a:rPr>
              <a:t> </a:t>
            </a:r>
            <a:r>
              <a:rPr sz="1200" u="sng" spc="-35" dirty="0">
                <a:uFill>
                  <a:solidFill>
                    <a:srgbClr val="000000"/>
                  </a:solidFill>
                </a:uFill>
                <a:latin typeface="Gill Sans MT"/>
                <a:cs typeface="Gill Sans MT"/>
              </a:rPr>
              <a:t> </a:t>
            </a:r>
            <a:r>
              <a:rPr sz="1200" u="sng" dirty="0">
                <a:uFill>
                  <a:solidFill>
                    <a:srgbClr val="000000"/>
                  </a:solidFill>
                </a:uFill>
                <a:latin typeface="Gill Sans MT"/>
                <a:cs typeface="Gill Sans MT"/>
              </a:rPr>
              <a:t>	</a:t>
            </a:r>
            <a:endParaRPr sz="1200">
              <a:latin typeface="Gill Sans MT"/>
              <a:cs typeface="Gill Sans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DAF2AB-DCEC-4BB7-A964-F1B1BAC9D6AE}"/>
              </a:ext>
            </a:extLst>
          </p:cNvPr>
          <p:cNvSpPr txBox="1"/>
          <p:nvPr/>
        </p:nvSpPr>
        <p:spPr>
          <a:xfrm>
            <a:off x="609600" y="1676400"/>
            <a:ext cx="6934200" cy="4031873"/>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How do you feel about 2021?</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Did you get the results you desired?</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Would you have done anything differently?</a:t>
            </a:r>
          </a:p>
        </p:txBody>
      </p:sp>
      <p:cxnSp>
        <p:nvCxnSpPr>
          <p:cNvPr id="4" name="Straight Connector 3">
            <a:extLst>
              <a:ext uri="{FF2B5EF4-FFF2-40B4-BE49-F238E27FC236}">
                <a16:creationId xmlns:a16="http://schemas.microsoft.com/office/drawing/2014/main" id="{EDD28E1D-AD10-4487-9100-44026E3EBD72}"/>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9072934B-2208-4847-A34A-10B2D09B9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66E1794E-307A-4F94-96C4-15C945F79A82}"/>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3</a:t>
            </a:fld>
            <a:endParaRPr lang="en-US" spc="135" dirty="0"/>
          </a:p>
        </p:txBody>
      </p:sp>
    </p:spTree>
    <p:extLst>
      <p:ext uri="{BB962C8B-B14F-4D97-AF65-F5344CB8AC3E}">
        <p14:creationId xmlns:p14="http://schemas.microsoft.com/office/powerpoint/2010/main" val="11593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2966020" y="801115"/>
            <a:ext cx="1840864" cy="270510"/>
          </a:xfrm>
          <a:prstGeom prst="rect">
            <a:avLst/>
          </a:prstGeom>
        </p:spPr>
        <p:txBody>
          <a:bodyPr vert="horz" wrap="square" lIns="0" tIns="13335" rIns="0" bIns="0" rtlCol="0">
            <a:spAutoFit/>
          </a:bodyPr>
          <a:lstStyle/>
          <a:p>
            <a:pPr marL="12700">
              <a:lnSpc>
                <a:spcPct val="100000"/>
              </a:lnSpc>
              <a:spcBef>
                <a:spcPts val="105"/>
              </a:spcBef>
            </a:pPr>
            <a:r>
              <a:rPr sz="1600" b="1" u="sng" spc="-85" dirty="0">
                <a:uFill>
                  <a:solidFill>
                    <a:srgbClr val="000000"/>
                  </a:solidFill>
                </a:uFill>
                <a:latin typeface="Gill Sans MT"/>
                <a:cs typeface="Gill Sans MT"/>
              </a:rPr>
              <a:t>FI</a:t>
            </a:r>
            <a:r>
              <a:rPr sz="1600" b="1" u="sng" spc="-170" dirty="0">
                <a:uFill>
                  <a:solidFill>
                    <a:srgbClr val="000000"/>
                  </a:solidFill>
                </a:uFill>
                <a:latin typeface="Gill Sans MT"/>
                <a:cs typeface="Gill Sans MT"/>
              </a:rPr>
              <a:t>N</a:t>
            </a:r>
            <a:r>
              <a:rPr sz="1600" b="1" u="sng" spc="-210" dirty="0">
                <a:uFill>
                  <a:solidFill>
                    <a:srgbClr val="000000"/>
                  </a:solidFill>
                </a:uFill>
                <a:latin typeface="Gill Sans MT"/>
                <a:cs typeface="Gill Sans MT"/>
              </a:rPr>
              <a:t>A</a:t>
            </a:r>
            <a:r>
              <a:rPr sz="1600" b="1" u="sng" spc="-170" dirty="0">
                <a:uFill>
                  <a:solidFill>
                    <a:srgbClr val="000000"/>
                  </a:solidFill>
                </a:uFill>
                <a:latin typeface="Gill Sans MT"/>
                <a:cs typeface="Gill Sans MT"/>
              </a:rPr>
              <a:t>N</a:t>
            </a:r>
            <a:r>
              <a:rPr sz="1600" b="1" u="sng" spc="-120" dirty="0">
                <a:uFill>
                  <a:solidFill>
                    <a:srgbClr val="000000"/>
                  </a:solidFill>
                </a:uFill>
                <a:latin typeface="Gill Sans MT"/>
                <a:cs typeface="Gill Sans MT"/>
              </a:rPr>
              <a:t>C</a:t>
            </a:r>
            <a:r>
              <a:rPr sz="1600" b="1" u="sng" spc="-35" dirty="0">
                <a:uFill>
                  <a:solidFill>
                    <a:srgbClr val="000000"/>
                  </a:solidFill>
                </a:uFill>
                <a:latin typeface="Gill Sans MT"/>
                <a:cs typeface="Gill Sans MT"/>
              </a:rPr>
              <a:t>I</a:t>
            </a:r>
            <a:r>
              <a:rPr sz="1600" b="1" u="sng" spc="-21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35" dirty="0">
                <a:uFill>
                  <a:solidFill>
                    <a:srgbClr val="000000"/>
                  </a:solidFill>
                </a:uFill>
                <a:latin typeface="Gill Sans MT"/>
                <a:cs typeface="Gill Sans MT"/>
              </a:rPr>
              <a:t>M</a:t>
            </a:r>
            <a:r>
              <a:rPr sz="1600" b="1" u="sng" spc="-105" dirty="0">
                <a:uFill>
                  <a:solidFill>
                    <a:srgbClr val="000000"/>
                  </a:solidFill>
                </a:uFill>
                <a:latin typeface="Gill Sans MT"/>
                <a:cs typeface="Gill Sans MT"/>
              </a:rPr>
              <a:t>O</a:t>
            </a:r>
            <a:r>
              <a:rPr sz="1600" b="1" u="sng" spc="-130" dirty="0">
                <a:uFill>
                  <a:solidFill>
                    <a:srgbClr val="000000"/>
                  </a:solidFill>
                </a:uFill>
                <a:latin typeface="Gill Sans MT"/>
                <a:cs typeface="Gill Sans MT"/>
              </a:rPr>
              <a:t>D</a:t>
            </a:r>
            <a:r>
              <a:rPr sz="1600" b="1" u="sng" spc="-125" dirty="0">
                <a:uFill>
                  <a:solidFill>
                    <a:srgbClr val="000000"/>
                  </a:solidFill>
                </a:uFill>
                <a:latin typeface="Gill Sans MT"/>
                <a:cs typeface="Gill Sans MT"/>
              </a:rPr>
              <a:t>EL</a:t>
            </a:r>
            <a:endParaRPr sz="1600">
              <a:latin typeface="Gill Sans MT"/>
              <a:cs typeface="Gill Sans MT"/>
            </a:endParaRPr>
          </a:p>
        </p:txBody>
      </p:sp>
      <p:sp>
        <p:nvSpPr>
          <p:cNvPr id="9" name="object 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30</a:t>
            </a:fld>
            <a:endParaRPr spc="135" dirty="0"/>
          </a:p>
        </p:txBody>
      </p:sp>
      <p:graphicFrame>
        <p:nvGraphicFramePr>
          <p:cNvPr id="5" name="object 5"/>
          <p:cNvGraphicFramePr>
            <a:graphicFrameLocks noGrp="1"/>
          </p:cNvGraphicFramePr>
          <p:nvPr/>
        </p:nvGraphicFramePr>
        <p:xfrm>
          <a:off x="950975" y="1313688"/>
          <a:ext cx="5828029" cy="2781935"/>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2856229">
                  <a:extLst>
                    <a:ext uri="{9D8B030D-6E8A-4147-A177-3AD203B41FA5}">
                      <a16:colId xmlns:a16="http://schemas.microsoft.com/office/drawing/2014/main" val="20001"/>
                    </a:ext>
                  </a:extLst>
                </a:gridCol>
              </a:tblGrid>
              <a:tr h="499745">
                <a:tc>
                  <a:txBody>
                    <a:bodyPr/>
                    <a:lstStyle/>
                    <a:p>
                      <a:pPr algn="ctr">
                        <a:lnSpc>
                          <a:spcPct val="100000"/>
                        </a:lnSpc>
                        <a:spcBef>
                          <a:spcPts val="919"/>
                        </a:spcBef>
                      </a:pPr>
                      <a:r>
                        <a:rPr sz="1600" b="1" spc="-10" dirty="0">
                          <a:solidFill>
                            <a:srgbClr val="FFFFFF"/>
                          </a:solidFill>
                          <a:latin typeface="Gill Sans MT"/>
                          <a:cs typeface="Gill Sans MT"/>
                        </a:rPr>
                        <a:t>BUS</a:t>
                      </a:r>
                      <a:r>
                        <a:rPr sz="1600" b="1" spc="-5" dirty="0">
                          <a:solidFill>
                            <a:srgbClr val="FFFFFF"/>
                          </a:solidFill>
                          <a:latin typeface="Gill Sans MT"/>
                          <a:cs typeface="Gill Sans MT"/>
                        </a:rPr>
                        <a:t>I</a:t>
                      </a:r>
                      <a:r>
                        <a:rPr sz="1600" b="1" spc="-10" dirty="0">
                          <a:solidFill>
                            <a:srgbClr val="FFFFFF"/>
                          </a:solidFill>
                          <a:latin typeface="Gill Sans MT"/>
                          <a:cs typeface="Gill Sans MT"/>
                        </a:rPr>
                        <a:t>NES</a:t>
                      </a:r>
                      <a:r>
                        <a:rPr sz="1600" b="1" dirty="0">
                          <a:solidFill>
                            <a:srgbClr val="FFFFFF"/>
                          </a:solidFill>
                          <a:latin typeface="Gill Sans MT"/>
                          <a:cs typeface="Gill Sans MT"/>
                        </a:rPr>
                        <a:t>S</a:t>
                      </a:r>
                      <a:r>
                        <a:rPr sz="1600" b="1" spc="-50" dirty="0">
                          <a:solidFill>
                            <a:srgbClr val="FFFFFF"/>
                          </a:solidFill>
                          <a:latin typeface="Gill Sans MT"/>
                          <a:cs typeface="Gill Sans MT"/>
                        </a:rPr>
                        <a:t> </a:t>
                      </a:r>
                      <a:r>
                        <a:rPr sz="1600" b="1" spc="-5" dirty="0">
                          <a:solidFill>
                            <a:srgbClr val="FFFFFF"/>
                          </a:solidFill>
                          <a:latin typeface="Gill Sans MT"/>
                          <a:cs typeface="Gill Sans MT"/>
                        </a:rPr>
                        <a:t>EXPE</a:t>
                      </a:r>
                      <a:r>
                        <a:rPr sz="1600" b="1" spc="-10" dirty="0">
                          <a:solidFill>
                            <a:srgbClr val="FFFFFF"/>
                          </a:solidFill>
                          <a:latin typeface="Gill Sans MT"/>
                          <a:cs typeface="Gill Sans MT"/>
                        </a:rPr>
                        <a:t>N</a:t>
                      </a:r>
                      <a:r>
                        <a:rPr sz="1600" b="1" spc="-5" dirty="0">
                          <a:solidFill>
                            <a:srgbClr val="FFFFFF"/>
                          </a:solidFill>
                          <a:latin typeface="Gill Sans MT"/>
                          <a:cs typeface="Gill Sans MT"/>
                        </a:rPr>
                        <a:t>S</a:t>
                      </a:r>
                      <a:r>
                        <a:rPr sz="1600" b="1" dirty="0">
                          <a:solidFill>
                            <a:srgbClr val="FFFFFF"/>
                          </a:solidFill>
                          <a:latin typeface="Gill Sans MT"/>
                          <a:cs typeface="Gill Sans MT"/>
                        </a:rPr>
                        <a:t>E</a:t>
                      </a:r>
                      <a:r>
                        <a:rPr sz="1600" b="1" spc="-50" dirty="0">
                          <a:solidFill>
                            <a:srgbClr val="FFFFFF"/>
                          </a:solidFill>
                          <a:latin typeface="Gill Sans MT"/>
                          <a:cs typeface="Gill Sans MT"/>
                        </a:rPr>
                        <a:t> </a:t>
                      </a:r>
                      <a:r>
                        <a:rPr sz="1600" b="1" spc="-5" dirty="0">
                          <a:solidFill>
                            <a:srgbClr val="FFFFFF"/>
                          </a:solidFill>
                          <a:latin typeface="Gill Sans MT"/>
                          <a:cs typeface="Gill Sans MT"/>
                        </a:rPr>
                        <a:t>TYPE</a:t>
                      </a:r>
                      <a:endParaRPr sz="1600">
                        <a:latin typeface="Gill Sans MT"/>
                        <a:cs typeface="Gill Sans MT"/>
                      </a:endParaRPr>
                    </a:p>
                  </a:txBody>
                  <a:tcPr marL="0" marR="0" marT="116839" marB="0">
                    <a:solidFill>
                      <a:srgbClr val="0054A4"/>
                    </a:solidFill>
                  </a:tcPr>
                </a:tc>
                <a:tc>
                  <a:txBody>
                    <a:bodyPr/>
                    <a:lstStyle/>
                    <a:p>
                      <a:pPr marL="452120">
                        <a:lnSpc>
                          <a:spcPct val="100000"/>
                        </a:lnSpc>
                        <a:spcBef>
                          <a:spcPts val="919"/>
                        </a:spcBef>
                      </a:pPr>
                      <a:r>
                        <a:rPr sz="1600" b="1" spc="-10" dirty="0">
                          <a:solidFill>
                            <a:srgbClr val="FFFFFF"/>
                          </a:solidFill>
                          <a:latin typeface="Gill Sans MT"/>
                          <a:cs typeface="Gill Sans MT"/>
                        </a:rPr>
                        <a:t>MONTH</a:t>
                      </a:r>
                      <a:r>
                        <a:rPr sz="1600" b="1" spc="-5" dirty="0">
                          <a:solidFill>
                            <a:srgbClr val="FFFFFF"/>
                          </a:solidFill>
                          <a:latin typeface="Gill Sans MT"/>
                          <a:cs typeface="Gill Sans MT"/>
                        </a:rPr>
                        <a:t>L</a:t>
                      </a:r>
                      <a:r>
                        <a:rPr sz="1600" b="1" dirty="0">
                          <a:solidFill>
                            <a:srgbClr val="FFFFFF"/>
                          </a:solidFill>
                          <a:latin typeface="Gill Sans MT"/>
                          <a:cs typeface="Gill Sans MT"/>
                        </a:rPr>
                        <a:t>Y</a:t>
                      </a:r>
                      <a:r>
                        <a:rPr sz="1600" b="1" spc="-50" dirty="0">
                          <a:solidFill>
                            <a:srgbClr val="FFFFFF"/>
                          </a:solidFill>
                          <a:latin typeface="Gill Sans MT"/>
                          <a:cs typeface="Gill Sans MT"/>
                        </a:rPr>
                        <a:t> </a:t>
                      </a:r>
                      <a:r>
                        <a:rPr sz="1600" b="1" spc="-10" dirty="0">
                          <a:solidFill>
                            <a:srgbClr val="FFFFFF"/>
                          </a:solidFill>
                          <a:latin typeface="Gill Sans MT"/>
                          <a:cs typeface="Gill Sans MT"/>
                        </a:rPr>
                        <a:t>AMOUN</a:t>
                      </a:r>
                      <a:r>
                        <a:rPr sz="1600" b="1" dirty="0">
                          <a:solidFill>
                            <a:srgbClr val="FFFFFF"/>
                          </a:solidFill>
                          <a:latin typeface="Gill Sans MT"/>
                          <a:cs typeface="Gill Sans MT"/>
                        </a:rPr>
                        <a:t>T</a:t>
                      </a:r>
                      <a:endParaRPr sz="1600">
                        <a:latin typeface="Gill Sans MT"/>
                        <a:cs typeface="Gill Sans MT"/>
                      </a:endParaRPr>
                    </a:p>
                  </a:txBody>
                  <a:tcPr marL="0" marR="0" marT="116839" marB="0">
                    <a:solidFill>
                      <a:srgbClr val="0054A4"/>
                    </a:solidFill>
                  </a:tcPr>
                </a:tc>
                <a:extLst>
                  <a:ext uri="{0D108BD9-81ED-4DB2-BD59-A6C34878D82A}">
                    <a16:rowId xmlns:a16="http://schemas.microsoft.com/office/drawing/2014/main" val="10000"/>
                  </a:ext>
                </a:extLst>
              </a:tr>
              <a:tr h="225425">
                <a:tc>
                  <a:txBody>
                    <a:bodyPr/>
                    <a:lstStyle/>
                    <a:p>
                      <a:pPr algn="ctr">
                        <a:lnSpc>
                          <a:spcPct val="100000"/>
                        </a:lnSpc>
                        <a:spcBef>
                          <a:spcPts val="5"/>
                        </a:spcBef>
                      </a:pPr>
                      <a:r>
                        <a:rPr sz="1100" spc="30" dirty="0">
                          <a:latin typeface="Century Gothic"/>
                          <a:cs typeface="Century Gothic"/>
                        </a:rPr>
                        <a:t>Auto</a:t>
                      </a:r>
                      <a:endParaRPr sz="1100">
                        <a:latin typeface="Century Gothic"/>
                        <a:cs typeface="Century Gothic"/>
                      </a:endParaRPr>
                    </a:p>
                  </a:txBody>
                  <a:tcPr marL="0" marR="0" marT="635"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28600">
                <a:tc>
                  <a:txBody>
                    <a:bodyPr/>
                    <a:lstStyle/>
                    <a:p>
                      <a:pPr algn="ctr">
                        <a:lnSpc>
                          <a:spcPct val="100000"/>
                        </a:lnSpc>
                        <a:spcBef>
                          <a:spcPts val="25"/>
                        </a:spcBef>
                      </a:pPr>
                      <a:r>
                        <a:rPr sz="1100" spc="30" dirty="0">
                          <a:latin typeface="Century Gothic"/>
                          <a:cs typeface="Century Gothic"/>
                        </a:rPr>
                        <a:t>Travel/Entertainment</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28600">
                <a:tc>
                  <a:txBody>
                    <a:bodyPr/>
                    <a:lstStyle/>
                    <a:p>
                      <a:pPr algn="ctr">
                        <a:lnSpc>
                          <a:spcPct val="100000"/>
                        </a:lnSpc>
                        <a:spcBef>
                          <a:spcPts val="25"/>
                        </a:spcBef>
                      </a:pPr>
                      <a:r>
                        <a:rPr sz="1100" spc="35" dirty="0">
                          <a:latin typeface="Century Gothic"/>
                          <a:cs typeface="Century Gothic"/>
                        </a:rPr>
                        <a:t>Network</a:t>
                      </a:r>
                      <a:r>
                        <a:rPr sz="1100" spc="5" dirty="0">
                          <a:latin typeface="Century Gothic"/>
                          <a:cs typeface="Century Gothic"/>
                        </a:rPr>
                        <a:t> </a:t>
                      </a:r>
                      <a:r>
                        <a:rPr sz="1100" spc="30" dirty="0">
                          <a:latin typeface="Century Gothic"/>
                          <a:cs typeface="Century Gothic"/>
                        </a:rPr>
                        <a:t>(Sphere)</a:t>
                      </a:r>
                      <a:r>
                        <a:rPr sz="1100" spc="5" dirty="0">
                          <a:latin typeface="Century Gothic"/>
                          <a:cs typeface="Century Gothic"/>
                        </a:rPr>
                        <a:t> Marketing</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28600">
                <a:tc>
                  <a:txBody>
                    <a:bodyPr/>
                    <a:lstStyle/>
                    <a:p>
                      <a:pPr algn="ctr">
                        <a:lnSpc>
                          <a:spcPct val="100000"/>
                        </a:lnSpc>
                        <a:spcBef>
                          <a:spcPts val="25"/>
                        </a:spcBef>
                      </a:pPr>
                      <a:r>
                        <a:rPr sz="1100" spc="35" dirty="0">
                          <a:latin typeface="Century Gothic"/>
                          <a:cs typeface="Century Gothic"/>
                        </a:rPr>
                        <a:t>Non-Network</a:t>
                      </a:r>
                      <a:r>
                        <a:rPr sz="1100" dirty="0">
                          <a:latin typeface="Century Gothic"/>
                          <a:cs typeface="Century Gothic"/>
                        </a:rPr>
                        <a:t> </a:t>
                      </a:r>
                      <a:r>
                        <a:rPr sz="1100" spc="30" dirty="0">
                          <a:latin typeface="Century Gothic"/>
                          <a:cs typeface="Century Gothic"/>
                        </a:rPr>
                        <a:t>(Non-Sphere)</a:t>
                      </a:r>
                      <a:r>
                        <a:rPr sz="1100" spc="5" dirty="0">
                          <a:latin typeface="Century Gothic"/>
                          <a:cs typeface="Century Gothic"/>
                        </a:rPr>
                        <a:t> Marketing</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28600">
                <a:tc>
                  <a:txBody>
                    <a:bodyPr/>
                    <a:lstStyle/>
                    <a:p>
                      <a:pPr algn="ctr">
                        <a:lnSpc>
                          <a:spcPct val="100000"/>
                        </a:lnSpc>
                        <a:spcBef>
                          <a:spcPts val="25"/>
                        </a:spcBef>
                      </a:pPr>
                      <a:r>
                        <a:rPr sz="1100" spc="40" dirty="0">
                          <a:latin typeface="Century Gothic"/>
                          <a:cs typeface="Century Gothic"/>
                        </a:rPr>
                        <a:t>Property</a:t>
                      </a:r>
                      <a:r>
                        <a:rPr sz="1100" dirty="0">
                          <a:latin typeface="Century Gothic"/>
                          <a:cs typeface="Century Gothic"/>
                        </a:rPr>
                        <a:t> </a:t>
                      </a:r>
                      <a:r>
                        <a:rPr sz="1100" spc="10" dirty="0">
                          <a:latin typeface="Century Gothic"/>
                          <a:cs typeface="Century Gothic"/>
                        </a:rPr>
                        <a:t>Specific</a:t>
                      </a:r>
                      <a:r>
                        <a:rPr sz="1100" dirty="0">
                          <a:latin typeface="Century Gothic"/>
                          <a:cs typeface="Century Gothic"/>
                        </a:rPr>
                        <a:t> </a:t>
                      </a:r>
                      <a:r>
                        <a:rPr sz="1100" spc="5" dirty="0">
                          <a:latin typeface="Century Gothic"/>
                          <a:cs typeface="Century Gothic"/>
                        </a:rPr>
                        <a:t>Marketing</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28600">
                <a:tc>
                  <a:txBody>
                    <a:bodyPr/>
                    <a:lstStyle/>
                    <a:p>
                      <a:pPr algn="ctr">
                        <a:lnSpc>
                          <a:spcPct val="100000"/>
                        </a:lnSpc>
                        <a:spcBef>
                          <a:spcPts val="25"/>
                        </a:spcBef>
                      </a:pPr>
                      <a:r>
                        <a:rPr sz="1100" spc="30" dirty="0">
                          <a:latin typeface="Century Gothic"/>
                          <a:cs typeface="Century Gothic"/>
                        </a:rPr>
                        <a:t>Administrative</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28600">
                <a:tc>
                  <a:txBody>
                    <a:bodyPr/>
                    <a:lstStyle/>
                    <a:p>
                      <a:pPr algn="ctr">
                        <a:lnSpc>
                          <a:spcPct val="100000"/>
                        </a:lnSpc>
                        <a:spcBef>
                          <a:spcPts val="25"/>
                        </a:spcBef>
                      </a:pPr>
                      <a:r>
                        <a:rPr sz="1100" spc="15" dirty="0">
                          <a:latin typeface="Century Gothic"/>
                          <a:cs typeface="Century Gothic"/>
                        </a:rPr>
                        <a:t>Team</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227965">
                <a:tc>
                  <a:txBody>
                    <a:bodyPr/>
                    <a:lstStyle/>
                    <a:p>
                      <a:pPr algn="ctr">
                        <a:lnSpc>
                          <a:spcPct val="100000"/>
                        </a:lnSpc>
                        <a:spcBef>
                          <a:spcPts val="25"/>
                        </a:spcBef>
                      </a:pPr>
                      <a:r>
                        <a:rPr sz="1100" spc="20" dirty="0">
                          <a:latin typeface="Century Gothic"/>
                          <a:cs typeface="Century Gothic"/>
                        </a:rPr>
                        <a:t>Other</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228600">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228600">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bl>
          </a:graphicData>
        </a:graphic>
      </p:graphicFrame>
      <p:sp>
        <p:nvSpPr>
          <p:cNvPr id="6" name="object 6"/>
          <p:cNvSpPr txBox="1"/>
          <p:nvPr/>
        </p:nvSpPr>
        <p:spPr>
          <a:xfrm>
            <a:off x="825500" y="4308347"/>
            <a:ext cx="6026150" cy="1246505"/>
          </a:xfrm>
          <a:prstGeom prst="rect">
            <a:avLst/>
          </a:prstGeom>
        </p:spPr>
        <p:txBody>
          <a:bodyPr vert="horz" wrap="square" lIns="0" tIns="15875" rIns="0" bIns="0" rtlCol="0">
            <a:spAutoFit/>
          </a:bodyPr>
          <a:lstStyle/>
          <a:p>
            <a:pPr marL="233679" algn="ctr">
              <a:lnSpc>
                <a:spcPct val="100000"/>
              </a:lnSpc>
              <a:spcBef>
                <a:spcPts val="125"/>
              </a:spcBef>
            </a:pPr>
            <a:r>
              <a:rPr sz="1150" spc="130" dirty="0">
                <a:solidFill>
                  <a:srgbClr val="E31736"/>
                </a:solidFill>
                <a:latin typeface="Century Gothic"/>
                <a:cs typeface="Century Gothic"/>
              </a:rPr>
              <a:t>RESOURCE:</a:t>
            </a:r>
            <a:r>
              <a:rPr sz="1150" spc="85" dirty="0">
                <a:solidFill>
                  <a:srgbClr val="E31736"/>
                </a:solidFill>
                <a:latin typeface="Century Gothic"/>
                <a:cs typeface="Century Gothic"/>
              </a:rPr>
              <a:t> </a:t>
            </a:r>
            <a:r>
              <a:rPr sz="1150" spc="75" dirty="0">
                <a:solidFill>
                  <a:srgbClr val="E31736"/>
                </a:solidFill>
                <a:latin typeface="Century Gothic"/>
                <a:cs typeface="Century Gothic"/>
              </a:rPr>
              <a:t>An</a:t>
            </a:r>
            <a:r>
              <a:rPr sz="1150" spc="90" dirty="0">
                <a:solidFill>
                  <a:srgbClr val="E31736"/>
                </a:solidFill>
                <a:latin typeface="Century Gothic"/>
                <a:cs typeface="Century Gothic"/>
              </a:rPr>
              <a:t> </a:t>
            </a:r>
            <a:r>
              <a:rPr sz="1150" spc="20" dirty="0">
                <a:solidFill>
                  <a:srgbClr val="E31736"/>
                </a:solidFill>
                <a:latin typeface="Century Gothic"/>
                <a:cs typeface="Century Gothic"/>
              </a:rPr>
              <a:t>expanded</a:t>
            </a:r>
            <a:r>
              <a:rPr sz="1150" spc="90" dirty="0">
                <a:solidFill>
                  <a:srgbClr val="E31736"/>
                </a:solidFill>
                <a:latin typeface="Century Gothic"/>
                <a:cs typeface="Century Gothic"/>
              </a:rPr>
              <a:t> business</a:t>
            </a:r>
            <a:r>
              <a:rPr sz="1150" spc="40" dirty="0">
                <a:solidFill>
                  <a:srgbClr val="E31736"/>
                </a:solidFill>
                <a:latin typeface="Century Gothic"/>
                <a:cs typeface="Century Gothic"/>
              </a:rPr>
              <a:t> budget</a:t>
            </a:r>
            <a:r>
              <a:rPr sz="1150" spc="90" dirty="0">
                <a:solidFill>
                  <a:srgbClr val="E31736"/>
                </a:solidFill>
                <a:latin typeface="Century Gothic"/>
                <a:cs typeface="Century Gothic"/>
              </a:rPr>
              <a:t> </a:t>
            </a:r>
            <a:r>
              <a:rPr sz="1150" spc="-25" dirty="0">
                <a:solidFill>
                  <a:srgbClr val="E31736"/>
                </a:solidFill>
                <a:latin typeface="Century Gothic"/>
                <a:cs typeface="Century Gothic"/>
              </a:rPr>
              <a:t>can</a:t>
            </a:r>
            <a:r>
              <a:rPr sz="1150" spc="90" dirty="0">
                <a:solidFill>
                  <a:srgbClr val="E31736"/>
                </a:solidFill>
                <a:latin typeface="Century Gothic"/>
                <a:cs typeface="Century Gothic"/>
              </a:rPr>
              <a:t> </a:t>
            </a:r>
            <a:r>
              <a:rPr sz="1150" spc="-5" dirty="0">
                <a:solidFill>
                  <a:srgbClr val="E31736"/>
                </a:solidFill>
                <a:latin typeface="Century Gothic"/>
                <a:cs typeface="Century Gothic"/>
              </a:rPr>
              <a:t>be</a:t>
            </a:r>
            <a:r>
              <a:rPr sz="1150" spc="90" dirty="0">
                <a:solidFill>
                  <a:srgbClr val="E31736"/>
                </a:solidFill>
                <a:latin typeface="Century Gothic"/>
                <a:cs typeface="Century Gothic"/>
              </a:rPr>
              <a:t> </a:t>
            </a:r>
            <a:r>
              <a:rPr sz="1150" spc="50" dirty="0">
                <a:solidFill>
                  <a:srgbClr val="E31736"/>
                </a:solidFill>
                <a:latin typeface="Century Gothic"/>
                <a:cs typeface="Century Gothic"/>
              </a:rPr>
              <a:t>found</a:t>
            </a:r>
            <a:r>
              <a:rPr sz="1150" spc="90" dirty="0">
                <a:solidFill>
                  <a:srgbClr val="E31736"/>
                </a:solidFill>
                <a:latin typeface="Century Gothic"/>
                <a:cs typeface="Century Gothic"/>
              </a:rPr>
              <a:t> </a:t>
            </a:r>
            <a:r>
              <a:rPr sz="1150" spc="70" dirty="0">
                <a:solidFill>
                  <a:srgbClr val="E31736"/>
                </a:solidFill>
                <a:latin typeface="Century Gothic"/>
                <a:cs typeface="Century Gothic"/>
              </a:rPr>
              <a:t>in</a:t>
            </a:r>
            <a:r>
              <a:rPr sz="1150" spc="90" dirty="0">
                <a:solidFill>
                  <a:srgbClr val="E31736"/>
                </a:solidFill>
                <a:latin typeface="Century Gothic"/>
                <a:cs typeface="Century Gothic"/>
              </a:rPr>
              <a:t> </a:t>
            </a:r>
            <a:r>
              <a:rPr sz="1150" spc="45" dirty="0">
                <a:solidFill>
                  <a:srgbClr val="E31736"/>
                </a:solidFill>
                <a:latin typeface="Century Gothic"/>
                <a:cs typeface="Century Gothic"/>
              </a:rPr>
              <a:t>the</a:t>
            </a:r>
            <a:r>
              <a:rPr sz="1150" spc="90" dirty="0">
                <a:solidFill>
                  <a:srgbClr val="E31736"/>
                </a:solidFill>
                <a:latin typeface="Century Gothic"/>
                <a:cs typeface="Century Gothic"/>
              </a:rPr>
              <a:t> </a:t>
            </a:r>
            <a:r>
              <a:rPr sz="1150" spc="35" dirty="0">
                <a:solidFill>
                  <a:srgbClr val="E31736"/>
                </a:solidFill>
                <a:latin typeface="Century Gothic"/>
                <a:cs typeface="Century Gothic"/>
              </a:rPr>
              <a:t>appendix.</a:t>
            </a:r>
            <a:endParaRPr sz="1150">
              <a:latin typeface="Century Gothic"/>
              <a:cs typeface="Century Gothic"/>
            </a:endParaRPr>
          </a:p>
          <a:p>
            <a:pPr>
              <a:lnSpc>
                <a:spcPct val="100000"/>
              </a:lnSpc>
              <a:spcBef>
                <a:spcPts val="35"/>
              </a:spcBef>
            </a:pPr>
            <a:endParaRPr sz="1100">
              <a:latin typeface="Century Gothic"/>
              <a:cs typeface="Century Gothic"/>
            </a:endParaRPr>
          </a:p>
          <a:p>
            <a:pPr marL="213360" algn="ctr">
              <a:lnSpc>
                <a:spcPct val="100000"/>
              </a:lnSpc>
            </a:pPr>
            <a:r>
              <a:rPr sz="1150" b="1" spc="5" dirty="0">
                <a:latin typeface="Arial"/>
                <a:cs typeface="Arial"/>
              </a:rPr>
              <a:t>TOTA</a:t>
            </a:r>
            <a:r>
              <a:rPr sz="1150" b="1" spc="-15" dirty="0">
                <a:latin typeface="Arial"/>
                <a:cs typeface="Arial"/>
              </a:rPr>
              <a:t>L</a:t>
            </a:r>
            <a:r>
              <a:rPr sz="1150" b="1" spc="25" dirty="0">
                <a:latin typeface="Arial"/>
                <a:cs typeface="Arial"/>
              </a:rPr>
              <a:t> </a:t>
            </a:r>
            <a:r>
              <a:rPr sz="1150" b="1" spc="30" dirty="0">
                <a:latin typeface="Arial"/>
                <a:cs typeface="Arial"/>
              </a:rPr>
              <a:t>MONTHL</a:t>
            </a:r>
            <a:r>
              <a:rPr sz="1150" b="1" spc="10" dirty="0">
                <a:latin typeface="Arial"/>
                <a:cs typeface="Arial"/>
              </a:rPr>
              <a:t>Y</a:t>
            </a:r>
            <a:r>
              <a:rPr sz="1150" b="1" spc="25" dirty="0">
                <a:latin typeface="Arial"/>
                <a:cs typeface="Arial"/>
              </a:rPr>
              <a:t> </a:t>
            </a:r>
            <a:r>
              <a:rPr sz="1150" b="1" spc="-40" dirty="0">
                <a:latin typeface="Arial"/>
                <a:cs typeface="Arial"/>
              </a:rPr>
              <a:t>BUSINES</a:t>
            </a:r>
            <a:r>
              <a:rPr sz="1150" b="1" spc="-60" dirty="0">
                <a:latin typeface="Arial"/>
                <a:cs typeface="Arial"/>
              </a:rPr>
              <a:t>S</a:t>
            </a:r>
            <a:r>
              <a:rPr sz="1150" b="1" spc="25" dirty="0">
                <a:latin typeface="Arial"/>
                <a:cs typeface="Arial"/>
              </a:rPr>
              <a:t> </a:t>
            </a:r>
            <a:r>
              <a:rPr sz="1150" b="1" spc="-65" dirty="0">
                <a:latin typeface="Arial"/>
                <a:cs typeface="Arial"/>
              </a:rPr>
              <a:t>EXPENSES</a:t>
            </a:r>
            <a:r>
              <a:rPr sz="1150" b="1" spc="-45" dirty="0">
                <a:latin typeface="Arial"/>
                <a:cs typeface="Arial"/>
              </a:rPr>
              <a:t>:</a:t>
            </a:r>
            <a:r>
              <a:rPr sz="1150" b="1" spc="-145" dirty="0">
                <a:latin typeface="Arial"/>
                <a:cs typeface="Arial"/>
              </a:rPr>
              <a:t> </a:t>
            </a:r>
            <a:r>
              <a:rPr sz="1150" b="1" spc="40" dirty="0">
                <a:latin typeface="Arial"/>
                <a:cs typeface="Arial"/>
              </a:rPr>
              <a:t>________________</a:t>
            </a:r>
            <a:endParaRPr sz="1150">
              <a:latin typeface="Arial"/>
              <a:cs typeface="Arial"/>
            </a:endParaRPr>
          </a:p>
          <a:p>
            <a:pPr>
              <a:lnSpc>
                <a:spcPct val="100000"/>
              </a:lnSpc>
            </a:pPr>
            <a:endParaRPr sz="1300">
              <a:latin typeface="Arial"/>
              <a:cs typeface="Arial"/>
            </a:endParaRPr>
          </a:p>
          <a:p>
            <a:pPr marL="12700">
              <a:lnSpc>
                <a:spcPts val="1650"/>
              </a:lnSpc>
              <a:spcBef>
                <a:spcPts val="1010"/>
              </a:spcBef>
            </a:pPr>
            <a:r>
              <a:rPr sz="1400" b="1" dirty="0">
                <a:latin typeface="Arial"/>
                <a:cs typeface="Arial"/>
              </a:rPr>
              <a:t>STEP</a:t>
            </a:r>
            <a:r>
              <a:rPr sz="1400" b="1" spc="-5" dirty="0">
                <a:latin typeface="Arial"/>
                <a:cs typeface="Arial"/>
              </a:rPr>
              <a:t> </a:t>
            </a:r>
            <a:r>
              <a:rPr sz="1400" b="1" spc="20" dirty="0">
                <a:latin typeface="Arial"/>
                <a:cs typeface="Arial"/>
              </a:rPr>
              <a:t>2:</a:t>
            </a:r>
            <a:endParaRPr sz="1400">
              <a:latin typeface="Arial"/>
              <a:cs typeface="Arial"/>
            </a:endParaRPr>
          </a:p>
          <a:p>
            <a:pPr marL="12700">
              <a:lnSpc>
                <a:spcPts val="1290"/>
              </a:lnSpc>
            </a:pPr>
            <a:r>
              <a:rPr sz="1100" spc="10" dirty="0">
                <a:latin typeface="Century Gothic"/>
                <a:cs typeface="Century Gothic"/>
              </a:rPr>
              <a:t>Determine </a:t>
            </a:r>
            <a:r>
              <a:rPr sz="1100" spc="15" dirty="0">
                <a:latin typeface="Century Gothic"/>
                <a:cs typeface="Century Gothic"/>
              </a:rPr>
              <a:t>total </a:t>
            </a:r>
            <a:r>
              <a:rPr sz="1100" spc="-25" dirty="0">
                <a:latin typeface="Century Gothic"/>
                <a:cs typeface="Century Gothic"/>
              </a:rPr>
              <a:t>annual</a:t>
            </a:r>
            <a:r>
              <a:rPr sz="1100" spc="10" dirty="0">
                <a:latin typeface="Century Gothic"/>
                <a:cs typeface="Century Gothic"/>
              </a:rPr>
              <a:t> </a:t>
            </a:r>
            <a:r>
              <a:rPr sz="1100" spc="5" dirty="0">
                <a:latin typeface="Century Gothic"/>
                <a:cs typeface="Century Gothic"/>
              </a:rPr>
              <a:t>expenses.</a:t>
            </a:r>
            <a:endParaRPr sz="1100">
              <a:latin typeface="Century Gothic"/>
              <a:cs typeface="Century Gothic"/>
            </a:endParaRPr>
          </a:p>
        </p:txBody>
      </p:sp>
      <p:graphicFrame>
        <p:nvGraphicFramePr>
          <p:cNvPr id="7" name="object 7"/>
          <p:cNvGraphicFramePr>
            <a:graphicFrameLocks noGrp="1"/>
          </p:cNvGraphicFramePr>
          <p:nvPr/>
        </p:nvGraphicFramePr>
        <p:xfrm>
          <a:off x="1027175" y="5687567"/>
          <a:ext cx="5711190" cy="1307465"/>
        </p:xfrm>
        <a:graphic>
          <a:graphicData uri="http://schemas.openxmlformats.org/drawingml/2006/table">
            <a:tbl>
              <a:tblPr firstRow="1" bandRow="1">
                <a:tableStyleId>{2D5ABB26-0587-4C30-8999-92F81FD0307C}</a:tableStyleId>
              </a:tblPr>
              <a:tblGrid>
                <a:gridCol w="3773170">
                  <a:extLst>
                    <a:ext uri="{9D8B030D-6E8A-4147-A177-3AD203B41FA5}">
                      <a16:colId xmlns:a16="http://schemas.microsoft.com/office/drawing/2014/main" val="20000"/>
                    </a:ext>
                  </a:extLst>
                </a:gridCol>
                <a:gridCol w="1938020">
                  <a:extLst>
                    <a:ext uri="{9D8B030D-6E8A-4147-A177-3AD203B41FA5}">
                      <a16:colId xmlns:a16="http://schemas.microsoft.com/office/drawing/2014/main" val="20001"/>
                    </a:ext>
                  </a:extLst>
                </a:gridCol>
              </a:tblGrid>
              <a:tr h="396240">
                <a:tc gridSpan="2">
                  <a:txBody>
                    <a:bodyPr/>
                    <a:lstStyle/>
                    <a:p>
                      <a:pPr marL="3810" algn="ctr">
                        <a:lnSpc>
                          <a:spcPct val="100000"/>
                        </a:lnSpc>
                        <a:spcBef>
                          <a:spcPts val="509"/>
                        </a:spcBef>
                      </a:pPr>
                      <a:r>
                        <a:rPr sz="1600" b="1" spc="-10" dirty="0">
                          <a:solidFill>
                            <a:srgbClr val="FFFFFF"/>
                          </a:solidFill>
                          <a:latin typeface="Gill Sans MT"/>
                          <a:cs typeface="Gill Sans MT"/>
                        </a:rPr>
                        <a:t>ANNUA</a:t>
                      </a:r>
                      <a:r>
                        <a:rPr sz="1600" b="1" dirty="0">
                          <a:solidFill>
                            <a:srgbClr val="FFFFFF"/>
                          </a:solidFill>
                          <a:latin typeface="Gill Sans MT"/>
                          <a:cs typeface="Gill Sans MT"/>
                        </a:rPr>
                        <a:t>L</a:t>
                      </a:r>
                      <a:r>
                        <a:rPr sz="1600" b="1" spc="-50" dirty="0">
                          <a:solidFill>
                            <a:srgbClr val="FFFFFF"/>
                          </a:solidFill>
                          <a:latin typeface="Gill Sans MT"/>
                          <a:cs typeface="Gill Sans MT"/>
                        </a:rPr>
                        <a:t> </a:t>
                      </a:r>
                      <a:r>
                        <a:rPr sz="1600" b="1" spc="-5" dirty="0">
                          <a:solidFill>
                            <a:srgbClr val="FFFFFF"/>
                          </a:solidFill>
                          <a:latin typeface="Gill Sans MT"/>
                          <a:cs typeface="Gill Sans MT"/>
                        </a:rPr>
                        <a:t>E</a:t>
                      </a:r>
                      <a:r>
                        <a:rPr sz="1600" b="1" spc="-10" dirty="0">
                          <a:solidFill>
                            <a:srgbClr val="FFFFFF"/>
                          </a:solidFill>
                          <a:latin typeface="Gill Sans MT"/>
                          <a:cs typeface="Gill Sans MT"/>
                        </a:rPr>
                        <a:t>XP</a:t>
                      </a:r>
                      <a:r>
                        <a:rPr sz="1600" b="1" spc="-5" dirty="0">
                          <a:solidFill>
                            <a:srgbClr val="FFFFFF"/>
                          </a:solidFill>
                          <a:latin typeface="Gill Sans MT"/>
                          <a:cs typeface="Gill Sans MT"/>
                        </a:rPr>
                        <a:t>E</a:t>
                      </a:r>
                      <a:r>
                        <a:rPr sz="1600" b="1" spc="-10" dirty="0">
                          <a:solidFill>
                            <a:srgbClr val="FFFFFF"/>
                          </a:solidFill>
                          <a:latin typeface="Gill Sans MT"/>
                          <a:cs typeface="Gill Sans MT"/>
                        </a:rPr>
                        <a:t>N</a:t>
                      </a:r>
                      <a:r>
                        <a:rPr sz="1600" b="1" spc="-5" dirty="0">
                          <a:solidFill>
                            <a:srgbClr val="FFFFFF"/>
                          </a:solidFill>
                          <a:latin typeface="Gill Sans MT"/>
                          <a:cs typeface="Gill Sans MT"/>
                        </a:rPr>
                        <a:t>SE</a:t>
                      </a:r>
                      <a:r>
                        <a:rPr sz="1600" b="1" dirty="0">
                          <a:solidFill>
                            <a:srgbClr val="FFFFFF"/>
                          </a:solidFill>
                          <a:latin typeface="Gill Sans MT"/>
                          <a:cs typeface="Gill Sans MT"/>
                        </a:rPr>
                        <a:t>S</a:t>
                      </a:r>
                      <a:endParaRPr sz="1600">
                        <a:latin typeface="Gill Sans MT"/>
                        <a:cs typeface="Gill Sans MT"/>
                      </a:endParaRPr>
                    </a:p>
                  </a:txBody>
                  <a:tcPr marL="0" marR="0" marT="64769" marB="0">
                    <a:solidFill>
                      <a:srgbClr val="0054A4"/>
                    </a:solidFill>
                  </a:tcPr>
                </a:tc>
                <a:tc hMerge="1">
                  <a:txBody>
                    <a:bodyPr/>
                    <a:lstStyle/>
                    <a:p>
                      <a:endParaRPr/>
                    </a:p>
                  </a:txBody>
                  <a:tcPr marL="0" marR="0" marT="0" marB="0"/>
                </a:tc>
                <a:extLst>
                  <a:ext uri="{0D108BD9-81ED-4DB2-BD59-A6C34878D82A}">
                    <a16:rowId xmlns:a16="http://schemas.microsoft.com/office/drawing/2014/main" val="10000"/>
                  </a:ext>
                </a:extLst>
              </a:tr>
              <a:tr h="225425">
                <a:tc>
                  <a:txBody>
                    <a:bodyPr/>
                    <a:lstStyle/>
                    <a:p>
                      <a:pPr marL="635" algn="ctr">
                        <a:lnSpc>
                          <a:spcPct val="100000"/>
                        </a:lnSpc>
                      </a:pPr>
                      <a:r>
                        <a:rPr sz="1100" spc="50" dirty="0">
                          <a:latin typeface="Century Gothic"/>
                          <a:cs typeface="Century Gothic"/>
                        </a:rPr>
                        <a:t>Total</a:t>
                      </a:r>
                      <a:r>
                        <a:rPr sz="1100" spc="10" dirty="0">
                          <a:latin typeface="Century Gothic"/>
                          <a:cs typeface="Century Gothic"/>
                        </a:rPr>
                        <a:t> </a:t>
                      </a:r>
                      <a:r>
                        <a:rPr sz="1100" spc="15" dirty="0">
                          <a:latin typeface="Century Gothic"/>
                          <a:cs typeface="Century Gothic"/>
                        </a:rPr>
                        <a:t>Monthly </a:t>
                      </a:r>
                      <a:r>
                        <a:rPr sz="1100" spc="20" dirty="0">
                          <a:latin typeface="Century Gothic"/>
                          <a:cs typeface="Century Gothic"/>
                        </a:rPr>
                        <a:t>Personal</a:t>
                      </a:r>
                      <a:r>
                        <a:rPr sz="1100" spc="10"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228600">
                <a:tc>
                  <a:txBody>
                    <a:bodyPr/>
                    <a:lstStyle/>
                    <a:p>
                      <a:pPr marL="635" algn="ctr">
                        <a:lnSpc>
                          <a:spcPct val="100000"/>
                        </a:lnSpc>
                        <a:spcBef>
                          <a:spcPts val="25"/>
                        </a:spcBef>
                      </a:pPr>
                      <a:r>
                        <a:rPr sz="1100" spc="50" dirty="0">
                          <a:latin typeface="Century Gothic"/>
                          <a:cs typeface="Century Gothic"/>
                        </a:rPr>
                        <a:t>Total</a:t>
                      </a:r>
                      <a:r>
                        <a:rPr sz="1100" spc="5" dirty="0">
                          <a:latin typeface="Century Gothic"/>
                          <a:cs typeface="Century Gothic"/>
                        </a:rPr>
                        <a:t> </a:t>
                      </a:r>
                      <a:r>
                        <a:rPr sz="1100" spc="15" dirty="0">
                          <a:latin typeface="Century Gothic"/>
                          <a:cs typeface="Century Gothic"/>
                        </a:rPr>
                        <a:t>Monthly</a:t>
                      </a:r>
                      <a:r>
                        <a:rPr sz="1100" spc="10" dirty="0">
                          <a:latin typeface="Century Gothic"/>
                          <a:cs typeface="Century Gothic"/>
                        </a:rPr>
                        <a:t> </a:t>
                      </a:r>
                      <a:r>
                        <a:rPr sz="1100" spc="65" dirty="0">
                          <a:latin typeface="Century Gothic"/>
                          <a:cs typeface="Century Gothic"/>
                        </a:rPr>
                        <a:t>Business</a:t>
                      </a:r>
                      <a:r>
                        <a:rPr sz="1100" spc="5"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28600">
                <a:tc>
                  <a:txBody>
                    <a:bodyPr/>
                    <a:lstStyle/>
                    <a:p>
                      <a:pPr marL="635" algn="ctr">
                        <a:lnSpc>
                          <a:spcPct val="100000"/>
                        </a:lnSpc>
                        <a:spcBef>
                          <a:spcPts val="25"/>
                        </a:spcBef>
                      </a:pPr>
                      <a:r>
                        <a:rPr sz="1100" spc="50" dirty="0">
                          <a:latin typeface="Century Gothic"/>
                          <a:cs typeface="Century Gothic"/>
                        </a:rPr>
                        <a:t>Total</a:t>
                      </a:r>
                      <a:r>
                        <a:rPr sz="1100" dirty="0">
                          <a:latin typeface="Century Gothic"/>
                          <a:cs typeface="Century Gothic"/>
                        </a:rPr>
                        <a:t> </a:t>
                      </a:r>
                      <a:r>
                        <a:rPr sz="1100" spc="15" dirty="0">
                          <a:latin typeface="Century Gothic"/>
                          <a:cs typeface="Century Gothic"/>
                        </a:rPr>
                        <a:t>Monthly</a:t>
                      </a:r>
                      <a:r>
                        <a:rPr sz="1100"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28600">
                <a:tc>
                  <a:txBody>
                    <a:bodyPr/>
                    <a:lstStyle/>
                    <a:p>
                      <a:pPr marL="635" algn="ctr">
                        <a:lnSpc>
                          <a:spcPct val="100000"/>
                        </a:lnSpc>
                        <a:spcBef>
                          <a:spcPts val="25"/>
                        </a:spcBef>
                      </a:pPr>
                      <a:r>
                        <a:rPr sz="1100" spc="50" dirty="0">
                          <a:latin typeface="Century Gothic"/>
                          <a:cs typeface="Century Gothic"/>
                        </a:rPr>
                        <a:t>Total</a:t>
                      </a:r>
                      <a:r>
                        <a:rPr sz="1100" spc="-5" dirty="0">
                          <a:latin typeface="Century Gothic"/>
                          <a:cs typeface="Century Gothic"/>
                        </a:rPr>
                        <a:t> </a:t>
                      </a:r>
                      <a:r>
                        <a:rPr sz="1100" dirty="0">
                          <a:latin typeface="Century Gothic"/>
                          <a:cs typeface="Century Gothic"/>
                        </a:rPr>
                        <a:t>Annual </a:t>
                      </a:r>
                      <a:r>
                        <a:rPr sz="1100" spc="40" dirty="0">
                          <a:latin typeface="Century Gothic"/>
                          <a:cs typeface="Century Gothic"/>
                        </a:rPr>
                        <a:t>Expenses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bl>
          </a:graphicData>
        </a:graphic>
      </p:graphicFrame>
      <p:sp>
        <p:nvSpPr>
          <p:cNvPr id="8" name="object 8"/>
          <p:cNvSpPr txBox="1"/>
          <p:nvPr/>
        </p:nvSpPr>
        <p:spPr>
          <a:xfrm>
            <a:off x="1158341" y="7159991"/>
            <a:ext cx="5455920" cy="205104"/>
          </a:xfrm>
          <a:prstGeom prst="rect">
            <a:avLst/>
          </a:prstGeom>
        </p:spPr>
        <p:txBody>
          <a:bodyPr vert="horz" wrap="square" lIns="0" tIns="15875" rIns="0" bIns="0" rtlCol="0">
            <a:spAutoFit/>
          </a:bodyPr>
          <a:lstStyle/>
          <a:p>
            <a:pPr marL="12700">
              <a:lnSpc>
                <a:spcPct val="100000"/>
              </a:lnSpc>
              <a:spcBef>
                <a:spcPts val="125"/>
              </a:spcBef>
              <a:tabLst>
                <a:tab pos="5442585" algn="l"/>
              </a:tabLst>
            </a:pPr>
            <a:r>
              <a:rPr sz="1150" b="1" dirty="0">
                <a:latin typeface="Arial"/>
                <a:cs typeface="Arial"/>
              </a:rPr>
              <a:t>TOTAL</a:t>
            </a:r>
            <a:r>
              <a:rPr sz="1150" b="1" spc="25" dirty="0">
                <a:latin typeface="Arial"/>
                <a:cs typeface="Arial"/>
              </a:rPr>
              <a:t> </a:t>
            </a:r>
            <a:r>
              <a:rPr sz="1150" b="1" spc="-5" dirty="0">
                <a:latin typeface="Arial"/>
                <a:cs typeface="Arial"/>
              </a:rPr>
              <a:t>ANNUAL</a:t>
            </a:r>
            <a:r>
              <a:rPr sz="1150" b="1" spc="25" dirty="0">
                <a:latin typeface="Arial"/>
                <a:cs typeface="Arial"/>
              </a:rPr>
              <a:t> </a:t>
            </a:r>
            <a:r>
              <a:rPr sz="1150" b="1" spc="-35" dirty="0">
                <a:latin typeface="Arial"/>
                <a:cs typeface="Arial"/>
              </a:rPr>
              <a:t>PERSONAL</a:t>
            </a:r>
            <a:r>
              <a:rPr sz="1150" b="1" spc="25" dirty="0">
                <a:latin typeface="Arial"/>
                <a:cs typeface="Arial"/>
              </a:rPr>
              <a:t> </a:t>
            </a:r>
            <a:r>
              <a:rPr sz="1150" b="1" spc="20" dirty="0">
                <a:latin typeface="Arial"/>
                <a:cs typeface="Arial"/>
              </a:rPr>
              <a:t>AND</a:t>
            </a:r>
            <a:r>
              <a:rPr sz="1150" b="1" spc="25" dirty="0">
                <a:latin typeface="Arial"/>
                <a:cs typeface="Arial"/>
              </a:rPr>
              <a:t> </a:t>
            </a:r>
            <a:r>
              <a:rPr sz="1150" b="1" spc="-40" dirty="0">
                <a:latin typeface="Arial"/>
                <a:cs typeface="Arial"/>
              </a:rPr>
              <a:t>BUSINESS</a:t>
            </a:r>
            <a:r>
              <a:rPr sz="1150" b="1" spc="30" dirty="0">
                <a:latin typeface="Arial"/>
                <a:cs typeface="Arial"/>
              </a:rPr>
              <a:t> </a:t>
            </a:r>
            <a:r>
              <a:rPr sz="1150" b="1" spc="-65" dirty="0">
                <a:latin typeface="Arial"/>
                <a:cs typeface="Arial"/>
              </a:rPr>
              <a:t>EXPENSES:</a:t>
            </a:r>
            <a:r>
              <a:rPr sz="1150" b="1" spc="60" dirty="0">
                <a:latin typeface="Arial"/>
                <a:cs typeface="Arial"/>
              </a:rPr>
              <a:t> </a:t>
            </a:r>
            <a:r>
              <a:rPr sz="1150" b="1" u="heavy" spc="-20" dirty="0">
                <a:uFill>
                  <a:solidFill>
                    <a:srgbClr val="000000"/>
                  </a:solidFill>
                </a:uFill>
                <a:latin typeface="Arial"/>
                <a:cs typeface="Arial"/>
              </a:rPr>
              <a:t> </a:t>
            </a:r>
            <a:r>
              <a:rPr sz="1150" b="1" u="heavy" dirty="0">
                <a:uFill>
                  <a:solidFill>
                    <a:srgbClr val="000000"/>
                  </a:solidFill>
                </a:uFill>
                <a:latin typeface="Arial"/>
                <a:cs typeface="Arial"/>
              </a:rPr>
              <a:t>	</a:t>
            </a:r>
            <a:endParaRPr sz="115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F549D4-0652-478B-B292-3524974BF9E0}"/>
              </a:ext>
            </a:extLst>
          </p:cNvPr>
          <p:cNvSpPr txBox="1"/>
          <p:nvPr/>
        </p:nvSpPr>
        <p:spPr>
          <a:xfrm>
            <a:off x="457200" y="1676400"/>
            <a:ext cx="6858000" cy="1077218"/>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Total annual personal and business expenses: $80,000</a:t>
            </a:r>
            <a:endParaRPr lang="en-US" sz="3200" dirty="0"/>
          </a:p>
        </p:txBody>
      </p:sp>
      <p:cxnSp>
        <p:nvCxnSpPr>
          <p:cNvPr id="5" name="Straight Connector 4">
            <a:extLst>
              <a:ext uri="{FF2B5EF4-FFF2-40B4-BE49-F238E27FC236}">
                <a16:creationId xmlns:a16="http://schemas.microsoft.com/office/drawing/2014/main" id="{9D3BC99D-96AA-4526-977E-675F4C75ECE4}"/>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aircraft, transport, balloon&#10;&#10;Description generated with very high confidence">
            <a:extLst>
              <a:ext uri="{FF2B5EF4-FFF2-40B4-BE49-F238E27FC236}">
                <a16:creationId xmlns:a16="http://schemas.microsoft.com/office/drawing/2014/main" id="{9C4756A1-D09A-4FD1-987F-93D93997C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7" name="Slide Number Placeholder 6">
            <a:extLst>
              <a:ext uri="{FF2B5EF4-FFF2-40B4-BE49-F238E27FC236}">
                <a16:creationId xmlns:a16="http://schemas.microsoft.com/office/drawing/2014/main" id="{C4CB16C8-7B85-4BED-8A5E-43F3A8E40520}"/>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31</a:t>
            </a:fld>
            <a:endParaRPr lang="en-US" spc="135" dirty="0"/>
          </a:p>
        </p:txBody>
      </p:sp>
    </p:spTree>
    <p:extLst>
      <p:ext uri="{BB962C8B-B14F-4D97-AF65-F5344CB8AC3E}">
        <p14:creationId xmlns:p14="http://schemas.microsoft.com/office/powerpoint/2010/main" val="448247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ED116-78DD-495C-907D-023A9D42B8E2}"/>
              </a:ext>
            </a:extLst>
          </p:cNvPr>
          <p:cNvSpPr txBox="1"/>
          <p:nvPr/>
        </p:nvSpPr>
        <p:spPr>
          <a:xfrm>
            <a:off x="419100" y="1219200"/>
            <a:ext cx="6934200" cy="6001643"/>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DEFINE YOUR ASPIRATION: What needs to be funded immediately versus what can wait a little bit of time</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FOUR STAGES:</a:t>
            </a:r>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	1) WANT</a:t>
            </a:r>
          </a:p>
          <a:p>
            <a:pPr algn="l"/>
            <a:r>
              <a:rPr lang="en-US" sz="3200" b="0" i="0" dirty="0">
                <a:solidFill>
                  <a:srgbClr val="000000"/>
                </a:solidFill>
                <a:effectLst/>
                <a:latin typeface="Arial" panose="020B0604020202020204" pitchFamily="34" charset="0"/>
              </a:rPr>
              <a:t>	2) DESIRE</a:t>
            </a:r>
          </a:p>
          <a:p>
            <a:pPr algn="l"/>
            <a:r>
              <a:rPr lang="en-US" sz="3200" b="0" i="0" dirty="0">
                <a:solidFill>
                  <a:srgbClr val="000000"/>
                </a:solidFill>
                <a:effectLst/>
                <a:latin typeface="Arial" panose="020B0604020202020204" pitchFamily="34" charset="0"/>
              </a:rPr>
              <a:t>	3) PASSION </a:t>
            </a:r>
          </a:p>
          <a:p>
            <a:pPr algn="l"/>
            <a:r>
              <a:rPr lang="en-US" sz="3200" b="0" i="0" dirty="0">
                <a:solidFill>
                  <a:srgbClr val="000000"/>
                </a:solidFill>
                <a:effectLst/>
                <a:latin typeface="Arial" panose="020B0604020202020204" pitchFamily="34" charset="0"/>
              </a:rPr>
              <a:t>	4) OBSESSION</a:t>
            </a:r>
          </a:p>
        </p:txBody>
      </p:sp>
      <p:cxnSp>
        <p:nvCxnSpPr>
          <p:cNvPr id="5" name="Straight Connector 4">
            <a:extLst>
              <a:ext uri="{FF2B5EF4-FFF2-40B4-BE49-F238E27FC236}">
                <a16:creationId xmlns:a16="http://schemas.microsoft.com/office/drawing/2014/main" id="{67C37EBA-DFD5-44A2-871C-B5DB2874904A}"/>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aircraft, transport, balloon&#10;&#10;Description generated with very high confidence">
            <a:extLst>
              <a:ext uri="{FF2B5EF4-FFF2-40B4-BE49-F238E27FC236}">
                <a16:creationId xmlns:a16="http://schemas.microsoft.com/office/drawing/2014/main" id="{94C28F95-3460-47AC-9C7B-03BE6658C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7" name="Slide Number Placeholder 6">
            <a:extLst>
              <a:ext uri="{FF2B5EF4-FFF2-40B4-BE49-F238E27FC236}">
                <a16:creationId xmlns:a16="http://schemas.microsoft.com/office/drawing/2014/main" id="{69B6703C-3AE1-439A-A2C8-0B5D2E944BB0}"/>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32</a:t>
            </a:fld>
            <a:endParaRPr lang="en-US" spc="135" dirty="0"/>
          </a:p>
        </p:txBody>
      </p:sp>
    </p:spTree>
    <p:extLst>
      <p:ext uri="{BB962C8B-B14F-4D97-AF65-F5344CB8AC3E}">
        <p14:creationId xmlns:p14="http://schemas.microsoft.com/office/powerpoint/2010/main" val="140294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15421F-E4F3-4CE5-8BBC-B757D64BC40F}"/>
              </a:ext>
            </a:extLst>
          </p:cNvPr>
          <p:cNvSpPr txBox="1"/>
          <p:nvPr/>
        </p:nvSpPr>
        <p:spPr>
          <a:xfrm>
            <a:off x="419100" y="1752600"/>
            <a:ext cx="6934200" cy="2062103"/>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No one is passionate about making more money. People are passionate about what making more money provides.</a:t>
            </a:r>
            <a:endParaRPr lang="en-US" sz="3200" dirty="0"/>
          </a:p>
        </p:txBody>
      </p:sp>
      <p:cxnSp>
        <p:nvCxnSpPr>
          <p:cNvPr id="5" name="Straight Connector 4">
            <a:extLst>
              <a:ext uri="{FF2B5EF4-FFF2-40B4-BE49-F238E27FC236}">
                <a16:creationId xmlns:a16="http://schemas.microsoft.com/office/drawing/2014/main" id="{818D7963-6075-476F-AF26-050F85EDFB6C}"/>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aircraft, transport, balloon&#10;&#10;Description generated with very high confidence">
            <a:extLst>
              <a:ext uri="{FF2B5EF4-FFF2-40B4-BE49-F238E27FC236}">
                <a16:creationId xmlns:a16="http://schemas.microsoft.com/office/drawing/2014/main" id="{233C6105-0AAE-4D78-887E-D44A0E05C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7" name="Slide Number Placeholder 6">
            <a:extLst>
              <a:ext uri="{FF2B5EF4-FFF2-40B4-BE49-F238E27FC236}">
                <a16:creationId xmlns:a16="http://schemas.microsoft.com/office/drawing/2014/main" id="{47FAB0D4-84C8-4338-8DD8-EFACC6B714CE}"/>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33</a:t>
            </a:fld>
            <a:endParaRPr lang="en-US" spc="135" dirty="0"/>
          </a:p>
        </p:txBody>
      </p:sp>
    </p:spTree>
    <p:extLst>
      <p:ext uri="{BB962C8B-B14F-4D97-AF65-F5344CB8AC3E}">
        <p14:creationId xmlns:p14="http://schemas.microsoft.com/office/powerpoint/2010/main" val="1817229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25359" y="801115"/>
            <a:ext cx="6099175" cy="2599055"/>
          </a:xfrm>
          <a:prstGeom prst="rect">
            <a:avLst/>
          </a:prstGeom>
        </p:spPr>
        <p:txBody>
          <a:bodyPr vert="horz" wrap="square" lIns="0" tIns="13335" rIns="0" bIns="0" rtlCol="0">
            <a:spAutoFit/>
          </a:bodyPr>
          <a:lstStyle/>
          <a:p>
            <a:pPr marL="22860" algn="ctr">
              <a:lnSpc>
                <a:spcPct val="100000"/>
              </a:lnSpc>
              <a:spcBef>
                <a:spcPts val="105"/>
              </a:spcBef>
            </a:pPr>
            <a:r>
              <a:rPr sz="1600" b="1" u="sng" spc="-85" dirty="0">
                <a:uFill>
                  <a:solidFill>
                    <a:srgbClr val="000000"/>
                  </a:solidFill>
                </a:uFill>
                <a:latin typeface="Gill Sans MT"/>
                <a:cs typeface="Gill Sans MT"/>
              </a:rPr>
              <a:t>FI</a:t>
            </a:r>
            <a:r>
              <a:rPr sz="1600" b="1" u="sng" spc="-170" dirty="0">
                <a:uFill>
                  <a:solidFill>
                    <a:srgbClr val="000000"/>
                  </a:solidFill>
                </a:uFill>
                <a:latin typeface="Gill Sans MT"/>
                <a:cs typeface="Gill Sans MT"/>
              </a:rPr>
              <a:t>N</a:t>
            </a:r>
            <a:r>
              <a:rPr sz="1600" b="1" u="sng" spc="-210" dirty="0">
                <a:uFill>
                  <a:solidFill>
                    <a:srgbClr val="000000"/>
                  </a:solidFill>
                </a:uFill>
                <a:latin typeface="Gill Sans MT"/>
                <a:cs typeface="Gill Sans MT"/>
              </a:rPr>
              <a:t>A</a:t>
            </a:r>
            <a:r>
              <a:rPr sz="1600" b="1" u="sng" spc="-170" dirty="0">
                <a:uFill>
                  <a:solidFill>
                    <a:srgbClr val="000000"/>
                  </a:solidFill>
                </a:uFill>
                <a:latin typeface="Gill Sans MT"/>
                <a:cs typeface="Gill Sans MT"/>
              </a:rPr>
              <a:t>N</a:t>
            </a:r>
            <a:r>
              <a:rPr sz="1600" b="1" u="sng" spc="-120" dirty="0">
                <a:uFill>
                  <a:solidFill>
                    <a:srgbClr val="000000"/>
                  </a:solidFill>
                </a:uFill>
                <a:latin typeface="Gill Sans MT"/>
                <a:cs typeface="Gill Sans MT"/>
              </a:rPr>
              <a:t>C</a:t>
            </a:r>
            <a:r>
              <a:rPr sz="1600" b="1" u="sng" spc="-35" dirty="0">
                <a:uFill>
                  <a:solidFill>
                    <a:srgbClr val="000000"/>
                  </a:solidFill>
                </a:uFill>
                <a:latin typeface="Gill Sans MT"/>
                <a:cs typeface="Gill Sans MT"/>
              </a:rPr>
              <a:t>I</a:t>
            </a:r>
            <a:r>
              <a:rPr sz="1600" b="1" u="sng" spc="-21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35" dirty="0">
                <a:uFill>
                  <a:solidFill>
                    <a:srgbClr val="000000"/>
                  </a:solidFill>
                </a:uFill>
                <a:latin typeface="Gill Sans MT"/>
                <a:cs typeface="Gill Sans MT"/>
              </a:rPr>
              <a:t>M</a:t>
            </a:r>
            <a:r>
              <a:rPr sz="1600" b="1" u="sng" spc="-105" dirty="0">
                <a:uFill>
                  <a:solidFill>
                    <a:srgbClr val="000000"/>
                  </a:solidFill>
                </a:uFill>
                <a:latin typeface="Gill Sans MT"/>
                <a:cs typeface="Gill Sans MT"/>
              </a:rPr>
              <a:t>O</a:t>
            </a:r>
            <a:r>
              <a:rPr sz="1600" b="1" u="sng" spc="-130" dirty="0">
                <a:uFill>
                  <a:solidFill>
                    <a:srgbClr val="000000"/>
                  </a:solidFill>
                </a:uFill>
                <a:latin typeface="Gill Sans MT"/>
                <a:cs typeface="Gill Sans MT"/>
              </a:rPr>
              <a:t>D</a:t>
            </a:r>
            <a:r>
              <a:rPr sz="1600" b="1" u="sng" spc="-125" dirty="0">
                <a:uFill>
                  <a:solidFill>
                    <a:srgbClr val="000000"/>
                  </a:solidFill>
                </a:uFill>
                <a:latin typeface="Gill Sans MT"/>
                <a:cs typeface="Gill Sans MT"/>
              </a:rPr>
              <a:t>EL</a:t>
            </a:r>
            <a:endParaRPr sz="1600">
              <a:latin typeface="Gill Sans MT"/>
              <a:cs typeface="Gill Sans MT"/>
            </a:endParaRPr>
          </a:p>
          <a:p>
            <a:pPr marL="12700">
              <a:lnSpc>
                <a:spcPts val="1650"/>
              </a:lnSpc>
              <a:spcBef>
                <a:spcPts val="1135"/>
              </a:spcBef>
            </a:pPr>
            <a:r>
              <a:rPr sz="1400" b="1" dirty="0">
                <a:latin typeface="Arial"/>
                <a:cs typeface="Arial"/>
              </a:rPr>
              <a:t>STEP</a:t>
            </a:r>
            <a:r>
              <a:rPr sz="1400" b="1" spc="-10" dirty="0">
                <a:latin typeface="Arial"/>
                <a:cs typeface="Arial"/>
              </a:rPr>
              <a:t> </a:t>
            </a:r>
            <a:r>
              <a:rPr sz="1400" b="1" spc="20" dirty="0">
                <a:latin typeface="Arial"/>
                <a:cs typeface="Arial"/>
              </a:rPr>
              <a:t>3:</a:t>
            </a:r>
            <a:endParaRPr sz="1400">
              <a:latin typeface="Arial"/>
              <a:cs typeface="Arial"/>
            </a:endParaRPr>
          </a:p>
          <a:p>
            <a:pPr marL="12700">
              <a:lnSpc>
                <a:spcPts val="1290"/>
              </a:lnSpc>
            </a:pPr>
            <a:r>
              <a:rPr sz="1100" spc="5" dirty="0">
                <a:latin typeface="Century Gothic"/>
                <a:cs typeface="Century Gothic"/>
              </a:rPr>
              <a:t>Define</a:t>
            </a:r>
            <a:r>
              <a:rPr sz="1100" spc="-25" dirty="0">
                <a:latin typeface="Century Gothic"/>
                <a:cs typeface="Century Gothic"/>
              </a:rPr>
              <a:t> </a:t>
            </a:r>
            <a:r>
              <a:rPr sz="1100" spc="20" dirty="0">
                <a:latin typeface="Century Gothic"/>
                <a:cs typeface="Century Gothic"/>
              </a:rPr>
              <a:t>aspirations.</a:t>
            </a:r>
            <a:endParaRPr sz="1100">
              <a:latin typeface="Century Gothic"/>
              <a:cs typeface="Century Gothic"/>
            </a:endParaRPr>
          </a:p>
          <a:p>
            <a:pPr marL="12700" marR="5080">
              <a:lnSpc>
                <a:spcPct val="100000"/>
              </a:lnSpc>
              <a:spcBef>
                <a:spcPts val="1060"/>
              </a:spcBef>
            </a:pPr>
            <a:r>
              <a:rPr sz="1100" spc="25" dirty="0">
                <a:latin typeface="Century Gothic"/>
                <a:cs typeface="Century Gothic"/>
              </a:rPr>
              <a:t>Aside </a:t>
            </a:r>
            <a:r>
              <a:rPr sz="1100" spc="40" dirty="0">
                <a:latin typeface="Century Gothic"/>
                <a:cs typeface="Century Gothic"/>
              </a:rPr>
              <a:t>from</a:t>
            </a:r>
            <a:r>
              <a:rPr sz="1100" spc="25" dirty="0">
                <a:latin typeface="Century Gothic"/>
                <a:cs typeface="Century Gothic"/>
              </a:rPr>
              <a:t> </a:t>
            </a:r>
            <a:r>
              <a:rPr sz="1100" spc="-25" dirty="0">
                <a:latin typeface="Century Gothic"/>
                <a:cs typeface="Century Gothic"/>
              </a:rPr>
              <a:t>annual</a:t>
            </a:r>
            <a:r>
              <a:rPr sz="1100" spc="30" dirty="0">
                <a:latin typeface="Century Gothic"/>
                <a:cs typeface="Century Gothic"/>
              </a:rPr>
              <a:t> </a:t>
            </a:r>
            <a:r>
              <a:rPr sz="1100" spc="40" dirty="0">
                <a:latin typeface="Century Gothic"/>
                <a:cs typeface="Century Gothic"/>
              </a:rPr>
              <a:t>business</a:t>
            </a:r>
            <a:r>
              <a:rPr sz="1100" spc="25" dirty="0">
                <a:latin typeface="Century Gothic"/>
                <a:cs typeface="Century Gothic"/>
              </a:rPr>
              <a:t> </a:t>
            </a:r>
            <a:r>
              <a:rPr sz="1100" spc="15" dirty="0">
                <a:latin typeface="Century Gothic"/>
                <a:cs typeface="Century Gothic"/>
              </a:rPr>
              <a:t>expenses</a:t>
            </a:r>
            <a:r>
              <a:rPr sz="1100" spc="30" dirty="0">
                <a:latin typeface="Century Gothic"/>
                <a:cs typeface="Century Gothic"/>
              </a:rPr>
              <a:t> </a:t>
            </a:r>
            <a:r>
              <a:rPr sz="1100" spc="-45" dirty="0">
                <a:latin typeface="Century Gothic"/>
                <a:cs typeface="Century Gothic"/>
              </a:rPr>
              <a:t>and</a:t>
            </a:r>
            <a:r>
              <a:rPr sz="1100" spc="25" dirty="0">
                <a:latin typeface="Century Gothic"/>
                <a:cs typeface="Century Gothic"/>
              </a:rPr>
              <a:t> </a:t>
            </a:r>
            <a:r>
              <a:rPr sz="1100" spc="10" dirty="0">
                <a:latin typeface="Century Gothic"/>
                <a:cs typeface="Century Gothic"/>
              </a:rPr>
              <a:t>personal</a:t>
            </a:r>
            <a:r>
              <a:rPr sz="1100" spc="30" dirty="0">
                <a:latin typeface="Century Gothic"/>
                <a:cs typeface="Century Gothic"/>
              </a:rPr>
              <a:t> </a:t>
            </a:r>
            <a:r>
              <a:rPr sz="1100" spc="5" dirty="0">
                <a:latin typeface="Century Gothic"/>
                <a:cs typeface="Century Gothic"/>
              </a:rPr>
              <a:t>expenses,</a:t>
            </a:r>
            <a:r>
              <a:rPr sz="1100" spc="25" dirty="0">
                <a:latin typeface="Century Gothic"/>
                <a:cs typeface="Century Gothic"/>
              </a:rPr>
              <a:t> </a:t>
            </a:r>
            <a:r>
              <a:rPr sz="1100" spc="15" dirty="0">
                <a:latin typeface="Century Gothic"/>
                <a:cs typeface="Century Gothic"/>
              </a:rPr>
              <a:t>you</a:t>
            </a:r>
            <a:r>
              <a:rPr sz="1100" spc="30" dirty="0">
                <a:latin typeface="Century Gothic"/>
                <a:cs typeface="Century Gothic"/>
              </a:rPr>
              <a:t> </a:t>
            </a:r>
            <a:r>
              <a:rPr sz="1100" spc="50" dirty="0">
                <a:latin typeface="Century Gothic"/>
                <a:cs typeface="Century Gothic"/>
              </a:rPr>
              <a:t>must</a:t>
            </a:r>
            <a:r>
              <a:rPr sz="1100" spc="25" dirty="0">
                <a:latin typeface="Century Gothic"/>
                <a:cs typeface="Century Gothic"/>
              </a:rPr>
              <a:t> </a:t>
            </a:r>
            <a:r>
              <a:rPr sz="1100" dirty="0">
                <a:latin typeface="Century Gothic"/>
                <a:cs typeface="Century Gothic"/>
              </a:rPr>
              <a:t>determine</a:t>
            </a:r>
            <a:r>
              <a:rPr sz="1100" spc="30" dirty="0">
                <a:latin typeface="Century Gothic"/>
                <a:cs typeface="Century Gothic"/>
              </a:rPr>
              <a:t> </a:t>
            </a:r>
            <a:r>
              <a:rPr sz="1100" spc="-5" dirty="0">
                <a:latin typeface="Century Gothic"/>
                <a:cs typeface="Century Gothic"/>
              </a:rPr>
              <a:t>what </a:t>
            </a:r>
            <a:r>
              <a:rPr sz="1100" spc="-290" dirty="0">
                <a:latin typeface="Century Gothic"/>
                <a:cs typeface="Century Gothic"/>
              </a:rPr>
              <a:t> </a:t>
            </a:r>
            <a:r>
              <a:rPr sz="1100" spc="10" dirty="0">
                <a:latin typeface="Century Gothic"/>
                <a:cs typeface="Century Gothic"/>
              </a:rPr>
              <a:t>else</a:t>
            </a:r>
            <a:r>
              <a:rPr sz="1100" spc="20" dirty="0">
                <a:latin typeface="Century Gothic"/>
                <a:cs typeface="Century Gothic"/>
              </a:rPr>
              <a:t> </a:t>
            </a:r>
            <a:r>
              <a:rPr sz="1100" spc="15" dirty="0">
                <a:latin typeface="Century Gothic"/>
                <a:cs typeface="Century Gothic"/>
              </a:rPr>
              <a:t>you</a:t>
            </a:r>
            <a:r>
              <a:rPr sz="1100" spc="20" dirty="0">
                <a:latin typeface="Century Gothic"/>
                <a:cs typeface="Century Gothic"/>
              </a:rPr>
              <a:t> </a:t>
            </a:r>
            <a:r>
              <a:rPr sz="1100" spc="-25" dirty="0">
                <a:latin typeface="Century Gothic"/>
                <a:cs typeface="Century Gothic"/>
              </a:rPr>
              <a:t>are</a:t>
            </a:r>
            <a:r>
              <a:rPr sz="1100" spc="20" dirty="0">
                <a:latin typeface="Century Gothic"/>
                <a:cs typeface="Century Gothic"/>
              </a:rPr>
              <a:t> </a:t>
            </a:r>
            <a:r>
              <a:rPr sz="1100" dirty="0">
                <a:latin typeface="Century Gothic"/>
                <a:cs typeface="Century Gothic"/>
              </a:rPr>
              <a:t>passionate</a:t>
            </a:r>
            <a:r>
              <a:rPr sz="1100" spc="25" dirty="0">
                <a:latin typeface="Century Gothic"/>
                <a:cs typeface="Century Gothic"/>
              </a:rPr>
              <a:t> </a:t>
            </a:r>
            <a:r>
              <a:rPr sz="1100" spc="-15" dirty="0">
                <a:latin typeface="Century Gothic"/>
                <a:cs typeface="Century Gothic"/>
              </a:rPr>
              <a:t>about</a:t>
            </a:r>
            <a:r>
              <a:rPr sz="1100" spc="20" dirty="0">
                <a:latin typeface="Century Gothic"/>
                <a:cs typeface="Century Gothic"/>
              </a:rPr>
              <a:t> </a:t>
            </a:r>
            <a:r>
              <a:rPr sz="1100" spc="10" dirty="0">
                <a:latin typeface="Century Gothic"/>
                <a:cs typeface="Century Gothic"/>
              </a:rPr>
              <a:t>funding</a:t>
            </a:r>
            <a:r>
              <a:rPr sz="1100" spc="20" dirty="0">
                <a:latin typeface="Century Gothic"/>
                <a:cs typeface="Century Gothic"/>
              </a:rPr>
              <a:t> </a:t>
            </a:r>
            <a:r>
              <a:rPr sz="1100" spc="-45" dirty="0">
                <a:latin typeface="Century Gothic"/>
                <a:cs typeface="Century Gothic"/>
              </a:rPr>
              <a:t>and</a:t>
            </a:r>
            <a:r>
              <a:rPr sz="1100" spc="20" dirty="0">
                <a:latin typeface="Century Gothic"/>
                <a:cs typeface="Century Gothic"/>
              </a:rPr>
              <a:t> </a:t>
            </a:r>
            <a:r>
              <a:rPr sz="1100" spc="-5" dirty="0">
                <a:latin typeface="Century Gothic"/>
                <a:cs typeface="Century Gothic"/>
              </a:rPr>
              <a:t>what</a:t>
            </a:r>
            <a:r>
              <a:rPr sz="1100" spc="25" dirty="0">
                <a:latin typeface="Century Gothic"/>
                <a:cs typeface="Century Gothic"/>
              </a:rPr>
              <a:t> </a:t>
            </a:r>
            <a:r>
              <a:rPr sz="1100" spc="40" dirty="0">
                <a:latin typeface="Century Gothic"/>
                <a:cs typeface="Century Gothic"/>
              </a:rPr>
              <a:t>your</a:t>
            </a:r>
            <a:r>
              <a:rPr sz="1100" spc="20" dirty="0">
                <a:latin typeface="Century Gothic"/>
                <a:cs typeface="Century Gothic"/>
              </a:rPr>
              <a:t> </a:t>
            </a:r>
            <a:r>
              <a:rPr sz="1100" spc="25" dirty="0">
                <a:latin typeface="Century Gothic"/>
                <a:cs typeface="Century Gothic"/>
              </a:rPr>
              <a:t>aspirations</a:t>
            </a:r>
            <a:r>
              <a:rPr sz="1100" spc="20" dirty="0">
                <a:latin typeface="Century Gothic"/>
                <a:cs typeface="Century Gothic"/>
              </a:rPr>
              <a:t> </a:t>
            </a:r>
            <a:r>
              <a:rPr sz="1100" spc="-30" dirty="0">
                <a:latin typeface="Century Gothic"/>
                <a:cs typeface="Century Gothic"/>
              </a:rPr>
              <a:t>are.</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marR="48895">
              <a:lnSpc>
                <a:spcPct val="100000"/>
              </a:lnSpc>
            </a:pPr>
            <a:r>
              <a:rPr sz="1100" spc="35" dirty="0">
                <a:latin typeface="Century Gothic"/>
                <a:cs typeface="Century Gothic"/>
              </a:rPr>
              <a:t>In</a:t>
            </a:r>
            <a:r>
              <a:rPr sz="1100" spc="25" dirty="0">
                <a:latin typeface="Century Gothic"/>
                <a:cs typeface="Century Gothic"/>
              </a:rPr>
              <a:t> </a:t>
            </a:r>
            <a:r>
              <a:rPr sz="1100" dirty="0">
                <a:latin typeface="Century Gothic"/>
                <a:cs typeface="Century Gothic"/>
              </a:rPr>
              <a:t>addition</a:t>
            </a:r>
            <a:r>
              <a:rPr sz="1100" spc="25" dirty="0">
                <a:latin typeface="Century Gothic"/>
                <a:cs typeface="Century Gothic"/>
              </a:rPr>
              <a:t> </a:t>
            </a:r>
            <a:r>
              <a:rPr sz="1100" spc="30" dirty="0">
                <a:latin typeface="Century Gothic"/>
                <a:cs typeface="Century Gothic"/>
              </a:rPr>
              <a:t>to</a:t>
            </a:r>
            <a:r>
              <a:rPr sz="1100" spc="25" dirty="0">
                <a:latin typeface="Century Gothic"/>
                <a:cs typeface="Century Gothic"/>
              </a:rPr>
              <a:t> </a:t>
            </a:r>
            <a:r>
              <a:rPr sz="1100" dirty="0">
                <a:latin typeface="Century Gothic"/>
                <a:cs typeface="Century Gothic"/>
              </a:rPr>
              <a:t>the</a:t>
            </a:r>
            <a:r>
              <a:rPr sz="1100" spc="25" dirty="0">
                <a:latin typeface="Century Gothic"/>
                <a:cs typeface="Century Gothic"/>
              </a:rPr>
              <a:t> </a:t>
            </a:r>
            <a:r>
              <a:rPr sz="1100" dirty="0">
                <a:latin typeface="Century Gothic"/>
                <a:cs typeface="Century Gothic"/>
              </a:rPr>
              <a:t>money</a:t>
            </a:r>
            <a:r>
              <a:rPr sz="1100" spc="30" dirty="0">
                <a:latin typeface="Century Gothic"/>
                <a:cs typeface="Century Gothic"/>
              </a:rPr>
              <a:t> </a:t>
            </a:r>
            <a:r>
              <a:rPr sz="1100" spc="-45" dirty="0">
                <a:latin typeface="Century Gothic"/>
                <a:cs typeface="Century Gothic"/>
              </a:rPr>
              <a:t>needed</a:t>
            </a:r>
            <a:r>
              <a:rPr sz="1100" spc="20" dirty="0">
                <a:latin typeface="Century Gothic"/>
                <a:cs typeface="Century Gothic"/>
              </a:rPr>
              <a:t> </a:t>
            </a:r>
            <a:r>
              <a:rPr sz="1100" spc="30" dirty="0">
                <a:latin typeface="Century Gothic"/>
                <a:cs typeface="Century Gothic"/>
              </a:rPr>
              <a:t>to</a:t>
            </a:r>
            <a:r>
              <a:rPr sz="1100" spc="25" dirty="0">
                <a:latin typeface="Century Gothic"/>
                <a:cs typeface="Century Gothic"/>
              </a:rPr>
              <a:t> </a:t>
            </a:r>
            <a:r>
              <a:rPr sz="1100" spc="-5" dirty="0">
                <a:latin typeface="Century Gothic"/>
                <a:cs typeface="Century Gothic"/>
              </a:rPr>
              <a:t>cover</a:t>
            </a:r>
            <a:r>
              <a:rPr sz="1100" spc="25" dirty="0">
                <a:latin typeface="Century Gothic"/>
                <a:cs typeface="Century Gothic"/>
              </a:rPr>
              <a:t> </a:t>
            </a:r>
            <a:r>
              <a:rPr sz="1100" spc="40" dirty="0">
                <a:latin typeface="Century Gothic"/>
                <a:cs typeface="Century Gothic"/>
              </a:rPr>
              <a:t>your</a:t>
            </a:r>
            <a:r>
              <a:rPr sz="1100" spc="30" dirty="0">
                <a:latin typeface="Century Gothic"/>
                <a:cs typeface="Century Gothic"/>
              </a:rPr>
              <a:t> </a:t>
            </a:r>
            <a:r>
              <a:rPr sz="1100" spc="15" dirty="0">
                <a:latin typeface="Century Gothic"/>
                <a:cs typeface="Century Gothic"/>
              </a:rPr>
              <a:t>total</a:t>
            </a:r>
            <a:r>
              <a:rPr sz="1100" spc="25" dirty="0">
                <a:latin typeface="Century Gothic"/>
                <a:cs typeface="Century Gothic"/>
              </a:rPr>
              <a:t> </a:t>
            </a:r>
            <a:r>
              <a:rPr sz="1100" spc="-25" dirty="0">
                <a:latin typeface="Century Gothic"/>
                <a:cs typeface="Century Gothic"/>
              </a:rPr>
              <a:t>annual</a:t>
            </a:r>
            <a:r>
              <a:rPr sz="1100" spc="25" dirty="0">
                <a:latin typeface="Century Gothic"/>
                <a:cs typeface="Century Gothic"/>
              </a:rPr>
              <a:t> </a:t>
            </a:r>
            <a:r>
              <a:rPr sz="1100" spc="5" dirty="0">
                <a:latin typeface="Century Gothic"/>
                <a:cs typeface="Century Gothic"/>
              </a:rPr>
              <a:t>expenses,</a:t>
            </a:r>
            <a:r>
              <a:rPr sz="1100" spc="25" dirty="0">
                <a:latin typeface="Century Gothic"/>
                <a:cs typeface="Century Gothic"/>
              </a:rPr>
              <a:t> </a:t>
            </a:r>
            <a:r>
              <a:rPr sz="1100" spc="10" dirty="0">
                <a:latin typeface="Century Gothic"/>
                <a:cs typeface="Century Gothic"/>
              </a:rPr>
              <a:t>you’ll</a:t>
            </a:r>
            <a:r>
              <a:rPr sz="1100" spc="30" dirty="0">
                <a:latin typeface="Century Gothic"/>
                <a:cs typeface="Century Gothic"/>
              </a:rPr>
              <a:t> </a:t>
            </a:r>
            <a:r>
              <a:rPr sz="1100" spc="40" dirty="0">
                <a:latin typeface="Century Gothic"/>
                <a:cs typeface="Century Gothic"/>
              </a:rPr>
              <a:t>likely</a:t>
            </a:r>
            <a:r>
              <a:rPr sz="1100" spc="25" dirty="0">
                <a:latin typeface="Century Gothic"/>
                <a:cs typeface="Century Gothic"/>
              </a:rPr>
              <a:t> </a:t>
            </a:r>
            <a:r>
              <a:rPr sz="1100" spc="-5" dirty="0">
                <a:latin typeface="Century Gothic"/>
                <a:cs typeface="Century Gothic"/>
              </a:rPr>
              <a:t>want </a:t>
            </a:r>
            <a:r>
              <a:rPr sz="1100" spc="-290" dirty="0">
                <a:latin typeface="Century Gothic"/>
                <a:cs typeface="Century Gothic"/>
              </a:rPr>
              <a:t> </a:t>
            </a:r>
            <a:r>
              <a:rPr sz="1100" spc="30" dirty="0">
                <a:latin typeface="Century Gothic"/>
                <a:cs typeface="Century Gothic"/>
              </a:rPr>
              <a:t>to</a:t>
            </a:r>
            <a:r>
              <a:rPr sz="1100" spc="25" dirty="0">
                <a:latin typeface="Century Gothic"/>
                <a:cs typeface="Century Gothic"/>
              </a:rPr>
              <a:t> </a:t>
            </a:r>
            <a:r>
              <a:rPr sz="1100" spc="-20" dirty="0">
                <a:latin typeface="Century Gothic"/>
                <a:cs typeface="Century Gothic"/>
              </a:rPr>
              <a:t>earn</a:t>
            </a:r>
            <a:r>
              <a:rPr sz="1100" spc="30" dirty="0">
                <a:latin typeface="Century Gothic"/>
                <a:cs typeface="Century Gothic"/>
              </a:rPr>
              <a:t> </a:t>
            </a:r>
            <a:r>
              <a:rPr sz="1100" spc="10" dirty="0">
                <a:latin typeface="Century Gothic"/>
                <a:cs typeface="Century Gothic"/>
              </a:rPr>
              <a:t>more</a:t>
            </a:r>
            <a:r>
              <a:rPr sz="1100" spc="25" dirty="0">
                <a:latin typeface="Century Gothic"/>
                <a:cs typeface="Century Gothic"/>
              </a:rPr>
              <a:t> </a:t>
            </a:r>
            <a:r>
              <a:rPr sz="1100" spc="30" dirty="0">
                <a:latin typeface="Century Gothic"/>
                <a:cs typeface="Century Gothic"/>
              </a:rPr>
              <a:t>to </a:t>
            </a:r>
            <a:r>
              <a:rPr sz="1100" spc="5" dirty="0">
                <a:latin typeface="Century Gothic"/>
                <a:cs typeface="Century Gothic"/>
              </a:rPr>
              <a:t>allow</a:t>
            </a:r>
            <a:r>
              <a:rPr sz="1100" spc="30" dirty="0">
                <a:latin typeface="Century Gothic"/>
                <a:cs typeface="Century Gothic"/>
              </a:rPr>
              <a:t> </a:t>
            </a:r>
            <a:r>
              <a:rPr sz="1100" spc="50" dirty="0">
                <a:latin typeface="Century Gothic"/>
                <a:cs typeface="Century Gothic"/>
              </a:rPr>
              <a:t>for</a:t>
            </a:r>
            <a:r>
              <a:rPr sz="1100" spc="25" dirty="0">
                <a:latin typeface="Century Gothic"/>
                <a:cs typeface="Century Gothic"/>
              </a:rPr>
              <a:t> </a:t>
            </a:r>
            <a:r>
              <a:rPr sz="1100" spc="-10" dirty="0">
                <a:latin typeface="Century Gothic"/>
                <a:cs typeface="Century Gothic"/>
              </a:rPr>
              <a:t>vacations,</a:t>
            </a:r>
            <a:r>
              <a:rPr sz="1100" spc="30" dirty="0">
                <a:latin typeface="Century Gothic"/>
                <a:cs typeface="Century Gothic"/>
              </a:rPr>
              <a:t> </a:t>
            </a:r>
            <a:r>
              <a:rPr sz="1100" spc="10" dirty="0">
                <a:latin typeface="Century Gothic"/>
                <a:cs typeface="Century Gothic"/>
              </a:rPr>
              <a:t>early</a:t>
            </a:r>
            <a:r>
              <a:rPr sz="1100" spc="30" dirty="0">
                <a:latin typeface="Century Gothic"/>
                <a:cs typeface="Century Gothic"/>
              </a:rPr>
              <a:t> </a:t>
            </a:r>
            <a:r>
              <a:rPr sz="1100" spc="15" dirty="0">
                <a:latin typeface="Century Gothic"/>
                <a:cs typeface="Century Gothic"/>
              </a:rPr>
              <a:t>retirement,</a:t>
            </a:r>
            <a:r>
              <a:rPr sz="1100" spc="25" dirty="0">
                <a:latin typeface="Century Gothic"/>
                <a:cs typeface="Century Gothic"/>
              </a:rPr>
              <a:t> </a:t>
            </a:r>
            <a:r>
              <a:rPr sz="1100" spc="-20" dirty="0">
                <a:latin typeface="Century Gothic"/>
                <a:cs typeface="Century Gothic"/>
              </a:rPr>
              <a:t>college</a:t>
            </a:r>
            <a:r>
              <a:rPr sz="1100" spc="30" dirty="0">
                <a:latin typeface="Century Gothic"/>
                <a:cs typeface="Century Gothic"/>
              </a:rPr>
              <a:t> funds </a:t>
            </a:r>
            <a:r>
              <a:rPr sz="1100" spc="50" dirty="0">
                <a:latin typeface="Century Gothic"/>
                <a:cs typeface="Century Gothic"/>
              </a:rPr>
              <a:t>for</a:t>
            </a:r>
            <a:r>
              <a:rPr sz="1100" spc="25" dirty="0">
                <a:latin typeface="Century Gothic"/>
                <a:cs typeface="Century Gothic"/>
              </a:rPr>
              <a:t> </a:t>
            </a:r>
            <a:r>
              <a:rPr sz="1100" spc="40" dirty="0">
                <a:latin typeface="Century Gothic"/>
                <a:cs typeface="Century Gothic"/>
              </a:rPr>
              <a:t>your</a:t>
            </a:r>
            <a:r>
              <a:rPr sz="1100" spc="30" dirty="0">
                <a:latin typeface="Century Gothic"/>
                <a:cs typeface="Century Gothic"/>
              </a:rPr>
              <a:t> </a:t>
            </a:r>
            <a:r>
              <a:rPr sz="1100" dirty="0">
                <a:latin typeface="Century Gothic"/>
                <a:cs typeface="Century Gothic"/>
              </a:rPr>
              <a:t>children,</a:t>
            </a:r>
            <a:r>
              <a:rPr sz="1100" spc="30" dirty="0">
                <a:latin typeface="Century Gothic"/>
                <a:cs typeface="Century Gothic"/>
              </a:rPr>
              <a:t> </a:t>
            </a:r>
            <a:r>
              <a:rPr sz="1100" spc="-114" dirty="0">
                <a:latin typeface="Century Gothic"/>
                <a:cs typeface="Century Gothic"/>
              </a:rPr>
              <a:t>a </a:t>
            </a:r>
            <a:r>
              <a:rPr sz="1100" spc="-110" dirty="0">
                <a:latin typeface="Century Gothic"/>
                <a:cs typeface="Century Gothic"/>
              </a:rPr>
              <a:t> </a:t>
            </a:r>
            <a:r>
              <a:rPr sz="1100" spc="-10" dirty="0">
                <a:latin typeface="Century Gothic"/>
                <a:cs typeface="Century Gothic"/>
              </a:rPr>
              <a:t>new</a:t>
            </a:r>
            <a:r>
              <a:rPr sz="1100" spc="15" dirty="0">
                <a:latin typeface="Century Gothic"/>
                <a:cs typeface="Century Gothic"/>
              </a:rPr>
              <a:t> </a:t>
            </a:r>
            <a:r>
              <a:rPr sz="1100" spc="-20" dirty="0">
                <a:latin typeface="Century Gothic"/>
                <a:cs typeface="Century Gothic"/>
              </a:rPr>
              <a:t>home,</a:t>
            </a:r>
            <a:r>
              <a:rPr sz="1100" spc="20" dirty="0">
                <a:latin typeface="Century Gothic"/>
                <a:cs typeface="Century Gothic"/>
              </a:rPr>
              <a:t> </a:t>
            </a:r>
            <a:r>
              <a:rPr sz="1100" spc="-30" dirty="0">
                <a:latin typeface="Century Gothic"/>
                <a:cs typeface="Century Gothic"/>
              </a:rPr>
              <a:t>etc.</a:t>
            </a:r>
            <a:endParaRPr sz="1100">
              <a:latin typeface="Century Gothic"/>
              <a:cs typeface="Century Gothic"/>
            </a:endParaRPr>
          </a:p>
          <a:p>
            <a:pPr>
              <a:lnSpc>
                <a:spcPct val="100000"/>
              </a:lnSpc>
              <a:spcBef>
                <a:spcPts val="35"/>
              </a:spcBef>
            </a:pPr>
            <a:endParaRPr sz="1050">
              <a:latin typeface="Century Gothic"/>
              <a:cs typeface="Century Gothic"/>
            </a:endParaRPr>
          </a:p>
          <a:p>
            <a:pPr marL="12700" marR="271780">
              <a:lnSpc>
                <a:spcPct val="100000"/>
              </a:lnSpc>
            </a:pPr>
            <a:r>
              <a:rPr sz="1100" spc="95" dirty="0">
                <a:latin typeface="Century Gothic"/>
                <a:cs typeface="Century Gothic"/>
              </a:rPr>
              <a:t>For </a:t>
            </a:r>
            <a:r>
              <a:rPr sz="1100" spc="-70" dirty="0">
                <a:latin typeface="Century Gothic"/>
                <a:cs typeface="Century Gothic"/>
              </a:rPr>
              <a:t>each</a:t>
            </a:r>
            <a:r>
              <a:rPr sz="1100" spc="-65" dirty="0">
                <a:latin typeface="Century Gothic"/>
                <a:cs typeface="Century Gothic"/>
              </a:rPr>
              <a:t> </a:t>
            </a:r>
            <a:r>
              <a:rPr sz="1100" spc="-10" dirty="0">
                <a:latin typeface="Century Gothic"/>
                <a:cs typeface="Century Gothic"/>
              </a:rPr>
              <a:t>category </a:t>
            </a:r>
            <a:r>
              <a:rPr sz="1100" spc="5" dirty="0">
                <a:latin typeface="Century Gothic"/>
                <a:cs typeface="Century Gothic"/>
              </a:rPr>
              <a:t>that </a:t>
            </a:r>
            <a:r>
              <a:rPr sz="1100" spc="-5" dirty="0">
                <a:latin typeface="Century Gothic"/>
                <a:cs typeface="Century Gothic"/>
              </a:rPr>
              <a:t>applies, </a:t>
            </a:r>
            <a:r>
              <a:rPr sz="1100" spc="50" dirty="0">
                <a:latin typeface="Century Gothic"/>
                <a:cs typeface="Century Gothic"/>
              </a:rPr>
              <a:t>prioritize </a:t>
            </a:r>
            <a:r>
              <a:rPr sz="1100" spc="-5" dirty="0">
                <a:latin typeface="Century Gothic"/>
                <a:cs typeface="Century Gothic"/>
              </a:rPr>
              <a:t>what </a:t>
            </a:r>
            <a:r>
              <a:rPr sz="1100" spc="25" dirty="0">
                <a:latin typeface="Century Gothic"/>
                <a:cs typeface="Century Gothic"/>
              </a:rPr>
              <a:t>gets </a:t>
            </a:r>
            <a:r>
              <a:rPr sz="1100" spc="-10" dirty="0">
                <a:latin typeface="Century Gothic"/>
                <a:cs typeface="Century Gothic"/>
              </a:rPr>
              <a:t>funded </a:t>
            </a:r>
            <a:r>
              <a:rPr sz="1100" spc="60" dirty="0">
                <a:latin typeface="Century Gothic"/>
                <a:cs typeface="Century Gothic"/>
              </a:rPr>
              <a:t>first, </a:t>
            </a:r>
            <a:r>
              <a:rPr sz="1100" spc="-15" dirty="0">
                <a:latin typeface="Century Gothic"/>
                <a:cs typeface="Century Gothic"/>
              </a:rPr>
              <a:t>second, </a:t>
            </a:r>
            <a:r>
              <a:rPr sz="1100" spc="30" dirty="0">
                <a:latin typeface="Century Gothic"/>
                <a:cs typeface="Century Gothic"/>
              </a:rPr>
              <a:t>third, </a:t>
            </a:r>
            <a:r>
              <a:rPr sz="1100" spc="-30" dirty="0">
                <a:latin typeface="Century Gothic"/>
                <a:cs typeface="Century Gothic"/>
              </a:rPr>
              <a:t>etc. </a:t>
            </a:r>
            <a:r>
              <a:rPr sz="1100" spc="-25" dirty="0">
                <a:latin typeface="Century Gothic"/>
                <a:cs typeface="Century Gothic"/>
              </a:rPr>
              <a:t> </a:t>
            </a:r>
            <a:r>
              <a:rPr sz="1100" spc="45" dirty="0">
                <a:latin typeface="Century Gothic"/>
                <a:cs typeface="Century Gothic"/>
              </a:rPr>
              <a:t>After prioritizing, </a:t>
            </a:r>
            <a:r>
              <a:rPr sz="1100" spc="15" dirty="0">
                <a:latin typeface="Century Gothic"/>
                <a:cs typeface="Century Gothic"/>
              </a:rPr>
              <a:t>put </a:t>
            </a:r>
            <a:r>
              <a:rPr sz="1100" spc="-55" dirty="0">
                <a:latin typeface="Century Gothic"/>
                <a:cs typeface="Century Gothic"/>
              </a:rPr>
              <a:t>an</a:t>
            </a:r>
            <a:r>
              <a:rPr sz="1100" spc="-50" dirty="0">
                <a:latin typeface="Century Gothic"/>
                <a:cs typeface="Century Gothic"/>
              </a:rPr>
              <a:t> </a:t>
            </a:r>
            <a:r>
              <a:rPr sz="1100" spc="-25" dirty="0">
                <a:latin typeface="Century Gothic"/>
                <a:cs typeface="Century Gothic"/>
              </a:rPr>
              <a:t>annual </a:t>
            </a:r>
            <a:r>
              <a:rPr sz="1100" spc="5" dirty="0">
                <a:latin typeface="Century Gothic"/>
                <a:cs typeface="Century Gothic"/>
              </a:rPr>
              <a:t>number </a:t>
            </a:r>
            <a:r>
              <a:rPr sz="1100" spc="25" dirty="0">
                <a:latin typeface="Century Gothic"/>
                <a:cs typeface="Century Gothic"/>
              </a:rPr>
              <a:t>next </a:t>
            </a:r>
            <a:r>
              <a:rPr sz="1100" spc="30" dirty="0">
                <a:latin typeface="Century Gothic"/>
                <a:cs typeface="Century Gothic"/>
              </a:rPr>
              <a:t>to </a:t>
            </a:r>
            <a:r>
              <a:rPr sz="1100" spc="-70" dirty="0">
                <a:latin typeface="Century Gothic"/>
                <a:cs typeface="Century Gothic"/>
              </a:rPr>
              <a:t>each</a:t>
            </a:r>
            <a:r>
              <a:rPr sz="1100" spc="-65" dirty="0">
                <a:latin typeface="Century Gothic"/>
                <a:cs typeface="Century Gothic"/>
              </a:rPr>
              <a:t> </a:t>
            </a:r>
            <a:r>
              <a:rPr sz="1100" spc="-30" dirty="0">
                <a:latin typeface="Century Gothic"/>
                <a:cs typeface="Century Gothic"/>
              </a:rPr>
              <a:t>applicable </a:t>
            </a:r>
            <a:r>
              <a:rPr sz="1100" spc="-10" dirty="0">
                <a:latin typeface="Century Gothic"/>
                <a:cs typeface="Century Gothic"/>
              </a:rPr>
              <a:t>category </a:t>
            </a:r>
            <a:r>
              <a:rPr sz="1100" dirty="0">
                <a:latin typeface="Century Gothic"/>
                <a:cs typeface="Century Gothic"/>
              </a:rPr>
              <a:t>indicating </a:t>
            </a:r>
            <a:r>
              <a:rPr sz="1100" spc="-290" dirty="0">
                <a:latin typeface="Century Gothic"/>
                <a:cs typeface="Century Gothic"/>
              </a:rPr>
              <a:t> </a:t>
            </a:r>
            <a:r>
              <a:rPr sz="1100" spc="5" dirty="0">
                <a:latin typeface="Century Gothic"/>
                <a:cs typeface="Century Gothic"/>
              </a:rPr>
              <a:t>how</a:t>
            </a:r>
            <a:r>
              <a:rPr sz="1100" spc="15" dirty="0">
                <a:latin typeface="Century Gothic"/>
                <a:cs typeface="Century Gothic"/>
              </a:rPr>
              <a:t> </a:t>
            </a:r>
            <a:r>
              <a:rPr sz="1100" spc="-15" dirty="0">
                <a:latin typeface="Century Gothic"/>
                <a:cs typeface="Century Gothic"/>
              </a:rPr>
              <a:t>much</a:t>
            </a:r>
            <a:r>
              <a:rPr sz="1100" spc="20" dirty="0">
                <a:latin typeface="Century Gothic"/>
                <a:cs typeface="Century Gothic"/>
              </a:rPr>
              <a:t> </a:t>
            </a:r>
            <a:r>
              <a:rPr sz="1100" dirty="0">
                <a:latin typeface="Century Gothic"/>
                <a:cs typeface="Century Gothic"/>
              </a:rPr>
              <a:t>money</a:t>
            </a:r>
            <a:r>
              <a:rPr sz="1100" spc="20" dirty="0">
                <a:latin typeface="Century Gothic"/>
                <a:cs typeface="Century Gothic"/>
              </a:rPr>
              <a:t> </a:t>
            </a:r>
            <a:r>
              <a:rPr sz="1100" spc="65" dirty="0">
                <a:latin typeface="Century Gothic"/>
                <a:cs typeface="Century Gothic"/>
              </a:rPr>
              <a:t>it</a:t>
            </a:r>
            <a:r>
              <a:rPr sz="1100" spc="20" dirty="0">
                <a:latin typeface="Century Gothic"/>
                <a:cs typeface="Century Gothic"/>
              </a:rPr>
              <a:t> </a:t>
            </a:r>
            <a:r>
              <a:rPr sz="1100" spc="10" dirty="0">
                <a:latin typeface="Century Gothic"/>
                <a:cs typeface="Century Gothic"/>
              </a:rPr>
              <a:t>would</a:t>
            </a:r>
            <a:r>
              <a:rPr sz="1100" spc="20" dirty="0">
                <a:latin typeface="Century Gothic"/>
                <a:cs typeface="Century Gothic"/>
              </a:rPr>
              <a:t> </a:t>
            </a:r>
            <a:r>
              <a:rPr sz="1100" spc="-10" dirty="0">
                <a:latin typeface="Century Gothic"/>
                <a:cs typeface="Century Gothic"/>
              </a:rPr>
              <a:t>take</a:t>
            </a:r>
            <a:r>
              <a:rPr sz="1100" spc="25" dirty="0">
                <a:latin typeface="Century Gothic"/>
                <a:cs typeface="Century Gothic"/>
              </a:rPr>
              <a:t> </a:t>
            </a:r>
            <a:r>
              <a:rPr sz="1100" spc="30" dirty="0">
                <a:latin typeface="Century Gothic"/>
                <a:cs typeface="Century Gothic"/>
              </a:rPr>
              <a:t>to</a:t>
            </a:r>
            <a:r>
              <a:rPr sz="1100" spc="20" dirty="0">
                <a:latin typeface="Century Gothic"/>
                <a:cs typeface="Century Gothic"/>
              </a:rPr>
              <a:t> </a:t>
            </a:r>
            <a:r>
              <a:rPr sz="1100" spc="-5" dirty="0">
                <a:latin typeface="Century Gothic"/>
                <a:cs typeface="Century Gothic"/>
              </a:rPr>
              <a:t>annually</a:t>
            </a:r>
            <a:r>
              <a:rPr sz="1100" spc="20" dirty="0">
                <a:latin typeface="Century Gothic"/>
                <a:cs typeface="Century Gothic"/>
              </a:rPr>
              <a:t> </a:t>
            </a:r>
            <a:r>
              <a:rPr sz="1100" spc="10" dirty="0">
                <a:latin typeface="Century Gothic"/>
                <a:cs typeface="Century Gothic"/>
              </a:rPr>
              <a:t>fund</a:t>
            </a:r>
            <a:r>
              <a:rPr sz="1100" spc="20" dirty="0">
                <a:latin typeface="Century Gothic"/>
                <a:cs typeface="Century Gothic"/>
              </a:rPr>
              <a:t> </a:t>
            </a:r>
            <a:r>
              <a:rPr sz="1100" spc="5" dirty="0">
                <a:latin typeface="Century Gothic"/>
                <a:cs typeface="Century Gothic"/>
              </a:rPr>
              <a:t>that</a:t>
            </a:r>
            <a:r>
              <a:rPr sz="1100" spc="20" dirty="0">
                <a:latin typeface="Century Gothic"/>
                <a:cs typeface="Century Gothic"/>
              </a:rPr>
              <a:t> </a:t>
            </a:r>
            <a:r>
              <a:rPr sz="1100" spc="10" dirty="0">
                <a:latin typeface="Century Gothic"/>
                <a:cs typeface="Century Gothic"/>
              </a:rPr>
              <a:t>aspiration.</a:t>
            </a:r>
            <a:endParaRPr sz="1100">
              <a:latin typeface="Century Gothic"/>
              <a:cs typeface="Century Gothic"/>
            </a:endParaRPr>
          </a:p>
        </p:txBody>
      </p:sp>
      <p:sp>
        <p:nvSpPr>
          <p:cNvPr id="7" name="object 7"/>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34</a:t>
            </a:fld>
            <a:endParaRPr spc="135" dirty="0"/>
          </a:p>
        </p:txBody>
      </p:sp>
      <p:graphicFrame>
        <p:nvGraphicFramePr>
          <p:cNvPr id="5" name="object 5"/>
          <p:cNvGraphicFramePr>
            <a:graphicFrameLocks noGrp="1"/>
          </p:cNvGraphicFramePr>
          <p:nvPr/>
        </p:nvGraphicFramePr>
        <p:xfrm>
          <a:off x="838200" y="3608832"/>
          <a:ext cx="6089015" cy="3703320"/>
        </p:xfrm>
        <a:graphic>
          <a:graphicData uri="http://schemas.openxmlformats.org/drawingml/2006/table">
            <a:tbl>
              <a:tblPr firstRow="1" bandRow="1">
                <a:tableStyleId>{2D5ABB26-0587-4C30-8999-92F81FD0307C}</a:tableStyleId>
              </a:tblPr>
              <a:tblGrid>
                <a:gridCol w="2740025">
                  <a:extLst>
                    <a:ext uri="{9D8B030D-6E8A-4147-A177-3AD203B41FA5}">
                      <a16:colId xmlns:a16="http://schemas.microsoft.com/office/drawing/2014/main" val="20000"/>
                    </a:ext>
                  </a:extLst>
                </a:gridCol>
                <a:gridCol w="1487170">
                  <a:extLst>
                    <a:ext uri="{9D8B030D-6E8A-4147-A177-3AD203B41FA5}">
                      <a16:colId xmlns:a16="http://schemas.microsoft.com/office/drawing/2014/main" val="20001"/>
                    </a:ext>
                  </a:extLst>
                </a:gridCol>
                <a:gridCol w="1861820">
                  <a:extLst>
                    <a:ext uri="{9D8B030D-6E8A-4147-A177-3AD203B41FA5}">
                      <a16:colId xmlns:a16="http://schemas.microsoft.com/office/drawing/2014/main" val="20002"/>
                    </a:ext>
                  </a:extLst>
                </a:gridCol>
              </a:tblGrid>
              <a:tr h="517525">
                <a:tc>
                  <a:txBody>
                    <a:bodyPr/>
                    <a:lstStyle/>
                    <a:p>
                      <a:pPr marL="768350" marR="655955" indent="-101600">
                        <a:lnSpc>
                          <a:spcPct val="100000"/>
                        </a:lnSpc>
                        <a:spcBef>
                          <a:spcPts val="30"/>
                        </a:spcBef>
                      </a:pPr>
                      <a:r>
                        <a:rPr sz="1600" b="1" spc="-10" dirty="0">
                          <a:solidFill>
                            <a:srgbClr val="FFFFFF"/>
                          </a:solidFill>
                          <a:latin typeface="Gill Sans MT"/>
                          <a:cs typeface="Gill Sans MT"/>
                        </a:rPr>
                        <a:t>CAT</a:t>
                      </a:r>
                      <a:r>
                        <a:rPr sz="1600" b="1" spc="-5" dirty="0">
                          <a:solidFill>
                            <a:srgbClr val="FFFFFF"/>
                          </a:solidFill>
                          <a:latin typeface="Gill Sans MT"/>
                          <a:cs typeface="Gill Sans MT"/>
                        </a:rPr>
                        <a:t>E</a:t>
                      </a:r>
                      <a:r>
                        <a:rPr sz="1600" b="1" spc="-10" dirty="0">
                          <a:solidFill>
                            <a:srgbClr val="FFFFFF"/>
                          </a:solidFill>
                          <a:latin typeface="Gill Sans MT"/>
                          <a:cs typeface="Gill Sans MT"/>
                        </a:rPr>
                        <a:t>GOR</a:t>
                      </a:r>
                      <a:r>
                        <a:rPr sz="1600" b="1" dirty="0">
                          <a:solidFill>
                            <a:srgbClr val="FFFFFF"/>
                          </a:solidFill>
                          <a:latin typeface="Gill Sans MT"/>
                          <a:cs typeface="Gill Sans MT"/>
                        </a:rPr>
                        <a:t>Y</a:t>
                      </a:r>
                      <a:r>
                        <a:rPr sz="1600" b="1" spc="-50" dirty="0">
                          <a:solidFill>
                            <a:srgbClr val="FFFFFF"/>
                          </a:solidFill>
                          <a:latin typeface="Gill Sans MT"/>
                          <a:cs typeface="Gill Sans MT"/>
                        </a:rPr>
                        <a:t> </a:t>
                      </a:r>
                      <a:r>
                        <a:rPr sz="1600" b="1" spc="-10" dirty="0">
                          <a:solidFill>
                            <a:srgbClr val="FFFFFF"/>
                          </a:solidFill>
                          <a:latin typeface="Gill Sans MT"/>
                          <a:cs typeface="Gill Sans MT"/>
                        </a:rPr>
                        <a:t>O</a:t>
                      </a:r>
                      <a:r>
                        <a:rPr sz="1600" b="1" dirty="0">
                          <a:solidFill>
                            <a:srgbClr val="FFFFFF"/>
                          </a:solidFill>
                          <a:latin typeface="Gill Sans MT"/>
                          <a:cs typeface="Gill Sans MT"/>
                        </a:rPr>
                        <a:t>F  </a:t>
                      </a:r>
                      <a:r>
                        <a:rPr sz="1600" b="1" spc="-110" dirty="0">
                          <a:solidFill>
                            <a:srgbClr val="FFFFFF"/>
                          </a:solidFill>
                          <a:latin typeface="Gill Sans MT"/>
                          <a:cs typeface="Gill Sans MT"/>
                        </a:rPr>
                        <a:t>ASPIRATION</a:t>
                      </a:r>
                      <a:endParaRPr sz="1600">
                        <a:latin typeface="Gill Sans MT"/>
                        <a:cs typeface="Gill Sans MT"/>
                      </a:endParaRPr>
                    </a:p>
                  </a:txBody>
                  <a:tcPr marL="0" marR="0" marT="3810" marB="0">
                    <a:solidFill>
                      <a:srgbClr val="0054A4"/>
                    </a:solidFill>
                  </a:tcPr>
                </a:tc>
                <a:tc>
                  <a:txBody>
                    <a:bodyPr/>
                    <a:lstStyle/>
                    <a:p>
                      <a:pPr marL="278130">
                        <a:lnSpc>
                          <a:spcPct val="100000"/>
                        </a:lnSpc>
                        <a:spcBef>
                          <a:spcPts val="990"/>
                        </a:spcBef>
                      </a:pPr>
                      <a:r>
                        <a:rPr sz="1600" b="1" spc="-90" dirty="0">
                          <a:solidFill>
                            <a:srgbClr val="FFFFFF"/>
                          </a:solidFill>
                          <a:latin typeface="Gill Sans MT"/>
                          <a:cs typeface="Gill Sans MT"/>
                        </a:rPr>
                        <a:t>PRIORITY</a:t>
                      </a:r>
                      <a:endParaRPr sz="1600">
                        <a:latin typeface="Gill Sans MT"/>
                        <a:cs typeface="Gill Sans MT"/>
                      </a:endParaRPr>
                    </a:p>
                  </a:txBody>
                  <a:tcPr marL="0" marR="0" marT="125730" marB="0">
                    <a:solidFill>
                      <a:srgbClr val="0054A4"/>
                    </a:solidFill>
                  </a:tcPr>
                </a:tc>
                <a:tc>
                  <a:txBody>
                    <a:bodyPr/>
                    <a:lstStyle/>
                    <a:p>
                      <a:pPr marL="481330" marR="475615" indent="36830">
                        <a:lnSpc>
                          <a:spcPct val="100000"/>
                        </a:lnSpc>
                        <a:spcBef>
                          <a:spcPts val="30"/>
                        </a:spcBef>
                      </a:pPr>
                      <a:r>
                        <a:rPr sz="1600" b="1" spc="-175" dirty="0">
                          <a:solidFill>
                            <a:srgbClr val="FFFFFF"/>
                          </a:solidFill>
                          <a:latin typeface="Gill Sans MT"/>
                          <a:cs typeface="Gill Sans MT"/>
                        </a:rPr>
                        <a:t>ANNUAL </a:t>
                      </a:r>
                      <a:r>
                        <a:rPr sz="1600" b="1" spc="-430" dirty="0">
                          <a:solidFill>
                            <a:srgbClr val="FFFFFF"/>
                          </a:solidFill>
                          <a:latin typeface="Gill Sans MT"/>
                          <a:cs typeface="Gill Sans MT"/>
                        </a:rPr>
                        <a:t> </a:t>
                      </a:r>
                      <a:r>
                        <a:rPr sz="1600" b="1" spc="-10" dirty="0">
                          <a:solidFill>
                            <a:srgbClr val="FFFFFF"/>
                          </a:solidFill>
                          <a:latin typeface="Gill Sans MT"/>
                          <a:cs typeface="Gill Sans MT"/>
                        </a:rPr>
                        <a:t>AMOUNT</a:t>
                      </a:r>
                      <a:endParaRPr sz="1600">
                        <a:latin typeface="Gill Sans MT"/>
                        <a:cs typeface="Gill Sans MT"/>
                      </a:endParaRPr>
                    </a:p>
                  </a:txBody>
                  <a:tcPr marL="0" marR="0" marT="3810" marB="0">
                    <a:solidFill>
                      <a:srgbClr val="0054A4"/>
                    </a:solidFill>
                  </a:tcPr>
                </a:tc>
                <a:extLst>
                  <a:ext uri="{0D108BD9-81ED-4DB2-BD59-A6C34878D82A}">
                    <a16:rowId xmlns:a16="http://schemas.microsoft.com/office/drawing/2014/main" val="10000"/>
                  </a:ext>
                </a:extLst>
              </a:tr>
              <a:tr h="225425">
                <a:tc>
                  <a:txBody>
                    <a:bodyPr/>
                    <a:lstStyle/>
                    <a:p>
                      <a:pPr marL="2540" algn="ctr">
                        <a:lnSpc>
                          <a:spcPct val="100000"/>
                        </a:lnSpc>
                      </a:pPr>
                      <a:r>
                        <a:rPr sz="1200" spc="40" dirty="0">
                          <a:latin typeface="Century Gothic"/>
                          <a:cs typeface="Century Gothic"/>
                        </a:rPr>
                        <a:t>Savings</a:t>
                      </a:r>
                      <a:r>
                        <a:rPr sz="1200" spc="-15" dirty="0">
                          <a:latin typeface="Century Gothic"/>
                          <a:cs typeface="Century Gothic"/>
                        </a:rPr>
                        <a:t> </a:t>
                      </a:r>
                      <a:r>
                        <a:rPr sz="1200" spc="10" dirty="0">
                          <a:latin typeface="Century Gothic"/>
                          <a:cs typeface="Century Gothic"/>
                        </a:rPr>
                        <a:t>Accounts</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28600">
                <a:tc>
                  <a:txBody>
                    <a:bodyPr/>
                    <a:lstStyle/>
                    <a:p>
                      <a:pPr marL="2540" algn="ctr">
                        <a:lnSpc>
                          <a:spcPct val="100000"/>
                        </a:lnSpc>
                        <a:spcBef>
                          <a:spcPts val="20"/>
                        </a:spcBef>
                      </a:pPr>
                      <a:r>
                        <a:rPr sz="1200" spc="10" dirty="0">
                          <a:latin typeface="Century Gothic"/>
                          <a:cs typeface="Century Gothic"/>
                        </a:rPr>
                        <a:t>Standard</a:t>
                      </a:r>
                      <a:r>
                        <a:rPr sz="1200" spc="-20" dirty="0">
                          <a:latin typeface="Century Gothic"/>
                          <a:cs typeface="Century Gothic"/>
                        </a:rPr>
                        <a:t> </a:t>
                      </a:r>
                      <a:r>
                        <a:rPr sz="1200" spc="30" dirty="0">
                          <a:latin typeface="Century Gothic"/>
                          <a:cs typeface="Century Gothic"/>
                        </a:rPr>
                        <a:t>Retirement</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28600">
                <a:tc>
                  <a:txBody>
                    <a:bodyPr/>
                    <a:lstStyle/>
                    <a:p>
                      <a:pPr marL="2540" algn="ctr">
                        <a:lnSpc>
                          <a:spcPct val="100000"/>
                        </a:lnSpc>
                        <a:spcBef>
                          <a:spcPts val="20"/>
                        </a:spcBef>
                      </a:pPr>
                      <a:r>
                        <a:rPr sz="1200" spc="-15" dirty="0">
                          <a:latin typeface="Century Gothic"/>
                          <a:cs typeface="Century Gothic"/>
                        </a:rPr>
                        <a:t>College </a:t>
                      </a:r>
                      <a:r>
                        <a:rPr sz="1200" spc="45" dirty="0">
                          <a:latin typeface="Century Gothic"/>
                          <a:cs typeface="Century Gothic"/>
                        </a:rPr>
                        <a:t>Fund</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28600">
                <a:tc>
                  <a:txBody>
                    <a:bodyPr/>
                    <a:lstStyle/>
                    <a:p>
                      <a:pPr marL="2540" algn="ctr">
                        <a:lnSpc>
                          <a:spcPct val="100000"/>
                        </a:lnSpc>
                        <a:spcBef>
                          <a:spcPts val="20"/>
                        </a:spcBef>
                      </a:pPr>
                      <a:r>
                        <a:rPr sz="1200" spc="60" dirty="0">
                          <a:latin typeface="Century Gothic"/>
                          <a:cs typeface="Century Gothic"/>
                        </a:rPr>
                        <a:t>Early</a:t>
                      </a:r>
                      <a:r>
                        <a:rPr sz="1200" spc="-20" dirty="0">
                          <a:latin typeface="Century Gothic"/>
                          <a:cs typeface="Century Gothic"/>
                        </a:rPr>
                        <a:t> </a:t>
                      </a:r>
                      <a:r>
                        <a:rPr sz="1200" spc="30" dirty="0">
                          <a:latin typeface="Century Gothic"/>
                          <a:cs typeface="Century Gothic"/>
                        </a:rPr>
                        <a:t>Retirement</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28600">
                <a:tc>
                  <a:txBody>
                    <a:bodyPr/>
                    <a:lstStyle/>
                    <a:p>
                      <a:pPr marL="2540" algn="ctr">
                        <a:lnSpc>
                          <a:spcPct val="100000"/>
                        </a:lnSpc>
                        <a:spcBef>
                          <a:spcPts val="20"/>
                        </a:spcBef>
                      </a:pPr>
                      <a:r>
                        <a:rPr sz="1200" spc="-25" dirty="0">
                          <a:latin typeface="Century Gothic"/>
                          <a:cs typeface="Century Gothic"/>
                        </a:rPr>
                        <a:t>General</a:t>
                      </a:r>
                      <a:r>
                        <a:rPr sz="1200" dirty="0">
                          <a:latin typeface="Century Gothic"/>
                          <a:cs typeface="Century Gothic"/>
                        </a:rPr>
                        <a:t> </a:t>
                      </a:r>
                      <a:r>
                        <a:rPr sz="1200" spc="35" dirty="0">
                          <a:latin typeface="Century Gothic"/>
                          <a:cs typeface="Century Gothic"/>
                        </a:rPr>
                        <a:t>Investments</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28600">
                <a:tc>
                  <a:txBody>
                    <a:bodyPr/>
                    <a:lstStyle/>
                    <a:p>
                      <a:pPr marL="2540" algn="ctr">
                        <a:lnSpc>
                          <a:spcPct val="100000"/>
                        </a:lnSpc>
                        <a:spcBef>
                          <a:spcPts val="20"/>
                        </a:spcBef>
                      </a:pPr>
                      <a:r>
                        <a:rPr sz="1200" spc="15" dirty="0">
                          <a:latin typeface="Century Gothic"/>
                          <a:cs typeface="Century Gothic"/>
                        </a:rPr>
                        <a:t>Vacation/Travel</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28600">
                <a:tc>
                  <a:txBody>
                    <a:bodyPr/>
                    <a:lstStyle/>
                    <a:p>
                      <a:pPr marL="2540" algn="ctr">
                        <a:lnSpc>
                          <a:spcPct val="100000"/>
                        </a:lnSpc>
                        <a:spcBef>
                          <a:spcPts val="20"/>
                        </a:spcBef>
                      </a:pPr>
                      <a:r>
                        <a:rPr sz="1200" spc="25" dirty="0">
                          <a:latin typeface="Century Gothic"/>
                          <a:cs typeface="Century Gothic"/>
                        </a:rPr>
                        <a:t>Hobbies</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228600">
                <a:tc>
                  <a:txBody>
                    <a:bodyPr/>
                    <a:lstStyle/>
                    <a:p>
                      <a:pPr marL="2540" algn="ctr">
                        <a:lnSpc>
                          <a:spcPct val="100000"/>
                        </a:lnSpc>
                        <a:spcBef>
                          <a:spcPts val="20"/>
                        </a:spcBef>
                      </a:pPr>
                      <a:r>
                        <a:rPr sz="1200" spc="5" dirty="0">
                          <a:latin typeface="Century Gothic"/>
                          <a:cs typeface="Century Gothic"/>
                        </a:rPr>
                        <a:t>New</a:t>
                      </a:r>
                      <a:r>
                        <a:rPr sz="1200" spc="-20" dirty="0">
                          <a:latin typeface="Century Gothic"/>
                          <a:cs typeface="Century Gothic"/>
                        </a:rPr>
                        <a:t> </a:t>
                      </a:r>
                      <a:r>
                        <a:rPr sz="1200" spc="-30" dirty="0">
                          <a:latin typeface="Century Gothic"/>
                          <a:cs typeface="Century Gothic"/>
                        </a:rPr>
                        <a:t>Car</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228600">
                <a:tc>
                  <a:txBody>
                    <a:bodyPr/>
                    <a:lstStyle/>
                    <a:p>
                      <a:pPr marL="2540" algn="ctr">
                        <a:lnSpc>
                          <a:spcPct val="100000"/>
                        </a:lnSpc>
                        <a:spcBef>
                          <a:spcPts val="20"/>
                        </a:spcBef>
                      </a:pPr>
                      <a:r>
                        <a:rPr sz="1200" spc="-5" dirty="0">
                          <a:latin typeface="Century Gothic"/>
                          <a:cs typeface="Century Gothic"/>
                        </a:rPr>
                        <a:t>Second</a:t>
                      </a:r>
                      <a:r>
                        <a:rPr sz="1200" spc="-15" dirty="0">
                          <a:latin typeface="Century Gothic"/>
                          <a:cs typeface="Century Gothic"/>
                        </a:rPr>
                        <a:t> </a:t>
                      </a:r>
                      <a:r>
                        <a:rPr sz="1200" spc="5" dirty="0">
                          <a:latin typeface="Century Gothic"/>
                          <a:cs typeface="Century Gothic"/>
                        </a:rPr>
                        <a:t>Home</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228600">
                <a:tc>
                  <a:txBody>
                    <a:bodyPr/>
                    <a:lstStyle/>
                    <a:p>
                      <a:pPr marL="2540" algn="ctr">
                        <a:lnSpc>
                          <a:spcPct val="100000"/>
                        </a:lnSpc>
                        <a:spcBef>
                          <a:spcPts val="20"/>
                        </a:spcBef>
                      </a:pPr>
                      <a:r>
                        <a:rPr sz="1200" spc="30" dirty="0">
                          <a:latin typeface="Century Gothic"/>
                          <a:cs typeface="Century Gothic"/>
                        </a:rPr>
                        <a:t>Charity/Endowments</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r h="228600">
                <a:tc>
                  <a:txBody>
                    <a:bodyPr/>
                    <a:lstStyle/>
                    <a:p>
                      <a:pPr marL="2540" algn="ctr">
                        <a:lnSpc>
                          <a:spcPct val="100000"/>
                        </a:lnSpc>
                        <a:spcBef>
                          <a:spcPts val="20"/>
                        </a:spcBef>
                      </a:pPr>
                      <a:r>
                        <a:rPr sz="1200" spc="20" dirty="0">
                          <a:latin typeface="Century Gothic"/>
                          <a:cs typeface="Century Gothic"/>
                        </a:rPr>
                        <a:t>Other</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1"/>
                  </a:ext>
                </a:extLst>
              </a:tr>
              <a:tr h="227965">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2"/>
                  </a:ext>
                </a:extLst>
              </a:tr>
              <a:tr h="228600">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3"/>
                  </a:ext>
                </a:extLst>
              </a:tr>
            </a:tbl>
          </a:graphicData>
        </a:graphic>
      </p:graphicFrame>
      <p:sp>
        <p:nvSpPr>
          <p:cNvPr id="6" name="object 6"/>
          <p:cNvSpPr txBox="1"/>
          <p:nvPr/>
        </p:nvSpPr>
        <p:spPr>
          <a:xfrm>
            <a:off x="1621128" y="7275067"/>
            <a:ext cx="4530725" cy="208279"/>
          </a:xfrm>
          <a:prstGeom prst="rect">
            <a:avLst/>
          </a:prstGeom>
        </p:spPr>
        <p:txBody>
          <a:bodyPr vert="horz" wrap="square" lIns="0" tIns="12700" rIns="0" bIns="0" rtlCol="0">
            <a:spAutoFit/>
          </a:bodyPr>
          <a:lstStyle/>
          <a:p>
            <a:pPr marL="12700">
              <a:lnSpc>
                <a:spcPct val="100000"/>
              </a:lnSpc>
              <a:spcBef>
                <a:spcPts val="100"/>
              </a:spcBef>
              <a:tabLst>
                <a:tab pos="4517390" algn="l"/>
              </a:tabLst>
            </a:pPr>
            <a:r>
              <a:rPr sz="1200" b="1" spc="50" dirty="0">
                <a:latin typeface="Arial"/>
                <a:cs typeface="Arial"/>
              </a:rPr>
              <a:t>TOTAL</a:t>
            </a:r>
            <a:r>
              <a:rPr sz="1200" b="1" spc="15" dirty="0">
                <a:latin typeface="Arial"/>
                <a:cs typeface="Arial"/>
              </a:rPr>
              <a:t> </a:t>
            </a:r>
            <a:r>
              <a:rPr sz="1200" b="1" spc="60" dirty="0">
                <a:latin typeface="Arial"/>
                <a:cs typeface="Arial"/>
              </a:rPr>
              <a:t>ANNUAL</a:t>
            </a:r>
            <a:r>
              <a:rPr sz="1200" b="1" spc="15" dirty="0">
                <a:latin typeface="Arial"/>
                <a:cs typeface="Arial"/>
              </a:rPr>
              <a:t> </a:t>
            </a:r>
            <a:r>
              <a:rPr sz="1200" b="1" spc="40" dirty="0">
                <a:latin typeface="Arial"/>
                <a:cs typeface="Arial"/>
              </a:rPr>
              <a:t>ASPIRATIONS</a:t>
            </a:r>
            <a:r>
              <a:rPr sz="1200" b="1" spc="15" dirty="0">
                <a:latin typeface="Arial"/>
                <a:cs typeface="Arial"/>
              </a:rPr>
              <a:t> BUDGET:</a:t>
            </a:r>
            <a:r>
              <a:rPr sz="1200" b="1" spc="25" dirty="0">
                <a:latin typeface="Arial"/>
                <a:cs typeface="Arial"/>
              </a:rPr>
              <a:t> </a:t>
            </a:r>
            <a:r>
              <a:rPr sz="1200" u="heavy" dirty="0">
                <a:uFill>
                  <a:solidFill>
                    <a:srgbClr val="000000"/>
                  </a:solidFill>
                </a:uFill>
                <a:latin typeface="Times New Roman"/>
                <a:cs typeface="Times New Roman"/>
              </a:rPr>
              <a:t> 	</a:t>
            </a:r>
            <a:endParaRPr sz="12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572E18-0BF4-4730-91DC-DDF98914B941}"/>
              </a:ext>
            </a:extLst>
          </p:cNvPr>
          <p:cNvSpPr txBox="1"/>
          <p:nvPr/>
        </p:nvSpPr>
        <p:spPr>
          <a:xfrm>
            <a:off x="533400" y="1676400"/>
            <a:ext cx="7010400" cy="1077218"/>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Total annual aspirations budget: $20,000</a:t>
            </a:r>
            <a:endParaRPr lang="en-US" sz="3200" dirty="0"/>
          </a:p>
        </p:txBody>
      </p:sp>
      <p:cxnSp>
        <p:nvCxnSpPr>
          <p:cNvPr id="4" name="Straight Connector 3">
            <a:extLst>
              <a:ext uri="{FF2B5EF4-FFF2-40B4-BE49-F238E27FC236}">
                <a16:creationId xmlns:a16="http://schemas.microsoft.com/office/drawing/2014/main" id="{DD056AF4-BE07-4FF0-974F-B9FAAF69D9D6}"/>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6614D8D8-CEAD-481B-9B10-959117D31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FB28FD7F-BB34-4ECD-8094-04FBF9357ABF}"/>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35</a:t>
            </a:fld>
            <a:endParaRPr lang="en-US" spc="135" dirty="0"/>
          </a:p>
        </p:txBody>
      </p:sp>
    </p:spTree>
    <p:extLst>
      <p:ext uri="{BB962C8B-B14F-4D97-AF65-F5344CB8AC3E}">
        <p14:creationId xmlns:p14="http://schemas.microsoft.com/office/powerpoint/2010/main" val="382413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20051" y="663930"/>
            <a:ext cx="3986529" cy="894715"/>
          </a:xfrm>
          <a:prstGeom prst="rect">
            <a:avLst/>
          </a:prstGeom>
        </p:spPr>
        <p:txBody>
          <a:bodyPr vert="horz" wrap="square" lIns="0" tIns="150495" rIns="0" bIns="0" rtlCol="0">
            <a:spAutoFit/>
          </a:bodyPr>
          <a:lstStyle/>
          <a:p>
            <a:pPr marL="2158365">
              <a:lnSpc>
                <a:spcPct val="100000"/>
              </a:lnSpc>
              <a:spcBef>
                <a:spcPts val="1185"/>
              </a:spcBef>
            </a:pPr>
            <a:r>
              <a:rPr sz="1600" b="1" u="sng" spc="-85" dirty="0">
                <a:uFill>
                  <a:solidFill>
                    <a:srgbClr val="000000"/>
                  </a:solidFill>
                </a:uFill>
                <a:latin typeface="Gill Sans MT"/>
                <a:cs typeface="Gill Sans MT"/>
              </a:rPr>
              <a:t>FI</a:t>
            </a:r>
            <a:r>
              <a:rPr sz="1600" b="1" u="sng" spc="-170" dirty="0">
                <a:uFill>
                  <a:solidFill>
                    <a:srgbClr val="000000"/>
                  </a:solidFill>
                </a:uFill>
                <a:latin typeface="Gill Sans MT"/>
                <a:cs typeface="Gill Sans MT"/>
              </a:rPr>
              <a:t>N</a:t>
            </a:r>
            <a:r>
              <a:rPr sz="1600" b="1" u="sng" spc="-210" dirty="0">
                <a:uFill>
                  <a:solidFill>
                    <a:srgbClr val="000000"/>
                  </a:solidFill>
                </a:uFill>
                <a:latin typeface="Gill Sans MT"/>
                <a:cs typeface="Gill Sans MT"/>
              </a:rPr>
              <a:t>A</a:t>
            </a:r>
            <a:r>
              <a:rPr sz="1600" b="1" u="sng" spc="-170" dirty="0">
                <a:uFill>
                  <a:solidFill>
                    <a:srgbClr val="000000"/>
                  </a:solidFill>
                </a:uFill>
                <a:latin typeface="Gill Sans MT"/>
                <a:cs typeface="Gill Sans MT"/>
              </a:rPr>
              <a:t>N</a:t>
            </a:r>
            <a:r>
              <a:rPr sz="1600" b="1" u="sng" spc="-120" dirty="0">
                <a:uFill>
                  <a:solidFill>
                    <a:srgbClr val="000000"/>
                  </a:solidFill>
                </a:uFill>
                <a:latin typeface="Gill Sans MT"/>
                <a:cs typeface="Gill Sans MT"/>
              </a:rPr>
              <a:t>C</a:t>
            </a:r>
            <a:r>
              <a:rPr sz="1600" b="1" u="sng" spc="-35" dirty="0">
                <a:uFill>
                  <a:solidFill>
                    <a:srgbClr val="000000"/>
                  </a:solidFill>
                </a:uFill>
                <a:latin typeface="Gill Sans MT"/>
                <a:cs typeface="Gill Sans MT"/>
              </a:rPr>
              <a:t>I</a:t>
            </a:r>
            <a:r>
              <a:rPr sz="1600" b="1" u="sng" spc="-21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35" dirty="0">
                <a:uFill>
                  <a:solidFill>
                    <a:srgbClr val="000000"/>
                  </a:solidFill>
                </a:uFill>
                <a:latin typeface="Gill Sans MT"/>
                <a:cs typeface="Gill Sans MT"/>
              </a:rPr>
              <a:t>M</a:t>
            </a:r>
            <a:r>
              <a:rPr sz="1600" b="1" u="sng" spc="-105" dirty="0">
                <a:uFill>
                  <a:solidFill>
                    <a:srgbClr val="000000"/>
                  </a:solidFill>
                </a:uFill>
                <a:latin typeface="Gill Sans MT"/>
                <a:cs typeface="Gill Sans MT"/>
              </a:rPr>
              <a:t>O</a:t>
            </a:r>
            <a:r>
              <a:rPr sz="1600" b="1" u="sng" spc="-130" dirty="0">
                <a:uFill>
                  <a:solidFill>
                    <a:srgbClr val="000000"/>
                  </a:solidFill>
                </a:uFill>
                <a:latin typeface="Gill Sans MT"/>
                <a:cs typeface="Gill Sans MT"/>
              </a:rPr>
              <a:t>D</a:t>
            </a:r>
            <a:r>
              <a:rPr sz="1600" b="1" u="sng" spc="-125" dirty="0">
                <a:uFill>
                  <a:solidFill>
                    <a:srgbClr val="000000"/>
                  </a:solidFill>
                </a:uFill>
                <a:latin typeface="Gill Sans MT"/>
                <a:cs typeface="Gill Sans MT"/>
              </a:rPr>
              <a:t>EL</a:t>
            </a:r>
            <a:endParaRPr sz="1600">
              <a:latin typeface="Gill Sans MT"/>
              <a:cs typeface="Gill Sans MT"/>
            </a:endParaRPr>
          </a:p>
          <a:p>
            <a:pPr marL="12700">
              <a:lnSpc>
                <a:spcPts val="1630"/>
              </a:lnSpc>
              <a:spcBef>
                <a:spcPts val="930"/>
              </a:spcBef>
            </a:pPr>
            <a:r>
              <a:rPr sz="1400" b="1" dirty="0">
                <a:latin typeface="Arial"/>
                <a:cs typeface="Arial"/>
              </a:rPr>
              <a:t>STEP</a:t>
            </a:r>
            <a:r>
              <a:rPr sz="1400" b="1" spc="-5" dirty="0">
                <a:latin typeface="Arial"/>
                <a:cs typeface="Arial"/>
              </a:rPr>
              <a:t> </a:t>
            </a:r>
            <a:r>
              <a:rPr sz="1400" b="1" spc="65" dirty="0">
                <a:latin typeface="Arial"/>
                <a:cs typeface="Arial"/>
              </a:rPr>
              <a:t>4:</a:t>
            </a:r>
            <a:endParaRPr sz="1400">
              <a:latin typeface="Arial"/>
              <a:cs typeface="Arial"/>
            </a:endParaRPr>
          </a:p>
          <a:p>
            <a:pPr marL="12700">
              <a:lnSpc>
                <a:spcPts val="1270"/>
              </a:lnSpc>
            </a:pPr>
            <a:r>
              <a:rPr sz="1100" spc="-30" dirty="0">
                <a:latin typeface="Century Gothic"/>
                <a:cs typeface="Century Gothic"/>
              </a:rPr>
              <a:t>Calculate</a:t>
            </a:r>
            <a:r>
              <a:rPr sz="1100" spc="10" dirty="0">
                <a:latin typeface="Century Gothic"/>
                <a:cs typeface="Century Gothic"/>
              </a:rPr>
              <a:t> required </a:t>
            </a:r>
            <a:r>
              <a:rPr sz="1100" spc="-5" dirty="0">
                <a:latin typeface="Verdana"/>
                <a:cs typeface="Verdana"/>
              </a:rPr>
              <a:t>net</a:t>
            </a:r>
            <a:r>
              <a:rPr sz="1100" spc="-65" dirty="0">
                <a:latin typeface="Verdana"/>
                <a:cs typeface="Verdana"/>
              </a:rPr>
              <a:t> </a:t>
            </a:r>
            <a:r>
              <a:rPr sz="1100" spc="-25" dirty="0">
                <a:latin typeface="Verdana"/>
                <a:cs typeface="Verdana"/>
              </a:rPr>
              <a:t>revenue.</a:t>
            </a:r>
            <a:endParaRPr sz="1100">
              <a:latin typeface="Verdana"/>
              <a:cs typeface="Verdana"/>
            </a:endParaRPr>
          </a:p>
        </p:txBody>
      </p:sp>
      <p:graphicFrame>
        <p:nvGraphicFramePr>
          <p:cNvPr id="5" name="object 5"/>
          <p:cNvGraphicFramePr>
            <a:graphicFrameLocks noGrp="1"/>
          </p:cNvGraphicFramePr>
          <p:nvPr/>
        </p:nvGraphicFramePr>
        <p:xfrm>
          <a:off x="1456944" y="1844039"/>
          <a:ext cx="4855209" cy="1017905"/>
        </p:xfrm>
        <a:graphic>
          <a:graphicData uri="http://schemas.openxmlformats.org/drawingml/2006/table">
            <a:tbl>
              <a:tblPr firstRow="1" bandRow="1">
                <a:tableStyleId>{2D5ABB26-0587-4C30-8999-92F81FD0307C}</a:tableStyleId>
              </a:tblPr>
              <a:tblGrid>
                <a:gridCol w="2980690">
                  <a:extLst>
                    <a:ext uri="{9D8B030D-6E8A-4147-A177-3AD203B41FA5}">
                      <a16:colId xmlns:a16="http://schemas.microsoft.com/office/drawing/2014/main" val="20000"/>
                    </a:ext>
                  </a:extLst>
                </a:gridCol>
                <a:gridCol w="1874519">
                  <a:extLst>
                    <a:ext uri="{9D8B030D-6E8A-4147-A177-3AD203B41FA5}">
                      <a16:colId xmlns:a16="http://schemas.microsoft.com/office/drawing/2014/main" val="20001"/>
                    </a:ext>
                  </a:extLst>
                </a:gridCol>
              </a:tblGrid>
              <a:tr h="335280">
                <a:tc gridSpan="2">
                  <a:txBody>
                    <a:bodyPr/>
                    <a:lstStyle/>
                    <a:p>
                      <a:pPr algn="ctr">
                        <a:lnSpc>
                          <a:spcPct val="100000"/>
                        </a:lnSpc>
                        <a:spcBef>
                          <a:spcPts val="270"/>
                        </a:spcBef>
                      </a:pPr>
                      <a:r>
                        <a:rPr sz="1600" b="1" spc="-5" dirty="0">
                          <a:solidFill>
                            <a:srgbClr val="FFFFFF"/>
                          </a:solidFill>
                          <a:latin typeface="Gill Sans MT"/>
                          <a:cs typeface="Gill Sans MT"/>
                        </a:rPr>
                        <a:t>TAR</a:t>
                      </a:r>
                      <a:r>
                        <a:rPr sz="1600" b="1" spc="-10" dirty="0">
                          <a:solidFill>
                            <a:srgbClr val="FFFFFF"/>
                          </a:solidFill>
                          <a:latin typeface="Gill Sans MT"/>
                          <a:cs typeface="Gill Sans MT"/>
                        </a:rPr>
                        <a:t>G</a:t>
                      </a:r>
                      <a:r>
                        <a:rPr sz="1600" b="1" spc="-5" dirty="0">
                          <a:solidFill>
                            <a:srgbClr val="FFFFFF"/>
                          </a:solidFill>
                          <a:latin typeface="Gill Sans MT"/>
                          <a:cs typeface="Gill Sans MT"/>
                        </a:rPr>
                        <a:t>E</a:t>
                      </a:r>
                      <a:r>
                        <a:rPr sz="1600" b="1" dirty="0">
                          <a:solidFill>
                            <a:srgbClr val="FFFFFF"/>
                          </a:solidFill>
                          <a:latin typeface="Gill Sans MT"/>
                          <a:cs typeface="Gill Sans MT"/>
                        </a:rPr>
                        <a:t>T</a:t>
                      </a:r>
                      <a:r>
                        <a:rPr sz="1600" b="1" spc="-50" dirty="0">
                          <a:solidFill>
                            <a:srgbClr val="FFFFFF"/>
                          </a:solidFill>
                          <a:latin typeface="Gill Sans MT"/>
                          <a:cs typeface="Gill Sans MT"/>
                        </a:rPr>
                        <a:t> </a:t>
                      </a:r>
                      <a:r>
                        <a:rPr sz="1600" b="1" spc="-5" dirty="0">
                          <a:solidFill>
                            <a:srgbClr val="FFFFFF"/>
                          </a:solidFill>
                          <a:latin typeface="Gill Sans MT"/>
                          <a:cs typeface="Gill Sans MT"/>
                        </a:rPr>
                        <a:t>TAKE-</a:t>
                      </a:r>
                      <a:r>
                        <a:rPr sz="1600" b="1" spc="-10" dirty="0">
                          <a:solidFill>
                            <a:srgbClr val="FFFFFF"/>
                          </a:solidFill>
                          <a:latin typeface="Gill Sans MT"/>
                          <a:cs typeface="Gill Sans MT"/>
                        </a:rPr>
                        <a:t>HOM</a:t>
                      </a:r>
                      <a:r>
                        <a:rPr sz="1600" b="1" dirty="0">
                          <a:solidFill>
                            <a:srgbClr val="FFFFFF"/>
                          </a:solidFill>
                          <a:latin typeface="Gill Sans MT"/>
                          <a:cs typeface="Gill Sans MT"/>
                        </a:rPr>
                        <a:t>E</a:t>
                      </a:r>
                      <a:endParaRPr sz="1600">
                        <a:latin typeface="Gill Sans MT"/>
                        <a:cs typeface="Gill Sans MT"/>
                      </a:endParaRPr>
                    </a:p>
                  </a:txBody>
                  <a:tcPr marL="0" marR="0" marT="34290" marB="0">
                    <a:solidFill>
                      <a:srgbClr val="0054A4"/>
                    </a:solidFill>
                  </a:tcPr>
                </a:tc>
                <a:tc hMerge="1">
                  <a:txBody>
                    <a:bodyPr/>
                    <a:lstStyle/>
                    <a:p>
                      <a:endParaRPr/>
                    </a:p>
                  </a:txBody>
                  <a:tcPr marL="0" marR="0" marT="0" marB="0"/>
                </a:tc>
                <a:extLst>
                  <a:ext uri="{0D108BD9-81ED-4DB2-BD59-A6C34878D82A}">
                    <a16:rowId xmlns:a16="http://schemas.microsoft.com/office/drawing/2014/main" val="10000"/>
                  </a:ext>
                </a:extLst>
              </a:tr>
              <a:tr h="225425">
                <a:tc>
                  <a:txBody>
                    <a:bodyPr/>
                    <a:lstStyle/>
                    <a:p>
                      <a:pPr algn="ctr">
                        <a:lnSpc>
                          <a:spcPct val="100000"/>
                        </a:lnSpc>
                        <a:spcBef>
                          <a:spcPts val="5"/>
                        </a:spcBef>
                      </a:pPr>
                      <a:r>
                        <a:rPr sz="1100" spc="50" dirty="0">
                          <a:latin typeface="Century Gothic"/>
                          <a:cs typeface="Century Gothic"/>
                        </a:rPr>
                        <a:t>Total</a:t>
                      </a:r>
                      <a:r>
                        <a:rPr sz="1100" spc="-5" dirty="0">
                          <a:latin typeface="Century Gothic"/>
                          <a:cs typeface="Century Gothic"/>
                        </a:rPr>
                        <a:t> </a:t>
                      </a:r>
                      <a:r>
                        <a:rPr sz="1100" dirty="0">
                          <a:latin typeface="Century Gothic"/>
                          <a:cs typeface="Century Gothic"/>
                        </a:rPr>
                        <a:t>Annual </a:t>
                      </a:r>
                      <a:r>
                        <a:rPr sz="1100" spc="40" dirty="0">
                          <a:latin typeface="Century Gothic"/>
                          <a:cs typeface="Century Gothic"/>
                        </a:rPr>
                        <a:t>Expenses</a:t>
                      </a:r>
                      <a:endParaRPr sz="1100">
                        <a:latin typeface="Century Gothic"/>
                        <a:cs typeface="Century Gothic"/>
                      </a:endParaRPr>
                    </a:p>
                  </a:txBody>
                  <a:tcPr marL="0" marR="0" marT="635"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228600">
                <a:tc>
                  <a:txBody>
                    <a:bodyPr/>
                    <a:lstStyle/>
                    <a:p>
                      <a:pPr algn="ctr">
                        <a:lnSpc>
                          <a:spcPct val="100000"/>
                        </a:lnSpc>
                        <a:spcBef>
                          <a:spcPts val="25"/>
                        </a:spcBef>
                      </a:pPr>
                      <a:r>
                        <a:rPr sz="1100" spc="50" dirty="0">
                          <a:latin typeface="Century Gothic"/>
                          <a:cs typeface="Century Gothic"/>
                        </a:rPr>
                        <a:t>Total</a:t>
                      </a:r>
                      <a:r>
                        <a:rPr sz="1100" dirty="0">
                          <a:latin typeface="Century Gothic"/>
                          <a:cs typeface="Century Gothic"/>
                        </a:rPr>
                        <a:t> Annual</a:t>
                      </a:r>
                      <a:r>
                        <a:rPr sz="1100" spc="5" dirty="0">
                          <a:latin typeface="Century Gothic"/>
                          <a:cs typeface="Century Gothic"/>
                        </a:rPr>
                        <a:t> </a:t>
                      </a:r>
                      <a:r>
                        <a:rPr sz="1100" spc="40" dirty="0">
                          <a:latin typeface="Century Gothic"/>
                          <a:cs typeface="Century Gothic"/>
                        </a:rPr>
                        <a:t>Aspirations</a:t>
                      </a:r>
                      <a:endParaRPr sz="11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6675">
                        <a:lnSpc>
                          <a:spcPts val="1225"/>
                        </a:lnSpc>
                      </a:pPr>
                      <a:r>
                        <a:rPr sz="1200" b="1" dirty="0">
                          <a:latin typeface="Arial"/>
                          <a:cs typeface="Arial"/>
                        </a:rPr>
                        <a:t>+</a:t>
                      </a:r>
                      <a:endParaRPr sz="1200">
                        <a:latin typeface="Arial"/>
                        <a:cs typeface="Arial"/>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28600">
                <a:tc>
                  <a:txBody>
                    <a:bodyPr/>
                    <a:lstStyle/>
                    <a:p>
                      <a:pPr algn="ctr">
                        <a:lnSpc>
                          <a:spcPct val="100000"/>
                        </a:lnSpc>
                        <a:spcBef>
                          <a:spcPts val="175"/>
                        </a:spcBef>
                      </a:pPr>
                      <a:r>
                        <a:rPr sz="1100" spc="20" dirty="0">
                          <a:latin typeface="Century Gothic"/>
                          <a:cs typeface="Century Gothic"/>
                        </a:rPr>
                        <a:t>Required</a:t>
                      </a:r>
                      <a:r>
                        <a:rPr sz="1100" spc="-5" dirty="0">
                          <a:latin typeface="Century Gothic"/>
                          <a:cs typeface="Century Gothic"/>
                        </a:rPr>
                        <a:t> </a:t>
                      </a:r>
                      <a:r>
                        <a:rPr sz="1100" spc="20" dirty="0">
                          <a:latin typeface="Verdana"/>
                          <a:cs typeface="Verdana"/>
                        </a:rPr>
                        <a:t>Net</a:t>
                      </a:r>
                      <a:r>
                        <a:rPr sz="1100" spc="-80" dirty="0">
                          <a:latin typeface="Verdana"/>
                          <a:cs typeface="Verdana"/>
                        </a:rPr>
                        <a:t> </a:t>
                      </a:r>
                      <a:r>
                        <a:rPr sz="1100" spc="-5" dirty="0">
                          <a:latin typeface="Verdana"/>
                          <a:cs typeface="Verdana"/>
                        </a:rPr>
                        <a:t>Revenue</a:t>
                      </a:r>
                      <a:endParaRPr sz="1100">
                        <a:latin typeface="Verdana"/>
                        <a:cs typeface="Verdana"/>
                      </a:endParaRPr>
                    </a:p>
                  </a:txBody>
                  <a:tcPr marL="0" marR="0" marT="2222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6675">
                        <a:lnSpc>
                          <a:spcPts val="1425"/>
                        </a:lnSpc>
                      </a:pPr>
                      <a:r>
                        <a:rPr sz="1200" b="1" dirty="0">
                          <a:latin typeface="Arial"/>
                          <a:cs typeface="Arial"/>
                        </a:rPr>
                        <a:t>=</a:t>
                      </a:r>
                      <a:endParaRPr sz="1200">
                        <a:latin typeface="Arial"/>
                        <a:cs typeface="Arial"/>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bl>
          </a:graphicData>
        </a:graphic>
      </p:graphicFrame>
      <p:sp>
        <p:nvSpPr>
          <p:cNvPr id="6" name="object 6"/>
          <p:cNvSpPr txBox="1"/>
          <p:nvPr/>
        </p:nvSpPr>
        <p:spPr>
          <a:xfrm>
            <a:off x="1062225" y="3166890"/>
            <a:ext cx="5648325" cy="402590"/>
          </a:xfrm>
          <a:prstGeom prst="rect">
            <a:avLst/>
          </a:prstGeom>
          <a:solidFill>
            <a:srgbClr val="0054A4"/>
          </a:solidFill>
        </p:spPr>
        <p:txBody>
          <a:bodyPr vert="horz" wrap="square" lIns="0" tIns="38735" rIns="0" bIns="0" rtlCol="0">
            <a:spAutoFit/>
          </a:bodyPr>
          <a:lstStyle/>
          <a:p>
            <a:pPr marR="300990" algn="ctr">
              <a:lnSpc>
                <a:spcPct val="100000"/>
              </a:lnSpc>
              <a:spcBef>
                <a:spcPts val="305"/>
              </a:spcBef>
            </a:pPr>
            <a:r>
              <a:rPr sz="1600" b="1" spc="15" dirty="0">
                <a:solidFill>
                  <a:srgbClr val="FFFFFF"/>
                </a:solidFill>
                <a:latin typeface="Trebuchet MS"/>
                <a:cs typeface="Trebuchet MS"/>
              </a:rPr>
              <a:t>ENTREPRENUER’S</a:t>
            </a:r>
            <a:r>
              <a:rPr sz="1600" b="1" spc="-114" dirty="0">
                <a:solidFill>
                  <a:srgbClr val="FFFFFF"/>
                </a:solidFill>
                <a:latin typeface="Trebuchet MS"/>
                <a:cs typeface="Trebuchet MS"/>
              </a:rPr>
              <a:t> </a:t>
            </a:r>
            <a:r>
              <a:rPr sz="1600" b="1" spc="70" dirty="0">
                <a:solidFill>
                  <a:srgbClr val="FFFFFF"/>
                </a:solidFill>
                <a:latin typeface="Trebuchet MS"/>
                <a:cs typeface="Trebuchet MS"/>
              </a:rPr>
              <a:t>MANTRA</a:t>
            </a:r>
            <a:endParaRPr sz="1600">
              <a:latin typeface="Trebuchet MS"/>
              <a:cs typeface="Trebuchet MS"/>
            </a:endParaRPr>
          </a:p>
        </p:txBody>
      </p:sp>
      <p:sp>
        <p:nvSpPr>
          <p:cNvPr id="7" name="object 7"/>
          <p:cNvSpPr/>
          <p:nvPr/>
        </p:nvSpPr>
        <p:spPr>
          <a:xfrm>
            <a:off x="1056119" y="3166897"/>
            <a:ext cx="5660390" cy="396240"/>
          </a:xfrm>
          <a:custGeom>
            <a:avLst/>
            <a:gdLst/>
            <a:ahLst/>
            <a:cxnLst/>
            <a:rect l="l" t="t" r="r" b="b"/>
            <a:pathLst>
              <a:path w="5660390" h="396239">
                <a:moveTo>
                  <a:pt x="6096" y="0"/>
                </a:moveTo>
                <a:lnTo>
                  <a:pt x="0" y="0"/>
                </a:lnTo>
                <a:lnTo>
                  <a:pt x="0" y="6096"/>
                </a:lnTo>
                <a:lnTo>
                  <a:pt x="0" y="396240"/>
                </a:lnTo>
                <a:lnTo>
                  <a:pt x="6096" y="396240"/>
                </a:lnTo>
                <a:lnTo>
                  <a:pt x="6096" y="6096"/>
                </a:lnTo>
                <a:lnTo>
                  <a:pt x="6096" y="0"/>
                </a:lnTo>
                <a:close/>
              </a:path>
              <a:path w="5660390" h="396239">
                <a:moveTo>
                  <a:pt x="5660136" y="0"/>
                </a:moveTo>
                <a:lnTo>
                  <a:pt x="5654040" y="0"/>
                </a:lnTo>
                <a:lnTo>
                  <a:pt x="5654040" y="6096"/>
                </a:lnTo>
                <a:lnTo>
                  <a:pt x="5654040" y="396240"/>
                </a:lnTo>
                <a:lnTo>
                  <a:pt x="5660136" y="396240"/>
                </a:lnTo>
                <a:lnTo>
                  <a:pt x="5660136" y="6096"/>
                </a:lnTo>
                <a:lnTo>
                  <a:pt x="5660136" y="0"/>
                </a:lnTo>
                <a:close/>
              </a:path>
            </a:pathLst>
          </a:custGeom>
          <a:solidFill>
            <a:srgbClr val="0054A4"/>
          </a:solidFill>
        </p:spPr>
        <p:txBody>
          <a:bodyPr wrap="square" lIns="0" tIns="0" rIns="0" bIns="0" rtlCol="0"/>
          <a:lstStyle/>
          <a:p>
            <a:endParaRPr/>
          </a:p>
        </p:txBody>
      </p:sp>
      <p:sp>
        <p:nvSpPr>
          <p:cNvPr id="8" name="object 8"/>
          <p:cNvSpPr txBox="1"/>
          <p:nvPr/>
        </p:nvSpPr>
        <p:spPr>
          <a:xfrm>
            <a:off x="1062225" y="3666248"/>
            <a:ext cx="5648325" cy="647065"/>
          </a:xfrm>
          <a:prstGeom prst="rect">
            <a:avLst/>
          </a:prstGeom>
        </p:spPr>
        <p:txBody>
          <a:bodyPr vert="horz" wrap="square" lIns="0" tIns="12700" rIns="0" bIns="0" rtlCol="0">
            <a:spAutoFit/>
          </a:bodyPr>
          <a:lstStyle/>
          <a:p>
            <a:pPr algn="ctr">
              <a:lnSpc>
                <a:spcPct val="100000"/>
              </a:lnSpc>
              <a:spcBef>
                <a:spcPts val="100"/>
              </a:spcBef>
            </a:pPr>
            <a:r>
              <a:rPr sz="1200" spc="75" dirty="0">
                <a:latin typeface="Century Gothic"/>
                <a:cs typeface="Century Gothic"/>
              </a:rPr>
              <a:t>It</a:t>
            </a:r>
            <a:r>
              <a:rPr sz="1200" spc="25" dirty="0">
                <a:latin typeface="Century Gothic"/>
                <a:cs typeface="Century Gothic"/>
              </a:rPr>
              <a:t> </a:t>
            </a:r>
            <a:r>
              <a:rPr sz="1200" spc="100" dirty="0">
                <a:latin typeface="Century Gothic"/>
                <a:cs typeface="Century Gothic"/>
              </a:rPr>
              <a:t>is</a:t>
            </a:r>
            <a:r>
              <a:rPr sz="1200" spc="30" dirty="0">
                <a:latin typeface="Century Gothic"/>
                <a:cs typeface="Century Gothic"/>
              </a:rPr>
              <a:t> </a:t>
            </a:r>
            <a:r>
              <a:rPr sz="1200" spc="-40" dirty="0">
                <a:latin typeface="Century Gothic"/>
                <a:cs typeface="Century Gothic"/>
              </a:rPr>
              <a:t>unacceptable</a:t>
            </a:r>
            <a:r>
              <a:rPr sz="1200" spc="30" dirty="0">
                <a:latin typeface="Century Gothic"/>
                <a:cs typeface="Century Gothic"/>
              </a:rPr>
              <a:t> </a:t>
            </a:r>
            <a:r>
              <a:rPr sz="1200" spc="55" dirty="0">
                <a:latin typeface="Century Gothic"/>
                <a:cs typeface="Century Gothic"/>
              </a:rPr>
              <a:t>for</a:t>
            </a:r>
            <a:r>
              <a:rPr sz="1200" spc="25" dirty="0">
                <a:latin typeface="Century Gothic"/>
                <a:cs typeface="Century Gothic"/>
              </a:rPr>
              <a:t> </a:t>
            </a:r>
            <a:r>
              <a:rPr sz="1200" spc="40" dirty="0">
                <a:latin typeface="Century Gothic"/>
                <a:cs typeface="Century Gothic"/>
              </a:rPr>
              <a:t>my</a:t>
            </a:r>
            <a:r>
              <a:rPr sz="1200" spc="-5" dirty="0">
                <a:latin typeface="Century Gothic"/>
                <a:cs typeface="Century Gothic"/>
              </a:rPr>
              <a:t> </a:t>
            </a:r>
            <a:r>
              <a:rPr sz="1200" spc="45" dirty="0">
                <a:latin typeface="Century Gothic"/>
                <a:cs typeface="Century Gothic"/>
              </a:rPr>
              <a:t>business</a:t>
            </a:r>
            <a:r>
              <a:rPr sz="1200" spc="30" dirty="0">
                <a:latin typeface="Century Gothic"/>
                <a:cs typeface="Century Gothic"/>
              </a:rPr>
              <a:t> to</a:t>
            </a:r>
            <a:r>
              <a:rPr sz="1200" spc="25" dirty="0">
                <a:latin typeface="Century Gothic"/>
                <a:cs typeface="Century Gothic"/>
              </a:rPr>
              <a:t> </a:t>
            </a:r>
            <a:r>
              <a:rPr sz="1200" spc="50" dirty="0">
                <a:latin typeface="Century Gothic"/>
                <a:cs typeface="Century Gothic"/>
              </a:rPr>
              <a:t>profit</a:t>
            </a:r>
            <a:r>
              <a:rPr sz="1200" spc="30" dirty="0">
                <a:latin typeface="Century Gothic"/>
                <a:cs typeface="Century Gothic"/>
              </a:rPr>
              <a:t> </a:t>
            </a:r>
            <a:r>
              <a:rPr sz="1200" spc="65" dirty="0">
                <a:latin typeface="Century Gothic"/>
                <a:cs typeface="Century Gothic"/>
              </a:rPr>
              <a:t>less</a:t>
            </a:r>
            <a:r>
              <a:rPr sz="1200" spc="30" dirty="0">
                <a:latin typeface="Century Gothic"/>
                <a:cs typeface="Century Gothic"/>
              </a:rPr>
              <a:t> </a:t>
            </a:r>
            <a:r>
              <a:rPr sz="1200" spc="-10" dirty="0">
                <a:latin typeface="Century Gothic"/>
                <a:cs typeface="Century Gothic"/>
              </a:rPr>
              <a:t>than</a:t>
            </a:r>
            <a:endParaRPr sz="1200">
              <a:latin typeface="Century Gothic"/>
              <a:cs typeface="Century Gothic"/>
            </a:endParaRPr>
          </a:p>
          <a:p>
            <a:pPr>
              <a:lnSpc>
                <a:spcPct val="100000"/>
              </a:lnSpc>
              <a:spcBef>
                <a:spcPts val="50"/>
              </a:spcBef>
            </a:pPr>
            <a:endParaRPr sz="1600">
              <a:latin typeface="Century Gothic"/>
              <a:cs typeface="Century Gothic"/>
            </a:endParaRPr>
          </a:p>
          <a:p>
            <a:pPr marL="34925" algn="ctr">
              <a:lnSpc>
                <a:spcPct val="100000"/>
              </a:lnSpc>
              <a:tabLst>
                <a:tab pos="1949450" algn="l"/>
              </a:tabLst>
            </a:pPr>
            <a:r>
              <a:rPr sz="1200" spc="95" dirty="0">
                <a:latin typeface="Century Gothic"/>
                <a:cs typeface="Century Gothic"/>
              </a:rPr>
              <a:t>$</a:t>
            </a:r>
            <a:r>
              <a:rPr sz="1200" spc="25" dirty="0">
                <a:latin typeface="Century Gothic"/>
                <a:cs typeface="Century Gothic"/>
              </a:rPr>
              <a:t> </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9" name="object 9"/>
          <p:cNvSpPr/>
          <p:nvPr/>
        </p:nvSpPr>
        <p:spPr>
          <a:xfrm>
            <a:off x="1056119" y="3563137"/>
            <a:ext cx="5660390" cy="917575"/>
          </a:xfrm>
          <a:custGeom>
            <a:avLst/>
            <a:gdLst/>
            <a:ahLst/>
            <a:cxnLst/>
            <a:rect l="l" t="t" r="r" b="b"/>
            <a:pathLst>
              <a:path w="5660390" h="917575">
                <a:moveTo>
                  <a:pt x="5660136" y="0"/>
                </a:moveTo>
                <a:lnTo>
                  <a:pt x="5654040" y="0"/>
                </a:lnTo>
                <a:lnTo>
                  <a:pt x="5654040" y="6096"/>
                </a:lnTo>
                <a:lnTo>
                  <a:pt x="5654040" y="911352"/>
                </a:lnTo>
                <a:lnTo>
                  <a:pt x="6096" y="911352"/>
                </a:lnTo>
                <a:lnTo>
                  <a:pt x="6096" y="6096"/>
                </a:lnTo>
                <a:lnTo>
                  <a:pt x="5654040" y="6096"/>
                </a:lnTo>
                <a:lnTo>
                  <a:pt x="5654040" y="0"/>
                </a:lnTo>
                <a:lnTo>
                  <a:pt x="6096" y="0"/>
                </a:lnTo>
                <a:lnTo>
                  <a:pt x="0" y="0"/>
                </a:lnTo>
                <a:lnTo>
                  <a:pt x="0" y="6096"/>
                </a:lnTo>
                <a:lnTo>
                  <a:pt x="0" y="911352"/>
                </a:lnTo>
                <a:lnTo>
                  <a:pt x="0" y="917448"/>
                </a:lnTo>
                <a:lnTo>
                  <a:pt x="6096" y="917448"/>
                </a:lnTo>
                <a:lnTo>
                  <a:pt x="5654040" y="917448"/>
                </a:lnTo>
                <a:lnTo>
                  <a:pt x="5660136" y="917448"/>
                </a:lnTo>
                <a:lnTo>
                  <a:pt x="5660136" y="911352"/>
                </a:lnTo>
                <a:lnTo>
                  <a:pt x="5660136" y="6096"/>
                </a:lnTo>
                <a:lnTo>
                  <a:pt x="5660136" y="0"/>
                </a:lnTo>
                <a:close/>
              </a:path>
            </a:pathLst>
          </a:custGeom>
          <a:solidFill>
            <a:srgbClr val="0054A4"/>
          </a:solid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36</a:t>
            </a:fld>
            <a:endParaRPr spc="13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38708" y="801115"/>
            <a:ext cx="6055360" cy="2113915"/>
          </a:xfrm>
          <a:prstGeom prst="rect">
            <a:avLst/>
          </a:prstGeom>
        </p:spPr>
        <p:txBody>
          <a:bodyPr vert="horz" wrap="square" lIns="0" tIns="13335" rIns="0" bIns="0" rtlCol="0">
            <a:spAutoFit/>
          </a:bodyPr>
          <a:lstStyle/>
          <a:p>
            <a:pPr marL="39370" algn="ctr">
              <a:lnSpc>
                <a:spcPct val="100000"/>
              </a:lnSpc>
              <a:spcBef>
                <a:spcPts val="105"/>
              </a:spcBef>
            </a:pPr>
            <a:r>
              <a:rPr sz="1600" b="1" u="sng" spc="-85" dirty="0">
                <a:uFill>
                  <a:solidFill>
                    <a:srgbClr val="000000"/>
                  </a:solidFill>
                </a:uFill>
                <a:latin typeface="Gill Sans MT"/>
                <a:cs typeface="Gill Sans MT"/>
              </a:rPr>
              <a:t>FI</a:t>
            </a:r>
            <a:r>
              <a:rPr sz="1600" b="1" u="sng" spc="-170" dirty="0">
                <a:uFill>
                  <a:solidFill>
                    <a:srgbClr val="000000"/>
                  </a:solidFill>
                </a:uFill>
                <a:latin typeface="Gill Sans MT"/>
                <a:cs typeface="Gill Sans MT"/>
              </a:rPr>
              <a:t>N</a:t>
            </a:r>
            <a:r>
              <a:rPr sz="1600" b="1" u="sng" spc="-210" dirty="0">
                <a:uFill>
                  <a:solidFill>
                    <a:srgbClr val="000000"/>
                  </a:solidFill>
                </a:uFill>
                <a:latin typeface="Gill Sans MT"/>
                <a:cs typeface="Gill Sans MT"/>
              </a:rPr>
              <a:t>A</a:t>
            </a:r>
            <a:r>
              <a:rPr sz="1600" b="1" u="sng" spc="-170" dirty="0">
                <a:uFill>
                  <a:solidFill>
                    <a:srgbClr val="000000"/>
                  </a:solidFill>
                </a:uFill>
                <a:latin typeface="Gill Sans MT"/>
                <a:cs typeface="Gill Sans MT"/>
              </a:rPr>
              <a:t>N</a:t>
            </a:r>
            <a:r>
              <a:rPr sz="1600" b="1" u="sng" spc="-120" dirty="0">
                <a:uFill>
                  <a:solidFill>
                    <a:srgbClr val="000000"/>
                  </a:solidFill>
                </a:uFill>
                <a:latin typeface="Gill Sans MT"/>
                <a:cs typeface="Gill Sans MT"/>
              </a:rPr>
              <a:t>C</a:t>
            </a:r>
            <a:r>
              <a:rPr sz="1600" b="1" u="sng" spc="-35" dirty="0">
                <a:uFill>
                  <a:solidFill>
                    <a:srgbClr val="000000"/>
                  </a:solidFill>
                </a:uFill>
                <a:latin typeface="Gill Sans MT"/>
                <a:cs typeface="Gill Sans MT"/>
              </a:rPr>
              <a:t>I</a:t>
            </a:r>
            <a:r>
              <a:rPr sz="1600" b="1" u="sng" spc="-21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35" dirty="0">
                <a:uFill>
                  <a:solidFill>
                    <a:srgbClr val="000000"/>
                  </a:solidFill>
                </a:uFill>
                <a:latin typeface="Gill Sans MT"/>
                <a:cs typeface="Gill Sans MT"/>
              </a:rPr>
              <a:t>M</a:t>
            </a:r>
            <a:r>
              <a:rPr sz="1600" b="1" u="sng" spc="-105" dirty="0">
                <a:uFill>
                  <a:solidFill>
                    <a:srgbClr val="000000"/>
                  </a:solidFill>
                </a:uFill>
                <a:latin typeface="Gill Sans MT"/>
                <a:cs typeface="Gill Sans MT"/>
              </a:rPr>
              <a:t>O</a:t>
            </a:r>
            <a:r>
              <a:rPr sz="1600" b="1" u="sng" spc="-130" dirty="0">
                <a:uFill>
                  <a:solidFill>
                    <a:srgbClr val="000000"/>
                  </a:solidFill>
                </a:uFill>
                <a:latin typeface="Gill Sans MT"/>
                <a:cs typeface="Gill Sans MT"/>
              </a:rPr>
              <a:t>D</a:t>
            </a:r>
            <a:r>
              <a:rPr sz="1600" b="1" u="sng" spc="-125" dirty="0">
                <a:uFill>
                  <a:solidFill>
                    <a:srgbClr val="000000"/>
                  </a:solidFill>
                </a:uFill>
                <a:latin typeface="Gill Sans MT"/>
                <a:cs typeface="Gill Sans MT"/>
              </a:rPr>
              <a:t>EL</a:t>
            </a:r>
            <a:endParaRPr sz="1600">
              <a:latin typeface="Gill Sans MT"/>
              <a:cs typeface="Gill Sans MT"/>
            </a:endParaRPr>
          </a:p>
          <a:p>
            <a:pPr marL="12700">
              <a:lnSpc>
                <a:spcPts val="1630"/>
              </a:lnSpc>
              <a:spcBef>
                <a:spcPts val="1075"/>
              </a:spcBef>
            </a:pPr>
            <a:r>
              <a:rPr sz="1400" b="1" dirty="0">
                <a:latin typeface="Arial"/>
                <a:cs typeface="Arial"/>
              </a:rPr>
              <a:t>STEP</a:t>
            </a:r>
            <a:r>
              <a:rPr sz="1400" b="1" spc="-5" dirty="0">
                <a:latin typeface="Arial"/>
                <a:cs typeface="Arial"/>
              </a:rPr>
              <a:t> </a:t>
            </a:r>
            <a:r>
              <a:rPr sz="1400" b="1" spc="25" dirty="0">
                <a:latin typeface="Arial"/>
                <a:cs typeface="Arial"/>
              </a:rPr>
              <a:t>5:</a:t>
            </a:r>
            <a:endParaRPr sz="1400">
              <a:latin typeface="Arial"/>
              <a:cs typeface="Arial"/>
            </a:endParaRPr>
          </a:p>
          <a:p>
            <a:pPr marL="12700">
              <a:lnSpc>
                <a:spcPts val="1270"/>
              </a:lnSpc>
            </a:pPr>
            <a:r>
              <a:rPr sz="1100" spc="-30" dirty="0">
                <a:latin typeface="Century Gothic"/>
                <a:cs typeface="Century Gothic"/>
              </a:rPr>
              <a:t>Calculate</a:t>
            </a:r>
            <a:r>
              <a:rPr sz="1100" spc="5" dirty="0">
                <a:latin typeface="Century Gothic"/>
                <a:cs typeface="Century Gothic"/>
              </a:rPr>
              <a:t> </a:t>
            </a:r>
            <a:r>
              <a:rPr sz="1100" spc="-15" dirty="0">
                <a:latin typeface="Century Gothic"/>
                <a:cs typeface="Century Gothic"/>
              </a:rPr>
              <a:t>taxable</a:t>
            </a:r>
            <a:r>
              <a:rPr sz="1100" spc="10" dirty="0">
                <a:latin typeface="Century Gothic"/>
                <a:cs typeface="Century Gothic"/>
              </a:rPr>
              <a:t> </a:t>
            </a:r>
            <a:r>
              <a:rPr sz="1100" spc="-20" dirty="0">
                <a:latin typeface="Century Gothic"/>
                <a:cs typeface="Century Gothic"/>
              </a:rPr>
              <a:t>income.</a:t>
            </a:r>
            <a:endParaRPr sz="1100">
              <a:latin typeface="Century Gothic"/>
              <a:cs typeface="Century Gothic"/>
            </a:endParaRPr>
          </a:p>
          <a:p>
            <a:pPr>
              <a:lnSpc>
                <a:spcPct val="100000"/>
              </a:lnSpc>
              <a:spcBef>
                <a:spcPts val="15"/>
              </a:spcBef>
            </a:pPr>
            <a:endParaRPr sz="1050">
              <a:latin typeface="Century Gothic"/>
              <a:cs typeface="Century Gothic"/>
            </a:endParaRPr>
          </a:p>
          <a:p>
            <a:pPr marL="12700" marR="5080">
              <a:lnSpc>
                <a:spcPct val="100000"/>
              </a:lnSpc>
            </a:pPr>
            <a:r>
              <a:rPr sz="1100" spc="40" dirty="0">
                <a:latin typeface="Century Gothic"/>
                <a:cs typeface="Century Gothic"/>
              </a:rPr>
              <a:t>Everything</a:t>
            </a:r>
            <a:r>
              <a:rPr sz="1100" spc="20" dirty="0">
                <a:latin typeface="Century Gothic"/>
                <a:cs typeface="Century Gothic"/>
              </a:rPr>
              <a:t> </a:t>
            </a:r>
            <a:r>
              <a:rPr sz="1100" spc="15" dirty="0">
                <a:latin typeface="Century Gothic"/>
                <a:cs typeface="Century Gothic"/>
              </a:rPr>
              <a:t>you</a:t>
            </a:r>
            <a:r>
              <a:rPr sz="1100" spc="25" dirty="0">
                <a:latin typeface="Century Gothic"/>
                <a:cs typeface="Century Gothic"/>
              </a:rPr>
              <a:t> </a:t>
            </a:r>
            <a:r>
              <a:rPr sz="1100" spc="-40" dirty="0">
                <a:latin typeface="Century Gothic"/>
                <a:cs typeface="Century Gothic"/>
              </a:rPr>
              <a:t>have</a:t>
            </a:r>
            <a:r>
              <a:rPr sz="1100" spc="25" dirty="0">
                <a:latin typeface="Century Gothic"/>
                <a:cs typeface="Century Gothic"/>
              </a:rPr>
              <a:t> </a:t>
            </a:r>
            <a:r>
              <a:rPr sz="1100" spc="15" dirty="0">
                <a:latin typeface="Century Gothic"/>
                <a:cs typeface="Century Gothic"/>
              </a:rPr>
              <a:t>worked</a:t>
            </a:r>
            <a:r>
              <a:rPr sz="1100" spc="20" dirty="0">
                <a:latin typeface="Century Gothic"/>
                <a:cs typeface="Century Gothic"/>
              </a:rPr>
              <a:t> </a:t>
            </a:r>
            <a:r>
              <a:rPr sz="1100" spc="-5" dirty="0">
                <a:latin typeface="Century Gothic"/>
                <a:cs typeface="Century Gothic"/>
              </a:rPr>
              <a:t>on</a:t>
            </a:r>
            <a:r>
              <a:rPr sz="1100" spc="25" dirty="0">
                <a:latin typeface="Century Gothic"/>
                <a:cs typeface="Century Gothic"/>
              </a:rPr>
              <a:t> </a:t>
            </a:r>
            <a:r>
              <a:rPr sz="1100" spc="40" dirty="0">
                <a:latin typeface="Century Gothic"/>
                <a:cs typeface="Century Gothic"/>
              </a:rPr>
              <a:t>so-far</a:t>
            </a:r>
            <a:r>
              <a:rPr sz="1100" spc="25" dirty="0">
                <a:latin typeface="Century Gothic"/>
                <a:cs typeface="Century Gothic"/>
              </a:rPr>
              <a:t> </a:t>
            </a:r>
            <a:r>
              <a:rPr sz="1100" spc="90" dirty="0">
                <a:latin typeface="Century Gothic"/>
                <a:cs typeface="Century Gothic"/>
              </a:rPr>
              <a:t>is</a:t>
            </a:r>
            <a:r>
              <a:rPr sz="1100" spc="20" dirty="0">
                <a:latin typeface="Century Gothic"/>
                <a:cs typeface="Century Gothic"/>
              </a:rPr>
              <a:t> </a:t>
            </a:r>
            <a:r>
              <a:rPr sz="1100" spc="40" dirty="0">
                <a:latin typeface="Century Gothic"/>
                <a:cs typeface="Century Gothic"/>
              </a:rPr>
              <a:t>your</a:t>
            </a:r>
            <a:r>
              <a:rPr sz="1100" spc="25" dirty="0">
                <a:latin typeface="Century Gothic"/>
                <a:cs typeface="Century Gothic"/>
              </a:rPr>
              <a:t> </a:t>
            </a:r>
            <a:r>
              <a:rPr sz="1100" spc="5" dirty="0">
                <a:latin typeface="Century Gothic"/>
                <a:cs typeface="Century Gothic"/>
              </a:rPr>
              <a:t>target</a:t>
            </a:r>
            <a:r>
              <a:rPr sz="1100" spc="25" dirty="0">
                <a:latin typeface="Century Gothic"/>
                <a:cs typeface="Century Gothic"/>
              </a:rPr>
              <a:t> </a:t>
            </a:r>
            <a:r>
              <a:rPr sz="1100" spc="-5" dirty="0">
                <a:latin typeface="Century Gothic"/>
                <a:cs typeface="Century Gothic"/>
              </a:rPr>
              <a:t>take-home</a:t>
            </a:r>
            <a:r>
              <a:rPr sz="1100" spc="20" dirty="0">
                <a:latin typeface="Century Gothic"/>
                <a:cs typeface="Century Gothic"/>
              </a:rPr>
              <a:t> </a:t>
            </a:r>
            <a:r>
              <a:rPr sz="1100" spc="-15" dirty="0">
                <a:latin typeface="Century Gothic"/>
                <a:cs typeface="Century Gothic"/>
              </a:rPr>
              <a:t>income</a:t>
            </a:r>
            <a:r>
              <a:rPr sz="1100" spc="25" dirty="0">
                <a:latin typeface="Century Gothic"/>
                <a:cs typeface="Century Gothic"/>
              </a:rPr>
              <a:t> </a:t>
            </a:r>
            <a:r>
              <a:rPr sz="1100" spc="20" dirty="0">
                <a:latin typeface="Century Gothic"/>
                <a:cs typeface="Century Gothic"/>
              </a:rPr>
              <a:t>(required </a:t>
            </a:r>
            <a:r>
              <a:rPr sz="1100" spc="25" dirty="0">
                <a:latin typeface="Century Gothic"/>
                <a:cs typeface="Century Gothic"/>
              </a:rPr>
              <a:t> </a:t>
            </a:r>
            <a:r>
              <a:rPr sz="1100" spc="35" dirty="0">
                <a:latin typeface="Century Gothic"/>
                <a:cs typeface="Century Gothic"/>
              </a:rPr>
              <a:t>profit).</a:t>
            </a:r>
            <a:r>
              <a:rPr sz="1100" spc="25" dirty="0">
                <a:latin typeface="Century Gothic"/>
                <a:cs typeface="Century Gothic"/>
              </a:rPr>
              <a:t> </a:t>
            </a:r>
            <a:r>
              <a:rPr sz="1100" spc="5" dirty="0">
                <a:latin typeface="Century Gothic"/>
                <a:cs typeface="Century Gothic"/>
              </a:rPr>
              <a:t>Now,</a:t>
            </a:r>
            <a:r>
              <a:rPr sz="1100" spc="30" dirty="0">
                <a:latin typeface="Century Gothic"/>
                <a:cs typeface="Century Gothic"/>
              </a:rPr>
              <a:t> </a:t>
            </a:r>
            <a:r>
              <a:rPr sz="1100" spc="15" dirty="0">
                <a:latin typeface="Century Gothic"/>
                <a:cs typeface="Century Gothic"/>
              </a:rPr>
              <a:t>you</a:t>
            </a:r>
            <a:r>
              <a:rPr sz="1100" spc="25" dirty="0">
                <a:latin typeface="Century Gothic"/>
                <a:cs typeface="Century Gothic"/>
              </a:rPr>
              <a:t> </a:t>
            </a:r>
            <a:r>
              <a:rPr sz="1100" spc="-40" dirty="0">
                <a:latin typeface="Century Gothic"/>
                <a:cs typeface="Century Gothic"/>
              </a:rPr>
              <a:t>need</a:t>
            </a:r>
            <a:r>
              <a:rPr sz="1100" spc="30" dirty="0">
                <a:latin typeface="Century Gothic"/>
                <a:cs typeface="Century Gothic"/>
              </a:rPr>
              <a:t> to</a:t>
            </a:r>
            <a:r>
              <a:rPr sz="1100" spc="25" dirty="0">
                <a:latin typeface="Century Gothic"/>
                <a:cs typeface="Century Gothic"/>
              </a:rPr>
              <a:t> figure</a:t>
            </a:r>
            <a:r>
              <a:rPr sz="1100" spc="30" dirty="0">
                <a:latin typeface="Century Gothic"/>
                <a:cs typeface="Century Gothic"/>
              </a:rPr>
              <a:t> </a:t>
            </a:r>
            <a:r>
              <a:rPr sz="1100" spc="20" dirty="0">
                <a:latin typeface="Century Gothic"/>
                <a:cs typeface="Century Gothic"/>
              </a:rPr>
              <a:t>out</a:t>
            </a:r>
            <a:r>
              <a:rPr sz="1100" spc="25" dirty="0">
                <a:latin typeface="Century Gothic"/>
                <a:cs typeface="Century Gothic"/>
              </a:rPr>
              <a:t> </a:t>
            </a:r>
            <a:r>
              <a:rPr sz="1100" spc="40" dirty="0">
                <a:latin typeface="Century Gothic"/>
                <a:cs typeface="Century Gothic"/>
              </a:rPr>
              <a:t>your</a:t>
            </a:r>
            <a:r>
              <a:rPr sz="1100" spc="30" dirty="0">
                <a:latin typeface="Century Gothic"/>
                <a:cs typeface="Century Gothic"/>
              </a:rPr>
              <a:t> </a:t>
            </a:r>
            <a:r>
              <a:rPr sz="1100" spc="-15" dirty="0">
                <a:latin typeface="Century Gothic"/>
                <a:cs typeface="Century Gothic"/>
              </a:rPr>
              <a:t>taxable</a:t>
            </a:r>
            <a:r>
              <a:rPr sz="1100" spc="25" dirty="0">
                <a:latin typeface="Century Gothic"/>
                <a:cs typeface="Century Gothic"/>
              </a:rPr>
              <a:t> </a:t>
            </a:r>
            <a:r>
              <a:rPr sz="1100" spc="-20" dirty="0">
                <a:latin typeface="Century Gothic"/>
                <a:cs typeface="Century Gothic"/>
              </a:rPr>
              <a:t>income.</a:t>
            </a:r>
            <a:r>
              <a:rPr sz="1100" spc="30" dirty="0">
                <a:latin typeface="Century Gothic"/>
                <a:cs typeface="Century Gothic"/>
              </a:rPr>
              <a:t> </a:t>
            </a:r>
            <a:r>
              <a:rPr sz="1100" spc="105" dirty="0">
                <a:latin typeface="Century Gothic"/>
                <a:cs typeface="Century Gothic"/>
              </a:rPr>
              <a:t>This</a:t>
            </a:r>
            <a:r>
              <a:rPr sz="1100" spc="25" dirty="0">
                <a:latin typeface="Century Gothic"/>
                <a:cs typeface="Century Gothic"/>
              </a:rPr>
              <a:t> </a:t>
            </a:r>
            <a:r>
              <a:rPr sz="1100" spc="90" dirty="0">
                <a:latin typeface="Century Gothic"/>
                <a:cs typeface="Century Gothic"/>
              </a:rPr>
              <a:t>is</a:t>
            </a:r>
            <a:r>
              <a:rPr sz="1100" spc="30" dirty="0">
                <a:latin typeface="Century Gothic"/>
                <a:cs typeface="Century Gothic"/>
              </a:rPr>
              <a:t> </a:t>
            </a:r>
            <a:r>
              <a:rPr sz="1100" dirty="0">
                <a:latin typeface="Century Gothic"/>
                <a:cs typeface="Century Gothic"/>
              </a:rPr>
              <a:t>the</a:t>
            </a:r>
            <a:r>
              <a:rPr sz="1100" spc="20" dirty="0">
                <a:latin typeface="Century Gothic"/>
                <a:cs typeface="Century Gothic"/>
              </a:rPr>
              <a:t> </a:t>
            </a:r>
            <a:r>
              <a:rPr sz="1100" spc="-10" dirty="0">
                <a:latin typeface="Century Gothic"/>
                <a:cs typeface="Century Gothic"/>
              </a:rPr>
              <a:t>amount</a:t>
            </a:r>
            <a:r>
              <a:rPr sz="1100" spc="30" dirty="0">
                <a:latin typeface="Century Gothic"/>
                <a:cs typeface="Century Gothic"/>
              </a:rPr>
              <a:t> </a:t>
            </a:r>
            <a:r>
              <a:rPr sz="1100" spc="20" dirty="0">
                <a:latin typeface="Century Gothic"/>
                <a:cs typeface="Century Gothic"/>
              </a:rPr>
              <a:t>of</a:t>
            </a:r>
            <a:r>
              <a:rPr sz="1100" spc="25" dirty="0">
                <a:latin typeface="Century Gothic"/>
                <a:cs typeface="Century Gothic"/>
              </a:rPr>
              <a:t> </a:t>
            </a:r>
            <a:r>
              <a:rPr sz="1100" spc="-5" dirty="0">
                <a:latin typeface="Century Gothic"/>
                <a:cs typeface="Century Gothic"/>
              </a:rPr>
              <a:t>money </a:t>
            </a:r>
            <a:r>
              <a:rPr sz="1100" dirty="0">
                <a:latin typeface="Century Gothic"/>
                <a:cs typeface="Century Gothic"/>
              </a:rPr>
              <a:t> </a:t>
            </a:r>
            <a:r>
              <a:rPr sz="1100" spc="15" dirty="0">
                <a:latin typeface="Century Gothic"/>
                <a:cs typeface="Century Gothic"/>
              </a:rPr>
              <a:t>you</a:t>
            </a:r>
            <a:r>
              <a:rPr sz="1100" spc="20" dirty="0">
                <a:latin typeface="Century Gothic"/>
                <a:cs typeface="Century Gothic"/>
              </a:rPr>
              <a:t> </a:t>
            </a:r>
            <a:r>
              <a:rPr sz="1100" spc="55" dirty="0">
                <a:latin typeface="Century Gothic"/>
                <a:cs typeface="Century Gothic"/>
              </a:rPr>
              <a:t>will</a:t>
            </a:r>
            <a:r>
              <a:rPr sz="1100" spc="25" dirty="0">
                <a:latin typeface="Century Gothic"/>
                <a:cs typeface="Century Gothic"/>
              </a:rPr>
              <a:t> </a:t>
            </a:r>
            <a:r>
              <a:rPr sz="1100" spc="-40" dirty="0">
                <a:latin typeface="Century Gothic"/>
                <a:cs typeface="Century Gothic"/>
              </a:rPr>
              <a:t>need</a:t>
            </a:r>
            <a:r>
              <a:rPr sz="1100" spc="30" dirty="0">
                <a:latin typeface="Century Gothic"/>
                <a:cs typeface="Century Gothic"/>
              </a:rPr>
              <a:t> to</a:t>
            </a:r>
            <a:r>
              <a:rPr sz="1100" spc="25" dirty="0">
                <a:latin typeface="Century Gothic"/>
                <a:cs typeface="Century Gothic"/>
              </a:rPr>
              <a:t> </a:t>
            </a:r>
            <a:r>
              <a:rPr sz="1100" spc="-10" dirty="0">
                <a:latin typeface="Century Gothic"/>
                <a:cs typeface="Century Gothic"/>
              </a:rPr>
              <a:t>actually</a:t>
            </a:r>
            <a:r>
              <a:rPr sz="1100" spc="25" dirty="0">
                <a:latin typeface="Century Gothic"/>
                <a:cs typeface="Century Gothic"/>
              </a:rPr>
              <a:t> </a:t>
            </a:r>
            <a:r>
              <a:rPr sz="1100" spc="-25" dirty="0">
                <a:latin typeface="Century Gothic"/>
                <a:cs typeface="Century Gothic"/>
              </a:rPr>
              <a:t>make</a:t>
            </a:r>
            <a:r>
              <a:rPr sz="1100" spc="25" dirty="0">
                <a:latin typeface="Century Gothic"/>
                <a:cs typeface="Century Gothic"/>
              </a:rPr>
              <a:t> </a:t>
            </a:r>
            <a:r>
              <a:rPr sz="1100" spc="65" dirty="0">
                <a:latin typeface="Century Gothic"/>
                <a:cs typeface="Century Gothic"/>
              </a:rPr>
              <a:t>this</a:t>
            </a:r>
            <a:r>
              <a:rPr sz="1100" spc="25" dirty="0">
                <a:latin typeface="Century Gothic"/>
                <a:cs typeface="Century Gothic"/>
              </a:rPr>
              <a:t> </a:t>
            </a:r>
            <a:r>
              <a:rPr sz="1100" spc="-10" dirty="0">
                <a:latin typeface="Century Gothic"/>
                <a:cs typeface="Century Gothic"/>
              </a:rPr>
              <a:t>year,</a:t>
            </a:r>
            <a:r>
              <a:rPr sz="1100" spc="25" dirty="0">
                <a:latin typeface="Century Gothic"/>
                <a:cs typeface="Century Gothic"/>
              </a:rPr>
              <a:t> </a:t>
            </a:r>
            <a:r>
              <a:rPr sz="1100" spc="35" dirty="0">
                <a:latin typeface="Century Gothic"/>
                <a:cs typeface="Century Gothic"/>
              </a:rPr>
              <a:t>in</a:t>
            </a:r>
            <a:r>
              <a:rPr sz="1100" spc="20" dirty="0">
                <a:latin typeface="Century Gothic"/>
                <a:cs typeface="Century Gothic"/>
              </a:rPr>
              <a:t> </a:t>
            </a:r>
            <a:r>
              <a:rPr sz="1100" spc="40" dirty="0">
                <a:latin typeface="Century Gothic"/>
                <a:cs typeface="Century Gothic"/>
              </a:rPr>
              <a:t>your</a:t>
            </a:r>
            <a:r>
              <a:rPr sz="1100" spc="25" dirty="0">
                <a:latin typeface="Century Gothic"/>
                <a:cs typeface="Century Gothic"/>
              </a:rPr>
              <a:t> </a:t>
            </a:r>
            <a:r>
              <a:rPr sz="1100" spc="30" dirty="0">
                <a:latin typeface="Century Gothic"/>
                <a:cs typeface="Century Gothic"/>
              </a:rPr>
              <a:t>business,</a:t>
            </a:r>
            <a:r>
              <a:rPr sz="1100" spc="25" dirty="0">
                <a:latin typeface="Century Gothic"/>
                <a:cs typeface="Century Gothic"/>
              </a:rPr>
              <a:t> </a:t>
            </a:r>
            <a:r>
              <a:rPr sz="1100" spc="35" dirty="0">
                <a:latin typeface="Century Gothic"/>
                <a:cs typeface="Century Gothic"/>
              </a:rPr>
              <a:t>in</a:t>
            </a:r>
            <a:r>
              <a:rPr sz="1100" spc="25" dirty="0">
                <a:latin typeface="Century Gothic"/>
                <a:cs typeface="Century Gothic"/>
              </a:rPr>
              <a:t> </a:t>
            </a:r>
            <a:r>
              <a:rPr sz="1100" spc="20" dirty="0">
                <a:latin typeface="Century Gothic"/>
                <a:cs typeface="Century Gothic"/>
              </a:rPr>
              <a:t>order</a:t>
            </a:r>
            <a:r>
              <a:rPr sz="1100" spc="25" dirty="0">
                <a:latin typeface="Century Gothic"/>
                <a:cs typeface="Century Gothic"/>
              </a:rPr>
              <a:t> </a:t>
            </a:r>
            <a:r>
              <a:rPr sz="1100" spc="30" dirty="0">
                <a:latin typeface="Century Gothic"/>
                <a:cs typeface="Century Gothic"/>
              </a:rPr>
              <a:t>to</a:t>
            </a:r>
            <a:r>
              <a:rPr sz="1100" spc="25" dirty="0">
                <a:latin typeface="Century Gothic"/>
                <a:cs typeface="Century Gothic"/>
              </a:rPr>
              <a:t> </a:t>
            </a:r>
            <a:r>
              <a:rPr sz="1100" spc="-30" dirty="0">
                <a:latin typeface="Century Gothic"/>
                <a:cs typeface="Century Gothic"/>
              </a:rPr>
              <a:t>reach</a:t>
            </a:r>
            <a:r>
              <a:rPr sz="1100" spc="25" dirty="0">
                <a:latin typeface="Century Gothic"/>
                <a:cs typeface="Century Gothic"/>
              </a:rPr>
              <a:t> </a:t>
            </a:r>
            <a:r>
              <a:rPr sz="1100" spc="40" dirty="0">
                <a:latin typeface="Century Gothic"/>
                <a:cs typeface="Century Gothic"/>
              </a:rPr>
              <a:t>your</a:t>
            </a:r>
            <a:r>
              <a:rPr sz="1100" spc="25" dirty="0">
                <a:latin typeface="Century Gothic"/>
                <a:cs typeface="Century Gothic"/>
              </a:rPr>
              <a:t> </a:t>
            </a:r>
            <a:r>
              <a:rPr sz="1100" spc="35" dirty="0">
                <a:latin typeface="Century Gothic"/>
                <a:cs typeface="Century Gothic"/>
              </a:rPr>
              <a:t>Target </a:t>
            </a:r>
            <a:r>
              <a:rPr sz="1100" spc="-290" dirty="0">
                <a:latin typeface="Century Gothic"/>
                <a:cs typeface="Century Gothic"/>
              </a:rPr>
              <a:t> </a:t>
            </a:r>
            <a:r>
              <a:rPr sz="1100" spc="25" dirty="0">
                <a:latin typeface="Century Gothic"/>
                <a:cs typeface="Century Gothic"/>
              </a:rPr>
              <a:t>Take-Home</a:t>
            </a:r>
            <a:r>
              <a:rPr sz="1100" spc="20" dirty="0">
                <a:latin typeface="Century Gothic"/>
                <a:cs typeface="Century Gothic"/>
              </a:rPr>
              <a:t> </a:t>
            </a:r>
            <a:r>
              <a:rPr sz="1100" spc="-20" dirty="0">
                <a:latin typeface="Century Gothic"/>
                <a:cs typeface="Century Gothic"/>
              </a:rPr>
              <a:t>goal</a:t>
            </a:r>
            <a:r>
              <a:rPr sz="1100" spc="20" dirty="0">
                <a:latin typeface="Century Gothic"/>
                <a:cs typeface="Century Gothic"/>
              </a:rPr>
              <a:t> </a:t>
            </a:r>
            <a:r>
              <a:rPr sz="1100" spc="10" dirty="0">
                <a:latin typeface="Century Gothic"/>
                <a:cs typeface="Century Gothic"/>
              </a:rPr>
              <a:t>after</a:t>
            </a:r>
            <a:r>
              <a:rPr sz="1100" spc="20" dirty="0">
                <a:latin typeface="Century Gothic"/>
                <a:cs typeface="Century Gothic"/>
              </a:rPr>
              <a:t> </a:t>
            </a:r>
            <a:r>
              <a:rPr sz="1100" spc="-15" dirty="0">
                <a:latin typeface="Century Gothic"/>
                <a:cs typeface="Century Gothic"/>
              </a:rPr>
              <a:t>income</a:t>
            </a:r>
            <a:r>
              <a:rPr sz="1100" spc="20" dirty="0">
                <a:latin typeface="Century Gothic"/>
                <a:cs typeface="Century Gothic"/>
              </a:rPr>
              <a:t> taxes </a:t>
            </a:r>
            <a:r>
              <a:rPr sz="1100" spc="-25" dirty="0">
                <a:latin typeface="Century Gothic"/>
                <a:cs typeface="Century Gothic"/>
              </a:rPr>
              <a:t>are</a:t>
            </a:r>
            <a:r>
              <a:rPr sz="1100" spc="20" dirty="0">
                <a:latin typeface="Century Gothic"/>
                <a:cs typeface="Century Gothic"/>
              </a:rPr>
              <a:t> </a:t>
            </a:r>
            <a:r>
              <a:rPr sz="1100" spc="10" dirty="0">
                <a:latin typeface="Century Gothic"/>
                <a:cs typeface="Century Gothic"/>
              </a:rPr>
              <a:t>withdrawn.</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marR="479425">
              <a:lnSpc>
                <a:spcPct val="100000"/>
              </a:lnSpc>
            </a:pPr>
            <a:r>
              <a:rPr sz="1100" u="sng" spc="80" dirty="0">
                <a:uFill>
                  <a:solidFill>
                    <a:srgbClr val="000000"/>
                  </a:solidFill>
                </a:uFill>
                <a:latin typeface="Century Gothic"/>
                <a:cs typeface="Century Gothic"/>
              </a:rPr>
              <a:t>EXAMPLE:</a:t>
            </a:r>
            <a:r>
              <a:rPr sz="1100" spc="25" dirty="0">
                <a:latin typeface="Century Gothic"/>
                <a:cs typeface="Century Gothic"/>
              </a:rPr>
              <a:t> </a:t>
            </a:r>
            <a:r>
              <a:rPr sz="1100" spc="60" dirty="0">
                <a:latin typeface="Century Gothic"/>
                <a:cs typeface="Century Gothic"/>
              </a:rPr>
              <a:t>Your</a:t>
            </a:r>
            <a:r>
              <a:rPr sz="1100" spc="20" dirty="0">
                <a:latin typeface="Century Gothic"/>
                <a:cs typeface="Century Gothic"/>
              </a:rPr>
              <a:t> </a:t>
            </a:r>
            <a:r>
              <a:rPr sz="1100" dirty="0">
                <a:latin typeface="Verdana"/>
                <a:cs typeface="Verdana"/>
              </a:rPr>
              <a:t>target</a:t>
            </a:r>
            <a:r>
              <a:rPr sz="1100" spc="-65" dirty="0">
                <a:latin typeface="Verdana"/>
                <a:cs typeface="Verdana"/>
              </a:rPr>
              <a:t> </a:t>
            </a:r>
            <a:r>
              <a:rPr sz="1100" spc="-15" dirty="0">
                <a:latin typeface="Verdana"/>
                <a:cs typeface="Verdana"/>
              </a:rPr>
              <a:t>take-home</a:t>
            </a:r>
            <a:r>
              <a:rPr sz="1100" spc="-65" dirty="0">
                <a:latin typeface="Verdana"/>
                <a:cs typeface="Verdana"/>
              </a:rPr>
              <a:t> </a:t>
            </a:r>
            <a:r>
              <a:rPr sz="1100" dirty="0">
                <a:latin typeface="Verdana"/>
                <a:cs typeface="Verdana"/>
              </a:rPr>
              <a:t>income</a:t>
            </a:r>
            <a:r>
              <a:rPr sz="1100" spc="-65" dirty="0">
                <a:latin typeface="Verdana"/>
                <a:cs typeface="Verdana"/>
              </a:rPr>
              <a:t> </a:t>
            </a:r>
            <a:r>
              <a:rPr sz="1100" spc="-5" dirty="0">
                <a:latin typeface="Verdana"/>
                <a:cs typeface="Verdana"/>
              </a:rPr>
              <a:t>(required</a:t>
            </a:r>
            <a:r>
              <a:rPr sz="1100" spc="-60" dirty="0">
                <a:latin typeface="Verdana"/>
                <a:cs typeface="Verdana"/>
              </a:rPr>
              <a:t> </a:t>
            </a:r>
            <a:r>
              <a:rPr sz="1100" spc="5" dirty="0">
                <a:latin typeface="Verdana"/>
                <a:cs typeface="Verdana"/>
              </a:rPr>
              <a:t>profit)</a:t>
            </a:r>
            <a:r>
              <a:rPr sz="1100" spc="-60" dirty="0">
                <a:latin typeface="Verdana"/>
                <a:cs typeface="Verdana"/>
              </a:rPr>
              <a:t> </a:t>
            </a:r>
            <a:r>
              <a:rPr sz="1100" spc="90" dirty="0">
                <a:latin typeface="Century Gothic"/>
                <a:cs typeface="Century Gothic"/>
              </a:rPr>
              <a:t>is</a:t>
            </a:r>
            <a:r>
              <a:rPr sz="1100" spc="20" dirty="0">
                <a:latin typeface="Century Gothic"/>
                <a:cs typeface="Century Gothic"/>
              </a:rPr>
              <a:t> </a:t>
            </a:r>
            <a:r>
              <a:rPr sz="1100" spc="85" dirty="0">
                <a:latin typeface="Century Gothic"/>
                <a:cs typeface="Century Gothic"/>
              </a:rPr>
              <a:t>$100,000</a:t>
            </a:r>
            <a:r>
              <a:rPr sz="1100" spc="20" dirty="0">
                <a:latin typeface="Century Gothic"/>
                <a:cs typeface="Century Gothic"/>
              </a:rPr>
              <a:t> </a:t>
            </a:r>
            <a:r>
              <a:rPr sz="1100" spc="-45" dirty="0">
                <a:latin typeface="Century Gothic"/>
                <a:cs typeface="Century Gothic"/>
              </a:rPr>
              <a:t>and</a:t>
            </a:r>
            <a:r>
              <a:rPr sz="1100" spc="20" dirty="0">
                <a:latin typeface="Century Gothic"/>
                <a:cs typeface="Century Gothic"/>
              </a:rPr>
              <a:t> </a:t>
            </a:r>
            <a:r>
              <a:rPr sz="1100" spc="15" dirty="0">
                <a:latin typeface="Century Gothic"/>
                <a:cs typeface="Century Gothic"/>
              </a:rPr>
              <a:t>you </a:t>
            </a:r>
            <a:r>
              <a:rPr sz="1100" spc="-285" dirty="0">
                <a:latin typeface="Century Gothic"/>
                <a:cs typeface="Century Gothic"/>
              </a:rPr>
              <a:t> </a:t>
            </a:r>
            <a:r>
              <a:rPr sz="1100" spc="10" dirty="0">
                <a:latin typeface="Century Gothic"/>
                <a:cs typeface="Century Gothic"/>
              </a:rPr>
              <a:t>estimate</a:t>
            </a:r>
            <a:r>
              <a:rPr sz="1100" spc="15" dirty="0">
                <a:latin typeface="Century Gothic"/>
                <a:cs typeface="Century Gothic"/>
              </a:rPr>
              <a:t> </a:t>
            </a:r>
            <a:r>
              <a:rPr sz="1100" spc="40" dirty="0">
                <a:latin typeface="Century Gothic"/>
                <a:cs typeface="Century Gothic"/>
              </a:rPr>
              <a:t>your</a:t>
            </a:r>
            <a:r>
              <a:rPr sz="1100" spc="20" dirty="0">
                <a:latin typeface="Century Gothic"/>
                <a:cs typeface="Century Gothic"/>
              </a:rPr>
              <a:t> tax </a:t>
            </a:r>
            <a:r>
              <a:rPr sz="1100" dirty="0">
                <a:latin typeface="Century Gothic"/>
                <a:cs typeface="Century Gothic"/>
              </a:rPr>
              <a:t>rate</a:t>
            </a:r>
            <a:r>
              <a:rPr sz="1100" spc="20" dirty="0">
                <a:latin typeface="Century Gothic"/>
                <a:cs typeface="Century Gothic"/>
              </a:rPr>
              <a:t> </a:t>
            </a:r>
            <a:r>
              <a:rPr sz="1100" spc="30" dirty="0">
                <a:latin typeface="Century Gothic"/>
                <a:cs typeface="Century Gothic"/>
              </a:rPr>
              <a:t>to</a:t>
            </a:r>
            <a:r>
              <a:rPr sz="1100" spc="20" dirty="0">
                <a:latin typeface="Century Gothic"/>
                <a:cs typeface="Century Gothic"/>
              </a:rPr>
              <a:t> </a:t>
            </a:r>
            <a:r>
              <a:rPr sz="1100" spc="20" dirty="0">
                <a:latin typeface="Verdana"/>
                <a:cs typeface="Verdana"/>
              </a:rPr>
              <a:t>be</a:t>
            </a:r>
            <a:r>
              <a:rPr sz="1100" spc="-65" dirty="0">
                <a:latin typeface="Verdana"/>
                <a:cs typeface="Verdana"/>
              </a:rPr>
              <a:t> </a:t>
            </a:r>
            <a:r>
              <a:rPr sz="1100" spc="-90" dirty="0">
                <a:latin typeface="Verdana"/>
                <a:cs typeface="Verdana"/>
              </a:rPr>
              <a:t>30%.</a:t>
            </a:r>
            <a:endParaRPr sz="1100">
              <a:latin typeface="Verdana"/>
              <a:cs typeface="Verdana"/>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37</a:t>
            </a:fld>
            <a:endParaRPr spc="135" dirty="0"/>
          </a:p>
        </p:txBody>
      </p:sp>
      <p:sp>
        <p:nvSpPr>
          <p:cNvPr id="5" name="object 5"/>
          <p:cNvSpPr txBox="1"/>
          <p:nvPr/>
        </p:nvSpPr>
        <p:spPr>
          <a:xfrm>
            <a:off x="825500" y="5343144"/>
            <a:ext cx="6016625" cy="1572260"/>
          </a:xfrm>
          <a:prstGeom prst="rect">
            <a:avLst/>
          </a:prstGeom>
        </p:spPr>
        <p:txBody>
          <a:bodyPr vert="horz" wrap="square" lIns="0" tIns="12700" rIns="0" bIns="0" rtlCol="0">
            <a:spAutoFit/>
          </a:bodyPr>
          <a:lstStyle/>
          <a:p>
            <a:pPr marL="117475" marR="5080" algn="ctr">
              <a:lnSpc>
                <a:spcPct val="100000"/>
              </a:lnSpc>
              <a:spcBef>
                <a:spcPts val="100"/>
              </a:spcBef>
            </a:pPr>
            <a:r>
              <a:rPr sz="1200" spc="30" dirty="0">
                <a:latin typeface="Century Gothic"/>
                <a:cs typeface="Century Gothic"/>
              </a:rPr>
              <a:t>What</a:t>
            </a:r>
            <a:r>
              <a:rPr sz="1200" spc="25" dirty="0">
                <a:latin typeface="Century Gothic"/>
                <a:cs typeface="Century Gothic"/>
              </a:rPr>
              <a:t> </a:t>
            </a:r>
            <a:r>
              <a:rPr sz="1200" spc="5" dirty="0">
                <a:latin typeface="Century Gothic"/>
                <a:cs typeface="Century Gothic"/>
              </a:rPr>
              <a:t>does</a:t>
            </a:r>
            <a:r>
              <a:rPr sz="1200" spc="30" dirty="0">
                <a:latin typeface="Century Gothic"/>
                <a:cs typeface="Century Gothic"/>
              </a:rPr>
              <a:t> </a:t>
            </a:r>
            <a:r>
              <a:rPr sz="1200" spc="70" dirty="0">
                <a:latin typeface="Century Gothic"/>
                <a:cs typeface="Century Gothic"/>
              </a:rPr>
              <a:t>this</a:t>
            </a:r>
            <a:r>
              <a:rPr sz="1200" spc="30" dirty="0">
                <a:latin typeface="Century Gothic"/>
                <a:cs typeface="Century Gothic"/>
              </a:rPr>
              <a:t> </a:t>
            </a:r>
            <a:r>
              <a:rPr sz="1200" spc="-50" dirty="0">
                <a:latin typeface="Century Gothic"/>
                <a:cs typeface="Century Gothic"/>
              </a:rPr>
              <a:t>mean?</a:t>
            </a:r>
            <a:r>
              <a:rPr sz="1200" spc="30" dirty="0">
                <a:latin typeface="Century Gothic"/>
                <a:cs typeface="Century Gothic"/>
              </a:rPr>
              <a:t> </a:t>
            </a:r>
            <a:r>
              <a:rPr sz="1200" spc="65" dirty="0">
                <a:latin typeface="Century Gothic"/>
                <a:cs typeface="Century Gothic"/>
              </a:rPr>
              <a:t>At</a:t>
            </a:r>
            <a:r>
              <a:rPr sz="1200" spc="25" dirty="0">
                <a:latin typeface="Century Gothic"/>
                <a:cs typeface="Century Gothic"/>
              </a:rPr>
              <a:t> </a:t>
            </a:r>
            <a:r>
              <a:rPr sz="1200" spc="-125" dirty="0">
                <a:latin typeface="Century Gothic"/>
                <a:cs typeface="Century Gothic"/>
              </a:rPr>
              <a:t>a</a:t>
            </a:r>
            <a:r>
              <a:rPr sz="1200" spc="30" dirty="0">
                <a:latin typeface="Century Gothic"/>
                <a:cs typeface="Century Gothic"/>
              </a:rPr>
              <a:t> </a:t>
            </a:r>
            <a:r>
              <a:rPr sz="1200" spc="110" dirty="0">
                <a:latin typeface="Century Gothic"/>
                <a:cs typeface="Century Gothic"/>
              </a:rPr>
              <a:t>30%</a:t>
            </a:r>
            <a:r>
              <a:rPr sz="1200" spc="30" dirty="0">
                <a:latin typeface="Century Gothic"/>
                <a:cs typeface="Century Gothic"/>
              </a:rPr>
              <a:t> </a:t>
            </a:r>
            <a:r>
              <a:rPr sz="1200" spc="20" dirty="0">
                <a:latin typeface="Century Gothic"/>
                <a:cs typeface="Century Gothic"/>
              </a:rPr>
              <a:t>tax</a:t>
            </a:r>
            <a:r>
              <a:rPr sz="1200" spc="30" dirty="0">
                <a:latin typeface="Century Gothic"/>
                <a:cs typeface="Century Gothic"/>
              </a:rPr>
              <a:t> </a:t>
            </a:r>
            <a:r>
              <a:rPr sz="1200" spc="-10" dirty="0">
                <a:latin typeface="Century Gothic"/>
                <a:cs typeface="Century Gothic"/>
              </a:rPr>
              <a:t>rate,</a:t>
            </a:r>
            <a:r>
              <a:rPr sz="1200" spc="25" dirty="0">
                <a:latin typeface="Century Gothic"/>
                <a:cs typeface="Century Gothic"/>
              </a:rPr>
              <a:t> </a:t>
            </a:r>
            <a:r>
              <a:rPr sz="1200" spc="20" dirty="0">
                <a:latin typeface="Century Gothic"/>
                <a:cs typeface="Century Gothic"/>
              </a:rPr>
              <a:t>you</a:t>
            </a:r>
            <a:r>
              <a:rPr sz="1200" spc="30" dirty="0">
                <a:latin typeface="Century Gothic"/>
                <a:cs typeface="Century Gothic"/>
              </a:rPr>
              <a:t> </a:t>
            </a:r>
            <a:r>
              <a:rPr sz="1200" spc="15" dirty="0">
                <a:latin typeface="Century Gothic"/>
                <a:cs typeface="Century Gothic"/>
              </a:rPr>
              <a:t>would</a:t>
            </a:r>
            <a:r>
              <a:rPr sz="1200" spc="30" dirty="0">
                <a:latin typeface="Century Gothic"/>
                <a:cs typeface="Century Gothic"/>
              </a:rPr>
              <a:t> </a:t>
            </a:r>
            <a:r>
              <a:rPr sz="1200" spc="-40" dirty="0">
                <a:latin typeface="Century Gothic"/>
                <a:cs typeface="Century Gothic"/>
              </a:rPr>
              <a:t>have</a:t>
            </a:r>
            <a:r>
              <a:rPr sz="1200" spc="30" dirty="0">
                <a:latin typeface="Century Gothic"/>
                <a:cs typeface="Century Gothic"/>
              </a:rPr>
              <a:t> to</a:t>
            </a:r>
            <a:r>
              <a:rPr sz="1200" spc="25" dirty="0">
                <a:latin typeface="Century Gothic"/>
                <a:cs typeface="Century Gothic"/>
              </a:rPr>
              <a:t> </a:t>
            </a:r>
            <a:r>
              <a:rPr sz="1200" spc="-25" dirty="0">
                <a:latin typeface="Century Gothic"/>
                <a:cs typeface="Century Gothic"/>
              </a:rPr>
              <a:t>make</a:t>
            </a:r>
            <a:r>
              <a:rPr sz="1200" spc="30" dirty="0">
                <a:latin typeface="Century Gothic"/>
                <a:cs typeface="Century Gothic"/>
              </a:rPr>
              <a:t> </a:t>
            </a:r>
            <a:r>
              <a:rPr sz="1200" spc="25" dirty="0">
                <a:latin typeface="Century Gothic"/>
                <a:cs typeface="Century Gothic"/>
              </a:rPr>
              <a:t>$142,857</a:t>
            </a:r>
            <a:r>
              <a:rPr sz="1200" spc="30" dirty="0">
                <a:latin typeface="Century Gothic"/>
                <a:cs typeface="Century Gothic"/>
              </a:rPr>
              <a:t> </a:t>
            </a:r>
            <a:r>
              <a:rPr sz="1200" spc="40" dirty="0">
                <a:latin typeface="Century Gothic"/>
                <a:cs typeface="Century Gothic"/>
              </a:rPr>
              <a:t>in </a:t>
            </a:r>
            <a:r>
              <a:rPr sz="1200" spc="-315" dirty="0">
                <a:latin typeface="Century Gothic"/>
                <a:cs typeface="Century Gothic"/>
              </a:rPr>
              <a:t> </a:t>
            </a:r>
            <a:r>
              <a:rPr sz="1200" spc="25" dirty="0">
                <a:latin typeface="Century Gothic"/>
                <a:cs typeface="Century Gothic"/>
              </a:rPr>
              <a:t>order</a:t>
            </a:r>
            <a:r>
              <a:rPr sz="1200" spc="20" dirty="0">
                <a:latin typeface="Century Gothic"/>
                <a:cs typeface="Century Gothic"/>
              </a:rPr>
              <a:t> </a:t>
            </a:r>
            <a:r>
              <a:rPr sz="1200" spc="30" dirty="0">
                <a:latin typeface="Century Gothic"/>
                <a:cs typeface="Century Gothic"/>
              </a:rPr>
              <a:t>to</a:t>
            </a:r>
            <a:r>
              <a:rPr sz="1200" spc="25" dirty="0">
                <a:latin typeface="Century Gothic"/>
                <a:cs typeface="Century Gothic"/>
              </a:rPr>
              <a:t> </a:t>
            </a:r>
            <a:r>
              <a:rPr sz="1200" spc="35" dirty="0">
                <a:latin typeface="Century Gothic"/>
                <a:cs typeface="Century Gothic"/>
              </a:rPr>
              <a:t>bring</a:t>
            </a:r>
            <a:r>
              <a:rPr sz="1200" spc="25" dirty="0">
                <a:latin typeface="Century Gothic"/>
                <a:cs typeface="Century Gothic"/>
              </a:rPr>
              <a:t> </a:t>
            </a:r>
            <a:r>
              <a:rPr sz="1200" spc="-15" dirty="0">
                <a:latin typeface="Century Gothic"/>
                <a:cs typeface="Century Gothic"/>
              </a:rPr>
              <a:t>home</a:t>
            </a:r>
            <a:r>
              <a:rPr sz="1200" spc="25" dirty="0">
                <a:latin typeface="Century Gothic"/>
                <a:cs typeface="Century Gothic"/>
              </a:rPr>
              <a:t> </a:t>
            </a:r>
            <a:r>
              <a:rPr sz="1200" spc="80" dirty="0">
                <a:latin typeface="Century Gothic"/>
                <a:cs typeface="Century Gothic"/>
              </a:rPr>
              <a:t>$100,000.</a:t>
            </a:r>
            <a:endParaRPr sz="1200">
              <a:latin typeface="Century Gothic"/>
              <a:cs typeface="Century Gothic"/>
            </a:endParaRPr>
          </a:p>
          <a:p>
            <a:pPr>
              <a:lnSpc>
                <a:spcPct val="100000"/>
              </a:lnSpc>
              <a:spcBef>
                <a:spcPts val="30"/>
              </a:spcBef>
            </a:pPr>
            <a:endParaRPr sz="1150">
              <a:latin typeface="Century Gothic"/>
              <a:cs typeface="Century Gothic"/>
            </a:endParaRPr>
          </a:p>
          <a:p>
            <a:pPr marL="104775" algn="ctr">
              <a:lnSpc>
                <a:spcPct val="100000"/>
              </a:lnSpc>
            </a:pPr>
            <a:r>
              <a:rPr sz="1200" spc="20" dirty="0">
                <a:latin typeface="Century Gothic"/>
                <a:cs typeface="Century Gothic"/>
              </a:rPr>
              <a:t>Targeted</a:t>
            </a:r>
            <a:r>
              <a:rPr sz="1200" spc="10" dirty="0">
                <a:latin typeface="Century Gothic"/>
                <a:cs typeface="Century Gothic"/>
              </a:rPr>
              <a:t> </a:t>
            </a:r>
            <a:r>
              <a:rPr sz="1200" spc="-40" dirty="0">
                <a:latin typeface="Century Gothic"/>
                <a:cs typeface="Century Gothic"/>
              </a:rPr>
              <a:t>GCI</a:t>
            </a:r>
            <a:r>
              <a:rPr sz="1200" spc="10" dirty="0">
                <a:latin typeface="Century Gothic"/>
                <a:cs typeface="Century Gothic"/>
              </a:rPr>
              <a:t> </a:t>
            </a:r>
            <a:r>
              <a:rPr sz="1200" spc="20" dirty="0">
                <a:latin typeface="Century Gothic"/>
                <a:cs typeface="Century Gothic"/>
              </a:rPr>
              <a:t>=</a:t>
            </a:r>
            <a:r>
              <a:rPr sz="1200" spc="10" dirty="0">
                <a:latin typeface="Century Gothic"/>
                <a:cs typeface="Century Gothic"/>
              </a:rPr>
              <a:t> </a:t>
            </a:r>
            <a:r>
              <a:rPr sz="1200" spc="25" dirty="0">
                <a:latin typeface="Century Gothic"/>
                <a:cs typeface="Century Gothic"/>
              </a:rPr>
              <a:t>$142,857</a:t>
            </a:r>
            <a:endParaRPr sz="1200">
              <a:latin typeface="Century Gothic"/>
              <a:cs typeface="Century Gothic"/>
            </a:endParaRPr>
          </a:p>
          <a:p>
            <a:pPr marL="12700" marR="65405">
              <a:lnSpc>
                <a:spcPct val="100000"/>
              </a:lnSpc>
              <a:spcBef>
                <a:spcPts val="940"/>
              </a:spcBef>
            </a:pPr>
            <a:r>
              <a:rPr sz="1200" spc="15" dirty="0">
                <a:solidFill>
                  <a:srgbClr val="E21636"/>
                </a:solidFill>
                <a:latin typeface="Century Gothic"/>
                <a:cs typeface="Century Gothic"/>
              </a:rPr>
              <a:t>*Disclaimer:</a:t>
            </a:r>
            <a:r>
              <a:rPr sz="1200" spc="35" dirty="0">
                <a:solidFill>
                  <a:srgbClr val="E21636"/>
                </a:solidFill>
                <a:latin typeface="Century Gothic"/>
                <a:cs typeface="Century Gothic"/>
              </a:rPr>
              <a:t> </a:t>
            </a:r>
            <a:r>
              <a:rPr sz="1200" spc="50" dirty="0">
                <a:solidFill>
                  <a:srgbClr val="E21636"/>
                </a:solidFill>
                <a:latin typeface="Century Gothic"/>
                <a:cs typeface="Century Gothic"/>
              </a:rPr>
              <a:t>These</a:t>
            </a:r>
            <a:r>
              <a:rPr sz="1200" spc="35" dirty="0">
                <a:solidFill>
                  <a:srgbClr val="E21636"/>
                </a:solidFill>
                <a:latin typeface="Century Gothic"/>
                <a:cs typeface="Century Gothic"/>
              </a:rPr>
              <a:t> </a:t>
            </a:r>
            <a:r>
              <a:rPr sz="1200" spc="50" dirty="0">
                <a:solidFill>
                  <a:srgbClr val="E21636"/>
                </a:solidFill>
                <a:latin typeface="Century Gothic"/>
                <a:cs typeface="Century Gothic"/>
              </a:rPr>
              <a:t>multipliers</a:t>
            </a:r>
            <a:r>
              <a:rPr sz="1200" spc="40" dirty="0">
                <a:solidFill>
                  <a:srgbClr val="E21636"/>
                </a:solidFill>
                <a:latin typeface="Century Gothic"/>
                <a:cs typeface="Century Gothic"/>
              </a:rPr>
              <a:t> </a:t>
            </a:r>
            <a:r>
              <a:rPr sz="1200" spc="-25" dirty="0">
                <a:solidFill>
                  <a:srgbClr val="E21636"/>
                </a:solidFill>
                <a:latin typeface="Century Gothic"/>
                <a:cs typeface="Century Gothic"/>
              </a:rPr>
              <a:t>are</a:t>
            </a:r>
            <a:r>
              <a:rPr sz="1200" spc="35" dirty="0">
                <a:solidFill>
                  <a:srgbClr val="E21636"/>
                </a:solidFill>
                <a:latin typeface="Century Gothic"/>
                <a:cs typeface="Century Gothic"/>
              </a:rPr>
              <a:t> </a:t>
            </a:r>
            <a:r>
              <a:rPr sz="1200" spc="10" dirty="0">
                <a:solidFill>
                  <a:srgbClr val="E21636"/>
                </a:solidFill>
                <a:latin typeface="Century Gothic"/>
                <a:cs typeface="Century Gothic"/>
              </a:rPr>
              <a:t>used</a:t>
            </a:r>
            <a:r>
              <a:rPr sz="1200" spc="35" dirty="0">
                <a:solidFill>
                  <a:srgbClr val="E21636"/>
                </a:solidFill>
                <a:latin typeface="Century Gothic"/>
                <a:cs typeface="Century Gothic"/>
              </a:rPr>
              <a:t> </a:t>
            </a:r>
            <a:r>
              <a:rPr sz="1200" spc="55" dirty="0">
                <a:solidFill>
                  <a:srgbClr val="E21636"/>
                </a:solidFill>
                <a:latin typeface="Century Gothic"/>
                <a:cs typeface="Century Gothic"/>
              </a:rPr>
              <a:t>for</a:t>
            </a:r>
            <a:r>
              <a:rPr sz="1200" spc="40" dirty="0">
                <a:solidFill>
                  <a:srgbClr val="E21636"/>
                </a:solidFill>
                <a:latin typeface="Century Gothic"/>
                <a:cs typeface="Century Gothic"/>
              </a:rPr>
              <a:t> </a:t>
            </a:r>
            <a:r>
              <a:rPr sz="1200" spc="-15" dirty="0">
                <a:solidFill>
                  <a:srgbClr val="E21636"/>
                </a:solidFill>
                <a:latin typeface="Century Gothic"/>
                <a:cs typeface="Century Gothic"/>
              </a:rPr>
              <a:t>example</a:t>
            </a:r>
            <a:r>
              <a:rPr sz="1200" spc="35" dirty="0">
                <a:solidFill>
                  <a:srgbClr val="E21636"/>
                </a:solidFill>
                <a:latin typeface="Century Gothic"/>
                <a:cs typeface="Century Gothic"/>
              </a:rPr>
              <a:t> </a:t>
            </a:r>
            <a:r>
              <a:rPr sz="1200" spc="30" dirty="0">
                <a:solidFill>
                  <a:srgbClr val="E21636"/>
                </a:solidFill>
                <a:latin typeface="Century Gothic"/>
                <a:cs typeface="Century Gothic"/>
              </a:rPr>
              <a:t>purposes</a:t>
            </a:r>
            <a:r>
              <a:rPr sz="1200" spc="35" dirty="0">
                <a:solidFill>
                  <a:srgbClr val="E21636"/>
                </a:solidFill>
                <a:latin typeface="Century Gothic"/>
                <a:cs typeface="Century Gothic"/>
              </a:rPr>
              <a:t> </a:t>
            </a:r>
            <a:r>
              <a:rPr sz="1200" spc="20" dirty="0">
                <a:solidFill>
                  <a:srgbClr val="E21636"/>
                </a:solidFill>
                <a:latin typeface="Century Gothic"/>
                <a:cs typeface="Century Gothic"/>
              </a:rPr>
              <a:t>only.</a:t>
            </a:r>
            <a:r>
              <a:rPr sz="1200" spc="40" dirty="0">
                <a:solidFill>
                  <a:srgbClr val="E21636"/>
                </a:solidFill>
                <a:latin typeface="Century Gothic"/>
                <a:cs typeface="Century Gothic"/>
              </a:rPr>
              <a:t> </a:t>
            </a:r>
            <a:r>
              <a:rPr sz="1200" spc="35" dirty="0">
                <a:solidFill>
                  <a:srgbClr val="E21636"/>
                </a:solidFill>
                <a:latin typeface="Century Gothic"/>
                <a:cs typeface="Century Gothic"/>
              </a:rPr>
              <a:t>Must </a:t>
            </a:r>
            <a:r>
              <a:rPr sz="1200" spc="20" dirty="0">
                <a:solidFill>
                  <a:srgbClr val="E21636"/>
                </a:solidFill>
                <a:latin typeface="Century Gothic"/>
                <a:cs typeface="Century Gothic"/>
              </a:rPr>
              <a:t>adjust </a:t>
            </a:r>
            <a:r>
              <a:rPr sz="1200" spc="-315" dirty="0">
                <a:solidFill>
                  <a:srgbClr val="E21636"/>
                </a:solidFill>
                <a:latin typeface="Century Gothic"/>
                <a:cs typeface="Century Gothic"/>
              </a:rPr>
              <a:t> </a:t>
            </a:r>
            <a:r>
              <a:rPr sz="1200" spc="55" dirty="0">
                <a:solidFill>
                  <a:srgbClr val="E21636"/>
                </a:solidFill>
                <a:latin typeface="Century Gothic"/>
                <a:cs typeface="Century Gothic"/>
              </a:rPr>
              <a:t>for</a:t>
            </a:r>
            <a:r>
              <a:rPr sz="1200" spc="20" dirty="0">
                <a:solidFill>
                  <a:srgbClr val="E21636"/>
                </a:solidFill>
                <a:latin typeface="Century Gothic"/>
                <a:cs typeface="Century Gothic"/>
              </a:rPr>
              <a:t> </a:t>
            </a:r>
            <a:r>
              <a:rPr sz="1200" spc="45" dirty="0">
                <a:solidFill>
                  <a:srgbClr val="E21636"/>
                </a:solidFill>
                <a:latin typeface="Century Gothic"/>
                <a:cs typeface="Century Gothic"/>
              </a:rPr>
              <a:t>your</a:t>
            </a:r>
            <a:r>
              <a:rPr sz="1200" spc="25" dirty="0">
                <a:solidFill>
                  <a:srgbClr val="E21636"/>
                </a:solidFill>
                <a:latin typeface="Century Gothic"/>
                <a:cs typeface="Century Gothic"/>
              </a:rPr>
              <a:t> </a:t>
            </a:r>
            <a:r>
              <a:rPr sz="1200" spc="10" dirty="0">
                <a:solidFill>
                  <a:srgbClr val="E21636"/>
                </a:solidFill>
                <a:latin typeface="Century Gothic"/>
                <a:cs typeface="Century Gothic"/>
              </a:rPr>
              <a:t>own</a:t>
            </a:r>
            <a:r>
              <a:rPr sz="1200" spc="25" dirty="0">
                <a:solidFill>
                  <a:srgbClr val="E21636"/>
                </a:solidFill>
                <a:latin typeface="Century Gothic"/>
                <a:cs typeface="Century Gothic"/>
              </a:rPr>
              <a:t> </a:t>
            </a:r>
            <a:r>
              <a:rPr sz="1200" spc="-5" dirty="0">
                <a:solidFill>
                  <a:srgbClr val="E21636"/>
                </a:solidFill>
                <a:latin typeface="Century Gothic"/>
                <a:cs typeface="Century Gothic"/>
              </a:rPr>
              <a:t>federal</a:t>
            </a:r>
            <a:r>
              <a:rPr sz="1200" spc="25" dirty="0">
                <a:solidFill>
                  <a:srgbClr val="E21636"/>
                </a:solidFill>
                <a:latin typeface="Century Gothic"/>
                <a:cs typeface="Century Gothic"/>
              </a:rPr>
              <a:t> </a:t>
            </a:r>
            <a:r>
              <a:rPr sz="1200" spc="-50" dirty="0">
                <a:solidFill>
                  <a:srgbClr val="E21636"/>
                </a:solidFill>
                <a:latin typeface="Century Gothic"/>
                <a:cs typeface="Century Gothic"/>
              </a:rPr>
              <a:t>and</a:t>
            </a:r>
            <a:r>
              <a:rPr sz="1200" spc="25" dirty="0">
                <a:solidFill>
                  <a:srgbClr val="E21636"/>
                </a:solidFill>
                <a:latin typeface="Century Gothic"/>
                <a:cs typeface="Century Gothic"/>
              </a:rPr>
              <a:t> </a:t>
            </a:r>
            <a:r>
              <a:rPr sz="1200" spc="15" dirty="0">
                <a:solidFill>
                  <a:srgbClr val="E21636"/>
                </a:solidFill>
                <a:latin typeface="Century Gothic"/>
                <a:cs typeface="Century Gothic"/>
              </a:rPr>
              <a:t>state</a:t>
            </a:r>
            <a:r>
              <a:rPr sz="1200" spc="25" dirty="0">
                <a:solidFill>
                  <a:srgbClr val="E21636"/>
                </a:solidFill>
                <a:latin typeface="Century Gothic"/>
                <a:cs typeface="Century Gothic"/>
              </a:rPr>
              <a:t> </a:t>
            </a:r>
            <a:r>
              <a:rPr sz="1200" spc="15" dirty="0">
                <a:solidFill>
                  <a:srgbClr val="E21636"/>
                </a:solidFill>
                <a:latin typeface="Century Gothic"/>
                <a:cs typeface="Century Gothic"/>
              </a:rPr>
              <a:t>taxes.</a:t>
            </a:r>
            <a:endParaRPr sz="1200">
              <a:latin typeface="Century Gothic"/>
              <a:cs typeface="Century Gothic"/>
            </a:endParaRPr>
          </a:p>
          <a:p>
            <a:pPr marL="12700">
              <a:lnSpc>
                <a:spcPct val="100000"/>
              </a:lnSpc>
              <a:spcBef>
                <a:spcPts val="919"/>
              </a:spcBef>
            </a:pPr>
            <a:r>
              <a:rPr sz="1400" b="1" spc="45" dirty="0">
                <a:latin typeface="Arial"/>
                <a:cs typeface="Arial"/>
              </a:rPr>
              <a:t>Your</a:t>
            </a:r>
            <a:r>
              <a:rPr sz="1400" b="1" spc="-5" dirty="0">
                <a:latin typeface="Arial"/>
                <a:cs typeface="Arial"/>
              </a:rPr>
              <a:t> </a:t>
            </a:r>
            <a:r>
              <a:rPr sz="1400" b="1" spc="20" dirty="0">
                <a:latin typeface="Arial"/>
                <a:cs typeface="Arial"/>
              </a:rPr>
              <a:t>Turn!</a:t>
            </a:r>
            <a:endParaRPr sz="1400">
              <a:latin typeface="Arial"/>
              <a:cs typeface="Arial"/>
            </a:endParaRPr>
          </a:p>
        </p:txBody>
      </p:sp>
      <p:graphicFrame>
        <p:nvGraphicFramePr>
          <p:cNvPr id="6" name="object 6"/>
          <p:cNvGraphicFramePr>
            <a:graphicFrameLocks noGrp="1"/>
          </p:cNvGraphicFramePr>
          <p:nvPr/>
        </p:nvGraphicFramePr>
        <p:xfrm>
          <a:off x="1072895" y="6926580"/>
          <a:ext cx="5616574" cy="2135504"/>
        </p:xfrm>
        <a:graphic>
          <a:graphicData uri="http://schemas.openxmlformats.org/drawingml/2006/table">
            <a:tbl>
              <a:tblPr firstRow="1" bandRow="1">
                <a:tableStyleId>{2D5ABB26-0587-4C30-8999-92F81FD0307C}</a:tableStyleId>
              </a:tblPr>
              <a:tblGrid>
                <a:gridCol w="2541905">
                  <a:extLst>
                    <a:ext uri="{9D8B030D-6E8A-4147-A177-3AD203B41FA5}">
                      <a16:colId xmlns:a16="http://schemas.microsoft.com/office/drawing/2014/main" val="20000"/>
                    </a:ext>
                  </a:extLst>
                </a:gridCol>
                <a:gridCol w="847090">
                  <a:extLst>
                    <a:ext uri="{9D8B030D-6E8A-4147-A177-3AD203B41FA5}">
                      <a16:colId xmlns:a16="http://schemas.microsoft.com/office/drawing/2014/main" val="20001"/>
                    </a:ext>
                  </a:extLst>
                </a:gridCol>
                <a:gridCol w="2227579">
                  <a:extLst>
                    <a:ext uri="{9D8B030D-6E8A-4147-A177-3AD203B41FA5}">
                      <a16:colId xmlns:a16="http://schemas.microsoft.com/office/drawing/2014/main" val="20002"/>
                    </a:ext>
                  </a:extLst>
                </a:gridCol>
              </a:tblGrid>
              <a:tr h="368300">
                <a:tc gridSpan="3">
                  <a:txBody>
                    <a:bodyPr/>
                    <a:lstStyle/>
                    <a:p>
                      <a:pPr marL="33020" algn="ctr">
                        <a:lnSpc>
                          <a:spcPct val="100000"/>
                        </a:lnSpc>
                        <a:spcBef>
                          <a:spcPts val="350"/>
                        </a:spcBef>
                      </a:pPr>
                      <a:r>
                        <a:rPr sz="1600" b="1" spc="40" dirty="0">
                          <a:solidFill>
                            <a:srgbClr val="FFFFFF"/>
                          </a:solidFill>
                          <a:latin typeface="Trebuchet MS"/>
                          <a:cs typeface="Trebuchet MS"/>
                        </a:rPr>
                        <a:t>TAX</a:t>
                      </a:r>
                      <a:r>
                        <a:rPr sz="1600" b="1" spc="-100" dirty="0">
                          <a:solidFill>
                            <a:srgbClr val="FFFFFF"/>
                          </a:solidFill>
                          <a:latin typeface="Trebuchet MS"/>
                          <a:cs typeface="Trebuchet MS"/>
                        </a:rPr>
                        <a:t> </a:t>
                      </a:r>
                      <a:r>
                        <a:rPr sz="1600" b="1" spc="25" dirty="0">
                          <a:solidFill>
                            <a:srgbClr val="FFFFFF"/>
                          </a:solidFill>
                          <a:latin typeface="Trebuchet MS"/>
                          <a:cs typeface="Trebuchet MS"/>
                        </a:rPr>
                        <a:t>LIABILITY</a:t>
                      </a:r>
                      <a:r>
                        <a:rPr sz="1600" b="1" spc="-95" dirty="0">
                          <a:solidFill>
                            <a:srgbClr val="FFFFFF"/>
                          </a:solidFill>
                          <a:latin typeface="Trebuchet MS"/>
                          <a:cs typeface="Trebuchet MS"/>
                        </a:rPr>
                        <a:t> </a:t>
                      </a:r>
                      <a:r>
                        <a:rPr sz="1600" b="1" spc="45" dirty="0">
                          <a:solidFill>
                            <a:srgbClr val="FFFFFF"/>
                          </a:solidFill>
                          <a:latin typeface="Trebuchet MS"/>
                          <a:cs typeface="Trebuchet MS"/>
                        </a:rPr>
                        <a:t>EXAMPLE</a:t>
                      </a:r>
                      <a:endParaRPr sz="1600">
                        <a:latin typeface="Trebuchet MS"/>
                        <a:cs typeface="Trebuchet MS"/>
                      </a:endParaRPr>
                    </a:p>
                  </a:txBody>
                  <a:tcPr marL="0" marR="0" marT="44450"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88010">
                <a:tc>
                  <a:txBody>
                    <a:bodyPr/>
                    <a:lstStyle/>
                    <a:p>
                      <a:pPr marR="5080" algn="ctr">
                        <a:lnSpc>
                          <a:spcPct val="100000"/>
                        </a:lnSpc>
                        <a:spcBef>
                          <a:spcPts val="710"/>
                        </a:spcBef>
                      </a:pPr>
                      <a:r>
                        <a:rPr sz="1200" u="sng" spc="35" dirty="0">
                          <a:uFill>
                            <a:solidFill>
                              <a:srgbClr val="000000"/>
                            </a:solidFill>
                          </a:uFill>
                          <a:latin typeface="Century Gothic"/>
                          <a:cs typeface="Century Gothic"/>
                        </a:rPr>
                        <a:t>Assumed</a:t>
                      </a:r>
                      <a:r>
                        <a:rPr sz="1200" u="sng" dirty="0">
                          <a:uFill>
                            <a:solidFill>
                              <a:srgbClr val="000000"/>
                            </a:solidFill>
                          </a:uFill>
                          <a:latin typeface="Century Gothic"/>
                          <a:cs typeface="Century Gothic"/>
                        </a:rPr>
                        <a:t> </a:t>
                      </a:r>
                      <a:r>
                        <a:rPr sz="1200" u="sng" spc="80" dirty="0">
                          <a:uFill>
                            <a:solidFill>
                              <a:srgbClr val="000000"/>
                            </a:solidFill>
                          </a:uFill>
                          <a:latin typeface="Century Gothic"/>
                          <a:cs typeface="Century Gothic"/>
                        </a:rPr>
                        <a:t>Tax</a:t>
                      </a:r>
                      <a:r>
                        <a:rPr sz="1200" u="sng" dirty="0">
                          <a:uFill>
                            <a:solidFill>
                              <a:srgbClr val="000000"/>
                            </a:solidFill>
                          </a:uFill>
                          <a:latin typeface="Century Gothic"/>
                          <a:cs typeface="Century Gothic"/>
                        </a:rPr>
                        <a:t> </a:t>
                      </a:r>
                      <a:r>
                        <a:rPr sz="1200" u="sng" spc="5" dirty="0">
                          <a:uFill>
                            <a:solidFill>
                              <a:srgbClr val="000000"/>
                            </a:solidFill>
                          </a:uFill>
                          <a:latin typeface="Century Gothic"/>
                          <a:cs typeface="Century Gothic"/>
                        </a:rPr>
                        <a:t>Rate</a:t>
                      </a:r>
                      <a:endParaRPr sz="1200">
                        <a:latin typeface="Century Gothic"/>
                        <a:cs typeface="Century Gothic"/>
                      </a:endParaRPr>
                    </a:p>
                  </a:txBody>
                  <a:tcPr marL="0" marR="0" marT="9017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R="9525" algn="ctr">
                        <a:lnSpc>
                          <a:spcPct val="100000"/>
                        </a:lnSpc>
                        <a:spcBef>
                          <a:spcPts val="860"/>
                        </a:spcBef>
                      </a:pPr>
                      <a:r>
                        <a:rPr sz="1200" spc="85" dirty="0">
                          <a:latin typeface="Century Gothic"/>
                          <a:cs typeface="Century Gothic"/>
                        </a:rPr>
                        <a:t>/</a:t>
                      </a:r>
                      <a:r>
                        <a:rPr sz="1200" spc="-25" dirty="0">
                          <a:latin typeface="Century Gothic"/>
                          <a:cs typeface="Century Gothic"/>
                        </a:rPr>
                        <a:t> </a:t>
                      </a:r>
                      <a:r>
                        <a:rPr sz="1200" spc="50" dirty="0">
                          <a:latin typeface="Century Gothic"/>
                          <a:cs typeface="Century Gothic"/>
                        </a:rPr>
                        <a:t>100</a:t>
                      </a:r>
                      <a:endParaRPr sz="1200">
                        <a:latin typeface="Century Gothic"/>
                        <a:cs typeface="Century Gothic"/>
                      </a:endParaRPr>
                    </a:p>
                  </a:txBody>
                  <a:tcPr marL="0" marR="0" marT="1092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6675">
                        <a:lnSpc>
                          <a:spcPct val="100000"/>
                        </a:lnSpc>
                        <a:spcBef>
                          <a:spcPts val="860"/>
                        </a:spcBef>
                      </a:pPr>
                      <a:r>
                        <a:rPr sz="1200" dirty="0">
                          <a:latin typeface="Century Gothic"/>
                          <a:cs typeface="Century Gothic"/>
                        </a:rPr>
                        <a:t>=</a:t>
                      </a:r>
                      <a:endParaRPr sz="1200">
                        <a:latin typeface="Century Gothic"/>
                        <a:cs typeface="Century Gothic"/>
                      </a:endParaRPr>
                    </a:p>
                  </a:txBody>
                  <a:tcPr marL="0" marR="0" marT="1092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441959">
                <a:tc>
                  <a:txBody>
                    <a:bodyPr/>
                    <a:lstStyle/>
                    <a:p>
                      <a:pPr marL="3810" algn="ctr">
                        <a:lnSpc>
                          <a:spcPct val="100000"/>
                        </a:lnSpc>
                        <a:spcBef>
                          <a:spcPts val="910"/>
                        </a:spcBef>
                      </a:pPr>
                      <a:r>
                        <a:rPr sz="1200" b="1" dirty="0">
                          <a:latin typeface="Arial"/>
                          <a:cs typeface="Arial"/>
                        </a:rPr>
                        <a:t>1</a:t>
                      </a:r>
                      <a:r>
                        <a:rPr sz="1200" b="1" spc="25" dirty="0">
                          <a:latin typeface="Arial"/>
                          <a:cs typeface="Arial"/>
                        </a:rPr>
                        <a:t> </a:t>
                      </a:r>
                      <a:r>
                        <a:rPr sz="1200" b="1" dirty="0">
                          <a:latin typeface="Arial"/>
                          <a:cs typeface="Arial"/>
                        </a:rPr>
                        <a:t>–</a:t>
                      </a:r>
                      <a:endParaRPr sz="1200">
                        <a:latin typeface="Arial"/>
                        <a:cs typeface="Arial"/>
                      </a:endParaRPr>
                    </a:p>
                  </a:txBody>
                  <a:tcPr marL="0" marR="0" marT="1155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1270" algn="ctr">
                        <a:lnSpc>
                          <a:spcPct val="100000"/>
                        </a:lnSpc>
                        <a:spcBef>
                          <a:spcPts val="860"/>
                        </a:spcBef>
                      </a:pPr>
                      <a:r>
                        <a:rPr sz="1200" spc="75" dirty="0">
                          <a:latin typeface="Century Gothic"/>
                          <a:cs typeface="Century Gothic"/>
                        </a:rPr>
                        <a:t>.30</a:t>
                      </a:r>
                      <a:endParaRPr sz="1200">
                        <a:latin typeface="Century Gothic"/>
                        <a:cs typeface="Century Gothic"/>
                      </a:endParaRPr>
                    </a:p>
                  </a:txBody>
                  <a:tcPr marL="0" marR="0" marT="1092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6675">
                        <a:lnSpc>
                          <a:spcPct val="100000"/>
                        </a:lnSpc>
                        <a:spcBef>
                          <a:spcPts val="860"/>
                        </a:spcBef>
                      </a:pPr>
                      <a:r>
                        <a:rPr sz="1200" dirty="0">
                          <a:latin typeface="Century Gothic"/>
                          <a:cs typeface="Century Gothic"/>
                        </a:rPr>
                        <a:t>=</a:t>
                      </a:r>
                      <a:endParaRPr sz="1200">
                        <a:latin typeface="Century Gothic"/>
                        <a:cs typeface="Century Gothic"/>
                      </a:endParaRPr>
                    </a:p>
                  </a:txBody>
                  <a:tcPr marL="0" marR="0" marT="1092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737235">
                <a:tc>
                  <a:txBody>
                    <a:bodyPr/>
                    <a:lstStyle/>
                    <a:p>
                      <a:pPr marR="17145" algn="ctr">
                        <a:lnSpc>
                          <a:spcPct val="100000"/>
                        </a:lnSpc>
                        <a:spcBef>
                          <a:spcPts val="885"/>
                        </a:spcBef>
                      </a:pPr>
                      <a:r>
                        <a:rPr sz="1200" u="sng" spc="15" dirty="0">
                          <a:uFill>
                            <a:solidFill>
                              <a:srgbClr val="000000"/>
                            </a:solidFill>
                          </a:uFill>
                          <a:latin typeface="Century Gothic"/>
                          <a:cs typeface="Century Gothic"/>
                        </a:rPr>
                        <a:t>Taxable</a:t>
                      </a:r>
                      <a:r>
                        <a:rPr sz="1200" u="sng" spc="-10" dirty="0">
                          <a:uFill>
                            <a:solidFill>
                              <a:srgbClr val="000000"/>
                            </a:solidFill>
                          </a:uFill>
                          <a:latin typeface="Century Gothic"/>
                          <a:cs typeface="Century Gothic"/>
                        </a:rPr>
                        <a:t> </a:t>
                      </a:r>
                      <a:r>
                        <a:rPr sz="1200" u="sng" spc="-15" dirty="0">
                          <a:uFill>
                            <a:solidFill>
                              <a:srgbClr val="000000"/>
                            </a:solidFill>
                          </a:uFill>
                          <a:latin typeface="Century Gothic"/>
                          <a:cs typeface="Century Gothic"/>
                        </a:rPr>
                        <a:t>income</a:t>
                      </a:r>
                      <a:endParaRPr sz="1200">
                        <a:latin typeface="Century Gothic"/>
                        <a:cs typeface="Century Gothic"/>
                      </a:endParaRPr>
                    </a:p>
                  </a:txBody>
                  <a:tcPr marL="0" marR="0" marT="11239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6985" algn="ctr">
                        <a:lnSpc>
                          <a:spcPct val="100000"/>
                        </a:lnSpc>
                        <a:spcBef>
                          <a:spcPts val="885"/>
                        </a:spcBef>
                      </a:pPr>
                      <a:r>
                        <a:rPr sz="1200" spc="85" dirty="0">
                          <a:latin typeface="Century Gothic"/>
                          <a:cs typeface="Century Gothic"/>
                        </a:rPr>
                        <a:t>/</a:t>
                      </a:r>
                      <a:r>
                        <a:rPr sz="1200" spc="-20" dirty="0">
                          <a:latin typeface="Century Gothic"/>
                          <a:cs typeface="Century Gothic"/>
                        </a:rPr>
                        <a:t> </a:t>
                      </a:r>
                      <a:r>
                        <a:rPr sz="1200" spc="65" dirty="0">
                          <a:latin typeface="Century Gothic"/>
                          <a:cs typeface="Century Gothic"/>
                        </a:rPr>
                        <a:t>.70</a:t>
                      </a:r>
                      <a:endParaRPr sz="1200">
                        <a:latin typeface="Century Gothic"/>
                        <a:cs typeface="Century Gothic"/>
                      </a:endParaRPr>
                    </a:p>
                  </a:txBody>
                  <a:tcPr marL="0" marR="0" marT="11239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73050">
                        <a:lnSpc>
                          <a:spcPct val="100000"/>
                        </a:lnSpc>
                        <a:spcBef>
                          <a:spcPts val="885"/>
                        </a:spcBef>
                      </a:pPr>
                      <a:r>
                        <a:rPr sz="1200" u="sng" spc="40" dirty="0">
                          <a:uFill>
                            <a:solidFill>
                              <a:srgbClr val="000000"/>
                            </a:solidFill>
                          </a:uFill>
                          <a:latin typeface="Century Gothic"/>
                          <a:cs typeface="Century Gothic"/>
                        </a:rPr>
                        <a:t>Entreprenuers</a:t>
                      </a:r>
                      <a:r>
                        <a:rPr sz="1200" u="sng" spc="-5"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Mantra</a:t>
                      </a:r>
                      <a:endParaRPr sz="1200">
                        <a:latin typeface="Century Gothic"/>
                        <a:cs typeface="Century Gothic"/>
                      </a:endParaRPr>
                    </a:p>
                    <a:p>
                      <a:pPr marL="249554">
                        <a:lnSpc>
                          <a:spcPct val="100000"/>
                        </a:lnSpc>
                        <a:spcBef>
                          <a:spcPts val="865"/>
                        </a:spcBef>
                      </a:pPr>
                      <a:r>
                        <a:rPr sz="1200" dirty="0">
                          <a:latin typeface="Century Gothic"/>
                          <a:cs typeface="Century Gothic"/>
                        </a:rPr>
                        <a:t>=</a:t>
                      </a:r>
                      <a:endParaRPr sz="1200">
                        <a:latin typeface="Century Gothic"/>
                        <a:cs typeface="Century Gothic"/>
                      </a:endParaRPr>
                    </a:p>
                  </a:txBody>
                  <a:tcPr marL="0" marR="0" marT="11239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bl>
          </a:graphicData>
        </a:graphic>
      </p:graphicFrame>
      <p:graphicFrame>
        <p:nvGraphicFramePr>
          <p:cNvPr id="7" name="object 7"/>
          <p:cNvGraphicFramePr>
            <a:graphicFrameLocks noGrp="1"/>
          </p:cNvGraphicFramePr>
          <p:nvPr/>
        </p:nvGraphicFramePr>
        <p:xfrm>
          <a:off x="1024127" y="2957068"/>
          <a:ext cx="5714999" cy="2211704"/>
        </p:xfrm>
        <a:graphic>
          <a:graphicData uri="http://schemas.openxmlformats.org/drawingml/2006/table">
            <a:tbl>
              <a:tblPr firstRow="1" bandRow="1">
                <a:tableStyleId>{2D5ABB26-0587-4C30-8999-92F81FD0307C}</a:tableStyleId>
              </a:tblPr>
              <a:tblGrid>
                <a:gridCol w="2712720">
                  <a:extLst>
                    <a:ext uri="{9D8B030D-6E8A-4147-A177-3AD203B41FA5}">
                      <a16:colId xmlns:a16="http://schemas.microsoft.com/office/drawing/2014/main" val="20000"/>
                    </a:ext>
                  </a:extLst>
                </a:gridCol>
                <a:gridCol w="822959">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tblGrid>
              <a:tr h="432434">
                <a:tc gridSpan="3">
                  <a:txBody>
                    <a:bodyPr/>
                    <a:lstStyle/>
                    <a:p>
                      <a:pPr marL="3175" algn="ctr">
                        <a:lnSpc>
                          <a:spcPct val="100000"/>
                        </a:lnSpc>
                        <a:spcBef>
                          <a:spcPts val="655"/>
                        </a:spcBef>
                      </a:pPr>
                      <a:r>
                        <a:rPr sz="1600" b="1" spc="-5" dirty="0">
                          <a:solidFill>
                            <a:srgbClr val="FFFFFF"/>
                          </a:solidFill>
                          <a:latin typeface="Gill Sans MT"/>
                          <a:cs typeface="Gill Sans MT"/>
                        </a:rPr>
                        <a:t>TA</a:t>
                      </a:r>
                      <a:r>
                        <a:rPr sz="1600" b="1" dirty="0">
                          <a:solidFill>
                            <a:srgbClr val="FFFFFF"/>
                          </a:solidFill>
                          <a:latin typeface="Gill Sans MT"/>
                          <a:cs typeface="Gill Sans MT"/>
                        </a:rPr>
                        <a:t>X</a:t>
                      </a:r>
                      <a:r>
                        <a:rPr sz="1600" b="1" spc="-50" dirty="0">
                          <a:solidFill>
                            <a:srgbClr val="FFFFFF"/>
                          </a:solidFill>
                          <a:latin typeface="Gill Sans MT"/>
                          <a:cs typeface="Gill Sans MT"/>
                        </a:rPr>
                        <a:t> </a:t>
                      </a:r>
                      <a:r>
                        <a:rPr sz="1600" b="1" spc="-5" dirty="0">
                          <a:solidFill>
                            <a:srgbClr val="FFFFFF"/>
                          </a:solidFill>
                          <a:latin typeface="Gill Sans MT"/>
                          <a:cs typeface="Gill Sans MT"/>
                        </a:rPr>
                        <a:t>LIABILIT</a:t>
                      </a:r>
                      <a:r>
                        <a:rPr sz="1600" b="1" dirty="0">
                          <a:solidFill>
                            <a:srgbClr val="FFFFFF"/>
                          </a:solidFill>
                          <a:latin typeface="Gill Sans MT"/>
                          <a:cs typeface="Gill Sans MT"/>
                        </a:rPr>
                        <a:t>Y</a:t>
                      </a:r>
                      <a:r>
                        <a:rPr sz="1600" b="1" spc="-50" dirty="0">
                          <a:solidFill>
                            <a:srgbClr val="FFFFFF"/>
                          </a:solidFill>
                          <a:latin typeface="Gill Sans MT"/>
                          <a:cs typeface="Gill Sans MT"/>
                        </a:rPr>
                        <a:t> </a:t>
                      </a:r>
                      <a:r>
                        <a:rPr sz="1600" b="1" spc="-5" dirty="0">
                          <a:solidFill>
                            <a:srgbClr val="FFFFFF"/>
                          </a:solidFill>
                          <a:latin typeface="Gill Sans MT"/>
                          <a:cs typeface="Gill Sans MT"/>
                        </a:rPr>
                        <a:t>EXA</a:t>
                      </a:r>
                      <a:r>
                        <a:rPr sz="1600" b="1" spc="-10" dirty="0">
                          <a:solidFill>
                            <a:srgbClr val="FFFFFF"/>
                          </a:solidFill>
                          <a:latin typeface="Gill Sans MT"/>
                          <a:cs typeface="Gill Sans MT"/>
                        </a:rPr>
                        <a:t>M</a:t>
                      </a:r>
                      <a:r>
                        <a:rPr sz="1600" b="1" spc="-5" dirty="0">
                          <a:solidFill>
                            <a:srgbClr val="FFFFFF"/>
                          </a:solidFill>
                          <a:latin typeface="Gill Sans MT"/>
                          <a:cs typeface="Gill Sans MT"/>
                        </a:rPr>
                        <a:t>PLE</a:t>
                      </a:r>
                      <a:endParaRPr sz="1600">
                        <a:latin typeface="Gill Sans MT"/>
                        <a:cs typeface="Gill Sans MT"/>
                      </a:endParaRPr>
                    </a:p>
                  </a:txBody>
                  <a:tcPr marL="0" marR="0" marT="83185"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33730">
                <a:tc>
                  <a:txBody>
                    <a:bodyPr/>
                    <a:lstStyle/>
                    <a:p>
                      <a:pPr marL="1905" algn="ctr">
                        <a:lnSpc>
                          <a:spcPct val="100000"/>
                        </a:lnSpc>
                      </a:pPr>
                      <a:r>
                        <a:rPr sz="1200" u="sng" spc="35" dirty="0">
                          <a:uFill>
                            <a:solidFill>
                              <a:srgbClr val="000000"/>
                            </a:solidFill>
                          </a:uFill>
                          <a:latin typeface="Century Gothic"/>
                          <a:cs typeface="Century Gothic"/>
                        </a:rPr>
                        <a:t>Assumed</a:t>
                      </a:r>
                      <a:r>
                        <a:rPr sz="1200" u="sng" dirty="0">
                          <a:uFill>
                            <a:solidFill>
                              <a:srgbClr val="000000"/>
                            </a:solidFill>
                          </a:uFill>
                          <a:latin typeface="Century Gothic"/>
                          <a:cs typeface="Century Gothic"/>
                        </a:rPr>
                        <a:t> </a:t>
                      </a:r>
                      <a:r>
                        <a:rPr sz="1200" u="sng" spc="80" dirty="0">
                          <a:uFill>
                            <a:solidFill>
                              <a:srgbClr val="000000"/>
                            </a:solidFill>
                          </a:uFill>
                          <a:latin typeface="Century Gothic"/>
                          <a:cs typeface="Century Gothic"/>
                        </a:rPr>
                        <a:t>Tax</a:t>
                      </a:r>
                      <a:r>
                        <a:rPr sz="1200" u="sng" dirty="0">
                          <a:uFill>
                            <a:solidFill>
                              <a:srgbClr val="000000"/>
                            </a:solidFill>
                          </a:uFill>
                          <a:latin typeface="Century Gothic"/>
                          <a:cs typeface="Century Gothic"/>
                        </a:rPr>
                        <a:t> </a:t>
                      </a:r>
                      <a:r>
                        <a:rPr sz="1200" u="sng" spc="5" dirty="0">
                          <a:uFill>
                            <a:solidFill>
                              <a:srgbClr val="000000"/>
                            </a:solidFill>
                          </a:uFill>
                          <a:latin typeface="Century Gothic"/>
                          <a:cs typeface="Century Gothic"/>
                        </a:rPr>
                        <a:t>Rate</a:t>
                      </a:r>
                      <a:endParaRPr sz="1200">
                        <a:latin typeface="Century Gothic"/>
                        <a:cs typeface="Century Gothic"/>
                      </a:endParaRPr>
                    </a:p>
                    <a:p>
                      <a:pPr>
                        <a:lnSpc>
                          <a:spcPct val="100000"/>
                        </a:lnSpc>
                      </a:pPr>
                      <a:endParaRPr sz="1250">
                        <a:latin typeface="Times New Roman"/>
                        <a:cs typeface="Times New Roman"/>
                      </a:endParaRPr>
                    </a:p>
                    <a:p>
                      <a:pPr marL="1905" algn="ctr">
                        <a:lnSpc>
                          <a:spcPct val="100000"/>
                        </a:lnSpc>
                      </a:pPr>
                      <a:r>
                        <a:rPr sz="1200" spc="110" dirty="0">
                          <a:latin typeface="Century Gothic"/>
                          <a:cs typeface="Century Gothic"/>
                        </a:rPr>
                        <a:t>30%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50">
                        <a:latin typeface="Times New Roman"/>
                        <a:cs typeface="Times New Roman"/>
                      </a:endParaRPr>
                    </a:p>
                    <a:p>
                      <a:pPr marL="4445" algn="ctr">
                        <a:lnSpc>
                          <a:spcPct val="100000"/>
                        </a:lnSpc>
                      </a:pPr>
                      <a:r>
                        <a:rPr sz="1200" spc="85" dirty="0">
                          <a:latin typeface="Century Gothic"/>
                          <a:cs typeface="Century Gothic"/>
                        </a:rPr>
                        <a:t>/</a:t>
                      </a:r>
                      <a:r>
                        <a:rPr sz="1200" spc="-25" dirty="0">
                          <a:latin typeface="Century Gothic"/>
                          <a:cs typeface="Century Gothic"/>
                        </a:rPr>
                        <a:t> </a:t>
                      </a:r>
                      <a:r>
                        <a:rPr sz="1200" spc="50" dirty="0">
                          <a:latin typeface="Century Gothic"/>
                          <a:cs typeface="Century Gothic"/>
                        </a:rPr>
                        <a:t>100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50">
                        <a:latin typeface="Times New Roman"/>
                        <a:cs typeface="Times New Roman"/>
                      </a:endParaRPr>
                    </a:p>
                    <a:p>
                      <a:pPr marL="1905" algn="ctr">
                        <a:lnSpc>
                          <a:spcPct val="100000"/>
                        </a:lnSpc>
                      </a:pPr>
                      <a:r>
                        <a:rPr sz="1200" spc="20" dirty="0">
                          <a:latin typeface="Century Gothic"/>
                          <a:cs typeface="Century Gothic"/>
                        </a:rPr>
                        <a:t>=</a:t>
                      </a:r>
                      <a:r>
                        <a:rPr sz="1200" spc="-25" dirty="0">
                          <a:latin typeface="Century Gothic"/>
                          <a:cs typeface="Century Gothic"/>
                        </a:rPr>
                        <a:t> </a:t>
                      </a:r>
                      <a:r>
                        <a:rPr sz="1200" spc="75" dirty="0">
                          <a:latin typeface="Century Gothic"/>
                          <a:cs typeface="Century Gothic"/>
                        </a:rPr>
                        <a:t>.30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554355">
                <a:tc>
                  <a:txBody>
                    <a:bodyPr/>
                    <a:lstStyle/>
                    <a:p>
                      <a:pPr>
                        <a:lnSpc>
                          <a:spcPct val="100000"/>
                        </a:lnSpc>
                        <a:spcBef>
                          <a:spcPts val="25"/>
                        </a:spcBef>
                      </a:pPr>
                      <a:endParaRPr sz="1250">
                        <a:latin typeface="Times New Roman"/>
                        <a:cs typeface="Times New Roman"/>
                      </a:endParaRPr>
                    </a:p>
                    <a:p>
                      <a:pPr marR="481965" algn="ctr">
                        <a:lnSpc>
                          <a:spcPct val="100000"/>
                        </a:lnSpc>
                      </a:pPr>
                      <a:r>
                        <a:rPr sz="1200" dirty="0">
                          <a:latin typeface="Century Gothic"/>
                          <a:cs typeface="Century Gothic"/>
                        </a:rPr>
                        <a:t>1</a:t>
                      </a:r>
                      <a:r>
                        <a:rPr sz="1200" spc="25" dirty="0">
                          <a:latin typeface="Century Gothic"/>
                          <a:cs typeface="Century Gothic"/>
                        </a:rPr>
                        <a:t> </a:t>
                      </a:r>
                      <a:r>
                        <a:rPr sz="1200" dirty="0">
                          <a:latin typeface="Century Gothic"/>
                          <a:cs typeface="Century Gothic"/>
                        </a:rPr>
                        <a:t>-</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4445" algn="ctr">
                        <a:lnSpc>
                          <a:spcPct val="100000"/>
                        </a:lnSpc>
                      </a:pPr>
                      <a:r>
                        <a:rPr sz="1200" spc="75" dirty="0">
                          <a:latin typeface="Century Gothic"/>
                          <a:cs typeface="Century Gothic"/>
                        </a:rPr>
                        <a:t>.30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1270" algn="ctr">
                        <a:lnSpc>
                          <a:spcPct val="100000"/>
                        </a:lnSpc>
                      </a:pPr>
                      <a:r>
                        <a:rPr sz="1200" spc="20" dirty="0">
                          <a:latin typeface="Century Gothic"/>
                          <a:cs typeface="Century Gothic"/>
                        </a:rPr>
                        <a:t>=</a:t>
                      </a:r>
                      <a:r>
                        <a:rPr sz="1200" spc="-20" dirty="0">
                          <a:latin typeface="Century Gothic"/>
                          <a:cs typeface="Century Gothic"/>
                        </a:rPr>
                        <a:t> </a:t>
                      </a:r>
                      <a:r>
                        <a:rPr sz="1200" spc="65" dirty="0">
                          <a:latin typeface="Century Gothic"/>
                          <a:cs typeface="Century Gothic"/>
                        </a:rPr>
                        <a:t>.70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591185">
                <a:tc>
                  <a:txBody>
                    <a:bodyPr/>
                    <a:lstStyle/>
                    <a:p>
                      <a:pPr marL="70485" algn="ctr">
                        <a:lnSpc>
                          <a:spcPts val="1375"/>
                        </a:lnSpc>
                      </a:pPr>
                      <a:r>
                        <a:rPr sz="1200" u="sng" spc="20" dirty="0">
                          <a:uFill>
                            <a:solidFill>
                              <a:srgbClr val="000000"/>
                            </a:solidFill>
                          </a:uFill>
                          <a:latin typeface="Century Gothic"/>
                          <a:cs typeface="Century Gothic"/>
                        </a:rPr>
                        <a:t>Net</a:t>
                      </a:r>
                      <a:r>
                        <a:rPr sz="1200" u="sng" dirty="0">
                          <a:uFill>
                            <a:solidFill>
                              <a:srgbClr val="000000"/>
                            </a:solidFill>
                          </a:uFill>
                          <a:latin typeface="Century Gothic"/>
                          <a:cs typeface="Century Gothic"/>
                        </a:rPr>
                        <a:t> </a:t>
                      </a:r>
                      <a:r>
                        <a:rPr sz="1200" u="sng" spc="-5" dirty="0">
                          <a:uFill>
                            <a:solidFill>
                              <a:srgbClr val="000000"/>
                            </a:solidFill>
                          </a:uFill>
                          <a:latin typeface="Century Gothic"/>
                          <a:cs typeface="Century Gothic"/>
                        </a:rPr>
                        <a:t>Revenue</a:t>
                      </a:r>
                      <a:r>
                        <a:rPr sz="1200" u="sng" spc="5"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Required</a:t>
                      </a:r>
                      <a:endParaRPr sz="1200">
                        <a:latin typeface="Century Gothic"/>
                        <a:cs typeface="Century Gothic"/>
                      </a:endParaRPr>
                    </a:p>
                    <a:p>
                      <a:pPr marL="70485" algn="ctr">
                        <a:lnSpc>
                          <a:spcPct val="100000"/>
                        </a:lnSpc>
                        <a:spcBef>
                          <a:spcPts val="1275"/>
                        </a:spcBef>
                      </a:pPr>
                      <a:r>
                        <a:rPr sz="1200" spc="95" dirty="0">
                          <a:latin typeface="Century Gothic"/>
                          <a:cs typeface="Century Gothic"/>
                        </a:rPr>
                        <a:t>$100,000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4445" algn="ctr">
                        <a:lnSpc>
                          <a:spcPct val="100000"/>
                        </a:lnSpc>
                      </a:pPr>
                      <a:r>
                        <a:rPr sz="1200" spc="85" dirty="0">
                          <a:latin typeface="Century Gothic"/>
                          <a:cs typeface="Century Gothic"/>
                        </a:rPr>
                        <a:t>/</a:t>
                      </a:r>
                      <a:r>
                        <a:rPr sz="1200" spc="-20" dirty="0">
                          <a:latin typeface="Century Gothic"/>
                          <a:cs typeface="Century Gothic"/>
                        </a:rPr>
                        <a:t> </a:t>
                      </a:r>
                      <a:r>
                        <a:rPr sz="1200" spc="65" dirty="0">
                          <a:latin typeface="Century Gothic"/>
                          <a:cs typeface="Century Gothic"/>
                        </a:rPr>
                        <a:t>.70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70" algn="ctr">
                        <a:lnSpc>
                          <a:spcPct val="100000"/>
                        </a:lnSpc>
                        <a:spcBef>
                          <a:spcPts val="20"/>
                        </a:spcBef>
                      </a:pPr>
                      <a:r>
                        <a:rPr sz="1200" u="sng" dirty="0">
                          <a:uFill>
                            <a:solidFill>
                              <a:srgbClr val="000000"/>
                            </a:solidFill>
                          </a:uFill>
                          <a:latin typeface="Verdana"/>
                          <a:cs typeface="Verdana"/>
                        </a:rPr>
                        <a:t>Targeted</a:t>
                      </a:r>
                      <a:r>
                        <a:rPr sz="1200" u="sng" spc="-65" dirty="0">
                          <a:uFill>
                            <a:solidFill>
                              <a:srgbClr val="000000"/>
                            </a:solidFill>
                          </a:uFill>
                          <a:latin typeface="Verdana"/>
                          <a:cs typeface="Verdana"/>
                        </a:rPr>
                        <a:t> </a:t>
                      </a:r>
                      <a:r>
                        <a:rPr sz="1200" u="sng" dirty="0">
                          <a:uFill>
                            <a:solidFill>
                              <a:srgbClr val="000000"/>
                            </a:solidFill>
                          </a:uFill>
                          <a:latin typeface="Verdana"/>
                          <a:cs typeface="Verdana"/>
                        </a:rPr>
                        <a:t>GCI</a:t>
                      </a:r>
                      <a:r>
                        <a:rPr sz="1200" spc="-65" dirty="0">
                          <a:latin typeface="Verdana"/>
                          <a:cs typeface="Verdana"/>
                        </a:rPr>
                        <a:t> </a:t>
                      </a:r>
                      <a:r>
                        <a:rPr sz="1200" dirty="0">
                          <a:latin typeface="Century Gothic"/>
                          <a:cs typeface="Century Gothic"/>
                        </a:rPr>
                        <a:t>=</a:t>
                      </a:r>
                      <a:endParaRPr sz="1200">
                        <a:latin typeface="Century Gothic"/>
                        <a:cs typeface="Century Gothic"/>
                      </a:endParaRPr>
                    </a:p>
                    <a:p>
                      <a:pPr marL="1270" algn="ctr">
                        <a:lnSpc>
                          <a:spcPct val="100000"/>
                        </a:lnSpc>
                        <a:spcBef>
                          <a:spcPts val="1275"/>
                        </a:spcBef>
                      </a:pPr>
                      <a:r>
                        <a:rPr sz="1200" spc="25" dirty="0">
                          <a:latin typeface="Century Gothic"/>
                          <a:cs typeface="Century Gothic"/>
                        </a:rPr>
                        <a:t>$142,857</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2784866" y="801115"/>
            <a:ext cx="2203450" cy="270510"/>
          </a:xfrm>
          <a:prstGeom prst="rect">
            <a:avLst/>
          </a:prstGeom>
        </p:spPr>
        <p:txBody>
          <a:bodyPr vert="horz" wrap="square" lIns="0" tIns="13335" rIns="0" bIns="0" rtlCol="0">
            <a:spAutoFit/>
          </a:bodyPr>
          <a:lstStyle/>
          <a:p>
            <a:pPr marL="12700">
              <a:lnSpc>
                <a:spcPct val="100000"/>
              </a:lnSpc>
              <a:spcBef>
                <a:spcPts val="105"/>
              </a:spcBef>
            </a:pPr>
            <a:r>
              <a:rPr sz="1600" b="1" u="sng" spc="114" dirty="0">
                <a:uFill>
                  <a:solidFill>
                    <a:srgbClr val="000000"/>
                  </a:solidFill>
                </a:uFill>
                <a:latin typeface="Trebuchet MS"/>
                <a:cs typeface="Trebuchet MS"/>
              </a:rPr>
              <a:t>O</a:t>
            </a:r>
            <a:r>
              <a:rPr sz="1600" b="1" u="sng" spc="100" dirty="0">
                <a:uFill>
                  <a:solidFill>
                    <a:srgbClr val="000000"/>
                  </a:solidFill>
                </a:uFill>
                <a:latin typeface="Trebuchet MS"/>
                <a:cs typeface="Trebuchet MS"/>
              </a:rPr>
              <a:t>P</a:t>
            </a:r>
            <a:r>
              <a:rPr sz="1600" b="1" u="sng" spc="-15" dirty="0">
                <a:uFill>
                  <a:solidFill>
                    <a:srgbClr val="000000"/>
                  </a:solidFill>
                </a:uFill>
                <a:latin typeface="Trebuchet MS"/>
                <a:cs typeface="Trebuchet MS"/>
              </a:rPr>
              <a:t>E</a:t>
            </a:r>
            <a:r>
              <a:rPr sz="1600" b="1" u="sng" spc="45" dirty="0">
                <a:uFill>
                  <a:solidFill>
                    <a:srgbClr val="000000"/>
                  </a:solidFill>
                </a:uFill>
                <a:latin typeface="Trebuchet MS"/>
                <a:cs typeface="Trebuchet MS"/>
              </a:rPr>
              <a:t>R</a:t>
            </a:r>
            <a:r>
              <a:rPr sz="1600" b="1" u="sng" spc="30" dirty="0">
                <a:uFill>
                  <a:solidFill>
                    <a:srgbClr val="000000"/>
                  </a:solidFill>
                </a:uFill>
                <a:latin typeface="Trebuchet MS"/>
                <a:cs typeface="Trebuchet MS"/>
              </a:rPr>
              <a:t>A</a:t>
            </a:r>
            <a:r>
              <a:rPr sz="1600" b="1" u="sng" spc="10" dirty="0">
                <a:uFill>
                  <a:solidFill>
                    <a:srgbClr val="000000"/>
                  </a:solidFill>
                </a:uFill>
                <a:latin typeface="Trebuchet MS"/>
                <a:cs typeface="Trebuchet MS"/>
              </a:rPr>
              <a:t>T</a:t>
            </a:r>
            <a:r>
              <a:rPr sz="1600" b="1" u="sng" spc="50" dirty="0">
                <a:uFill>
                  <a:solidFill>
                    <a:srgbClr val="000000"/>
                  </a:solidFill>
                </a:uFill>
                <a:latin typeface="Trebuchet MS"/>
                <a:cs typeface="Trebuchet MS"/>
              </a:rPr>
              <a:t>I</a:t>
            </a:r>
            <a:r>
              <a:rPr sz="1600" b="1" u="sng" spc="105" dirty="0">
                <a:uFill>
                  <a:solidFill>
                    <a:srgbClr val="000000"/>
                  </a:solidFill>
                </a:uFill>
                <a:latin typeface="Trebuchet MS"/>
                <a:cs typeface="Trebuchet MS"/>
              </a:rPr>
              <a:t>ON</a:t>
            </a:r>
            <a:r>
              <a:rPr sz="1600" b="1" u="sng" spc="100" dirty="0">
                <a:uFill>
                  <a:solidFill>
                    <a:srgbClr val="000000"/>
                  </a:solidFill>
                </a:uFill>
                <a:latin typeface="Trebuchet MS"/>
                <a:cs typeface="Trebuchet MS"/>
              </a:rPr>
              <a:t>A</a:t>
            </a:r>
            <a:r>
              <a:rPr sz="1600" b="1" u="sng" spc="-20" dirty="0">
                <a:uFill>
                  <a:solidFill>
                    <a:srgbClr val="000000"/>
                  </a:solidFill>
                </a:uFill>
                <a:latin typeface="Trebuchet MS"/>
                <a:cs typeface="Trebuchet MS"/>
              </a:rPr>
              <a:t>L</a:t>
            </a:r>
            <a:r>
              <a:rPr sz="1600" b="1" u="sng" spc="-90" dirty="0">
                <a:uFill>
                  <a:solidFill>
                    <a:srgbClr val="000000"/>
                  </a:solidFill>
                </a:uFill>
                <a:latin typeface="Trebuchet MS"/>
                <a:cs typeface="Trebuchet MS"/>
              </a:rPr>
              <a:t> </a:t>
            </a:r>
            <a:r>
              <a:rPr sz="1600" b="1" u="sng" spc="120" dirty="0">
                <a:uFill>
                  <a:solidFill>
                    <a:srgbClr val="000000"/>
                  </a:solidFill>
                </a:uFill>
                <a:latin typeface="Trebuchet MS"/>
                <a:cs typeface="Trebuchet MS"/>
              </a:rPr>
              <a:t>MOD</a:t>
            </a:r>
            <a:r>
              <a:rPr sz="1600" b="1" u="sng" spc="100" dirty="0">
                <a:uFill>
                  <a:solidFill>
                    <a:srgbClr val="000000"/>
                  </a:solidFill>
                </a:uFill>
                <a:latin typeface="Trebuchet MS"/>
                <a:cs typeface="Trebuchet MS"/>
              </a:rPr>
              <a:t>E</a:t>
            </a:r>
            <a:r>
              <a:rPr sz="1600" b="1" u="sng" spc="-20" dirty="0">
                <a:uFill>
                  <a:solidFill>
                    <a:srgbClr val="000000"/>
                  </a:solidFill>
                </a:uFill>
                <a:latin typeface="Trebuchet MS"/>
                <a:cs typeface="Trebuchet MS"/>
              </a:rPr>
              <a:t>L</a:t>
            </a:r>
            <a:endParaRPr sz="1600">
              <a:latin typeface="Trebuchet MS"/>
              <a:cs typeface="Trebuchet MS"/>
            </a:endParaRPr>
          </a:p>
        </p:txBody>
      </p:sp>
      <p:sp>
        <p:nvSpPr>
          <p:cNvPr id="5" name="object 5"/>
          <p:cNvSpPr txBox="1"/>
          <p:nvPr/>
        </p:nvSpPr>
        <p:spPr>
          <a:xfrm>
            <a:off x="825500" y="3505200"/>
            <a:ext cx="3764915" cy="412750"/>
          </a:xfrm>
          <a:prstGeom prst="rect">
            <a:avLst/>
          </a:prstGeom>
        </p:spPr>
        <p:txBody>
          <a:bodyPr vert="horz" wrap="square" lIns="0" tIns="11430" rIns="0" bIns="0" rtlCol="0">
            <a:spAutoFit/>
          </a:bodyPr>
          <a:lstStyle/>
          <a:p>
            <a:pPr marL="12700">
              <a:lnSpc>
                <a:spcPts val="1650"/>
              </a:lnSpc>
              <a:spcBef>
                <a:spcPts val="90"/>
              </a:spcBef>
            </a:pPr>
            <a:r>
              <a:rPr sz="1400" b="1" spc="220" dirty="0">
                <a:latin typeface="Calibri"/>
                <a:cs typeface="Calibri"/>
              </a:rPr>
              <a:t>STEP</a:t>
            </a:r>
            <a:r>
              <a:rPr sz="1400" b="1" spc="60" dirty="0">
                <a:latin typeface="Calibri"/>
                <a:cs typeface="Calibri"/>
              </a:rPr>
              <a:t> </a:t>
            </a:r>
            <a:r>
              <a:rPr sz="1400" b="1" spc="120" dirty="0">
                <a:latin typeface="Calibri"/>
                <a:cs typeface="Calibri"/>
              </a:rPr>
              <a:t>6:</a:t>
            </a:r>
            <a:endParaRPr sz="1400">
              <a:latin typeface="Calibri"/>
              <a:cs typeface="Calibri"/>
            </a:endParaRPr>
          </a:p>
          <a:p>
            <a:pPr marL="12700">
              <a:lnSpc>
                <a:spcPts val="1410"/>
              </a:lnSpc>
            </a:pPr>
            <a:r>
              <a:rPr sz="1200" spc="-30" dirty="0">
                <a:latin typeface="Century Gothic"/>
                <a:cs typeface="Century Gothic"/>
              </a:rPr>
              <a:t>Calculate</a:t>
            </a:r>
            <a:r>
              <a:rPr sz="1200" spc="25" dirty="0">
                <a:latin typeface="Century Gothic"/>
                <a:cs typeface="Century Gothic"/>
              </a:rPr>
              <a:t> </a:t>
            </a:r>
            <a:r>
              <a:rPr sz="1200" spc="45" dirty="0">
                <a:latin typeface="Century Gothic"/>
                <a:cs typeface="Century Gothic"/>
              </a:rPr>
              <a:t>your</a:t>
            </a:r>
            <a:r>
              <a:rPr sz="1200" spc="30" dirty="0">
                <a:latin typeface="Century Gothic"/>
                <a:cs typeface="Century Gothic"/>
              </a:rPr>
              <a:t> </a:t>
            </a:r>
            <a:r>
              <a:rPr sz="1200" spc="10" dirty="0">
                <a:latin typeface="Century Gothic"/>
                <a:cs typeface="Century Gothic"/>
              </a:rPr>
              <a:t>transaction</a:t>
            </a:r>
            <a:r>
              <a:rPr sz="1200" spc="25" dirty="0">
                <a:latin typeface="Century Gothic"/>
                <a:cs typeface="Century Gothic"/>
              </a:rPr>
              <a:t> </a:t>
            </a:r>
            <a:r>
              <a:rPr sz="1200" spc="-10" dirty="0">
                <a:latin typeface="Century Gothic"/>
                <a:cs typeface="Century Gothic"/>
              </a:rPr>
              <a:t>benchmark</a:t>
            </a:r>
            <a:r>
              <a:rPr sz="1200" spc="30" dirty="0">
                <a:latin typeface="Century Gothic"/>
                <a:cs typeface="Century Gothic"/>
              </a:rPr>
              <a:t> </a:t>
            </a:r>
            <a:r>
              <a:rPr sz="1200" dirty="0">
                <a:latin typeface="Century Gothic"/>
                <a:cs typeface="Century Gothic"/>
              </a:rPr>
              <a:t>(example).</a:t>
            </a:r>
            <a:endParaRPr sz="1200">
              <a:latin typeface="Century Gothic"/>
              <a:cs typeface="Century Gothic"/>
            </a:endParaRPr>
          </a:p>
        </p:txBody>
      </p:sp>
      <p:graphicFrame>
        <p:nvGraphicFramePr>
          <p:cNvPr id="6" name="object 6"/>
          <p:cNvGraphicFramePr>
            <a:graphicFrameLocks noGrp="1"/>
          </p:cNvGraphicFramePr>
          <p:nvPr/>
        </p:nvGraphicFramePr>
        <p:xfrm>
          <a:off x="838200" y="3974591"/>
          <a:ext cx="6090284" cy="2153920"/>
        </p:xfrm>
        <a:graphic>
          <a:graphicData uri="http://schemas.openxmlformats.org/drawingml/2006/table">
            <a:tbl>
              <a:tblPr firstRow="1" bandRow="1">
                <a:tableStyleId>{2D5ABB26-0587-4C30-8999-92F81FD0307C}</a:tableStyleId>
              </a:tblPr>
              <a:tblGrid>
                <a:gridCol w="2030095">
                  <a:extLst>
                    <a:ext uri="{9D8B030D-6E8A-4147-A177-3AD203B41FA5}">
                      <a16:colId xmlns:a16="http://schemas.microsoft.com/office/drawing/2014/main" val="20000"/>
                    </a:ext>
                  </a:extLst>
                </a:gridCol>
                <a:gridCol w="2030095">
                  <a:extLst>
                    <a:ext uri="{9D8B030D-6E8A-4147-A177-3AD203B41FA5}">
                      <a16:colId xmlns:a16="http://schemas.microsoft.com/office/drawing/2014/main" val="20001"/>
                    </a:ext>
                  </a:extLst>
                </a:gridCol>
                <a:gridCol w="2030094">
                  <a:extLst>
                    <a:ext uri="{9D8B030D-6E8A-4147-A177-3AD203B41FA5}">
                      <a16:colId xmlns:a16="http://schemas.microsoft.com/office/drawing/2014/main" val="20002"/>
                    </a:ext>
                  </a:extLst>
                </a:gridCol>
              </a:tblGrid>
              <a:tr h="405130">
                <a:tc gridSpan="3">
                  <a:txBody>
                    <a:bodyPr/>
                    <a:lstStyle/>
                    <a:p>
                      <a:pPr marL="2540" algn="ctr">
                        <a:lnSpc>
                          <a:spcPct val="100000"/>
                        </a:lnSpc>
                        <a:spcBef>
                          <a:spcPts val="560"/>
                        </a:spcBef>
                      </a:pPr>
                      <a:r>
                        <a:rPr sz="1600" b="1" spc="75" dirty="0">
                          <a:solidFill>
                            <a:srgbClr val="FFFFFF"/>
                          </a:solidFill>
                          <a:latin typeface="Trebuchet MS"/>
                          <a:cs typeface="Trebuchet MS"/>
                        </a:rPr>
                        <a:t>TRANSACTION</a:t>
                      </a:r>
                      <a:r>
                        <a:rPr sz="1600" b="1" spc="-120" dirty="0">
                          <a:solidFill>
                            <a:srgbClr val="FFFFFF"/>
                          </a:solidFill>
                          <a:latin typeface="Trebuchet MS"/>
                          <a:cs typeface="Trebuchet MS"/>
                        </a:rPr>
                        <a:t> </a:t>
                      </a:r>
                      <a:r>
                        <a:rPr sz="1600" b="1" spc="80" dirty="0">
                          <a:solidFill>
                            <a:srgbClr val="FFFFFF"/>
                          </a:solidFill>
                          <a:latin typeface="Trebuchet MS"/>
                          <a:cs typeface="Trebuchet MS"/>
                        </a:rPr>
                        <a:t>BENCHMARK</a:t>
                      </a:r>
                      <a:endParaRPr sz="1600">
                        <a:latin typeface="Trebuchet MS"/>
                        <a:cs typeface="Trebuchet MS"/>
                      </a:endParaRPr>
                    </a:p>
                  </a:txBody>
                  <a:tcPr marL="0" marR="0" marT="71120"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28675">
                <a:tc>
                  <a:txBody>
                    <a:bodyPr/>
                    <a:lstStyle/>
                    <a:p>
                      <a:pPr>
                        <a:lnSpc>
                          <a:spcPct val="100000"/>
                        </a:lnSpc>
                      </a:pPr>
                      <a:endParaRPr sz="1250">
                        <a:latin typeface="Times New Roman"/>
                        <a:cs typeface="Times New Roman"/>
                      </a:endParaRPr>
                    </a:p>
                    <a:p>
                      <a:pPr marL="2540" algn="ctr">
                        <a:lnSpc>
                          <a:spcPct val="100000"/>
                        </a:lnSpc>
                      </a:pPr>
                      <a:r>
                        <a:rPr sz="1200" u="sng" spc="20" dirty="0">
                          <a:uFill>
                            <a:solidFill>
                              <a:srgbClr val="000000"/>
                            </a:solidFill>
                          </a:uFill>
                          <a:latin typeface="Century Gothic"/>
                          <a:cs typeface="Century Gothic"/>
                        </a:rPr>
                        <a:t>Targeted</a:t>
                      </a:r>
                      <a:r>
                        <a:rPr sz="1200" u="sng" spc="-20" dirty="0">
                          <a:uFill>
                            <a:solidFill>
                              <a:srgbClr val="000000"/>
                            </a:solidFill>
                          </a:uFill>
                          <a:latin typeface="Century Gothic"/>
                          <a:cs typeface="Century Gothic"/>
                        </a:rPr>
                        <a:t> </a:t>
                      </a:r>
                      <a:r>
                        <a:rPr sz="1200" u="sng" spc="-40" dirty="0">
                          <a:uFill>
                            <a:solidFill>
                              <a:srgbClr val="000000"/>
                            </a:solidFill>
                          </a:uFill>
                          <a:latin typeface="Century Gothic"/>
                          <a:cs typeface="Century Gothic"/>
                        </a:rPr>
                        <a:t>GCI</a:t>
                      </a:r>
                      <a:endParaRPr sz="1200">
                        <a:latin typeface="Century Gothic"/>
                        <a:cs typeface="Century Gothic"/>
                      </a:endParaRPr>
                    </a:p>
                    <a:p>
                      <a:pPr>
                        <a:lnSpc>
                          <a:spcPct val="100000"/>
                        </a:lnSpc>
                        <a:spcBef>
                          <a:spcPts val="5"/>
                        </a:spcBef>
                      </a:pPr>
                      <a:endParaRPr sz="1250">
                        <a:latin typeface="Times New Roman"/>
                        <a:cs typeface="Times New Roman"/>
                      </a:endParaRPr>
                    </a:p>
                    <a:p>
                      <a:pPr marL="2540" algn="ctr">
                        <a:lnSpc>
                          <a:spcPct val="100000"/>
                        </a:lnSpc>
                      </a:pPr>
                      <a:r>
                        <a:rPr sz="1200" spc="25" dirty="0">
                          <a:latin typeface="Century Gothic"/>
                          <a:cs typeface="Century Gothic"/>
                        </a:rPr>
                        <a:t>$142,857</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50">
                        <a:latin typeface="Times New Roman"/>
                        <a:cs typeface="Times New Roman"/>
                      </a:endParaRPr>
                    </a:p>
                    <a:p>
                      <a:pPr algn="ctr">
                        <a:lnSpc>
                          <a:spcPct val="100000"/>
                        </a:lnSpc>
                      </a:pPr>
                      <a:r>
                        <a:rPr sz="1200" u="sng" spc="-10" dirty="0">
                          <a:uFill>
                            <a:solidFill>
                              <a:srgbClr val="000000"/>
                            </a:solidFill>
                          </a:uFill>
                          <a:latin typeface="Century Gothic"/>
                          <a:cs typeface="Century Gothic"/>
                        </a:rPr>
                        <a:t>Average</a:t>
                      </a:r>
                      <a:r>
                        <a:rPr sz="1200" u="sng" spc="5" dirty="0">
                          <a:uFill>
                            <a:solidFill>
                              <a:srgbClr val="000000"/>
                            </a:solidFill>
                          </a:uFill>
                          <a:latin typeface="Century Gothic"/>
                          <a:cs typeface="Century Gothic"/>
                        </a:rPr>
                        <a:t> </a:t>
                      </a:r>
                      <a:r>
                        <a:rPr sz="1200" u="sng" spc="30" dirty="0">
                          <a:uFill>
                            <a:solidFill>
                              <a:srgbClr val="000000"/>
                            </a:solidFill>
                          </a:uFill>
                          <a:latin typeface="Century Gothic"/>
                          <a:cs typeface="Century Gothic"/>
                        </a:rPr>
                        <a:t>Commission</a:t>
                      </a:r>
                      <a:endParaRPr sz="1200">
                        <a:latin typeface="Century Gothic"/>
                        <a:cs typeface="Century Gothic"/>
                      </a:endParaRPr>
                    </a:p>
                    <a:p>
                      <a:pPr>
                        <a:lnSpc>
                          <a:spcPct val="100000"/>
                        </a:lnSpc>
                        <a:spcBef>
                          <a:spcPts val="5"/>
                        </a:spcBef>
                      </a:pPr>
                      <a:endParaRPr sz="1250">
                        <a:latin typeface="Times New Roman"/>
                        <a:cs typeface="Times New Roman"/>
                      </a:endParaRPr>
                    </a:p>
                    <a:p>
                      <a:pPr algn="ctr">
                        <a:lnSpc>
                          <a:spcPct val="100000"/>
                        </a:lnSpc>
                      </a:pPr>
                      <a:r>
                        <a:rPr sz="1200" spc="85" dirty="0">
                          <a:latin typeface="Century Gothic"/>
                          <a:cs typeface="Century Gothic"/>
                        </a:rPr>
                        <a:t>/</a:t>
                      </a:r>
                      <a:r>
                        <a:rPr sz="1200" spc="-25" dirty="0">
                          <a:latin typeface="Century Gothic"/>
                          <a:cs typeface="Century Gothic"/>
                        </a:rPr>
                        <a:t> </a:t>
                      </a:r>
                      <a:r>
                        <a:rPr sz="1200" spc="75" dirty="0">
                          <a:latin typeface="Century Gothic"/>
                          <a:cs typeface="Century Gothic"/>
                        </a:rPr>
                        <a:t>.03</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50">
                        <a:latin typeface="Times New Roman"/>
                        <a:cs typeface="Times New Roman"/>
                      </a:endParaRPr>
                    </a:p>
                    <a:p>
                      <a:pPr algn="ctr">
                        <a:lnSpc>
                          <a:spcPct val="100000"/>
                        </a:lnSpc>
                      </a:pPr>
                      <a:r>
                        <a:rPr sz="1200" u="sng" spc="40" dirty="0">
                          <a:uFill>
                            <a:solidFill>
                              <a:srgbClr val="000000"/>
                            </a:solidFill>
                          </a:uFill>
                          <a:latin typeface="Century Gothic"/>
                          <a:cs typeface="Century Gothic"/>
                        </a:rPr>
                        <a:t>Target</a:t>
                      </a:r>
                      <a:r>
                        <a:rPr sz="1200" u="sng" spc="5"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10" dirty="0">
                          <a:uFill>
                            <a:solidFill>
                              <a:srgbClr val="000000"/>
                            </a:solidFill>
                          </a:uFill>
                          <a:latin typeface="Century Gothic"/>
                          <a:cs typeface="Century Gothic"/>
                        </a:rPr>
                        <a:t> Volume</a:t>
                      </a:r>
                      <a:endParaRPr sz="1200">
                        <a:latin typeface="Century Gothic"/>
                        <a:cs typeface="Century Gothic"/>
                      </a:endParaRPr>
                    </a:p>
                    <a:p>
                      <a:pPr>
                        <a:lnSpc>
                          <a:spcPct val="100000"/>
                        </a:lnSpc>
                      </a:pPr>
                      <a:endParaRPr sz="1250">
                        <a:latin typeface="Times New Roman"/>
                        <a:cs typeface="Times New Roman"/>
                      </a:endParaRPr>
                    </a:p>
                    <a:p>
                      <a:pPr algn="ctr">
                        <a:lnSpc>
                          <a:spcPct val="100000"/>
                        </a:lnSpc>
                      </a:pPr>
                      <a:r>
                        <a:rPr sz="1200" spc="20" dirty="0">
                          <a:latin typeface="Century Gothic"/>
                          <a:cs typeface="Century Gothic"/>
                        </a:rPr>
                        <a:t>=</a:t>
                      </a:r>
                      <a:r>
                        <a:rPr sz="1200" spc="-15" dirty="0">
                          <a:latin typeface="Century Gothic"/>
                          <a:cs typeface="Century Gothic"/>
                        </a:rPr>
                        <a:t> </a:t>
                      </a:r>
                      <a:r>
                        <a:rPr sz="1200" spc="60" dirty="0">
                          <a:latin typeface="Century Gothic"/>
                          <a:cs typeface="Century Gothic"/>
                        </a:rPr>
                        <a:t>$4,761</a:t>
                      </a:r>
                      <a:r>
                        <a:rPr sz="1200" spc="60" dirty="0">
                          <a:latin typeface="Calibri"/>
                          <a:cs typeface="Calibri"/>
                        </a:rPr>
                        <a:t>,</a:t>
                      </a:r>
                      <a:r>
                        <a:rPr sz="1200" spc="60" dirty="0">
                          <a:latin typeface="Century Gothic"/>
                          <a:cs typeface="Century Gothic"/>
                        </a:rPr>
                        <a:t>900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920115">
                <a:tc>
                  <a:txBody>
                    <a:bodyPr/>
                    <a:lstStyle/>
                    <a:p>
                      <a:pPr>
                        <a:lnSpc>
                          <a:spcPct val="100000"/>
                        </a:lnSpc>
                        <a:spcBef>
                          <a:spcPts val="25"/>
                        </a:spcBef>
                      </a:pPr>
                      <a:endParaRPr sz="1250">
                        <a:latin typeface="Times New Roman"/>
                        <a:cs typeface="Times New Roman"/>
                      </a:endParaRPr>
                    </a:p>
                    <a:p>
                      <a:pPr marL="2540" algn="ctr">
                        <a:lnSpc>
                          <a:spcPct val="100000"/>
                        </a:lnSpc>
                      </a:pPr>
                      <a:r>
                        <a:rPr sz="1200" u="sng" spc="40" dirty="0">
                          <a:uFill>
                            <a:solidFill>
                              <a:srgbClr val="000000"/>
                            </a:solidFill>
                          </a:uFill>
                          <a:latin typeface="Century Gothic"/>
                          <a:cs typeface="Century Gothic"/>
                        </a:rPr>
                        <a:t>Target</a:t>
                      </a:r>
                      <a:r>
                        <a:rPr sz="1200" u="sng" spc="5"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10" dirty="0">
                          <a:uFill>
                            <a:solidFill>
                              <a:srgbClr val="000000"/>
                            </a:solidFill>
                          </a:uFill>
                          <a:latin typeface="Century Gothic"/>
                          <a:cs typeface="Century Gothic"/>
                        </a:rPr>
                        <a:t> Volume</a:t>
                      </a:r>
                      <a:endParaRPr sz="1200">
                        <a:latin typeface="Century Gothic"/>
                        <a:cs typeface="Century Gothic"/>
                      </a:endParaRPr>
                    </a:p>
                    <a:p>
                      <a:pPr>
                        <a:lnSpc>
                          <a:spcPct val="100000"/>
                        </a:lnSpc>
                      </a:pPr>
                      <a:endParaRPr sz="1250">
                        <a:latin typeface="Times New Roman"/>
                        <a:cs typeface="Times New Roman"/>
                      </a:endParaRPr>
                    </a:p>
                    <a:p>
                      <a:pPr marL="2540" algn="ctr">
                        <a:lnSpc>
                          <a:spcPct val="100000"/>
                        </a:lnSpc>
                        <a:spcBef>
                          <a:spcPts val="5"/>
                        </a:spcBef>
                      </a:pPr>
                      <a:r>
                        <a:rPr sz="1200" u="sng" spc="55" dirty="0">
                          <a:uFill>
                            <a:solidFill>
                              <a:srgbClr val="000000"/>
                            </a:solidFill>
                          </a:uFill>
                          <a:latin typeface="Century Gothic"/>
                          <a:cs typeface="Century Gothic"/>
                        </a:rPr>
                        <a:t>$4,761,900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algn="ctr">
                        <a:lnSpc>
                          <a:spcPct val="100000"/>
                        </a:lnSpc>
                      </a:pPr>
                      <a:r>
                        <a:rPr sz="1200" u="sng" spc="-10" dirty="0">
                          <a:uFill>
                            <a:solidFill>
                              <a:srgbClr val="000000"/>
                            </a:solidFill>
                          </a:uFill>
                          <a:latin typeface="Century Gothic"/>
                          <a:cs typeface="Century Gothic"/>
                        </a:rPr>
                        <a:t>Average</a:t>
                      </a:r>
                      <a:r>
                        <a:rPr sz="1200" u="sng"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5" dirty="0">
                          <a:uFill>
                            <a:solidFill>
                              <a:srgbClr val="000000"/>
                            </a:solidFill>
                          </a:uFill>
                          <a:latin typeface="Century Gothic"/>
                          <a:cs typeface="Century Gothic"/>
                        </a:rPr>
                        <a:t> </a:t>
                      </a:r>
                      <a:r>
                        <a:rPr sz="1200" u="sng" spc="25" dirty="0">
                          <a:uFill>
                            <a:solidFill>
                              <a:srgbClr val="000000"/>
                            </a:solidFill>
                          </a:uFill>
                          <a:latin typeface="Century Gothic"/>
                          <a:cs typeface="Century Gothic"/>
                        </a:rPr>
                        <a:t>Price</a:t>
                      </a:r>
                      <a:endParaRPr sz="1200">
                        <a:latin typeface="Century Gothic"/>
                        <a:cs typeface="Century Gothic"/>
                      </a:endParaRPr>
                    </a:p>
                    <a:p>
                      <a:pPr>
                        <a:lnSpc>
                          <a:spcPct val="100000"/>
                        </a:lnSpc>
                      </a:pPr>
                      <a:endParaRPr sz="1250">
                        <a:latin typeface="Times New Roman"/>
                        <a:cs typeface="Times New Roman"/>
                      </a:endParaRPr>
                    </a:p>
                    <a:p>
                      <a:pPr algn="ctr">
                        <a:lnSpc>
                          <a:spcPct val="100000"/>
                        </a:lnSpc>
                        <a:spcBef>
                          <a:spcPts val="5"/>
                        </a:spcBef>
                      </a:pPr>
                      <a:r>
                        <a:rPr sz="1200" spc="85" dirty="0">
                          <a:latin typeface="Century Gothic"/>
                          <a:cs typeface="Century Gothic"/>
                        </a:rPr>
                        <a:t>/</a:t>
                      </a:r>
                      <a:r>
                        <a:rPr sz="1200" spc="-20" dirty="0">
                          <a:latin typeface="Century Gothic"/>
                          <a:cs typeface="Century Gothic"/>
                        </a:rPr>
                        <a:t> </a:t>
                      </a:r>
                      <a:r>
                        <a:rPr sz="1200" spc="120" dirty="0">
                          <a:latin typeface="Century Gothic"/>
                          <a:cs typeface="Century Gothic"/>
                        </a:rPr>
                        <a:t>$350,000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algn="ctr">
                        <a:lnSpc>
                          <a:spcPct val="100000"/>
                        </a:lnSpc>
                      </a:pPr>
                      <a:r>
                        <a:rPr sz="1200" u="sng" spc="30" dirty="0">
                          <a:uFill>
                            <a:solidFill>
                              <a:srgbClr val="000000"/>
                            </a:solidFill>
                          </a:uFill>
                          <a:latin typeface="Century Gothic"/>
                          <a:cs typeface="Century Gothic"/>
                        </a:rPr>
                        <a:t>Transaction</a:t>
                      </a:r>
                      <a:r>
                        <a:rPr sz="1200" u="sng" dirty="0">
                          <a:uFill>
                            <a:solidFill>
                              <a:srgbClr val="000000"/>
                            </a:solidFill>
                          </a:uFill>
                          <a:latin typeface="Century Gothic"/>
                          <a:cs typeface="Century Gothic"/>
                        </a:rPr>
                        <a:t> </a:t>
                      </a:r>
                      <a:r>
                        <a:rPr sz="1200" u="sng" spc="10" dirty="0">
                          <a:uFill>
                            <a:solidFill>
                              <a:srgbClr val="000000"/>
                            </a:solidFill>
                          </a:uFill>
                          <a:latin typeface="Century Gothic"/>
                          <a:cs typeface="Century Gothic"/>
                        </a:rPr>
                        <a:t>Benchmark</a:t>
                      </a:r>
                      <a:endParaRPr sz="1200">
                        <a:latin typeface="Century Gothic"/>
                        <a:cs typeface="Century Gothic"/>
                      </a:endParaRPr>
                    </a:p>
                    <a:p>
                      <a:pPr>
                        <a:lnSpc>
                          <a:spcPct val="100000"/>
                        </a:lnSpc>
                      </a:pPr>
                      <a:endParaRPr sz="1250">
                        <a:latin typeface="Times New Roman"/>
                        <a:cs typeface="Times New Roman"/>
                      </a:endParaRPr>
                    </a:p>
                    <a:p>
                      <a:pPr algn="ctr">
                        <a:lnSpc>
                          <a:spcPct val="100000"/>
                        </a:lnSpc>
                        <a:spcBef>
                          <a:spcPts val="5"/>
                        </a:spcBef>
                      </a:pPr>
                      <a:r>
                        <a:rPr sz="1200" spc="20" dirty="0">
                          <a:latin typeface="Century Gothic"/>
                          <a:cs typeface="Century Gothic"/>
                        </a:rPr>
                        <a:t>=</a:t>
                      </a:r>
                      <a:r>
                        <a:rPr sz="1200" spc="-15" dirty="0">
                          <a:latin typeface="Century Gothic"/>
                          <a:cs typeface="Century Gothic"/>
                        </a:rPr>
                        <a:t> </a:t>
                      </a:r>
                      <a:r>
                        <a:rPr sz="1200" spc="-70" dirty="0">
                          <a:latin typeface="Century Gothic"/>
                          <a:cs typeface="Century Gothic"/>
                        </a:rPr>
                        <a:t>13.61</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sp>
        <p:nvSpPr>
          <p:cNvPr id="7" name="object 7"/>
          <p:cNvSpPr txBox="1"/>
          <p:nvPr/>
        </p:nvSpPr>
        <p:spPr>
          <a:xfrm>
            <a:off x="825500" y="6205219"/>
            <a:ext cx="979169" cy="238125"/>
          </a:xfrm>
          <a:prstGeom prst="rect">
            <a:avLst/>
          </a:prstGeom>
        </p:spPr>
        <p:txBody>
          <a:bodyPr vert="horz" wrap="square" lIns="0" tIns="11430" rIns="0" bIns="0" rtlCol="0">
            <a:spAutoFit/>
          </a:bodyPr>
          <a:lstStyle/>
          <a:p>
            <a:pPr marL="12700">
              <a:lnSpc>
                <a:spcPct val="100000"/>
              </a:lnSpc>
              <a:spcBef>
                <a:spcPts val="90"/>
              </a:spcBef>
            </a:pPr>
            <a:r>
              <a:rPr sz="1400" b="1" spc="160" dirty="0">
                <a:latin typeface="Calibri"/>
                <a:cs typeface="Calibri"/>
              </a:rPr>
              <a:t>Your</a:t>
            </a:r>
            <a:r>
              <a:rPr sz="1400" b="1" spc="50" dirty="0">
                <a:latin typeface="Calibri"/>
                <a:cs typeface="Calibri"/>
              </a:rPr>
              <a:t> </a:t>
            </a:r>
            <a:r>
              <a:rPr sz="1400" b="1" spc="105" dirty="0">
                <a:latin typeface="Calibri"/>
                <a:cs typeface="Calibri"/>
              </a:rPr>
              <a:t>Turn!</a:t>
            </a:r>
            <a:endParaRPr sz="1400">
              <a:latin typeface="Calibri"/>
              <a:cs typeface="Calibri"/>
            </a:endParaRPr>
          </a:p>
        </p:txBody>
      </p:sp>
      <p:graphicFrame>
        <p:nvGraphicFramePr>
          <p:cNvPr id="8" name="object 8"/>
          <p:cNvGraphicFramePr>
            <a:graphicFrameLocks noGrp="1"/>
          </p:cNvGraphicFramePr>
          <p:nvPr/>
        </p:nvGraphicFramePr>
        <p:xfrm>
          <a:off x="838200" y="6574535"/>
          <a:ext cx="6090284" cy="2164715"/>
        </p:xfrm>
        <a:graphic>
          <a:graphicData uri="http://schemas.openxmlformats.org/drawingml/2006/table">
            <a:tbl>
              <a:tblPr firstRow="1" bandRow="1">
                <a:tableStyleId>{2D5ABB26-0587-4C30-8999-92F81FD0307C}</a:tableStyleId>
              </a:tblPr>
              <a:tblGrid>
                <a:gridCol w="2030095">
                  <a:extLst>
                    <a:ext uri="{9D8B030D-6E8A-4147-A177-3AD203B41FA5}">
                      <a16:colId xmlns:a16="http://schemas.microsoft.com/office/drawing/2014/main" val="20000"/>
                    </a:ext>
                  </a:extLst>
                </a:gridCol>
                <a:gridCol w="2030095">
                  <a:extLst>
                    <a:ext uri="{9D8B030D-6E8A-4147-A177-3AD203B41FA5}">
                      <a16:colId xmlns:a16="http://schemas.microsoft.com/office/drawing/2014/main" val="20001"/>
                    </a:ext>
                  </a:extLst>
                </a:gridCol>
                <a:gridCol w="2030094">
                  <a:extLst>
                    <a:ext uri="{9D8B030D-6E8A-4147-A177-3AD203B41FA5}">
                      <a16:colId xmlns:a16="http://schemas.microsoft.com/office/drawing/2014/main" val="20002"/>
                    </a:ext>
                  </a:extLst>
                </a:gridCol>
              </a:tblGrid>
              <a:tr h="502920">
                <a:tc gridSpan="3">
                  <a:txBody>
                    <a:bodyPr/>
                    <a:lstStyle/>
                    <a:p>
                      <a:pPr marL="2540" algn="ctr">
                        <a:lnSpc>
                          <a:spcPts val="1905"/>
                        </a:lnSpc>
                      </a:pPr>
                      <a:r>
                        <a:rPr sz="1600" b="1" spc="75" dirty="0">
                          <a:solidFill>
                            <a:srgbClr val="FFFFFF"/>
                          </a:solidFill>
                          <a:latin typeface="Trebuchet MS"/>
                          <a:cs typeface="Trebuchet MS"/>
                        </a:rPr>
                        <a:t>TRANSACTION</a:t>
                      </a:r>
                      <a:r>
                        <a:rPr sz="1600" b="1" spc="-120" dirty="0">
                          <a:solidFill>
                            <a:srgbClr val="FFFFFF"/>
                          </a:solidFill>
                          <a:latin typeface="Trebuchet MS"/>
                          <a:cs typeface="Trebuchet MS"/>
                        </a:rPr>
                        <a:t> </a:t>
                      </a:r>
                      <a:r>
                        <a:rPr sz="1600" b="1" spc="80" dirty="0">
                          <a:solidFill>
                            <a:srgbClr val="FFFFFF"/>
                          </a:solidFill>
                          <a:latin typeface="Trebuchet MS"/>
                          <a:cs typeface="Trebuchet MS"/>
                        </a:rPr>
                        <a:t>BENCHMARK</a:t>
                      </a:r>
                      <a:endParaRPr sz="1600">
                        <a:latin typeface="Trebuchet MS"/>
                        <a:cs typeface="Trebuchet MS"/>
                      </a:endParaRPr>
                    </a:p>
                  </a:txBody>
                  <a:tcPr marL="0" marR="0" marT="0"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34060">
                <a:tc>
                  <a:txBody>
                    <a:bodyPr/>
                    <a:lstStyle/>
                    <a:p>
                      <a:pPr>
                        <a:lnSpc>
                          <a:spcPct val="100000"/>
                        </a:lnSpc>
                      </a:pPr>
                      <a:endParaRPr sz="1250">
                        <a:latin typeface="Times New Roman"/>
                        <a:cs typeface="Times New Roman"/>
                      </a:endParaRPr>
                    </a:p>
                    <a:p>
                      <a:pPr marL="2540" algn="ctr">
                        <a:lnSpc>
                          <a:spcPct val="100000"/>
                        </a:lnSpc>
                      </a:pPr>
                      <a:r>
                        <a:rPr sz="1200" u="sng" spc="20" dirty="0">
                          <a:uFill>
                            <a:solidFill>
                              <a:srgbClr val="000000"/>
                            </a:solidFill>
                          </a:uFill>
                          <a:latin typeface="Century Gothic"/>
                          <a:cs typeface="Century Gothic"/>
                        </a:rPr>
                        <a:t>Targeted</a:t>
                      </a:r>
                      <a:r>
                        <a:rPr sz="1200" u="sng" spc="-20" dirty="0">
                          <a:uFill>
                            <a:solidFill>
                              <a:srgbClr val="000000"/>
                            </a:solidFill>
                          </a:uFill>
                          <a:latin typeface="Century Gothic"/>
                          <a:cs typeface="Century Gothic"/>
                        </a:rPr>
                        <a:t> </a:t>
                      </a:r>
                      <a:r>
                        <a:rPr sz="1200" u="sng" spc="-40" dirty="0">
                          <a:uFill>
                            <a:solidFill>
                              <a:srgbClr val="000000"/>
                            </a:solidFill>
                          </a:uFill>
                          <a:latin typeface="Century Gothic"/>
                          <a:cs typeface="Century Gothic"/>
                        </a:rPr>
                        <a:t>GCI</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50">
                        <a:latin typeface="Times New Roman"/>
                        <a:cs typeface="Times New Roman"/>
                      </a:endParaRPr>
                    </a:p>
                    <a:p>
                      <a:pPr marL="207010">
                        <a:lnSpc>
                          <a:spcPct val="100000"/>
                        </a:lnSpc>
                      </a:pPr>
                      <a:r>
                        <a:rPr sz="1200" u="sng" spc="-10" dirty="0">
                          <a:uFill>
                            <a:solidFill>
                              <a:srgbClr val="000000"/>
                            </a:solidFill>
                          </a:uFill>
                          <a:latin typeface="Century Gothic"/>
                          <a:cs typeface="Century Gothic"/>
                        </a:rPr>
                        <a:t>Average</a:t>
                      </a:r>
                      <a:r>
                        <a:rPr sz="1200" u="sng" spc="5" dirty="0">
                          <a:uFill>
                            <a:solidFill>
                              <a:srgbClr val="000000"/>
                            </a:solidFill>
                          </a:uFill>
                          <a:latin typeface="Century Gothic"/>
                          <a:cs typeface="Century Gothic"/>
                        </a:rPr>
                        <a:t> </a:t>
                      </a:r>
                      <a:r>
                        <a:rPr sz="1200" u="sng" spc="30" dirty="0">
                          <a:uFill>
                            <a:solidFill>
                              <a:srgbClr val="000000"/>
                            </a:solidFill>
                          </a:uFill>
                          <a:latin typeface="Century Gothic"/>
                          <a:cs typeface="Century Gothic"/>
                        </a:rPr>
                        <a:t>Commission</a:t>
                      </a:r>
                      <a:endParaRPr sz="1200">
                        <a:latin typeface="Century Gothic"/>
                        <a:cs typeface="Century Gothic"/>
                      </a:endParaRPr>
                    </a:p>
                    <a:p>
                      <a:pPr>
                        <a:lnSpc>
                          <a:spcPct val="100000"/>
                        </a:lnSpc>
                        <a:spcBef>
                          <a:spcPts val="5"/>
                        </a:spcBef>
                      </a:pPr>
                      <a:endParaRPr sz="1250">
                        <a:latin typeface="Times New Roman"/>
                        <a:cs typeface="Times New Roman"/>
                      </a:endParaRPr>
                    </a:p>
                    <a:p>
                      <a:pPr marL="295275">
                        <a:lnSpc>
                          <a:spcPts val="1365"/>
                        </a:lnSpc>
                      </a:pPr>
                      <a:r>
                        <a:rPr sz="1200" dirty="0">
                          <a:latin typeface="Century Gothic"/>
                          <a:cs typeface="Century Gothic"/>
                        </a:rPr>
                        <a:t>/</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50">
                        <a:latin typeface="Times New Roman"/>
                        <a:cs typeface="Times New Roman"/>
                      </a:endParaRPr>
                    </a:p>
                    <a:p>
                      <a:pPr marL="229870">
                        <a:lnSpc>
                          <a:spcPct val="100000"/>
                        </a:lnSpc>
                      </a:pPr>
                      <a:r>
                        <a:rPr sz="1200" u="sng" spc="40" dirty="0">
                          <a:uFill>
                            <a:solidFill>
                              <a:srgbClr val="000000"/>
                            </a:solidFill>
                          </a:uFill>
                          <a:latin typeface="Century Gothic"/>
                          <a:cs typeface="Century Gothic"/>
                        </a:rPr>
                        <a:t>Target</a:t>
                      </a:r>
                      <a:r>
                        <a:rPr sz="1200" u="sng" spc="5"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10" dirty="0">
                          <a:uFill>
                            <a:solidFill>
                              <a:srgbClr val="000000"/>
                            </a:solidFill>
                          </a:uFill>
                          <a:latin typeface="Century Gothic"/>
                          <a:cs typeface="Century Gothic"/>
                        </a:rPr>
                        <a:t> Volume</a:t>
                      </a:r>
                      <a:endParaRPr sz="1200">
                        <a:latin typeface="Century Gothic"/>
                        <a:cs typeface="Century Gothic"/>
                      </a:endParaRPr>
                    </a:p>
                    <a:p>
                      <a:pPr>
                        <a:lnSpc>
                          <a:spcPct val="100000"/>
                        </a:lnSpc>
                        <a:spcBef>
                          <a:spcPts val="5"/>
                        </a:spcBef>
                      </a:pPr>
                      <a:endParaRPr sz="1250">
                        <a:latin typeface="Times New Roman"/>
                        <a:cs typeface="Times New Roman"/>
                      </a:endParaRPr>
                    </a:p>
                    <a:p>
                      <a:pPr marL="340995">
                        <a:lnSpc>
                          <a:spcPts val="1365"/>
                        </a:lnSpc>
                      </a:pPr>
                      <a:r>
                        <a:rPr sz="1200" dirty="0">
                          <a:latin typeface="Century Gothic"/>
                          <a:cs typeface="Century Gothic"/>
                        </a:rPr>
                        <a:t>=</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920115">
                <a:tc>
                  <a:txBody>
                    <a:bodyPr/>
                    <a:lstStyle/>
                    <a:p>
                      <a:pPr>
                        <a:lnSpc>
                          <a:spcPct val="100000"/>
                        </a:lnSpc>
                        <a:spcBef>
                          <a:spcPts val="25"/>
                        </a:spcBef>
                      </a:pPr>
                      <a:endParaRPr sz="1250">
                        <a:latin typeface="Times New Roman"/>
                        <a:cs typeface="Times New Roman"/>
                      </a:endParaRPr>
                    </a:p>
                    <a:p>
                      <a:pPr marL="2540" algn="ctr">
                        <a:lnSpc>
                          <a:spcPct val="100000"/>
                        </a:lnSpc>
                      </a:pPr>
                      <a:r>
                        <a:rPr sz="1200" u="sng" spc="40" dirty="0">
                          <a:uFill>
                            <a:solidFill>
                              <a:srgbClr val="000000"/>
                            </a:solidFill>
                          </a:uFill>
                          <a:latin typeface="Century Gothic"/>
                          <a:cs typeface="Century Gothic"/>
                        </a:rPr>
                        <a:t>Target</a:t>
                      </a:r>
                      <a:r>
                        <a:rPr sz="1200" u="sng" spc="5"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10" dirty="0">
                          <a:uFill>
                            <a:solidFill>
                              <a:srgbClr val="000000"/>
                            </a:solidFill>
                          </a:uFill>
                          <a:latin typeface="Century Gothic"/>
                          <a:cs typeface="Century Gothic"/>
                        </a:rPr>
                        <a:t> Volume</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260350">
                        <a:lnSpc>
                          <a:spcPct val="100000"/>
                        </a:lnSpc>
                      </a:pPr>
                      <a:r>
                        <a:rPr sz="1200" u="sng" spc="-10" dirty="0">
                          <a:uFill>
                            <a:solidFill>
                              <a:srgbClr val="000000"/>
                            </a:solidFill>
                          </a:uFill>
                          <a:latin typeface="Century Gothic"/>
                          <a:cs typeface="Century Gothic"/>
                        </a:rPr>
                        <a:t>Average</a:t>
                      </a:r>
                      <a:r>
                        <a:rPr sz="1200" u="sng" dirty="0">
                          <a:uFill>
                            <a:solidFill>
                              <a:srgbClr val="000000"/>
                            </a:solidFill>
                          </a:uFill>
                          <a:latin typeface="Century Gothic"/>
                          <a:cs typeface="Century Gothic"/>
                        </a:rPr>
                        <a:t> </a:t>
                      </a:r>
                      <a:r>
                        <a:rPr sz="1200" u="sng" spc="35" dirty="0">
                          <a:uFill>
                            <a:solidFill>
                              <a:srgbClr val="000000"/>
                            </a:solidFill>
                          </a:uFill>
                          <a:latin typeface="Century Gothic"/>
                          <a:cs typeface="Century Gothic"/>
                        </a:rPr>
                        <a:t>Sales</a:t>
                      </a:r>
                      <a:r>
                        <a:rPr sz="1200" u="sng" spc="5" dirty="0">
                          <a:uFill>
                            <a:solidFill>
                              <a:srgbClr val="000000"/>
                            </a:solidFill>
                          </a:uFill>
                          <a:latin typeface="Century Gothic"/>
                          <a:cs typeface="Century Gothic"/>
                        </a:rPr>
                        <a:t> </a:t>
                      </a:r>
                      <a:r>
                        <a:rPr sz="1200" u="sng" spc="25" dirty="0">
                          <a:uFill>
                            <a:solidFill>
                              <a:srgbClr val="000000"/>
                            </a:solidFill>
                          </a:uFill>
                          <a:latin typeface="Century Gothic"/>
                          <a:cs typeface="Century Gothic"/>
                        </a:rPr>
                        <a:t>Price</a:t>
                      </a:r>
                      <a:endParaRPr sz="1200">
                        <a:latin typeface="Century Gothic"/>
                        <a:cs typeface="Century Gothic"/>
                      </a:endParaRPr>
                    </a:p>
                    <a:p>
                      <a:pPr>
                        <a:lnSpc>
                          <a:spcPct val="100000"/>
                        </a:lnSpc>
                      </a:pPr>
                      <a:endParaRPr sz="1250">
                        <a:latin typeface="Times New Roman"/>
                        <a:cs typeface="Times New Roman"/>
                      </a:endParaRPr>
                    </a:p>
                    <a:p>
                      <a:pPr marL="386715">
                        <a:lnSpc>
                          <a:spcPct val="100000"/>
                        </a:lnSpc>
                        <a:spcBef>
                          <a:spcPts val="5"/>
                        </a:spcBef>
                      </a:pPr>
                      <a:r>
                        <a:rPr sz="1200" dirty="0">
                          <a:latin typeface="Century Gothic"/>
                          <a:cs typeface="Century Gothic"/>
                        </a:rPr>
                        <a:t>/</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118110">
                        <a:lnSpc>
                          <a:spcPct val="100000"/>
                        </a:lnSpc>
                      </a:pPr>
                      <a:r>
                        <a:rPr sz="1200" u="sng" spc="30" dirty="0">
                          <a:uFill>
                            <a:solidFill>
                              <a:srgbClr val="000000"/>
                            </a:solidFill>
                          </a:uFill>
                          <a:latin typeface="Century Gothic"/>
                          <a:cs typeface="Century Gothic"/>
                        </a:rPr>
                        <a:t>Transaction</a:t>
                      </a:r>
                      <a:r>
                        <a:rPr sz="1200" u="sng" dirty="0">
                          <a:uFill>
                            <a:solidFill>
                              <a:srgbClr val="000000"/>
                            </a:solidFill>
                          </a:uFill>
                          <a:latin typeface="Century Gothic"/>
                          <a:cs typeface="Century Gothic"/>
                        </a:rPr>
                        <a:t> </a:t>
                      </a:r>
                      <a:r>
                        <a:rPr sz="1200" u="sng" spc="10" dirty="0">
                          <a:uFill>
                            <a:solidFill>
                              <a:srgbClr val="000000"/>
                            </a:solidFill>
                          </a:uFill>
                          <a:latin typeface="Century Gothic"/>
                          <a:cs typeface="Century Gothic"/>
                        </a:rPr>
                        <a:t>Benchmark</a:t>
                      </a:r>
                      <a:endParaRPr sz="1200">
                        <a:latin typeface="Century Gothic"/>
                        <a:cs typeface="Century Gothic"/>
                      </a:endParaRPr>
                    </a:p>
                    <a:p>
                      <a:pPr>
                        <a:lnSpc>
                          <a:spcPct val="100000"/>
                        </a:lnSpc>
                      </a:pPr>
                      <a:endParaRPr sz="1250">
                        <a:latin typeface="Times New Roman"/>
                        <a:cs typeface="Times New Roman"/>
                      </a:endParaRPr>
                    </a:p>
                    <a:p>
                      <a:pPr marL="386715">
                        <a:lnSpc>
                          <a:spcPct val="100000"/>
                        </a:lnSpc>
                        <a:spcBef>
                          <a:spcPts val="5"/>
                        </a:spcBef>
                      </a:pPr>
                      <a:r>
                        <a:rPr sz="1200" dirty="0">
                          <a:latin typeface="Century Gothic"/>
                          <a:cs typeface="Century Gothic"/>
                        </a:rPr>
                        <a:t>=</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pic>
        <p:nvPicPr>
          <p:cNvPr id="9" name="object 9"/>
          <p:cNvPicPr/>
          <p:nvPr/>
        </p:nvPicPr>
        <p:blipFill>
          <a:blip r:embed="rId3" cstate="print"/>
          <a:stretch>
            <a:fillRect/>
          </a:stretch>
        </p:blipFill>
        <p:spPr>
          <a:xfrm>
            <a:off x="1133896" y="1212687"/>
            <a:ext cx="5503127" cy="2187802"/>
          </a:xfrm>
          <a:prstGeom prst="rect">
            <a:avLst/>
          </a:prstGeom>
        </p:spPr>
      </p:pic>
      <p:sp>
        <p:nvSpPr>
          <p:cNvPr id="10" name="object 10"/>
          <p:cNvSpPr txBox="1"/>
          <p:nvPr/>
        </p:nvSpPr>
        <p:spPr>
          <a:xfrm>
            <a:off x="837006" y="8771991"/>
            <a:ext cx="5747385" cy="354330"/>
          </a:xfrm>
          <a:prstGeom prst="rect">
            <a:avLst/>
          </a:prstGeom>
        </p:spPr>
        <p:txBody>
          <a:bodyPr vert="horz" wrap="square" lIns="0" tIns="41910" rIns="0" bIns="0" rtlCol="0">
            <a:spAutoFit/>
          </a:bodyPr>
          <a:lstStyle/>
          <a:p>
            <a:pPr marL="2486660" marR="5080" indent="-2474595">
              <a:lnSpc>
                <a:spcPts val="1180"/>
              </a:lnSpc>
              <a:spcBef>
                <a:spcPts val="330"/>
              </a:spcBef>
            </a:pPr>
            <a:r>
              <a:rPr sz="1150" spc="130" dirty="0">
                <a:solidFill>
                  <a:srgbClr val="E31736"/>
                </a:solidFill>
                <a:latin typeface="Century Gothic"/>
                <a:cs typeface="Century Gothic"/>
              </a:rPr>
              <a:t>RESOURCE:</a:t>
            </a:r>
            <a:r>
              <a:rPr sz="1150" spc="85" dirty="0">
                <a:solidFill>
                  <a:srgbClr val="E31736"/>
                </a:solidFill>
                <a:latin typeface="Century Gothic"/>
                <a:cs typeface="Century Gothic"/>
              </a:rPr>
              <a:t> </a:t>
            </a:r>
            <a:r>
              <a:rPr sz="1150" spc="75" dirty="0">
                <a:solidFill>
                  <a:srgbClr val="E31736"/>
                </a:solidFill>
                <a:latin typeface="Century Gothic"/>
                <a:cs typeface="Century Gothic"/>
              </a:rPr>
              <a:t>An</a:t>
            </a:r>
            <a:r>
              <a:rPr sz="1150" spc="90" dirty="0">
                <a:solidFill>
                  <a:srgbClr val="E31736"/>
                </a:solidFill>
                <a:latin typeface="Century Gothic"/>
                <a:cs typeface="Century Gothic"/>
              </a:rPr>
              <a:t> </a:t>
            </a:r>
            <a:r>
              <a:rPr sz="1150" spc="20" dirty="0">
                <a:solidFill>
                  <a:srgbClr val="E31736"/>
                </a:solidFill>
                <a:latin typeface="Century Gothic"/>
                <a:cs typeface="Century Gothic"/>
              </a:rPr>
              <a:t>expanded</a:t>
            </a:r>
            <a:r>
              <a:rPr sz="1150" spc="90" dirty="0">
                <a:solidFill>
                  <a:srgbClr val="E31736"/>
                </a:solidFill>
                <a:latin typeface="Century Gothic"/>
                <a:cs typeface="Century Gothic"/>
              </a:rPr>
              <a:t> </a:t>
            </a:r>
            <a:r>
              <a:rPr sz="1150" spc="80" dirty="0">
                <a:solidFill>
                  <a:srgbClr val="E31736"/>
                </a:solidFill>
                <a:latin typeface="Century Gothic"/>
                <a:cs typeface="Century Gothic"/>
              </a:rPr>
              <a:t>commission</a:t>
            </a:r>
            <a:r>
              <a:rPr sz="1150" spc="85" dirty="0">
                <a:solidFill>
                  <a:srgbClr val="E31736"/>
                </a:solidFill>
                <a:latin typeface="Century Gothic"/>
                <a:cs typeface="Century Gothic"/>
              </a:rPr>
              <a:t> structure</a:t>
            </a:r>
            <a:r>
              <a:rPr sz="1150" spc="90" dirty="0">
                <a:solidFill>
                  <a:srgbClr val="E31736"/>
                </a:solidFill>
                <a:latin typeface="Century Gothic"/>
                <a:cs typeface="Century Gothic"/>
              </a:rPr>
              <a:t> </a:t>
            </a:r>
            <a:r>
              <a:rPr sz="1150" spc="70" dirty="0">
                <a:solidFill>
                  <a:srgbClr val="E31736"/>
                </a:solidFill>
                <a:latin typeface="Century Gothic"/>
                <a:cs typeface="Century Gothic"/>
              </a:rPr>
              <a:t>tool</a:t>
            </a:r>
            <a:r>
              <a:rPr sz="1150" spc="90" dirty="0">
                <a:solidFill>
                  <a:srgbClr val="E31736"/>
                </a:solidFill>
                <a:latin typeface="Century Gothic"/>
                <a:cs typeface="Century Gothic"/>
              </a:rPr>
              <a:t> </a:t>
            </a:r>
            <a:r>
              <a:rPr sz="1150" spc="-25" dirty="0">
                <a:solidFill>
                  <a:srgbClr val="E31736"/>
                </a:solidFill>
                <a:latin typeface="Century Gothic"/>
                <a:cs typeface="Century Gothic"/>
              </a:rPr>
              <a:t>can</a:t>
            </a:r>
            <a:r>
              <a:rPr sz="1150" spc="90" dirty="0">
                <a:solidFill>
                  <a:srgbClr val="E31736"/>
                </a:solidFill>
                <a:latin typeface="Century Gothic"/>
                <a:cs typeface="Century Gothic"/>
              </a:rPr>
              <a:t> </a:t>
            </a:r>
            <a:r>
              <a:rPr sz="1150" spc="-5" dirty="0">
                <a:solidFill>
                  <a:srgbClr val="E31736"/>
                </a:solidFill>
                <a:latin typeface="Century Gothic"/>
                <a:cs typeface="Century Gothic"/>
              </a:rPr>
              <a:t>be</a:t>
            </a:r>
            <a:r>
              <a:rPr sz="1150" spc="85" dirty="0">
                <a:solidFill>
                  <a:srgbClr val="E31736"/>
                </a:solidFill>
                <a:latin typeface="Century Gothic"/>
                <a:cs typeface="Century Gothic"/>
              </a:rPr>
              <a:t> </a:t>
            </a:r>
            <a:r>
              <a:rPr sz="1150" spc="50" dirty="0">
                <a:solidFill>
                  <a:srgbClr val="E31736"/>
                </a:solidFill>
                <a:latin typeface="Century Gothic"/>
                <a:cs typeface="Century Gothic"/>
              </a:rPr>
              <a:t>found</a:t>
            </a:r>
            <a:r>
              <a:rPr sz="1150" spc="90" dirty="0">
                <a:solidFill>
                  <a:srgbClr val="E31736"/>
                </a:solidFill>
                <a:latin typeface="Century Gothic"/>
                <a:cs typeface="Century Gothic"/>
              </a:rPr>
              <a:t> </a:t>
            </a:r>
            <a:r>
              <a:rPr sz="1150" spc="70" dirty="0">
                <a:solidFill>
                  <a:srgbClr val="E31736"/>
                </a:solidFill>
                <a:latin typeface="Century Gothic"/>
                <a:cs typeface="Century Gothic"/>
              </a:rPr>
              <a:t>in</a:t>
            </a:r>
            <a:r>
              <a:rPr sz="1150" spc="90" dirty="0">
                <a:solidFill>
                  <a:srgbClr val="E31736"/>
                </a:solidFill>
                <a:latin typeface="Century Gothic"/>
                <a:cs typeface="Century Gothic"/>
              </a:rPr>
              <a:t> </a:t>
            </a:r>
            <a:r>
              <a:rPr sz="1150" spc="50" dirty="0">
                <a:solidFill>
                  <a:srgbClr val="E31736"/>
                </a:solidFill>
                <a:latin typeface="Century Gothic"/>
                <a:cs typeface="Century Gothic"/>
              </a:rPr>
              <a:t>the </a:t>
            </a:r>
            <a:r>
              <a:rPr sz="1150" spc="-305" dirty="0">
                <a:solidFill>
                  <a:srgbClr val="E31736"/>
                </a:solidFill>
                <a:latin typeface="Century Gothic"/>
                <a:cs typeface="Century Gothic"/>
              </a:rPr>
              <a:t> </a:t>
            </a:r>
            <a:r>
              <a:rPr sz="1150" spc="35" dirty="0">
                <a:solidFill>
                  <a:srgbClr val="E31736"/>
                </a:solidFill>
                <a:latin typeface="Century Gothic"/>
                <a:cs typeface="Century Gothic"/>
              </a:rPr>
              <a:t>appendix.</a:t>
            </a:r>
            <a:endParaRPr sz="1150">
              <a:latin typeface="Century Gothic"/>
              <a:cs typeface="Century Gothic"/>
            </a:endParaRPr>
          </a:p>
        </p:txBody>
      </p:sp>
      <p:sp>
        <p:nvSpPr>
          <p:cNvPr id="11" name="object 11"/>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38</a:t>
            </a:fld>
            <a:endParaRPr spc="13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25500" y="801115"/>
            <a:ext cx="5908675" cy="1351280"/>
          </a:xfrm>
          <a:prstGeom prst="rect">
            <a:avLst/>
          </a:prstGeom>
        </p:spPr>
        <p:txBody>
          <a:bodyPr vert="horz" wrap="square" lIns="0" tIns="13335" rIns="0" bIns="0" rtlCol="0">
            <a:spAutoFit/>
          </a:bodyPr>
          <a:lstStyle/>
          <a:p>
            <a:pPr marL="213360" algn="ctr">
              <a:lnSpc>
                <a:spcPct val="100000"/>
              </a:lnSpc>
              <a:spcBef>
                <a:spcPts val="105"/>
              </a:spcBef>
            </a:pPr>
            <a:r>
              <a:rPr sz="1600" b="1" u="sng" spc="-100" dirty="0">
                <a:uFill>
                  <a:solidFill>
                    <a:srgbClr val="000000"/>
                  </a:solidFill>
                </a:uFill>
                <a:latin typeface="Gill Sans MT"/>
                <a:cs typeface="Gill Sans MT"/>
              </a:rPr>
              <a:t>O</a:t>
            </a:r>
            <a:r>
              <a:rPr sz="1600" b="1" u="sng" spc="-75" dirty="0">
                <a:uFill>
                  <a:solidFill>
                    <a:srgbClr val="000000"/>
                  </a:solidFill>
                </a:uFill>
                <a:latin typeface="Gill Sans MT"/>
                <a:cs typeface="Gill Sans MT"/>
              </a:rPr>
              <a:t>P</a:t>
            </a:r>
            <a:r>
              <a:rPr sz="1600" b="1" u="sng" spc="-125" dirty="0">
                <a:uFill>
                  <a:solidFill>
                    <a:srgbClr val="000000"/>
                  </a:solidFill>
                </a:uFill>
                <a:latin typeface="Gill Sans MT"/>
                <a:cs typeface="Gill Sans MT"/>
              </a:rPr>
              <a:t>E</a:t>
            </a:r>
            <a:r>
              <a:rPr sz="1600" b="1" u="sng" spc="-60" dirty="0">
                <a:uFill>
                  <a:solidFill>
                    <a:srgbClr val="000000"/>
                  </a:solidFill>
                </a:uFill>
                <a:latin typeface="Gill Sans MT"/>
                <a:cs typeface="Gill Sans MT"/>
              </a:rPr>
              <a:t>R</a:t>
            </a:r>
            <a:r>
              <a:rPr sz="1600" b="1" u="sng" spc="-204" dirty="0">
                <a:uFill>
                  <a:solidFill>
                    <a:srgbClr val="000000"/>
                  </a:solidFill>
                </a:uFill>
                <a:latin typeface="Gill Sans MT"/>
                <a:cs typeface="Gill Sans MT"/>
              </a:rPr>
              <a:t>A</a:t>
            </a:r>
            <a:r>
              <a:rPr sz="1600" b="1" u="sng" spc="-160" dirty="0">
                <a:uFill>
                  <a:solidFill>
                    <a:srgbClr val="000000"/>
                  </a:solidFill>
                </a:uFill>
                <a:latin typeface="Gill Sans MT"/>
                <a:cs typeface="Gill Sans MT"/>
              </a:rPr>
              <a:t>T</a:t>
            </a:r>
            <a:r>
              <a:rPr sz="1600" b="1" u="sng" spc="-35" dirty="0">
                <a:uFill>
                  <a:solidFill>
                    <a:srgbClr val="000000"/>
                  </a:solidFill>
                </a:uFill>
                <a:latin typeface="Gill Sans MT"/>
                <a:cs typeface="Gill Sans MT"/>
              </a:rPr>
              <a:t>I</a:t>
            </a:r>
            <a:r>
              <a:rPr sz="1600" b="1" u="sng" spc="-165" dirty="0">
                <a:uFill>
                  <a:solidFill>
                    <a:srgbClr val="000000"/>
                  </a:solidFill>
                </a:uFill>
                <a:latin typeface="Gill Sans MT"/>
                <a:cs typeface="Gill Sans MT"/>
              </a:rPr>
              <a:t>ON</a:t>
            </a:r>
            <a:r>
              <a:rPr sz="1600" b="1" u="sng" spc="-15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105" dirty="0">
                <a:uFill>
                  <a:solidFill>
                    <a:srgbClr val="000000"/>
                  </a:solidFill>
                </a:uFill>
                <a:latin typeface="Gill Sans MT"/>
                <a:cs typeface="Gill Sans MT"/>
              </a:rPr>
              <a:t>MOD</a:t>
            </a:r>
            <a:r>
              <a:rPr sz="1600" b="1" u="sng" spc="-75" dirty="0">
                <a:uFill>
                  <a:solidFill>
                    <a:srgbClr val="000000"/>
                  </a:solidFill>
                </a:uFill>
                <a:latin typeface="Gill Sans MT"/>
                <a:cs typeface="Gill Sans MT"/>
              </a:rPr>
              <a:t>E</a:t>
            </a:r>
            <a:r>
              <a:rPr sz="1600" b="1" u="sng" spc="-120" dirty="0">
                <a:uFill>
                  <a:solidFill>
                    <a:srgbClr val="000000"/>
                  </a:solidFill>
                </a:uFill>
                <a:latin typeface="Gill Sans MT"/>
                <a:cs typeface="Gill Sans MT"/>
              </a:rPr>
              <a:t>L</a:t>
            </a:r>
            <a:endParaRPr sz="1600">
              <a:latin typeface="Gill Sans MT"/>
              <a:cs typeface="Gill Sans MT"/>
            </a:endParaRPr>
          </a:p>
          <a:p>
            <a:pPr marL="12700">
              <a:lnSpc>
                <a:spcPts val="1650"/>
              </a:lnSpc>
              <a:spcBef>
                <a:spcPts val="1135"/>
              </a:spcBef>
            </a:pPr>
            <a:r>
              <a:rPr sz="1400" b="1" dirty="0">
                <a:latin typeface="Arial"/>
                <a:cs typeface="Arial"/>
              </a:rPr>
              <a:t>STEP</a:t>
            </a:r>
            <a:r>
              <a:rPr sz="1400" b="1" spc="-5" dirty="0">
                <a:latin typeface="Arial"/>
                <a:cs typeface="Arial"/>
              </a:rPr>
              <a:t> </a:t>
            </a:r>
            <a:r>
              <a:rPr sz="1400" b="1" spc="15" dirty="0">
                <a:latin typeface="Arial"/>
                <a:cs typeface="Arial"/>
              </a:rPr>
              <a:t>7:</a:t>
            </a:r>
            <a:endParaRPr sz="1400">
              <a:latin typeface="Arial"/>
              <a:cs typeface="Arial"/>
            </a:endParaRPr>
          </a:p>
          <a:p>
            <a:pPr marL="12700">
              <a:lnSpc>
                <a:spcPts val="1410"/>
              </a:lnSpc>
            </a:pPr>
            <a:r>
              <a:rPr sz="1200" spc="55" dirty="0">
                <a:latin typeface="Century Gothic"/>
                <a:cs typeface="Century Gothic"/>
              </a:rPr>
              <a:t>Establish</a:t>
            </a:r>
            <a:r>
              <a:rPr sz="1200" spc="5" dirty="0">
                <a:latin typeface="Century Gothic"/>
                <a:cs typeface="Century Gothic"/>
              </a:rPr>
              <a:t> </a:t>
            </a:r>
            <a:r>
              <a:rPr sz="1200" spc="-40" dirty="0">
                <a:latin typeface="Century Gothic"/>
                <a:cs typeface="Century Gothic"/>
              </a:rPr>
              <a:t>lead</a:t>
            </a:r>
            <a:r>
              <a:rPr sz="1200" spc="5" dirty="0">
                <a:latin typeface="Century Gothic"/>
                <a:cs typeface="Century Gothic"/>
              </a:rPr>
              <a:t> </a:t>
            </a:r>
            <a:r>
              <a:rPr sz="1200" spc="25" dirty="0">
                <a:latin typeface="Century Gothic"/>
                <a:cs typeface="Century Gothic"/>
              </a:rPr>
              <a:t>dispersal.</a:t>
            </a:r>
            <a:endParaRPr sz="1200">
              <a:latin typeface="Century Gothic"/>
              <a:cs typeface="Century Gothic"/>
            </a:endParaRPr>
          </a:p>
          <a:p>
            <a:pPr>
              <a:lnSpc>
                <a:spcPct val="100000"/>
              </a:lnSpc>
              <a:spcBef>
                <a:spcPts val="30"/>
              </a:spcBef>
            </a:pPr>
            <a:endParaRPr sz="1150">
              <a:latin typeface="Century Gothic"/>
              <a:cs typeface="Century Gothic"/>
            </a:endParaRPr>
          </a:p>
          <a:p>
            <a:pPr marL="12700" marR="5080">
              <a:lnSpc>
                <a:spcPct val="100000"/>
              </a:lnSpc>
            </a:pPr>
            <a:r>
              <a:rPr sz="1200" spc="55" dirty="0">
                <a:latin typeface="Century Gothic"/>
                <a:cs typeface="Century Gothic"/>
              </a:rPr>
              <a:t>Establish</a:t>
            </a:r>
            <a:r>
              <a:rPr sz="1200" spc="30" dirty="0">
                <a:latin typeface="Century Gothic"/>
                <a:cs typeface="Century Gothic"/>
              </a:rPr>
              <a:t> </a:t>
            </a:r>
            <a:r>
              <a:rPr sz="1200" spc="20" dirty="0">
                <a:latin typeface="Century Gothic"/>
                <a:cs typeface="Century Gothic"/>
              </a:rPr>
              <a:t>quantity</a:t>
            </a:r>
            <a:r>
              <a:rPr sz="1200" spc="30" dirty="0">
                <a:latin typeface="Century Gothic"/>
                <a:cs typeface="Century Gothic"/>
              </a:rPr>
              <a:t> </a:t>
            </a:r>
            <a:r>
              <a:rPr sz="1200" spc="25" dirty="0">
                <a:latin typeface="Century Gothic"/>
                <a:cs typeface="Century Gothic"/>
              </a:rPr>
              <a:t>of</a:t>
            </a:r>
            <a:r>
              <a:rPr sz="1200" spc="30" dirty="0">
                <a:latin typeface="Century Gothic"/>
                <a:cs typeface="Century Gothic"/>
              </a:rPr>
              <a:t> </a:t>
            </a:r>
            <a:r>
              <a:rPr sz="1200" spc="-5" dirty="0">
                <a:latin typeface="Century Gothic"/>
                <a:cs typeface="Century Gothic"/>
              </a:rPr>
              <a:t>leads</a:t>
            </a:r>
            <a:r>
              <a:rPr sz="1200" spc="30" dirty="0">
                <a:latin typeface="Century Gothic"/>
                <a:cs typeface="Century Gothic"/>
              </a:rPr>
              <a:t> </a:t>
            </a:r>
            <a:r>
              <a:rPr sz="1200" spc="-50" dirty="0">
                <a:latin typeface="Century Gothic"/>
                <a:cs typeface="Century Gothic"/>
              </a:rPr>
              <a:t>and</a:t>
            </a:r>
            <a:r>
              <a:rPr sz="1200" spc="35" dirty="0">
                <a:latin typeface="Century Gothic"/>
                <a:cs typeface="Century Gothic"/>
              </a:rPr>
              <a:t> </a:t>
            </a:r>
            <a:r>
              <a:rPr sz="1200" spc="5" dirty="0">
                <a:latin typeface="Century Gothic"/>
                <a:cs typeface="Century Gothic"/>
              </a:rPr>
              <a:t>which</a:t>
            </a:r>
            <a:r>
              <a:rPr sz="1200" spc="30" dirty="0">
                <a:latin typeface="Century Gothic"/>
                <a:cs typeface="Century Gothic"/>
              </a:rPr>
              <a:t> </a:t>
            </a:r>
            <a:r>
              <a:rPr sz="1200" spc="25" dirty="0">
                <a:latin typeface="Century Gothic"/>
                <a:cs typeface="Century Gothic"/>
              </a:rPr>
              <a:t>side</a:t>
            </a:r>
            <a:r>
              <a:rPr sz="1200" spc="30" dirty="0">
                <a:latin typeface="Century Gothic"/>
                <a:cs typeface="Century Gothic"/>
              </a:rPr>
              <a:t> </a:t>
            </a:r>
            <a:r>
              <a:rPr sz="1200" spc="25" dirty="0">
                <a:latin typeface="Century Gothic"/>
                <a:cs typeface="Century Gothic"/>
              </a:rPr>
              <a:t>of</a:t>
            </a:r>
            <a:r>
              <a:rPr sz="1200" spc="30" dirty="0">
                <a:latin typeface="Century Gothic"/>
                <a:cs typeface="Century Gothic"/>
              </a:rPr>
              <a:t> </a:t>
            </a:r>
            <a:r>
              <a:rPr sz="1200" spc="45" dirty="0">
                <a:latin typeface="Century Gothic"/>
                <a:cs typeface="Century Gothic"/>
              </a:rPr>
              <a:t>your</a:t>
            </a:r>
            <a:r>
              <a:rPr sz="1200" spc="35" dirty="0">
                <a:latin typeface="Century Gothic"/>
                <a:cs typeface="Century Gothic"/>
              </a:rPr>
              <a:t> </a:t>
            </a:r>
            <a:r>
              <a:rPr sz="1200" spc="45" dirty="0">
                <a:latin typeface="Century Gothic"/>
                <a:cs typeface="Century Gothic"/>
              </a:rPr>
              <a:t>business</a:t>
            </a:r>
            <a:r>
              <a:rPr sz="1200" spc="30" dirty="0">
                <a:latin typeface="Century Gothic"/>
                <a:cs typeface="Century Gothic"/>
              </a:rPr>
              <a:t> </a:t>
            </a:r>
            <a:r>
              <a:rPr sz="1200" spc="15" dirty="0">
                <a:latin typeface="Century Gothic"/>
                <a:cs typeface="Century Gothic"/>
              </a:rPr>
              <a:t>these</a:t>
            </a:r>
            <a:r>
              <a:rPr sz="1200" spc="30" dirty="0">
                <a:latin typeface="Century Gothic"/>
                <a:cs typeface="Century Gothic"/>
              </a:rPr>
              <a:t> </a:t>
            </a:r>
            <a:r>
              <a:rPr sz="1200" spc="20" dirty="0">
                <a:latin typeface="Century Gothic"/>
                <a:cs typeface="Century Gothic"/>
              </a:rPr>
              <a:t>transactions </a:t>
            </a:r>
            <a:r>
              <a:rPr sz="1200" spc="-315" dirty="0">
                <a:latin typeface="Century Gothic"/>
                <a:cs typeface="Century Gothic"/>
              </a:rPr>
              <a:t> </a:t>
            </a:r>
            <a:r>
              <a:rPr sz="1200" spc="65" dirty="0">
                <a:latin typeface="Century Gothic"/>
                <a:cs typeface="Century Gothic"/>
              </a:rPr>
              <a:t>will</a:t>
            </a:r>
            <a:r>
              <a:rPr sz="1200" spc="20" dirty="0">
                <a:latin typeface="Century Gothic"/>
                <a:cs typeface="Century Gothic"/>
              </a:rPr>
              <a:t> </a:t>
            </a:r>
            <a:r>
              <a:rPr sz="1200" spc="-50" dirty="0">
                <a:latin typeface="Century Gothic"/>
                <a:cs typeface="Century Gothic"/>
              </a:rPr>
              <a:t>be</a:t>
            </a:r>
            <a:r>
              <a:rPr sz="1200" spc="25" dirty="0">
                <a:latin typeface="Century Gothic"/>
                <a:cs typeface="Century Gothic"/>
              </a:rPr>
              <a:t> </a:t>
            </a:r>
            <a:r>
              <a:rPr sz="1200" dirty="0">
                <a:latin typeface="Century Gothic"/>
                <a:cs typeface="Century Gothic"/>
              </a:rPr>
              <a:t>closed</a:t>
            </a:r>
            <a:r>
              <a:rPr sz="1200" spc="25" dirty="0">
                <a:latin typeface="Century Gothic"/>
                <a:cs typeface="Century Gothic"/>
              </a:rPr>
              <a:t> </a:t>
            </a:r>
            <a:r>
              <a:rPr sz="1200" spc="45" dirty="0">
                <a:latin typeface="Century Gothic"/>
                <a:cs typeface="Century Gothic"/>
              </a:rPr>
              <a:t>from</a:t>
            </a:r>
            <a:r>
              <a:rPr sz="1200" spc="25" dirty="0">
                <a:latin typeface="Century Gothic"/>
                <a:cs typeface="Century Gothic"/>
              </a:rPr>
              <a:t> </a:t>
            </a:r>
            <a:r>
              <a:rPr sz="1200" dirty="0">
                <a:latin typeface="Century Gothic"/>
                <a:cs typeface="Century Gothic"/>
              </a:rPr>
              <a:t>(example):</a:t>
            </a:r>
            <a:endParaRPr sz="1200">
              <a:latin typeface="Century Gothic"/>
              <a:cs typeface="Century Gothic"/>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39</a:t>
            </a:fld>
            <a:endParaRPr spc="135" dirty="0"/>
          </a:p>
        </p:txBody>
      </p:sp>
      <p:graphicFrame>
        <p:nvGraphicFramePr>
          <p:cNvPr id="5" name="object 5"/>
          <p:cNvGraphicFramePr>
            <a:graphicFrameLocks noGrp="1"/>
          </p:cNvGraphicFramePr>
          <p:nvPr/>
        </p:nvGraphicFramePr>
        <p:xfrm>
          <a:off x="838200" y="2286000"/>
          <a:ext cx="6090284" cy="2242185"/>
        </p:xfrm>
        <a:graphic>
          <a:graphicData uri="http://schemas.openxmlformats.org/drawingml/2006/table">
            <a:tbl>
              <a:tblPr firstRow="1" bandRow="1">
                <a:tableStyleId>{2D5ABB26-0587-4C30-8999-92F81FD0307C}</a:tableStyleId>
              </a:tblPr>
              <a:tblGrid>
                <a:gridCol w="2030095">
                  <a:extLst>
                    <a:ext uri="{9D8B030D-6E8A-4147-A177-3AD203B41FA5}">
                      <a16:colId xmlns:a16="http://schemas.microsoft.com/office/drawing/2014/main" val="20000"/>
                    </a:ext>
                  </a:extLst>
                </a:gridCol>
                <a:gridCol w="2030095">
                  <a:extLst>
                    <a:ext uri="{9D8B030D-6E8A-4147-A177-3AD203B41FA5}">
                      <a16:colId xmlns:a16="http://schemas.microsoft.com/office/drawing/2014/main" val="20001"/>
                    </a:ext>
                  </a:extLst>
                </a:gridCol>
                <a:gridCol w="2030094">
                  <a:extLst>
                    <a:ext uri="{9D8B030D-6E8A-4147-A177-3AD203B41FA5}">
                      <a16:colId xmlns:a16="http://schemas.microsoft.com/office/drawing/2014/main" val="20002"/>
                    </a:ext>
                  </a:extLst>
                </a:gridCol>
              </a:tblGrid>
              <a:tr h="401955">
                <a:tc gridSpan="3">
                  <a:txBody>
                    <a:bodyPr/>
                    <a:lstStyle/>
                    <a:p>
                      <a:pPr marL="2540" algn="ctr">
                        <a:lnSpc>
                          <a:spcPts val="1880"/>
                        </a:lnSpc>
                      </a:pPr>
                      <a:r>
                        <a:rPr sz="1600" b="1" spc="-5" dirty="0">
                          <a:solidFill>
                            <a:srgbClr val="FFFFFF"/>
                          </a:solidFill>
                          <a:latin typeface="Gill Sans MT"/>
                          <a:cs typeface="Gill Sans MT"/>
                        </a:rPr>
                        <a:t>TRA</a:t>
                      </a:r>
                      <a:r>
                        <a:rPr sz="1600" b="1" spc="-10" dirty="0">
                          <a:solidFill>
                            <a:srgbClr val="FFFFFF"/>
                          </a:solidFill>
                          <a:latin typeface="Gill Sans MT"/>
                          <a:cs typeface="Gill Sans MT"/>
                        </a:rPr>
                        <a:t>N</a:t>
                      </a:r>
                      <a:r>
                        <a:rPr sz="1600" b="1" spc="-5" dirty="0">
                          <a:solidFill>
                            <a:srgbClr val="FFFFFF"/>
                          </a:solidFill>
                          <a:latin typeface="Gill Sans MT"/>
                          <a:cs typeface="Gill Sans MT"/>
                        </a:rPr>
                        <a:t>SACTI</a:t>
                      </a:r>
                      <a:r>
                        <a:rPr sz="1600" b="1" spc="-10" dirty="0">
                          <a:solidFill>
                            <a:srgbClr val="FFFFFF"/>
                          </a:solidFill>
                          <a:latin typeface="Gill Sans MT"/>
                          <a:cs typeface="Gill Sans MT"/>
                        </a:rPr>
                        <a:t>O</a:t>
                      </a:r>
                      <a:r>
                        <a:rPr sz="1600" b="1" dirty="0">
                          <a:solidFill>
                            <a:srgbClr val="FFFFFF"/>
                          </a:solidFill>
                          <a:latin typeface="Gill Sans MT"/>
                          <a:cs typeface="Gill Sans MT"/>
                        </a:rPr>
                        <a:t>N</a:t>
                      </a:r>
                      <a:r>
                        <a:rPr sz="1600" b="1" spc="-55" dirty="0">
                          <a:solidFill>
                            <a:srgbClr val="FFFFFF"/>
                          </a:solidFill>
                          <a:latin typeface="Gill Sans MT"/>
                          <a:cs typeface="Gill Sans MT"/>
                        </a:rPr>
                        <a:t> </a:t>
                      </a:r>
                      <a:r>
                        <a:rPr sz="1600" b="1" spc="-5" dirty="0">
                          <a:solidFill>
                            <a:srgbClr val="FFFFFF"/>
                          </a:solidFill>
                          <a:latin typeface="Gill Sans MT"/>
                          <a:cs typeface="Gill Sans MT"/>
                        </a:rPr>
                        <a:t>BE</a:t>
                      </a:r>
                      <a:r>
                        <a:rPr sz="1600" b="1" spc="-10" dirty="0">
                          <a:solidFill>
                            <a:srgbClr val="FFFFFF"/>
                          </a:solidFill>
                          <a:latin typeface="Gill Sans MT"/>
                          <a:cs typeface="Gill Sans MT"/>
                        </a:rPr>
                        <a:t>N</a:t>
                      </a:r>
                      <a:r>
                        <a:rPr sz="1600" b="1" spc="-5" dirty="0">
                          <a:solidFill>
                            <a:srgbClr val="FFFFFF"/>
                          </a:solidFill>
                          <a:latin typeface="Gill Sans MT"/>
                          <a:cs typeface="Gill Sans MT"/>
                        </a:rPr>
                        <a:t>C</a:t>
                      </a:r>
                      <a:r>
                        <a:rPr sz="1600" b="1" spc="-10" dirty="0">
                          <a:solidFill>
                            <a:srgbClr val="FFFFFF"/>
                          </a:solidFill>
                          <a:latin typeface="Gill Sans MT"/>
                          <a:cs typeface="Gill Sans MT"/>
                        </a:rPr>
                        <a:t>HM</a:t>
                      </a:r>
                      <a:r>
                        <a:rPr sz="1600" b="1" spc="-5" dirty="0">
                          <a:solidFill>
                            <a:srgbClr val="FFFFFF"/>
                          </a:solidFill>
                          <a:latin typeface="Gill Sans MT"/>
                          <a:cs typeface="Gill Sans MT"/>
                        </a:rPr>
                        <a:t>ARK</a:t>
                      </a:r>
                      <a:endParaRPr sz="1600">
                        <a:latin typeface="Gill Sans MT"/>
                        <a:cs typeface="Gill Sans MT"/>
                      </a:endParaRPr>
                    </a:p>
                  </a:txBody>
                  <a:tcPr marL="0" marR="0" marT="0"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940">
                <a:tc>
                  <a:txBody>
                    <a:bodyPr/>
                    <a:lstStyle/>
                    <a:p>
                      <a:pPr>
                        <a:lnSpc>
                          <a:spcPct val="100000"/>
                        </a:lnSpc>
                      </a:pPr>
                      <a:endParaRPr sz="1250">
                        <a:latin typeface="Times New Roman"/>
                        <a:cs typeface="Times New Roman"/>
                      </a:endParaRPr>
                    </a:p>
                    <a:p>
                      <a:pPr marL="2540" algn="ctr">
                        <a:lnSpc>
                          <a:spcPct val="100000"/>
                        </a:lnSpc>
                      </a:pPr>
                      <a:r>
                        <a:rPr sz="1200" u="sng" spc="10" dirty="0">
                          <a:uFill>
                            <a:solidFill>
                              <a:srgbClr val="000000"/>
                            </a:solidFill>
                          </a:uFill>
                          <a:latin typeface="Century Gothic"/>
                          <a:cs typeface="Century Gothic"/>
                        </a:rPr>
                        <a:t>Percent</a:t>
                      </a:r>
                      <a:r>
                        <a:rPr sz="1200" u="sng" spc="-15" dirty="0">
                          <a:uFill>
                            <a:solidFill>
                              <a:srgbClr val="000000"/>
                            </a:solidFill>
                          </a:uFill>
                          <a:latin typeface="Century Gothic"/>
                          <a:cs typeface="Century Gothic"/>
                        </a:rPr>
                        <a:t> </a:t>
                      </a:r>
                      <a:r>
                        <a:rPr sz="1200" u="sng" spc="60" dirty="0">
                          <a:uFill>
                            <a:solidFill>
                              <a:srgbClr val="000000"/>
                            </a:solidFill>
                          </a:uFill>
                          <a:latin typeface="Century Gothic"/>
                          <a:cs typeface="Century Gothic"/>
                        </a:rPr>
                        <a:t>Sellers</a:t>
                      </a:r>
                      <a:endParaRPr sz="1200">
                        <a:latin typeface="Century Gothic"/>
                        <a:cs typeface="Century Gothic"/>
                      </a:endParaRPr>
                    </a:p>
                    <a:p>
                      <a:pPr>
                        <a:lnSpc>
                          <a:spcPct val="100000"/>
                        </a:lnSpc>
                        <a:spcBef>
                          <a:spcPts val="5"/>
                        </a:spcBef>
                      </a:pPr>
                      <a:endParaRPr sz="1250">
                        <a:latin typeface="Times New Roman"/>
                        <a:cs typeface="Times New Roman"/>
                      </a:endParaRPr>
                    </a:p>
                    <a:p>
                      <a:pPr marL="2540" algn="ctr">
                        <a:lnSpc>
                          <a:spcPct val="100000"/>
                        </a:lnSpc>
                      </a:pPr>
                      <a:r>
                        <a:rPr sz="1200" spc="85" dirty="0">
                          <a:latin typeface="Century Gothic"/>
                          <a:cs typeface="Century Gothic"/>
                        </a:rPr>
                        <a:t>.60</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798195" marR="159385" indent="-634365">
                        <a:lnSpc>
                          <a:spcPct val="200000"/>
                        </a:lnSpc>
                      </a:pPr>
                      <a:r>
                        <a:rPr sz="1200" u="sng" spc="35" dirty="0">
                          <a:uFill>
                            <a:solidFill>
                              <a:srgbClr val="000000"/>
                            </a:solidFill>
                          </a:uFill>
                          <a:latin typeface="Century Gothic"/>
                          <a:cs typeface="Century Gothic"/>
                        </a:rPr>
                        <a:t>Transactions</a:t>
                      </a:r>
                      <a:r>
                        <a:rPr sz="1200" u="sng" spc="-20"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Required </a:t>
                      </a:r>
                      <a:r>
                        <a:rPr sz="1200" spc="-315" dirty="0">
                          <a:latin typeface="Century Gothic"/>
                          <a:cs typeface="Century Gothic"/>
                        </a:rPr>
                        <a:t> </a:t>
                      </a:r>
                      <a:r>
                        <a:rPr sz="1200" spc="110" dirty="0">
                          <a:latin typeface="Century Gothic"/>
                          <a:cs typeface="Century Gothic"/>
                        </a:rPr>
                        <a:t>x</a:t>
                      </a:r>
                      <a:r>
                        <a:rPr sz="1200" spc="15" dirty="0">
                          <a:latin typeface="Century Gothic"/>
                          <a:cs typeface="Century Gothic"/>
                        </a:rPr>
                        <a:t> </a:t>
                      </a:r>
                      <a:r>
                        <a:rPr sz="1200" spc="-70" dirty="0">
                          <a:latin typeface="Century Gothic"/>
                          <a:cs typeface="Century Gothic"/>
                        </a:rPr>
                        <a:t>13.61</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50">
                        <a:latin typeface="Times New Roman"/>
                        <a:cs typeface="Times New Roman"/>
                      </a:endParaRPr>
                    </a:p>
                    <a:p>
                      <a:pPr marR="749300" algn="r">
                        <a:lnSpc>
                          <a:spcPct val="100000"/>
                        </a:lnSpc>
                      </a:pPr>
                      <a:r>
                        <a:rPr sz="1200" u="sng" dirty="0">
                          <a:uFill>
                            <a:solidFill>
                              <a:srgbClr val="000000"/>
                            </a:solidFill>
                          </a:uFill>
                          <a:latin typeface="Century Gothic"/>
                          <a:cs typeface="Century Gothic"/>
                        </a:rPr>
                        <a:t>Closed</a:t>
                      </a:r>
                      <a:endParaRPr sz="1200">
                        <a:latin typeface="Century Gothic"/>
                        <a:cs typeface="Century Gothic"/>
                      </a:endParaRPr>
                    </a:p>
                    <a:p>
                      <a:pPr>
                        <a:lnSpc>
                          <a:spcPct val="100000"/>
                        </a:lnSpc>
                        <a:spcBef>
                          <a:spcPts val="5"/>
                        </a:spcBef>
                      </a:pPr>
                      <a:endParaRPr sz="1250">
                        <a:latin typeface="Times New Roman"/>
                        <a:cs typeface="Times New Roman"/>
                      </a:endParaRPr>
                    </a:p>
                    <a:p>
                      <a:pPr marR="712470" algn="r">
                        <a:lnSpc>
                          <a:spcPct val="100000"/>
                        </a:lnSpc>
                      </a:pPr>
                      <a:r>
                        <a:rPr sz="1200" spc="20" dirty="0">
                          <a:latin typeface="Century Gothic"/>
                          <a:cs typeface="Century Gothic"/>
                        </a:rPr>
                        <a:t>=</a:t>
                      </a:r>
                      <a:r>
                        <a:rPr sz="1200" spc="-65" dirty="0">
                          <a:latin typeface="Century Gothic"/>
                          <a:cs typeface="Century Gothic"/>
                        </a:rPr>
                        <a:t> </a:t>
                      </a:r>
                      <a:r>
                        <a:rPr sz="1200" spc="-35" dirty="0">
                          <a:latin typeface="Century Gothic"/>
                          <a:cs typeface="Century Gothic"/>
                        </a:rPr>
                        <a:t>8.17</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923290">
                <a:tc>
                  <a:txBody>
                    <a:bodyPr/>
                    <a:lstStyle/>
                    <a:p>
                      <a:pPr>
                        <a:lnSpc>
                          <a:spcPct val="100000"/>
                        </a:lnSpc>
                        <a:spcBef>
                          <a:spcPts val="25"/>
                        </a:spcBef>
                      </a:pPr>
                      <a:endParaRPr sz="1250">
                        <a:latin typeface="Times New Roman"/>
                        <a:cs typeface="Times New Roman"/>
                      </a:endParaRPr>
                    </a:p>
                    <a:p>
                      <a:pPr marL="2540" algn="ctr">
                        <a:lnSpc>
                          <a:spcPct val="100000"/>
                        </a:lnSpc>
                      </a:pPr>
                      <a:r>
                        <a:rPr sz="1200" u="sng" spc="10" dirty="0">
                          <a:uFill>
                            <a:solidFill>
                              <a:srgbClr val="000000"/>
                            </a:solidFill>
                          </a:uFill>
                          <a:latin typeface="Century Gothic"/>
                          <a:cs typeface="Century Gothic"/>
                        </a:rPr>
                        <a:t>Percent</a:t>
                      </a:r>
                      <a:r>
                        <a:rPr sz="1200" u="sng" spc="-15" dirty="0">
                          <a:uFill>
                            <a:solidFill>
                              <a:srgbClr val="000000"/>
                            </a:solidFill>
                          </a:uFill>
                          <a:latin typeface="Century Gothic"/>
                          <a:cs typeface="Century Gothic"/>
                        </a:rPr>
                        <a:t> </a:t>
                      </a:r>
                      <a:r>
                        <a:rPr sz="1200" u="sng" spc="70" dirty="0">
                          <a:uFill>
                            <a:solidFill>
                              <a:srgbClr val="000000"/>
                            </a:solidFill>
                          </a:uFill>
                          <a:latin typeface="Century Gothic"/>
                          <a:cs typeface="Century Gothic"/>
                        </a:rPr>
                        <a:t>Buyers</a:t>
                      </a:r>
                      <a:endParaRPr sz="1200">
                        <a:latin typeface="Century Gothic"/>
                        <a:cs typeface="Century Gothic"/>
                      </a:endParaRPr>
                    </a:p>
                    <a:p>
                      <a:pPr>
                        <a:lnSpc>
                          <a:spcPct val="100000"/>
                        </a:lnSpc>
                      </a:pPr>
                      <a:endParaRPr sz="1250">
                        <a:latin typeface="Times New Roman"/>
                        <a:cs typeface="Times New Roman"/>
                      </a:endParaRPr>
                    </a:p>
                    <a:p>
                      <a:pPr marL="2540" algn="ctr">
                        <a:lnSpc>
                          <a:spcPct val="100000"/>
                        </a:lnSpc>
                        <a:spcBef>
                          <a:spcPts val="5"/>
                        </a:spcBef>
                      </a:pPr>
                      <a:r>
                        <a:rPr sz="1200" spc="95" dirty="0">
                          <a:latin typeface="Century Gothic"/>
                          <a:cs typeface="Century Gothic"/>
                        </a:rPr>
                        <a:t>.40</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798195" marR="159385" indent="-634365">
                        <a:lnSpc>
                          <a:spcPct val="200000"/>
                        </a:lnSpc>
                        <a:spcBef>
                          <a:spcPts val="20"/>
                        </a:spcBef>
                      </a:pPr>
                      <a:r>
                        <a:rPr sz="1200" u="sng" spc="35" dirty="0">
                          <a:uFill>
                            <a:solidFill>
                              <a:srgbClr val="000000"/>
                            </a:solidFill>
                          </a:uFill>
                          <a:latin typeface="Century Gothic"/>
                          <a:cs typeface="Century Gothic"/>
                        </a:rPr>
                        <a:t>Transactions</a:t>
                      </a:r>
                      <a:r>
                        <a:rPr sz="1200" u="sng" spc="-20"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Required </a:t>
                      </a:r>
                      <a:r>
                        <a:rPr sz="1200" spc="-315" dirty="0">
                          <a:latin typeface="Century Gothic"/>
                          <a:cs typeface="Century Gothic"/>
                        </a:rPr>
                        <a:t> </a:t>
                      </a:r>
                      <a:r>
                        <a:rPr sz="1200" spc="110" dirty="0">
                          <a:latin typeface="Century Gothic"/>
                          <a:cs typeface="Century Gothic"/>
                        </a:rPr>
                        <a:t>x</a:t>
                      </a:r>
                      <a:r>
                        <a:rPr sz="1200" spc="15" dirty="0">
                          <a:latin typeface="Century Gothic"/>
                          <a:cs typeface="Century Gothic"/>
                        </a:rPr>
                        <a:t> </a:t>
                      </a:r>
                      <a:r>
                        <a:rPr sz="1200" spc="-70" dirty="0">
                          <a:latin typeface="Century Gothic"/>
                          <a:cs typeface="Century Gothic"/>
                        </a:rPr>
                        <a:t>13.61</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algn="ctr">
                        <a:lnSpc>
                          <a:spcPct val="100000"/>
                        </a:lnSpc>
                      </a:pPr>
                      <a:r>
                        <a:rPr sz="1200" u="sng" dirty="0">
                          <a:uFill>
                            <a:solidFill>
                              <a:srgbClr val="000000"/>
                            </a:solidFill>
                          </a:uFill>
                          <a:latin typeface="Century Gothic"/>
                          <a:cs typeface="Century Gothic"/>
                        </a:rPr>
                        <a:t>Closed</a:t>
                      </a:r>
                      <a:endParaRPr sz="1200">
                        <a:latin typeface="Century Gothic"/>
                        <a:cs typeface="Century Gothic"/>
                      </a:endParaRPr>
                    </a:p>
                    <a:p>
                      <a:pPr>
                        <a:lnSpc>
                          <a:spcPct val="100000"/>
                        </a:lnSpc>
                      </a:pPr>
                      <a:endParaRPr sz="1250">
                        <a:latin typeface="Times New Roman"/>
                        <a:cs typeface="Times New Roman"/>
                      </a:endParaRPr>
                    </a:p>
                    <a:p>
                      <a:pPr marL="889635">
                        <a:lnSpc>
                          <a:spcPct val="100000"/>
                        </a:lnSpc>
                        <a:spcBef>
                          <a:spcPts val="5"/>
                        </a:spcBef>
                      </a:pPr>
                      <a:r>
                        <a:rPr sz="1200" spc="20" dirty="0">
                          <a:latin typeface="Century Gothic"/>
                          <a:cs typeface="Century Gothic"/>
                        </a:rPr>
                        <a:t>=</a:t>
                      </a:r>
                      <a:r>
                        <a:rPr sz="1200" spc="-20" dirty="0">
                          <a:latin typeface="Century Gothic"/>
                          <a:cs typeface="Century Gothic"/>
                        </a:rPr>
                        <a:t> </a:t>
                      </a:r>
                      <a:r>
                        <a:rPr sz="1200" spc="75" dirty="0">
                          <a:latin typeface="Century Gothic"/>
                          <a:cs typeface="Century Gothic"/>
                        </a:rPr>
                        <a:t>5.44</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825500" y="4653872"/>
            <a:ext cx="978535" cy="238125"/>
          </a:xfrm>
          <a:prstGeom prst="rect">
            <a:avLst/>
          </a:prstGeom>
        </p:spPr>
        <p:txBody>
          <a:bodyPr vert="horz" wrap="square" lIns="0" tIns="11430" rIns="0" bIns="0" rtlCol="0">
            <a:spAutoFit/>
          </a:bodyPr>
          <a:lstStyle/>
          <a:p>
            <a:pPr marL="12700">
              <a:lnSpc>
                <a:spcPct val="100000"/>
              </a:lnSpc>
              <a:spcBef>
                <a:spcPts val="90"/>
              </a:spcBef>
            </a:pPr>
            <a:r>
              <a:rPr sz="1400" b="1" spc="45" dirty="0">
                <a:latin typeface="Arial"/>
                <a:cs typeface="Arial"/>
              </a:rPr>
              <a:t>Your</a:t>
            </a:r>
            <a:r>
              <a:rPr sz="1400" b="1" spc="-30" dirty="0">
                <a:latin typeface="Arial"/>
                <a:cs typeface="Arial"/>
              </a:rPr>
              <a:t> </a:t>
            </a:r>
            <a:r>
              <a:rPr sz="1400" b="1" spc="20" dirty="0">
                <a:latin typeface="Arial"/>
                <a:cs typeface="Arial"/>
              </a:rPr>
              <a:t>Turn!</a:t>
            </a:r>
            <a:endParaRPr sz="1400">
              <a:latin typeface="Arial"/>
              <a:cs typeface="Arial"/>
            </a:endParaRPr>
          </a:p>
        </p:txBody>
      </p:sp>
      <p:graphicFrame>
        <p:nvGraphicFramePr>
          <p:cNvPr id="7" name="object 7"/>
          <p:cNvGraphicFramePr>
            <a:graphicFrameLocks noGrp="1"/>
          </p:cNvGraphicFramePr>
          <p:nvPr/>
        </p:nvGraphicFramePr>
        <p:xfrm>
          <a:off x="838200" y="5041391"/>
          <a:ext cx="6090284" cy="2239010"/>
        </p:xfrm>
        <a:graphic>
          <a:graphicData uri="http://schemas.openxmlformats.org/drawingml/2006/table">
            <a:tbl>
              <a:tblPr firstRow="1" bandRow="1">
                <a:tableStyleId>{2D5ABB26-0587-4C30-8999-92F81FD0307C}</a:tableStyleId>
              </a:tblPr>
              <a:tblGrid>
                <a:gridCol w="2030095">
                  <a:extLst>
                    <a:ext uri="{9D8B030D-6E8A-4147-A177-3AD203B41FA5}">
                      <a16:colId xmlns:a16="http://schemas.microsoft.com/office/drawing/2014/main" val="20000"/>
                    </a:ext>
                  </a:extLst>
                </a:gridCol>
                <a:gridCol w="2030095">
                  <a:extLst>
                    <a:ext uri="{9D8B030D-6E8A-4147-A177-3AD203B41FA5}">
                      <a16:colId xmlns:a16="http://schemas.microsoft.com/office/drawing/2014/main" val="20001"/>
                    </a:ext>
                  </a:extLst>
                </a:gridCol>
                <a:gridCol w="2030094">
                  <a:extLst>
                    <a:ext uri="{9D8B030D-6E8A-4147-A177-3AD203B41FA5}">
                      <a16:colId xmlns:a16="http://schemas.microsoft.com/office/drawing/2014/main" val="20002"/>
                    </a:ext>
                  </a:extLst>
                </a:gridCol>
              </a:tblGrid>
              <a:tr h="401955">
                <a:tc gridSpan="3">
                  <a:txBody>
                    <a:bodyPr/>
                    <a:lstStyle/>
                    <a:p>
                      <a:pPr marL="2540" algn="ctr">
                        <a:lnSpc>
                          <a:spcPts val="1880"/>
                        </a:lnSpc>
                      </a:pPr>
                      <a:r>
                        <a:rPr sz="1600" b="1" spc="-5" dirty="0">
                          <a:solidFill>
                            <a:srgbClr val="FFFFFF"/>
                          </a:solidFill>
                          <a:latin typeface="Gill Sans MT"/>
                          <a:cs typeface="Gill Sans MT"/>
                        </a:rPr>
                        <a:t>TRA</a:t>
                      </a:r>
                      <a:r>
                        <a:rPr sz="1600" b="1" spc="-10" dirty="0">
                          <a:solidFill>
                            <a:srgbClr val="FFFFFF"/>
                          </a:solidFill>
                          <a:latin typeface="Gill Sans MT"/>
                          <a:cs typeface="Gill Sans MT"/>
                        </a:rPr>
                        <a:t>N</a:t>
                      </a:r>
                      <a:r>
                        <a:rPr sz="1600" b="1" spc="-5" dirty="0">
                          <a:solidFill>
                            <a:srgbClr val="FFFFFF"/>
                          </a:solidFill>
                          <a:latin typeface="Gill Sans MT"/>
                          <a:cs typeface="Gill Sans MT"/>
                        </a:rPr>
                        <a:t>SACTI</a:t>
                      </a:r>
                      <a:r>
                        <a:rPr sz="1600" b="1" spc="-10" dirty="0">
                          <a:solidFill>
                            <a:srgbClr val="FFFFFF"/>
                          </a:solidFill>
                          <a:latin typeface="Gill Sans MT"/>
                          <a:cs typeface="Gill Sans MT"/>
                        </a:rPr>
                        <a:t>O</a:t>
                      </a:r>
                      <a:r>
                        <a:rPr sz="1600" b="1" dirty="0">
                          <a:solidFill>
                            <a:srgbClr val="FFFFFF"/>
                          </a:solidFill>
                          <a:latin typeface="Gill Sans MT"/>
                          <a:cs typeface="Gill Sans MT"/>
                        </a:rPr>
                        <a:t>N</a:t>
                      </a:r>
                      <a:r>
                        <a:rPr sz="1600" b="1" spc="-55" dirty="0">
                          <a:solidFill>
                            <a:srgbClr val="FFFFFF"/>
                          </a:solidFill>
                          <a:latin typeface="Gill Sans MT"/>
                          <a:cs typeface="Gill Sans MT"/>
                        </a:rPr>
                        <a:t> </a:t>
                      </a:r>
                      <a:r>
                        <a:rPr sz="1600" b="1" spc="-5" dirty="0">
                          <a:solidFill>
                            <a:srgbClr val="FFFFFF"/>
                          </a:solidFill>
                          <a:latin typeface="Gill Sans MT"/>
                          <a:cs typeface="Gill Sans MT"/>
                        </a:rPr>
                        <a:t>BE</a:t>
                      </a:r>
                      <a:r>
                        <a:rPr sz="1600" b="1" spc="-10" dirty="0">
                          <a:solidFill>
                            <a:srgbClr val="FFFFFF"/>
                          </a:solidFill>
                          <a:latin typeface="Gill Sans MT"/>
                          <a:cs typeface="Gill Sans MT"/>
                        </a:rPr>
                        <a:t>N</a:t>
                      </a:r>
                      <a:r>
                        <a:rPr sz="1600" b="1" spc="-5" dirty="0">
                          <a:solidFill>
                            <a:srgbClr val="FFFFFF"/>
                          </a:solidFill>
                          <a:latin typeface="Gill Sans MT"/>
                          <a:cs typeface="Gill Sans MT"/>
                        </a:rPr>
                        <a:t>C</a:t>
                      </a:r>
                      <a:r>
                        <a:rPr sz="1600" b="1" spc="-10" dirty="0">
                          <a:solidFill>
                            <a:srgbClr val="FFFFFF"/>
                          </a:solidFill>
                          <a:latin typeface="Gill Sans MT"/>
                          <a:cs typeface="Gill Sans MT"/>
                        </a:rPr>
                        <a:t>HM</a:t>
                      </a:r>
                      <a:r>
                        <a:rPr sz="1600" b="1" spc="-5" dirty="0">
                          <a:solidFill>
                            <a:srgbClr val="FFFFFF"/>
                          </a:solidFill>
                          <a:latin typeface="Gill Sans MT"/>
                          <a:cs typeface="Gill Sans MT"/>
                        </a:rPr>
                        <a:t>ARK</a:t>
                      </a:r>
                      <a:endParaRPr sz="1600">
                        <a:latin typeface="Gill Sans MT"/>
                        <a:cs typeface="Gill Sans MT"/>
                      </a:endParaRPr>
                    </a:p>
                  </a:txBody>
                  <a:tcPr marL="0" marR="0" marT="0" marB="0">
                    <a:solidFill>
                      <a:srgbClr val="0054A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940">
                <a:tc>
                  <a:txBody>
                    <a:bodyPr/>
                    <a:lstStyle/>
                    <a:p>
                      <a:pPr>
                        <a:lnSpc>
                          <a:spcPct val="100000"/>
                        </a:lnSpc>
                      </a:pPr>
                      <a:endParaRPr sz="1250">
                        <a:latin typeface="Times New Roman"/>
                        <a:cs typeface="Times New Roman"/>
                      </a:endParaRPr>
                    </a:p>
                    <a:p>
                      <a:pPr marL="452120">
                        <a:lnSpc>
                          <a:spcPct val="100000"/>
                        </a:lnSpc>
                      </a:pPr>
                      <a:r>
                        <a:rPr sz="1200" u="sng" spc="10" dirty="0">
                          <a:uFill>
                            <a:solidFill>
                              <a:srgbClr val="000000"/>
                            </a:solidFill>
                          </a:uFill>
                          <a:latin typeface="Century Gothic"/>
                          <a:cs typeface="Century Gothic"/>
                        </a:rPr>
                        <a:t>Percent</a:t>
                      </a:r>
                      <a:r>
                        <a:rPr sz="1200" u="sng" spc="-15" dirty="0">
                          <a:uFill>
                            <a:solidFill>
                              <a:srgbClr val="000000"/>
                            </a:solidFill>
                          </a:uFill>
                          <a:latin typeface="Century Gothic"/>
                          <a:cs typeface="Century Gothic"/>
                        </a:rPr>
                        <a:t> </a:t>
                      </a:r>
                      <a:r>
                        <a:rPr sz="1200" u="sng" spc="60" dirty="0">
                          <a:uFill>
                            <a:solidFill>
                              <a:srgbClr val="000000"/>
                            </a:solidFill>
                          </a:uFill>
                          <a:latin typeface="Century Gothic"/>
                          <a:cs typeface="Century Gothic"/>
                        </a:rPr>
                        <a:t>Sellers</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295275" marR="159385" indent="-131445">
                        <a:lnSpc>
                          <a:spcPct val="200000"/>
                        </a:lnSpc>
                      </a:pPr>
                      <a:r>
                        <a:rPr sz="1200" u="sng" spc="35" dirty="0">
                          <a:uFill>
                            <a:solidFill>
                              <a:srgbClr val="000000"/>
                            </a:solidFill>
                          </a:uFill>
                          <a:latin typeface="Century Gothic"/>
                          <a:cs typeface="Century Gothic"/>
                        </a:rPr>
                        <a:t>Transactions</a:t>
                      </a:r>
                      <a:r>
                        <a:rPr sz="1200" u="sng" spc="-20"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Required </a:t>
                      </a:r>
                      <a:r>
                        <a:rPr sz="1200" spc="-315" dirty="0">
                          <a:latin typeface="Century Gothic"/>
                          <a:cs typeface="Century Gothic"/>
                        </a:rPr>
                        <a:t> </a:t>
                      </a:r>
                      <a:r>
                        <a:rPr sz="1200" spc="110" dirty="0">
                          <a:latin typeface="Century Gothic"/>
                          <a:cs typeface="Century Gothic"/>
                        </a:rPr>
                        <a:t>x</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50">
                        <a:latin typeface="Times New Roman"/>
                        <a:cs typeface="Times New Roman"/>
                      </a:endParaRPr>
                    </a:p>
                    <a:p>
                      <a:pPr algn="ctr">
                        <a:lnSpc>
                          <a:spcPct val="100000"/>
                        </a:lnSpc>
                      </a:pPr>
                      <a:r>
                        <a:rPr sz="1200" u="sng" dirty="0">
                          <a:uFill>
                            <a:solidFill>
                              <a:srgbClr val="000000"/>
                            </a:solidFill>
                          </a:uFill>
                          <a:latin typeface="Century Gothic"/>
                          <a:cs typeface="Century Gothic"/>
                        </a:rPr>
                        <a:t>Closed</a:t>
                      </a:r>
                      <a:endParaRPr sz="1200">
                        <a:latin typeface="Century Gothic"/>
                        <a:cs typeface="Century Gothic"/>
                      </a:endParaRPr>
                    </a:p>
                    <a:p>
                      <a:pPr>
                        <a:lnSpc>
                          <a:spcPct val="100000"/>
                        </a:lnSpc>
                        <a:spcBef>
                          <a:spcPts val="5"/>
                        </a:spcBef>
                      </a:pPr>
                      <a:endParaRPr sz="1250">
                        <a:latin typeface="Times New Roman"/>
                        <a:cs typeface="Times New Roman"/>
                      </a:endParaRPr>
                    </a:p>
                    <a:p>
                      <a:pPr marL="340995">
                        <a:lnSpc>
                          <a:spcPct val="100000"/>
                        </a:lnSpc>
                      </a:pPr>
                      <a:r>
                        <a:rPr sz="1200" dirty="0">
                          <a:latin typeface="Century Gothic"/>
                          <a:cs typeface="Century Gothic"/>
                        </a:rPr>
                        <a:t>=</a:t>
                      </a:r>
                      <a:endParaRPr sz="1200">
                        <a:latin typeface="Century Gothic"/>
                        <a:cs typeface="Century Gothic"/>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920115">
                <a:tc>
                  <a:txBody>
                    <a:bodyPr/>
                    <a:lstStyle/>
                    <a:p>
                      <a:pPr>
                        <a:lnSpc>
                          <a:spcPct val="100000"/>
                        </a:lnSpc>
                        <a:spcBef>
                          <a:spcPts val="25"/>
                        </a:spcBef>
                      </a:pPr>
                      <a:endParaRPr sz="1250">
                        <a:latin typeface="Times New Roman"/>
                        <a:cs typeface="Times New Roman"/>
                      </a:endParaRPr>
                    </a:p>
                    <a:p>
                      <a:pPr marL="438784">
                        <a:lnSpc>
                          <a:spcPct val="100000"/>
                        </a:lnSpc>
                      </a:pPr>
                      <a:r>
                        <a:rPr sz="1200" u="sng" spc="10" dirty="0">
                          <a:uFill>
                            <a:solidFill>
                              <a:srgbClr val="000000"/>
                            </a:solidFill>
                          </a:uFill>
                          <a:latin typeface="Century Gothic"/>
                          <a:cs typeface="Century Gothic"/>
                        </a:rPr>
                        <a:t>Percent</a:t>
                      </a:r>
                      <a:r>
                        <a:rPr sz="1200" u="sng" spc="-15" dirty="0">
                          <a:uFill>
                            <a:solidFill>
                              <a:srgbClr val="000000"/>
                            </a:solidFill>
                          </a:uFill>
                          <a:latin typeface="Century Gothic"/>
                          <a:cs typeface="Century Gothic"/>
                        </a:rPr>
                        <a:t> </a:t>
                      </a:r>
                      <a:r>
                        <a:rPr sz="1200" u="sng" spc="70" dirty="0">
                          <a:uFill>
                            <a:solidFill>
                              <a:srgbClr val="000000"/>
                            </a:solidFill>
                          </a:uFill>
                          <a:latin typeface="Century Gothic"/>
                          <a:cs typeface="Century Gothic"/>
                        </a:rPr>
                        <a:t>Buyers</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marL="164465">
                        <a:lnSpc>
                          <a:spcPct val="100000"/>
                        </a:lnSpc>
                      </a:pPr>
                      <a:r>
                        <a:rPr sz="1200" u="sng" spc="35" dirty="0">
                          <a:uFill>
                            <a:solidFill>
                              <a:srgbClr val="000000"/>
                            </a:solidFill>
                          </a:uFill>
                          <a:latin typeface="Century Gothic"/>
                          <a:cs typeface="Century Gothic"/>
                        </a:rPr>
                        <a:t>Transactions</a:t>
                      </a:r>
                      <a:r>
                        <a:rPr sz="1200" u="sng" dirty="0">
                          <a:uFill>
                            <a:solidFill>
                              <a:srgbClr val="000000"/>
                            </a:solidFill>
                          </a:uFill>
                          <a:latin typeface="Century Gothic"/>
                          <a:cs typeface="Century Gothic"/>
                        </a:rPr>
                        <a:t> </a:t>
                      </a:r>
                      <a:r>
                        <a:rPr sz="1200" u="sng" spc="20" dirty="0">
                          <a:uFill>
                            <a:solidFill>
                              <a:srgbClr val="000000"/>
                            </a:solidFill>
                          </a:uFill>
                          <a:latin typeface="Century Gothic"/>
                          <a:cs typeface="Century Gothic"/>
                        </a:rPr>
                        <a:t>Required</a:t>
                      </a:r>
                      <a:endParaRPr sz="1200">
                        <a:latin typeface="Century Gothic"/>
                        <a:cs typeface="Century Gothic"/>
                      </a:endParaRPr>
                    </a:p>
                    <a:p>
                      <a:pPr>
                        <a:lnSpc>
                          <a:spcPct val="100000"/>
                        </a:lnSpc>
                      </a:pPr>
                      <a:endParaRPr sz="1250">
                        <a:latin typeface="Times New Roman"/>
                        <a:cs typeface="Times New Roman"/>
                      </a:endParaRPr>
                    </a:p>
                    <a:p>
                      <a:pPr marL="386715">
                        <a:lnSpc>
                          <a:spcPct val="100000"/>
                        </a:lnSpc>
                        <a:spcBef>
                          <a:spcPts val="5"/>
                        </a:spcBef>
                      </a:pPr>
                      <a:r>
                        <a:rPr sz="1200" dirty="0">
                          <a:latin typeface="Century Gothic"/>
                          <a:cs typeface="Century Gothic"/>
                        </a:rPr>
                        <a:t>/</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spcBef>
                          <a:spcPts val="25"/>
                        </a:spcBef>
                      </a:pPr>
                      <a:endParaRPr sz="1250">
                        <a:latin typeface="Times New Roman"/>
                        <a:cs typeface="Times New Roman"/>
                      </a:endParaRPr>
                    </a:p>
                    <a:p>
                      <a:pPr algn="ctr">
                        <a:lnSpc>
                          <a:spcPct val="100000"/>
                        </a:lnSpc>
                      </a:pPr>
                      <a:r>
                        <a:rPr sz="1200" u="sng" dirty="0">
                          <a:uFill>
                            <a:solidFill>
                              <a:srgbClr val="000000"/>
                            </a:solidFill>
                          </a:uFill>
                          <a:latin typeface="Century Gothic"/>
                          <a:cs typeface="Century Gothic"/>
                        </a:rPr>
                        <a:t>Closed</a:t>
                      </a:r>
                      <a:endParaRPr sz="1200">
                        <a:latin typeface="Century Gothic"/>
                        <a:cs typeface="Century Gothic"/>
                      </a:endParaRPr>
                    </a:p>
                    <a:p>
                      <a:pPr>
                        <a:lnSpc>
                          <a:spcPct val="100000"/>
                        </a:lnSpc>
                      </a:pPr>
                      <a:endParaRPr sz="1250">
                        <a:latin typeface="Times New Roman"/>
                        <a:cs typeface="Times New Roman"/>
                      </a:endParaRPr>
                    </a:p>
                    <a:p>
                      <a:pPr marL="386715">
                        <a:lnSpc>
                          <a:spcPct val="100000"/>
                        </a:lnSpc>
                        <a:spcBef>
                          <a:spcPts val="5"/>
                        </a:spcBef>
                      </a:pPr>
                      <a:r>
                        <a:rPr sz="1200" dirty="0">
                          <a:latin typeface="Century Gothic"/>
                          <a:cs typeface="Century Gothic"/>
                        </a:rPr>
                        <a:t>=</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8747E-D649-4CEC-A1BE-D96C9E340E56}"/>
              </a:ext>
            </a:extLst>
          </p:cNvPr>
          <p:cNvSpPr txBox="1"/>
          <p:nvPr/>
        </p:nvSpPr>
        <p:spPr>
          <a:xfrm>
            <a:off x="457200" y="1981200"/>
            <a:ext cx="6858000" cy="1569660"/>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I know we can all do more personally and professionally in 2022…: if you want to!</a:t>
            </a:r>
            <a:endParaRPr lang="en-US" sz="3200" dirty="0"/>
          </a:p>
        </p:txBody>
      </p:sp>
      <p:cxnSp>
        <p:nvCxnSpPr>
          <p:cNvPr id="4" name="Straight Connector 3">
            <a:extLst>
              <a:ext uri="{FF2B5EF4-FFF2-40B4-BE49-F238E27FC236}">
                <a16:creationId xmlns:a16="http://schemas.microsoft.com/office/drawing/2014/main" id="{0542CD4A-0749-4401-B5F0-008F5B90F270}"/>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08FD9CC7-199B-4F31-91D8-B686731E4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C4DCA2D1-5B6C-4BAB-B1F3-49629B6B7428}"/>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4</a:t>
            </a:fld>
            <a:endParaRPr lang="en-US" spc="135" dirty="0"/>
          </a:p>
        </p:txBody>
      </p:sp>
    </p:spTree>
    <p:extLst>
      <p:ext uri="{BB962C8B-B14F-4D97-AF65-F5344CB8AC3E}">
        <p14:creationId xmlns:p14="http://schemas.microsoft.com/office/powerpoint/2010/main" val="418742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22731" y="801115"/>
            <a:ext cx="5226685" cy="2270125"/>
          </a:xfrm>
          <a:prstGeom prst="rect">
            <a:avLst/>
          </a:prstGeom>
        </p:spPr>
        <p:txBody>
          <a:bodyPr vert="horz" wrap="square" lIns="0" tIns="13335" rIns="0" bIns="0" rtlCol="0">
            <a:spAutoFit/>
          </a:bodyPr>
          <a:lstStyle/>
          <a:p>
            <a:pPr marL="1974214">
              <a:lnSpc>
                <a:spcPct val="100000"/>
              </a:lnSpc>
              <a:spcBef>
                <a:spcPts val="105"/>
              </a:spcBef>
            </a:pPr>
            <a:r>
              <a:rPr sz="1600" b="1" u="sng" spc="-100" dirty="0">
                <a:uFill>
                  <a:solidFill>
                    <a:srgbClr val="000000"/>
                  </a:solidFill>
                </a:uFill>
                <a:latin typeface="Gill Sans MT"/>
                <a:cs typeface="Gill Sans MT"/>
              </a:rPr>
              <a:t>O</a:t>
            </a:r>
            <a:r>
              <a:rPr sz="1600" b="1" u="sng" spc="-75" dirty="0">
                <a:uFill>
                  <a:solidFill>
                    <a:srgbClr val="000000"/>
                  </a:solidFill>
                </a:uFill>
                <a:latin typeface="Gill Sans MT"/>
                <a:cs typeface="Gill Sans MT"/>
              </a:rPr>
              <a:t>P</a:t>
            </a:r>
            <a:r>
              <a:rPr sz="1600" b="1" u="sng" spc="-125" dirty="0">
                <a:uFill>
                  <a:solidFill>
                    <a:srgbClr val="000000"/>
                  </a:solidFill>
                </a:uFill>
                <a:latin typeface="Gill Sans MT"/>
                <a:cs typeface="Gill Sans MT"/>
              </a:rPr>
              <a:t>E</a:t>
            </a:r>
            <a:r>
              <a:rPr sz="1600" b="1" u="sng" spc="-60" dirty="0">
                <a:uFill>
                  <a:solidFill>
                    <a:srgbClr val="000000"/>
                  </a:solidFill>
                </a:uFill>
                <a:latin typeface="Gill Sans MT"/>
                <a:cs typeface="Gill Sans MT"/>
              </a:rPr>
              <a:t>R</a:t>
            </a:r>
            <a:r>
              <a:rPr sz="1600" b="1" u="sng" spc="-204" dirty="0">
                <a:uFill>
                  <a:solidFill>
                    <a:srgbClr val="000000"/>
                  </a:solidFill>
                </a:uFill>
                <a:latin typeface="Gill Sans MT"/>
                <a:cs typeface="Gill Sans MT"/>
              </a:rPr>
              <a:t>A</a:t>
            </a:r>
            <a:r>
              <a:rPr sz="1600" b="1" u="sng" spc="-160" dirty="0">
                <a:uFill>
                  <a:solidFill>
                    <a:srgbClr val="000000"/>
                  </a:solidFill>
                </a:uFill>
                <a:latin typeface="Gill Sans MT"/>
                <a:cs typeface="Gill Sans MT"/>
              </a:rPr>
              <a:t>T</a:t>
            </a:r>
            <a:r>
              <a:rPr sz="1600" b="1" u="sng" spc="-35" dirty="0">
                <a:uFill>
                  <a:solidFill>
                    <a:srgbClr val="000000"/>
                  </a:solidFill>
                </a:uFill>
                <a:latin typeface="Gill Sans MT"/>
                <a:cs typeface="Gill Sans MT"/>
              </a:rPr>
              <a:t>I</a:t>
            </a:r>
            <a:r>
              <a:rPr sz="1600" b="1" u="sng" spc="-165" dirty="0">
                <a:uFill>
                  <a:solidFill>
                    <a:srgbClr val="000000"/>
                  </a:solidFill>
                </a:uFill>
                <a:latin typeface="Gill Sans MT"/>
                <a:cs typeface="Gill Sans MT"/>
              </a:rPr>
              <a:t>ON</a:t>
            </a:r>
            <a:r>
              <a:rPr sz="1600" b="1" u="sng" spc="-150" dirty="0">
                <a:uFill>
                  <a:solidFill>
                    <a:srgbClr val="000000"/>
                  </a:solidFill>
                </a:uFill>
                <a:latin typeface="Gill Sans MT"/>
                <a:cs typeface="Gill Sans MT"/>
              </a:rPr>
              <a:t>A</a:t>
            </a:r>
            <a:r>
              <a:rPr sz="1600" b="1" u="sng" spc="-120" dirty="0">
                <a:uFill>
                  <a:solidFill>
                    <a:srgbClr val="000000"/>
                  </a:solidFill>
                </a:uFill>
                <a:latin typeface="Gill Sans MT"/>
                <a:cs typeface="Gill Sans MT"/>
              </a:rPr>
              <a:t>L</a:t>
            </a:r>
            <a:r>
              <a:rPr sz="1600" b="1" u="sng" spc="-50" dirty="0">
                <a:uFill>
                  <a:solidFill>
                    <a:srgbClr val="000000"/>
                  </a:solidFill>
                </a:uFill>
                <a:latin typeface="Gill Sans MT"/>
                <a:cs typeface="Gill Sans MT"/>
              </a:rPr>
              <a:t> </a:t>
            </a:r>
            <a:r>
              <a:rPr sz="1600" b="1" u="sng" spc="-105" dirty="0">
                <a:uFill>
                  <a:solidFill>
                    <a:srgbClr val="000000"/>
                  </a:solidFill>
                </a:uFill>
                <a:latin typeface="Gill Sans MT"/>
                <a:cs typeface="Gill Sans MT"/>
              </a:rPr>
              <a:t>MOD</a:t>
            </a:r>
            <a:r>
              <a:rPr sz="1600" b="1" u="sng" spc="-75" dirty="0">
                <a:uFill>
                  <a:solidFill>
                    <a:srgbClr val="000000"/>
                  </a:solidFill>
                </a:uFill>
                <a:latin typeface="Gill Sans MT"/>
                <a:cs typeface="Gill Sans MT"/>
              </a:rPr>
              <a:t>E</a:t>
            </a:r>
            <a:r>
              <a:rPr sz="1600" b="1" u="sng" spc="-120" dirty="0">
                <a:uFill>
                  <a:solidFill>
                    <a:srgbClr val="000000"/>
                  </a:solidFill>
                </a:uFill>
                <a:latin typeface="Gill Sans MT"/>
                <a:cs typeface="Gill Sans MT"/>
              </a:rPr>
              <a:t>L</a:t>
            </a:r>
            <a:endParaRPr sz="1600">
              <a:latin typeface="Gill Sans MT"/>
              <a:cs typeface="Gill Sans MT"/>
            </a:endParaRPr>
          </a:p>
          <a:p>
            <a:pPr>
              <a:lnSpc>
                <a:spcPct val="100000"/>
              </a:lnSpc>
              <a:spcBef>
                <a:spcPts val="10"/>
              </a:spcBef>
            </a:pPr>
            <a:endParaRPr sz="1800">
              <a:latin typeface="Gill Sans MT"/>
              <a:cs typeface="Gill Sans MT"/>
            </a:endParaRPr>
          </a:p>
          <a:p>
            <a:pPr marL="15240">
              <a:lnSpc>
                <a:spcPts val="1655"/>
              </a:lnSpc>
            </a:pPr>
            <a:r>
              <a:rPr sz="1400" b="1" dirty="0">
                <a:latin typeface="Arial"/>
                <a:cs typeface="Arial"/>
              </a:rPr>
              <a:t>STEP</a:t>
            </a:r>
            <a:r>
              <a:rPr sz="1400" b="1" spc="-5" dirty="0">
                <a:latin typeface="Arial"/>
                <a:cs typeface="Arial"/>
              </a:rPr>
              <a:t> </a:t>
            </a:r>
            <a:r>
              <a:rPr sz="1400" b="1" spc="25" dirty="0">
                <a:latin typeface="Arial"/>
                <a:cs typeface="Arial"/>
              </a:rPr>
              <a:t>8:</a:t>
            </a:r>
            <a:endParaRPr sz="1400">
              <a:latin typeface="Arial"/>
              <a:cs typeface="Arial"/>
            </a:endParaRPr>
          </a:p>
          <a:p>
            <a:pPr marL="15240">
              <a:lnSpc>
                <a:spcPts val="1295"/>
              </a:lnSpc>
            </a:pPr>
            <a:r>
              <a:rPr sz="1100" spc="25" dirty="0">
                <a:latin typeface="Century Gothic"/>
                <a:cs typeface="Century Gothic"/>
              </a:rPr>
              <a:t>Transaction</a:t>
            </a:r>
            <a:r>
              <a:rPr sz="1100" spc="-5" dirty="0">
                <a:latin typeface="Century Gothic"/>
                <a:cs typeface="Century Gothic"/>
              </a:rPr>
              <a:t> </a:t>
            </a:r>
            <a:r>
              <a:rPr sz="1100" spc="25" dirty="0">
                <a:latin typeface="Century Gothic"/>
                <a:cs typeface="Century Gothic"/>
              </a:rPr>
              <a:t>Sources.</a:t>
            </a:r>
            <a:endParaRPr sz="1100">
              <a:latin typeface="Century Gothic"/>
              <a:cs typeface="Century Gothic"/>
            </a:endParaRPr>
          </a:p>
          <a:p>
            <a:pPr>
              <a:lnSpc>
                <a:spcPct val="100000"/>
              </a:lnSpc>
              <a:spcBef>
                <a:spcPts val="20"/>
              </a:spcBef>
            </a:pPr>
            <a:endParaRPr sz="1750">
              <a:latin typeface="Century Gothic"/>
              <a:cs typeface="Century Gothic"/>
            </a:endParaRPr>
          </a:p>
          <a:p>
            <a:pPr marL="15240" marR="5080">
              <a:lnSpc>
                <a:spcPct val="100000"/>
              </a:lnSpc>
            </a:pPr>
            <a:r>
              <a:rPr sz="1100" spc="-25" dirty="0">
                <a:latin typeface="Century Gothic"/>
                <a:cs typeface="Century Gothic"/>
              </a:rPr>
              <a:t>Compare</a:t>
            </a:r>
            <a:r>
              <a:rPr sz="1100" spc="25" dirty="0">
                <a:latin typeface="Century Gothic"/>
                <a:cs typeface="Century Gothic"/>
              </a:rPr>
              <a:t> </a:t>
            </a:r>
            <a:r>
              <a:rPr sz="1100" spc="40" dirty="0">
                <a:latin typeface="Century Gothic"/>
                <a:cs typeface="Century Gothic"/>
              </a:rPr>
              <a:t>your</a:t>
            </a:r>
            <a:r>
              <a:rPr sz="1100" spc="30" dirty="0">
                <a:latin typeface="Century Gothic"/>
                <a:cs typeface="Century Gothic"/>
              </a:rPr>
              <a:t> </a:t>
            </a:r>
            <a:r>
              <a:rPr sz="1100" spc="10" dirty="0">
                <a:latin typeface="Century Gothic"/>
                <a:cs typeface="Century Gothic"/>
              </a:rPr>
              <a:t>transaction</a:t>
            </a:r>
            <a:r>
              <a:rPr sz="1100" spc="25" dirty="0">
                <a:latin typeface="Century Gothic"/>
                <a:cs typeface="Century Gothic"/>
              </a:rPr>
              <a:t> </a:t>
            </a:r>
            <a:r>
              <a:rPr sz="1100" spc="10" dirty="0">
                <a:latin typeface="Century Gothic"/>
                <a:cs typeface="Century Gothic"/>
              </a:rPr>
              <a:t>amounts</a:t>
            </a:r>
            <a:r>
              <a:rPr sz="1100" spc="30" dirty="0">
                <a:latin typeface="Century Gothic"/>
                <a:cs typeface="Century Gothic"/>
              </a:rPr>
              <a:t> </a:t>
            </a:r>
            <a:r>
              <a:rPr sz="1100" spc="40" dirty="0">
                <a:latin typeface="Century Gothic"/>
                <a:cs typeface="Century Gothic"/>
              </a:rPr>
              <a:t>from</a:t>
            </a:r>
            <a:r>
              <a:rPr sz="1100" spc="25" dirty="0">
                <a:latin typeface="Century Gothic"/>
                <a:cs typeface="Century Gothic"/>
              </a:rPr>
              <a:t> </a:t>
            </a:r>
            <a:r>
              <a:rPr sz="1100" spc="35" dirty="0">
                <a:latin typeface="Century Gothic"/>
                <a:cs typeface="Century Gothic"/>
              </a:rPr>
              <a:t>last</a:t>
            </a:r>
            <a:r>
              <a:rPr sz="1100" spc="30" dirty="0">
                <a:latin typeface="Century Gothic"/>
                <a:cs typeface="Century Gothic"/>
              </a:rPr>
              <a:t> </a:t>
            </a:r>
            <a:r>
              <a:rPr sz="1100" spc="-85" dirty="0">
                <a:latin typeface="Century Gothic"/>
                <a:cs typeface="Century Gothic"/>
              </a:rPr>
              <a:t>12</a:t>
            </a:r>
            <a:r>
              <a:rPr sz="1100" spc="25" dirty="0">
                <a:latin typeface="Century Gothic"/>
                <a:cs typeface="Century Gothic"/>
              </a:rPr>
              <a:t> </a:t>
            </a:r>
            <a:r>
              <a:rPr sz="1100" spc="35" dirty="0">
                <a:latin typeface="Century Gothic"/>
                <a:cs typeface="Century Gothic"/>
              </a:rPr>
              <a:t>months</a:t>
            </a:r>
            <a:r>
              <a:rPr sz="1100" spc="30" dirty="0">
                <a:latin typeface="Century Gothic"/>
                <a:cs typeface="Century Gothic"/>
              </a:rPr>
              <a:t> </a:t>
            </a:r>
            <a:r>
              <a:rPr sz="1100" spc="-45" dirty="0">
                <a:latin typeface="Century Gothic"/>
                <a:cs typeface="Century Gothic"/>
              </a:rPr>
              <a:t>and</a:t>
            </a:r>
            <a:r>
              <a:rPr sz="1100" spc="30" dirty="0">
                <a:latin typeface="Century Gothic"/>
                <a:cs typeface="Century Gothic"/>
              </a:rPr>
              <a:t> identify</a:t>
            </a:r>
            <a:r>
              <a:rPr sz="1100" spc="25" dirty="0">
                <a:latin typeface="Century Gothic"/>
                <a:cs typeface="Century Gothic"/>
              </a:rPr>
              <a:t> </a:t>
            </a:r>
            <a:r>
              <a:rPr sz="1100" spc="5" dirty="0">
                <a:latin typeface="Century Gothic"/>
                <a:cs typeface="Century Gothic"/>
              </a:rPr>
              <a:t>where </a:t>
            </a:r>
            <a:r>
              <a:rPr sz="1100" spc="-290" dirty="0">
                <a:latin typeface="Century Gothic"/>
                <a:cs typeface="Century Gothic"/>
              </a:rPr>
              <a:t> </a:t>
            </a:r>
            <a:r>
              <a:rPr sz="1100" dirty="0">
                <a:latin typeface="Century Gothic"/>
                <a:cs typeface="Century Gothic"/>
              </a:rPr>
              <a:t>additional</a:t>
            </a:r>
            <a:r>
              <a:rPr sz="1100" spc="25" dirty="0">
                <a:latin typeface="Century Gothic"/>
                <a:cs typeface="Century Gothic"/>
              </a:rPr>
              <a:t> </a:t>
            </a:r>
            <a:r>
              <a:rPr sz="1100" spc="20" dirty="0">
                <a:latin typeface="Century Gothic"/>
                <a:cs typeface="Century Gothic"/>
              </a:rPr>
              <a:t>transactions</a:t>
            </a:r>
            <a:r>
              <a:rPr sz="1100" spc="30" dirty="0">
                <a:latin typeface="Century Gothic"/>
                <a:cs typeface="Century Gothic"/>
              </a:rPr>
              <a:t> </a:t>
            </a:r>
            <a:r>
              <a:rPr sz="1100" spc="60" dirty="0">
                <a:latin typeface="Century Gothic"/>
                <a:cs typeface="Century Gothic"/>
              </a:rPr>
              <a:t>will</a:t>
            </a:r>
            <a:r>
              <a:rPr sz="1100" spc="30" dirty="0">
                <a:latin typeface="Century Gothic"/>
                <a:cs typeface="Century Gothic"/>
              </a:rPr>
              <a:t> </a:t>
            </a:r>
            <a:r>
              <a:rPr sz="1100" spc="-45" dirty="0">
                <a:latin typeface="Century Gothic"/>
                <a:cs typeface="Century Gothic"/>
              </a:rPr>
              <a:t>be</a:t>
            </a:r>
            <a:r>
              <a:rPr sz="1100" spc="30" dirty="0">
                <a:latin typeface="Century Gothic"/>
                <a:cs typeface="Century Gothic"/>
              </a:rPr>
              <a:t> </a:t>
            </a:r>
            <a:r>
              <a:rPr sz="1100" spc="-20" dirty="0">
                <a:latin typeface="Century Gothic"/>
                <a:cs typeface="Century Gothic"/>
              </a:rPr>
              <a:t>generated</a:t>
            </a:r>
            <a:r>
              <a:rPr sz="1100" spc="30" dirty="0">
                <a:latin typeface="Century Gothic"/>
                <a:cs typeface="Century Gothic"/>
              </a:rPr>
              <a:t> </a:t>
            </a:r>
            <a:r>
              <a:rPr sz="1100" spc="40" dirty="0">
                <a:latin typeface="Century Gothic"/>
                <a:cs typeface="Century Gothic"/>
              </a:rPr>
              <a:t>from</a:t>
            </a:r>
            <a:r>
              <a:rPr sz="1100" spc="30" dirty="0">
                <a:latin typeface="Century Gothic"/>
                <a:cs typeface="Century Gothic"/>
              </a:rPr>
              <a:t> </a:t>
            </a:r>
            <a:r>
              <a:rPr sz="1100" spc="50" dirty="0">
                <a:latin typeface="Century Gothic"/>
                <a:cs typeface="Century Gothic"/>
              </a:rPr>
              <a:t>for</a:t>
            </a:r>
            <a:r>
              <a:rPr sz="1100" spc="25" dirty="0">
                <a:latin typeface="Century Gothic"/>
                <a:cs typeface="Century Gothic"/>
              </a:rPr>
              <a:t> </a:t>
            </a:r>
            <a:r>
              <a:rPr sz="1100" dirty="0">
                <a:latin typeface="Century Gothic"/>
                <a:cs typeface="Century Gothic"/>
              </a:rPr>
              <a:t>the</a:t>
            </a:r>
            <a:r>
              <a:rPr sz="1100" spc="25" dirty="0">
                <a:latin typeface="Century Gothic"/>
                <a:cs typeface="Century Gothic"/>
              </a:rPr>
              <a:t> next</a:t>
            </a:r>
            <a:r>
              <a:rPr sz="1100" spc="30" dirty="0">
                <a:latin typeface="Century Gothic"/>
                <a:cs typeface="Century Gothic"/>
              </a:rPr>
              <a:t> </a:t>
            </a:r>
            <a:r>
              <a:rPr sz="1100" spc="10" dirty="0">
                <a:latin typeface="Century Gothic"/>
                <a:cs typeface="Century Gothic"/>
              </a:rPr>
              <a:t>twelve</a:t>
            </a:r>
            <a:r>
              <a:rPr sz="1100" spc="30" dirty="0">
                <a:latin typeface="Century Gothic"/>
                <a:cs typeface="Century Gothic"/>
              </a:rPr>
              <a:t> </a:t>
            </a:r>
            <a:r>
              <a:rPr sz="1100" spc="25" dirty="0">
                <a:latin typeface="Century Gothic"/>
                <a:cs typeface="Century Gothic"/>
              </a:rPr>
              <a:t>months.</a:t>
            </a:r>
            <a:endParaRPr sz="1100">
              <a:latin typeface="Century Gothic"/>
              <a:cs typeface="Century Gothic"/>
            </a:endParaRPr>
          </a:p>
          <a:p>
            <a:pPr>
              <a:lnSpc>
                <a:spcPct val="100000"/>
              </a:lnSpc>
              <a:spcBef>
                <a:spcPts val="40"/>
              </a:spcBef>
            </a:pPr>
            <a:endParaRPr sz="1250">
              <a:latin typeface="Century Gothic"/>
              <a:cs typeface="Century Gothic"/>
            </a:endParaRPr>
          </a:p>
          <a:p>
            <a:pPr marL="12700">
              <a:lnSpc>
                <a:spcPct val="100000"/>
              </a:lnSpc>
              <a:tabLst>
                <a:tab pos="3589020" algn="l"/>
              </a:tabLst>
            </a:pPr>
            <a:r>
              <a:rPr sz="1200" spc="30" dirty="0">
                <a:latin typeface="Century Gothic"/>
                <a:cs typeface="Century Gothic"/>
              </a:rPr>
              <a:t>Transaction</a:t>
            </a:r>
            <a:r>
              <a:rPr sz="1200" spc="15" dirty="0">
                <a:latin typeface="Century Gothic"/>
                <a:cs typeface="Century Gothic"/>
              </a:rPr>
              <a:t> </a:t>
            </a:r>
            <a:r>
              <a:rPr sz="1200" spc="10" dirty="0">
                <a:latin typeface="Century Gothic"/>
                <a:cs typeface="Century Gothic"/>
              </a:rPr>
              <a:t>Benchmark</a:t>
            </a:r>
            <a:r>
              <a:rPr sz="1200" spc="20" dirty="0">
                <a:latin typeface="Century Gothic"/>
                <a:cs typeface="Century Gothic"/>
              </a:rPr>
              <a:t> </a:t>
            </a:r>
            <a:r>
              <a:rPr sz="1200" spc="70" dirty="0">
                <a:latin typeface="Century Gothic"/>
                <a:cs typeface="Century Gothic"/>
              </a:rPr>
              <a:t>(Buyers)</a:t>
            </a:r>
            <a:r>
              <a:rPr sz="1200" spc="25" dirty="0">
                <a:latin typeface="Century Gothic"/>
                <a:cs typeface="Century Gothic"/>
              </a:rPr>
              <a:t> </a:t>
            </a:r>
            <a:r>
              <a:rPr sz="1200" u="sng" dirty="0">
                <a:uFill>
                  <a:solidFill>
                    <a:srgbClr val="000000"/>
                  </a:solidFill>
                </a:uFill>
                <a:latin typeface="Times New Roman"/>
                <a:cs typeface="Times New Roman"/>
              </a:rPr>
              <a:t> 	</a:t>
            </a:r>
            <a:endParaRPr sz="1200">
              <a:latin typeface="Times New Roman"/>
              <a:cs typeface="Times New Roman"/>
            </a:endParaRPr>
          </a:p>
          <a:p>
            <a:pPr>
              <a:lnSpc>
                <a:spcPct val="100000"/>
              </a:lnSpc>
              <a:spcBef>
                <a:spcPts val="5"/>
              </a:spcBef>
            </a:pPr>
            <a:endParaRPr sz="1250">
              <a:latin typeface="Times New Roman"/>
              <a:cs typeface="Times New Roman"/>
            </a:endParaRPr>
          </a:p>
          <a:p>
            <a:pPr marL="12700">
              <a:lnSpc>
                <a:spcPct val="100000"/>
              </a:lnSpc>
              <a:tabLst>
                <a:tab pos="3562350" algn="l"/>
              </a:tabLst>
            </a:pPr>
            <a:r>
              <a:rPr sz="1200" spc="30" dirty="0">
                <a:latin typeface="Century Gothic"/>
                <a:cs typeface="Century Gothic"/>
              </a:rPr>
              <a:t>Transaction</a:t>
            </a:r>
            <a:r>
              <a:rPr sz="1200" spc="10" dirty="0">
                <a:latin typeface="Century Gothic"/>
                <a:cs typeface="Century Gothic"/>
              </a:rPr>
              <a:t> Benchmark </a:t>
            </a:r>
            <a:r>
              <a:rPr sz="1200" spc="65" dirty="0">
                <a:latin typeface="Century Gothic"/>
                <a:cs typeface="Century Gothic"/>
              </a:rPr>
              <a:t>(Sellers)</a:t>
            </a:r>
            <a:r>
              <a:rPr sz="1200" spc="25" dirty="0">
                <a:latin typeface="Century Gothic"/>
                <a:cs typeface="Century Gothic"/>
              </a:rPr>
              <a:t> </a:t>
            </a:r>
            <a:r>
              <a:rPr sz="1200" u="sng" dirty="0">
                <a:uFill>
                  <a:solidFill>
                    <a:srgbClr val="000000"/>
                  </a:solidFill>
                </a:uFill>
                <a:latin typeface="Times New Roman"/>
                <a:cs typeface="Times New Roman"/>
              </a:rPr>
              <a:t> 	</a:t>
            </a:r>
            <a:endParaRPr sz="120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40</a:t>
            </a:fld>
            <a:endParaRPr spc="135" dirty="0"/>
          </a:p>
        </p:txBody>
      </p:sp>
      <p:graphicFrame>
        <p:nvGraphicFramePr>
          <p:cNvPr id="5" name="object 5"/>
          <p:cNvGraphicFramePr>
            <a:graphicFrameLocks noGrp="1"/>
          </p:cNvGraphicFramePr>
          <p:nvPr/>
        </p:nvGraphicFramePr>
        <p:xfrm>
          <a:off x="838200" y="3286760"/>
          <a:ext cx="6090281" cy="5346700"/>
        </p:xfrm>
        <a:graphic>
          <a:graphicData uri="http://schemas.openxmlformats.org/drawingml/2006/table">
            <a:tbl>
              <a:tblPr firstRow="1" bandRow="1">
                <a:tableStyleId>{2D5ABB26-0587-4C30-8999-92F81FD0307C}</a:tableStyleId>
              </a:tblPr>
              <a:tblGrid>
                <a:gridCol w="1825625">
                  <a:extLst>
                    <a:ext uri="{9D8B030D-6E8A-4147-A177-3AD203B41FA5}">
                      <a16:colId xmlns:a16="http://schemas.microsoft.com/office/drawing/2014/main" val="20000"/>
                    </a:ext>
                  </a:extLst>
                </a:gridCol>
                <a:gridCol w="1085214">
                  <a:extLst>
                    <a:ext uri="{9D8B030D-6E8A-4147-A177-3AD203B41FA5}">
                      <a16:colId xmlns:a16="http://schemas.microsoft.com/office/drawing/2014/main" val="20001"/>
                    </a:ext>
                  </a:extLst>
                </a:gridCol>
                <a:gridCol w="1088389">
                  <a:extLst>
                    <a:ext uri="{9D8B030D-6E8A-4147-A177-3AD203B41FA5}">
                      <a16:colId xmlns:a16="http://schemas.microsoft.com/office/drawing/2014/main" val="20002"/>
                    </a:ext>
                  </a:extLst>
                </a:gridCol>
                <a:gridCol w="1085214">
                  <a:extLst>
                    <a:ext uri="{9D8B030D-6E8A-4147-A177-3AD203B41FA5}">
                      <a16:colId xmlns:a16="http://schemas.microsoft.com/office/drawing/2014/main" val="20003"/>
                    </a:ext>
                  </a:extLst>
                </a:gridCol>
                <a:gridCol w="1005839">
                  <a:extLst>
                    <a:ext uri="{9D8B030D-6E8A-4147-A177-3AD203B41FA5}">
                      <a16:colId xmlns:a16="http://schemas.microsoft.com/office/drawing/2014/main" val="20004"/>
                    </a:ext>
                  </a:extLst>
                </a:gridCol>
              </a:tblGrid>
              <a:tr h="517525">
                <a:tc>
                  <a:txBody>
                    <a:bodyPr/>
                    <a:lstStyle/>
                    <a:p>
                      <a:pPr marL="507365" marR="184785" indent="-311785">
                        <a:lnSpc>
                          <a:spcPct val="100000"/>
                        </a:lnSpc>
                        <a:spcBef>
                          <a:spcPts val="30"/>
                        </a:spcBef>
                      </a:pPr>
                      <a:r>
                        <a:rPr sz="1600" b="1" spc="-5" dirty="0">
                          <a:solidFill>
                            <a:srgbClr val="FFFFFF"/>
                          </a:solidFill>
                          <a:latin typeface="Gill Sans MT"/>
                          <a:cs typeface="Gill Sans MT"/>
                        </a:rPr>
                        <a:t>TRA</a:t>
                      </a:r>
                      <a:r>
                        <a:rPr sz="1600" b="1" spc="-10" dirty="0">
                          <a:solidFill>
                            <a:srgbClr val="FFFFFF"/>
                          </a:solidFill>
                          <a:latin typeface="Gill Sans MT"/>
                          <a:cs typeface="Gill Sans MT"/>
                        </a:rPr>
                        <a:t>N</a:t>
                      </a:r>
                      <a:r>
                        <a:rPr sz="1600" b="1" spc="-5" dirty="0">
                          <a:solidFill>
                            <a:srgbClr val="FFFFFF"/>
                          </a:solidFill>
                          <a:latin typeface="Gill Sans MT"/>
                          <a:cs typeface="Gill Sans MT"/>
                        </a:rPr>
                        <a:t>SACTI</a:t>
                      </a:r>
                      <a:r>
                        <a:rPr sz="1600" b="1" spc="-10" dirty="0">
                          <a:solidFill>
                            <a:srgbClr val="FFFFFF"/>
                          </a:solidFill>
                          <a:latin typeface="Gill Sans MT"/>
                          <a:cs typeface="Gill Sans MT"/>
                        </a:rPr>
                        <a:t>O</a:t>
                      </a:r>
                      <a:r>
                        <a:rPr sz="1600" b="1" dirty="0">
                          <a:solidFill>
                            <a:srgbClr val="FFFFFF"/>
                          </a:solidFill>
                          <a:latin typeface="Gill Sans MT"/>
                          <a:cs typeface="Gill Sans MT"/>
                        </a:rPr>
                        <a:t>N  </a:t>
                      </a:r>
                      <a:r>
                        <a:rPr sz="1600" b="1" spc="-105" dirty="0">
                          <a:solidFill>
                            <a:srgbClr val="FFFFFF"/>
                          </a:solidFill>
                          <a:latin typeface="Gill Sans MT"/>
                          <a:cs typeface="Gill Sans MT"/>
                        </a:rPr>
                        <a:t>SOURCE</a:t>
                      </a:r>
                      <a:endParaRPr sz="1600">
                        <a:latin typeface="Gill Sans MT"/>
                        <a:cs typeface="Gill Sans MT"/>
                      </a:endParaRPr>
                    </a:p>
                  </a:txBody>
                  <a:tcPr marL="0" marR="0" marT="3810" marB="0">
                    <a:solidFill>
                      <a:srgbClr val="0054A4"/>
                    </a:solidFill>
                  </a:tcPr>
                </a:tc>
                <a:tc gridSpan="2">
                  <a:txBody>
                    <a:bodyPr/>
                    <a:lstStyle/>
                    <a:p>
                      <a:pPr marL="340995">
                        <a:lnSpc>
                          <a:spcPct val="100000"/>
                        </a:lnSpc>
                        <a:spcBef>
                          <a:spcPts val="990"/>
                        </a:spcBef>
                      </a:pPr>
                      <a:r>
                        <a:rPr sz="1600" b="1" spc="-5" dirty="0">
                          <a:solidFill>
                            <a:srgbClr val="FFFFFF"/>
                          </a:solidFill>
                          <a:latin typeface="Gill Sans MT"/>
                          <a:cs typeface="Gill Sans MT"/>
                        </a:rPr>
                        <a:t>LISTI</a:t>
                      </a:r>
                      <a:r>
                        <a:rPr sz="1600" b="1" spc="-10" dirty="0">
                          <a:solidFill>
                            <a:srgbClr val="FFFFFF"/>
                          </a:solidFill>
                          <a:latin typeface="Gill Sans MT"/>
                          <a:cs typeface="Gill Sans MT"/>
                        </a:rPr>
                        <a:t>NG</a:t>
                      </a:r>
                      <a:r>
                        <a:rPr sz="1600" b="1" dirty="0">
                          <a:solidFill>
                            <a:srgbClr val="FFFFFF"/>
                          </a:solidFill>
                          <a:latin typeface="Gill Sans MT"/>
                          <a:cs typeface="Gill Sans MT"/>
                        </a:rPr>
                        <a:t>S</a:t>
                      </a:r>
                      <a:r>
                        <a:rPr sz="1600" b="1" spc="-50" dirty="0">
                          <a:solidFill>
                            <a:srgbClr val="FFFFFF"/>
                          </a:solidFill>
                          <a:latin typeface="Gill Sans MT"/>
                          <a:cs typeface="Gill Sans MT"/>
                        </a:rPr>
                        <a:t> </a:t>
                      </a:r>
                      <a:r>
                        <a:rPr sz="1600" b="1" spc="-5" dirty="0">
                          <a:solidFill>
                            <a:srgbClr val="FFFFFF"/>
                          </a:solidFill>
                          <a:latin typeface="Gill Sans MT"/>
                          <a:cs typeface="Gill Sans MT"/>
                        </a:rPr>
                        <a:t>S</a:t>
                      </a:r>
                      <a:r>
                        <a:rPr sz="1600" b="1" spc="-10" dirty="0">
                          <a:solidFill>
                            <a:srgbClr val="FFFFFF"/>
                          </a:solidFill>
                          <a:latin typeface="Gill Sans MT"/>
                          <a:cs typeface="Gill Sans MT"/>
                        </a:rPr>
                        <a:t>O</a:t>
                      </a:r>
                      <a:r>
                        <a:rPr sz="1600" b="1" spc="-5" dirty="0">
                          <a:solidFill>
                            <a:srgbClr val="FFFFFF"/>
                          </a:solidFill>
                          <a:latin typeface="Gill Sans MT"/>
                          <a:cs typeface="Gill Sans MT"/>
                        </a:rPr>
                        <a:t>LD</a:t>
                      </a:r>
                      <a:endParaRPr sz="1600">
                        <a:latin typeface="Gill Sans MT"/>
                        <a:cs typeface="Gill Sans MT"/>
                      </a:endParaRPr>
                    </a:p>
                  </a:txBody>
                  <a:tcPr marL="0" marR="0" marT="125730" marB="0">
                    <a:solidFill>
                      <a:srgbClr val="0054A4"/>
                    </a:solidFill>
                  </a:tcPr>
                </a:tc>
                <a:tc hMerge="1">
                  <a:txBody>
                    <a:bodyPr/>
                    <a:lstStyle/>
                    <a:p>
                      <a:endParaRPr/>
                    </a:p>
                  </a:txBody>
                  <a:tcPr marL="0" marR="0" marT="0" marB="0"/>
                </a:tc>
                <a:tc gridSpan="2">
                  <a:txBody>
                    <a:bodyPr/>
                    <a:lstStyle/>
                    <a:p>
                      <a:pPr marL="372110">
                        <a:lnSpc>
                          <a:spcPct val="100000"/>
                        </a:lnSpc>
                        <a:spcBef>
                          <a:spcPts val="990"/>
                        </a:spcBef>
                      </a:pPr>
                      <a:r>
                        <a:rPr sz="1600" b="1" spc="-10" dirty="0">
                          <a:solidFill>
                            <a:srgbClr val="FFFFFF"/>
                          </a:solidFill>
                          <a:latin typeface="Gill Sans MT"/>
                          <a:cs typeface="Gill Sans MT"/>
                        </a:rPr>
                        <a:t>BUYER</a:t>
                      </a:r>
                      <a:r>
                        <a:rPr sz="1600" b="1" dirty="0">
                          <a:solidFill>
                            <a:srgbClr val="FFFFFF"/>
                          </a:solidFill>
                          <a:latin typeface="Gill Sans MT"/>
                          <a:cs typeface="Gill Sans MT"/>
                        </a:rPr>
                        <a:t>S</a:t>
                      </a:r>
                      <a:r>
                        <a:rPr sz="1600" b="1" spc="-50" dirty="0">
                          <a:solidFill>
                            <a:srgbClr val="FFFFFF"/>
                          </a:solidFill>
                          <a:latin typeface="Gill Sans MT"/>
                          <a:cs typeface="Gill Sans MT"/>
                        </a:rPr>
                        <a:t> </a:t>
                      </a:r>
                      <a:r>
                        <a:rPr sz="1600" b="1" spc="-10" dirty="0">
                          <a:solidFill>
                            <a:srgbClr val="FFFFFF"/>
                          </a:solidFill>
                          <a:latin typeface="Gill Sans MT"/>
                          <a:cs typeface="Gill Sans MT"/>
                        </a:rPr>
                        <a:t>SO</a:t>
                      </a:r>
                      <a:r>
                        <a:rPr sz="1600" b="1" spc="-5" dirty="0">
                          <a:solidFill>
                            <a:srgbClr val="FFFFFF"/>
                          </a:solidFill>
                          <a:latin typeface="Gill Sans MT"/>
                          <a:cs typeface="Gill Sans MT"/>
                        </a:rPr>
                        <a:t>L</a:t>
                      </a:r>
                      <a:r>
                        <a:rPr sz="1600" b="1" dirty="0">
                          <a:solidFill>
                            <a:srgbClr val="FFFFFF"/>
                          </a:solidFill>
                          <a:latin typeface="Gill Sans MT"/>
                          <a:cs typeface="Gill Sans MT"/>
                        </a:rPr>
                        <a:t>D</a:t>
                      </a:r>
                      <a:endParaRPr sz="1600">
                        <a:latin typeface="Gill Sans MT"/>
                        <a:cs typeface="Gill Sans MT"/>
                      </a:endParaRPr>
                    </a:p>
                  </a:txBody>
                  <a:tcPr marL="0" marR="0" marT="125730" marB="0">
                    <a:solidFill>
                      <a:srgbClr val="0054A4"/>
                    </a:solidFill>
                  </a:tcPr>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61925">
                        <a:lnSpc>
                          <a:spcPct val="100000"/>
                        </a:lnSpc>
                        <a:spcBef>
                          <a:spcPts val="720"/>
                        </a:spcBef>
                      </a:pPr>
                      <a:r>
                        <a:rPr sz="1200" spc="80" dirty="0">
                          <a:latin typeface="Century Gothic"/>
                          <a:cs typeface="Century Gothic"/>
                        </a:rPr>
                        <a:t>Prior</a:t>
                      </a:r>
                      <a:r>
                        <a:rPr sz="1200" spc="-10" dirty="0">
                          <a:latin typeface="Century Gothic"/>
                          <a:cs typeface="Century Gothic"/>
                        </a:rPr>
                        <a:t> </a:t>
                      </a:r>
                      <a:r>
                        <a:rPr sz="1200" spc="15" dirty="0">
                          <a:latin typeface="Century Gothic"/>
                          <a:cs typeface="Century Gothic"/>
                        </a:rPr>
                        <a:t>Year</a:t>
                      </a:r>
                      <a:endParaRPr sz="1200">
                        <a:latin typeface="Century Gothic"/>
                        <a:cs typeface="Century Gothic"/>
                      </a:endParaRPr>
                    </a:p>
                  </a:txBody>
                  <a:tcPr marL="0" marR="0" marT="9144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67005">
                        <a:lnSpc>
                          <a:spcPct val="100000"/>
                        </a:lnSpc>
                        <a:spcBef>
                          <a:spcPts val="720"/>
                        </a:spcBef>
                      </a:pPr>
                      <a:r>
                        <a:rPr sz="1200" spc="45" dirty="0">
                          <a:latin typeface="Century Gothic"/>
                          <a:cs typeface="Century Gothic"/>
                        </a:rPr>
                        <a:t>Next</a:t>
                      </a:r>
                      <a:r>
                        <a:rPr sz="1200" spc="-15" dirty="0">
                          <a:latin typeface="Century Gothic"/>
                          <a:cs typeface="Century Gothic"/>
                        </a:rPr>
                        <a:t> </a:t>
                      </a:r>
                      <a:r>
                        <a:rPr sz="1200" spc="15" dirty="0">
                          <a:latin typeface="Century Gothic"/>
                          <a:cs typeface="Century Gothic"/>
                        </a:rPr>
                        <a:t>Year</a:t>
                      </a:r>
                      <a:endParaRPr sz="1200">
                        <a:latin typeface="Century Gothic"/>
                        <a:cs typeface="Century Gothic"/>
                      </a:endParaRPr>
                    </a:p>
                  </a:txBody>
                  <a:tcPr marL="0" marR="0" marT="914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61290">
                        <a:lnSpc>
                          <a:spcPct val="100000"/>
                        </a:lnSpc>
                        <a:spcBef>
                          <a:spcPts val="720"/>
                        </a:spcBef>
                      </a:pPr>
                      <a:r>
                        <a:rPr sz="1200" spc="80" dirty="0">
                          <a:latin typeface="Century Gothic"/>
                          <a:cs typeface="Century Gothic"/>
                        </a:rPr>
                        <a:t>Prior</a:t>
                      </a:r>
                      <a:r>
                        <a:rPr sz="1200" spc="-10" dirty="0">
                          <a:latin typeface="Century Gothic"/>
                          <a:cs typeface="Century Gothic"/>
                        </a:rPr>
                        <a:t> </a:t>
                      </a:r>
                      <a:r>
                        <a:rPr sz="1200" spc="15" dirty="0">
                          <a:latin typeface="Century Gothic"/>
                          <a:cs typeface="Century Gothic"/>
                        </a:rPr>
                        <a:t>Year</a:t>
                      </a:r>
                      <a:endParaRPr sz="1200">
                        <a:latin typeface="Century Gothic"/>
                        <a:cs typeface="Century Gothic"/>
                      </a:endParaRPr>
                    </a:p>
                  </a:txBody>
                  <a:tcPr marL="0" marR="0" marT="9144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23825">
                        <a:lnSpc>
                          <a:spcPct val="100000"/>
                        </a:lnSpc>
                        <a:spcBef>
                          <a:spcPts val="720"/>
                        </a:spcBef>
                      </a:pPr>
                      <a:r>
                        <a:rPr sz="1200" spc="45" dirty="0">
                          <a:latin typeface="Century Gothic"/>
                          <a:cs typeface="Century Gothic"/>
                        </a:rPr>
                        <a:t>Next</a:t>
                      </a:r>
                      <a:r>
                        <a:rPr sz="1200" spc="-15" dirty="0">
                          <a:latin typeface="Century Gothic"/>
                          <a:cs typeface="Century Gothic"/>
                        </a:rPr>
                        <a:t> </a:t>
                      </a:r>
                      <a:r>
                        <a:rPr sz="1200" spc="15" dirty="0">
                          <a:latin typeface="Century Gothic"/>
                          <a:cs typeface="Century Gothic"/>
                        </a:rPr>
                        <a:t>Year</a:t>
                      </a:r>
                      <a:endParaRPr sz="1200">
                        <a:latin typeface="Century Gothic"/>
                        <a:cs typeface="Century Gothic"/>
                      </a:endParaRPr>
                    </a:p>
                  </a:txBody>
                  <a:tcPr marL="0" marR="0" marT="9144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371475">
                <a:tc>
                  <a:txBody>
                    <a:bodyPr/>
                    <a:lstStyle/>
                    <a:p>
                      <a:pPr marL="69850">
                        <a:lnSpc>
                          <a:spcPct val="100000"/>
                        </a:lnSpc>
                        <a:spcBef>
                          <a:spcPts val="25"/>
                        </a:spcBef>
                      </a:pPr>
                      <a:r>
                        <a:rPr sz="1200" spc="40" dirty="0">
                          <a:latin typeface="Century Gothic"/>
                          <a:cs typeface="Century Gothic"/>
                        </a:rPr>
                        <a:t>Network</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371475">
                <a:tc>
                  <a:txBody>
                    <a:bodyPr/>
                    <a:lstStyle/>
                    <a:p>
                      <a:pPr marL="69850">
                        <a:lnSpc>
                          <a:spcPct val="100000"/>
                        </a:lnSpc>
                        <a:spcBef>
                          <a:spcPts val="25"/>
                        </a:spcBef>
                      </a:pPr>
                      <a:r>
                        <a:rPr sz="1200" spc="130" dirty="0">
                          <a:latin typeface="Century Gothic"/>
                          <a:cs typeface="Century Gothic"/>
                        </a:rPr>
                        <a:t>FSBO</a:t>
                      </a:r>
                      <a:endParaRPr sz="1200">
                        <a:latin typeface="Century Gothic"/>
                        <a:cs typeface="Century Gothic"/>
                      </a:endParaRPr>
                    </a:p>
                  </a:txBody>
                  <a:tcPr marL="0" marR="0" marT="317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371475">
                <a:tc>
                  <a:txBody>
                    <a:bodyPr/>
                    <a:lstStyle/>
                    <a:p>
                      <a:pPr marL="69850">
                        <a:lnSpc>
                          <a:spcPct val="100000"/>
                        </a:lnSpc>
                        <a:spcBef>
                          <a:spcPts val="20"/>
                        </a:spcBef>
                      </a:pPr>
                      <a:r>
                        <a:rPr sz="1200" spc="50" dirty="0">
                          <a:latin typeface="Century Gothic"/>
                          <a:cs typeface="Century Gothic"/>
                        </a:rPr>
                        <a:t>Expired</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371475">
                <a:tc>
                  <a:txBody>
                    <a:bodyPr/>
                    <a:lstStyle/>
                    <a:p>
                      <a:pPr marL="69850">
                        <a:lnSpc>
                          <a:spcPct val="100000"/>
                        </a:lnSpc>
                        <a:spcBef>
                          <a:spcPts val="20"/>
                        </a:spcBef>
                      </a:pPr>
                      <a:r>
                        <a:rPr sz="1200" spc="-30" dirty="0">
                          <a:latin typeface="Century Gothic"/>
                          <a:cs typeface="Century Gothic"/>
                        </a:rPr>
                        <a:t>Open</a:t>
                      </a:r>
                      <a:r>
                        <a:rPr sz="1200" spc="-15" dirty="0">
                          <a:latin typeface="Century Gothic"/>
                          <a:cs typeface="Century Gothic"/>
                        </a:rPr>
                        <a:t> </a:t>
                      </a:r>
                      <a:r>
                        <a:rPr sz="1200" spc="30" dirty="0">
                          <a:latin typeface="Century Gothic"/>
                          <a:cs typeface="Century Gothic"/>
                        </a:rPr>
                        <a:t>House</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371475">
                <a:tc>
                  <a:txBody>
                    <a:bodyPr/>
                    <a:lstStyle/>
                    <a:p>
                      <a:pPr marL="69850">
                        <a:lnSpc>
                          <a:spcPct val="100000"/>
                        </a:lnSpc>
                        <a:spcBef>
                          <a:spcPts val="20"/>
                        </a:spcBef>
                      </a:pPr>
                      <a:r>
                        <a:rPr sz="1200" spc="40" dirty="0">
                          <a:latin typeface="Century Gothic"/>
                          <a:cs typeface="Century Gothic"/>
                        </a:rPr>
                        <a:t>Farming</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371475">
                <a:tc>
                  <a:txBody>
                    <a:bodyPr/>
                    <a:lstStyle/>
                    <a:p>
                      <a:pPr marL="69850">
                        <a:lnSpc>
                          <a:spcPct val="100000"/>
                        </a:lnSpc>
                        <a:spcBef>
                          <a:spcPts val="20"/>
                        </a:spcBef>
                      </a:pPr>
                      <a:r>
                        <a:rPr sz="1200" spc="60" dirty="0">
                          <a:latin typeface="Century Gothic"/>
                          <a:cs typeface="Century Gothic"/>
                        </a:rPr>
                        <a:t>Sign</a:t>
                      </a:r>
                      <a:r>
                        <a:rPr sz="1200" spc="-15" dirty="0">
                          <a:latin typeface="Century Gothic"/>
                          <a:cs typeface="Century Gothic"/>
                        </a:rPr>
                        <a:t> </a:t>
                      </a:r>
                      <a:r>
                        <a:rPr sz="1200" spc="10" dirty="0">
                          <a:latin typeface="Century Gothic"/>
                          <a:cs typeface="Century Gothic"/>
                        </a:rPr>
                        <a:t>Calls</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371475">
                <a:tc>
                  <a:txBody>
                    <a:bodyPr/>
                    <a:lstStyle/>
                    <a:p>
                      <a:pPr marL="69850">
                        <a:lnSpc>
                          <a:spcPct val="100000"/>
                        </a:lnSpc>
                        <a:spcBef>
                          <a:spcPts val="20"/>
                        </a:spcBef>
                      </a:pPr>
                      <a:r>
                        <a:rPr sz="1200" spc="15" dirty="0">
                          <a:latin typeface="Century Gothic"/>
                          <a:cs typeface="Century Gothic"/>
                        </a:rPr>
                        <a:t>Ad</a:t>
                      </a:r>
                      <a:r>
                        <a:rPr sz="1200" spc="-15" dirty="0">
                          <a:latin typeface="Century Gothic"/>
                          <a:cs typeface="Century Gothic"/>
                        </a:rPr>
                        <a:t> </a:t>
                      </a:r>
                      <a:r>
                        <a:rPr sz="1200" spc="10" dirty="0">
                          <a:latin typeface="Century Gothic"/>
                          <a:cs typeface="Century Gothic"/>
                        </a:rPr>
                        <a:t>Calls</a:t>
                      </a:r>
                      <a:endParaRPr sz="1200">
                        <a:latin typeface="Century Gothic"/>
                        <a:cs typeface="Century Gothic"/>
                      </a:endParaRPr>
                    </a:p>
                  </a:txBody>
                  <a:tcPr marL="0" marR="0" marT="25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374650">
                <a:tc>
                  <a:txBody>
                    <a:bodyPr/>
                    <a:lstStyle/>
                    <a:p>
                      <a:pPr marL="69850">
                        <a:lnSpc>
                          <a:spcPct val="100000"/>
                        </a:lnSpc>
                        <a:spcBef>
                          <a:spcPts val="375"/>
                        </a:spcBef>
                      </a:pPr>
                      <a:r>
                        <a:rPr sz="1200" spc="75" dirty="0">
                          <a:latin typeface="Century Gothic"/>
                          <a:cs typeface="Century Gothic"/>
                        </a:rPr>
                        <a:t>Just</a:t>
                      </a:r>
                      <a:r>
                        <a:rPr sz="1200" spc="-15" dirty="0">
                          <a:latin typeface="Century Gothic"/>
                          <a:cs typeface="Century Gothic"/>
                        </a:rPr>
                        <a:t> </a:t>
                      </a:r>
                      <a:r>
                        <a:rPr sz="1200" spc="60" dirty="0">
                          <a:latin typeface="Century Gothic"/>
                          <a:cs typeface="Century Gothic"/>
                        </a:rPr>
                        <a:t>Listed</a:t>
                      </a:r>
                      <a:endParaRPr sz="1200">
                        <a:latin typeface="Century Gothic"/>
                        <a:cs typeface="Century Gothic"/>
                      </a:endParaRPr>
                    </a:p>
                  </a:txBody>
                  <a:tcPr marL="0" marR="0" marT="4762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371475">
                <a:tc>
                  <a:txBody>
                    <a:bodyPr/>
                    <a:lstStyle/>
                    <a:p>
                      <a:pPr marL="69850">
                        <a:lnSpc>
                          <a:spcPct val="100000"/>
                        </a:lnSpc>
                        <a:spcBef>
                          <a:spcPts val="350"/>
                        </a:spcBef>
                      </a:pPr>
                      <a:r>
                        <a:rPr sz="1200" spc="75" dirty="0">
                          <a:latin typeface="Century Gothic"/>
                          <a:cs typeface="Century Gothic"/>
                        </a:rPr>
                        <a:t>Just</a:t>
                      </a:r>
                      <a:r>
                        <a:rPr sz="1200" spc="-20" dirty="0">
                          <a:latin typeface="Century Gothic"/>
                          <a:cs typeface="Century Gothic"/>
                        </a:rPr>
                        <a:t> </a:t>
                      </a:r>
                      <a:r>
                        <a:rPr sz="1200" spc="50" dirty="0">
                          <a:latin typeface="Century Gothic"/>
                          <a:cs typeface="Century Gothic"/>
                        </a:rPr>
                        <a:t>Sold</a:t>
                      </a:r>
                      <a:endParaRPr sz="1200">
                        <a:latin typeface="Century Gothic"/>
                        <a:cs typeface="Century Gothic"/>
                      </a:endParaRPr>
                    </a:p>
                  </a:txBody>
                  <a:tcPr marL="0" marR="0" marT="4445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r h="371475">
                <a:tc>
                  <a:txBody>
                    <a:bodyPr/>
                    <a:lstStyle/>
                    <a:p>
                      <a:pPr marL="69850">
                        <a:lnSpc>
                          <a:spcPct val="100000"/>
                        </a:lnSpc>
                        <a:spcBef>
                          <a:spcPts val="350"/>
                        </a:spcBef>
                      </a:pPr>
                      <a:r>
                        <a:rPr sz="1200" spc="40" dirty="0">
                          <a:latin typeface="Century Gothic"/>
                          <a:cs typeface="Century Gothic"/>
                        </a:rPr>
                        <a:t>Internet/Websites</a:t>
                      </a:r>
                      <a:endParaRPr sz="1200">
                        <a:latin typeface="Century Gothic"/>
                        <a:cs typeface="Century Gothic"/>
                      </a:endParaRPr>
                    </a:p>
                  </a:txBody>
                  <a:tcPr marL="0" marR="0" marT="4445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1"/>
                  </a:ext>
                </a:extLst>
              </a:tr>
              <a:tr h="371475">
                <a:tc>
                  <a:txBody>
                    <a:bodyPr/>
                    <a:lstStyle/>
                    <a:p>
                      <a:pPr marL="69850">
                        <a:lnSpc>
                          <a:spcPct val="100000"/>
                        </a:lnSpc>
                        <a:spcBef>
                          <a:spcPts val="350"/>
                        </a:spcBef>
                      </a:pPr>
                      <a:r>
                        <a:rPr sz="1200" spc="55" dirty="0">
                          <a:latin typeface="Century Gothic"/>
                          <a:cs typeface="Century Gothic"/>
                        </a:rPr>
                        <a:t>Total</a:t>
                      </a:r>
                      <a:r>
                        <a:rPr sz="1200" spc="5" dirty="0">
                          <a:latin typeface="Century Gothic"/>
                          <a:cs typeface="Century Gothic"/>
                        </a:rPr>
                        <a:t> </a:t>
                      </a:r>
                      <a:r>
                        <a:rPr sz="1200" spc="35" dirty="0">
                          <a:latin typeface="Century Gothic"/>
                          <a:cs typeface="Century Gothic"/>
                        </a:rPr>
                        <a:t>Transactions</a:t>
                      </a:r>
                      <a:endParaRPr sz="1200">
                        <a:latin typeface="Century Gothic"/>
                        <a:cs typeface="Century Gothic"/>
                      </a:endParaRPr>
                    </a:p>
                  </a:txBody>
                  <a:tcPr marL="0" marR="0" marT="4445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2"/>
                  </a:ext>
                </a:extLst>
              </a:tr>
              <a:tr h="371475">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14A26F3-7DA2-4461-A033-70E0619D2974}"/>
              </a:ext>
            </a:extLst>
          </p:cNvPr>
          <p:cNvSpPr txBox="1"/>
          <p:nvPr/>
        </p:nvSpPr>
        <p:spPr>
          <a:xfrm>
            <a:off x="1735333" y="762000"/>
            <a:ext cx="4301734" cy="505908"/>
          </a:xfrm>
          <a:prstGeom prst="rect">
            <a:avLst/>
          </a:prstGeom>
        </p:spPr>
        <p:txBody>
          <a:bodyPr vert="horz" wrap="square" lIns="0" tIns="13335" rIns="0" bIns="0" rtlCol="0">
            <a:spAutoFit/>
          </a:bodyPr>
          <a:lstStyle/>
          <a:p>
            <a:pPr marL="12700">
              <a:lnSpc>
                <a:spcPct val="100000"/>
              </a:lnSpc>
              <a:spcBef>
                <a:spcPts val="105"/>
              </a:spcBef>
            </a:pPr>
            <a:r>
              <a:rPr sz="3200" b="1" u="sng" spc="114" dirty="0">
                <a:uFill>
                  <a:solidFill>
                    <a:srgbClr val="000000"/>
                  </a:solidFill>
                </a:uFill>
                <a:latin typeface="Trebuchet MS"/>
                <a:cs typeface="Trebuchet MS"/>
              </a:rPr>
              <a:t>O</a:t>
            </a:r>
            <a:r>
              <a:rPr sz="3200" b="1" u="sng" spc="100" dirty="0">
                <a:uFill>
                  <a:solidFill>
                    <a:srgbClr val="000000"/>
                  </a:solidFill>
                </a:uFill>
                <a:latin typeface="Trebuchet MS"/>
                <a:cs typeface="Trebuchet MS"/>
              </a:rPr>
              <a:t>P</a:t>
            </a:r>
            <a:r>
              <a:rPr sz="3200" b="1" u="sng" spc="-15" dirty="0">
                <a:uFill>
                  <a:solidFill>
                    <a:srgbClr val="000000"/>
                  </a:solidFill>
                </a:uFill>
                <a:latin typeface="Trebuchet MS"/>
                <a:cs typeface="Trebuchet MS"/>
              </a:rPr>
              <a:t>E</a:t>
            </a:r>
            <a:r>
              <a:rPr sz="3200" b="1" u="sng" spc="45" dirty="0">
                <a:uFill>
                  <a:solidFill>
                    <a:srgbClr val="000000"/>
                  </a:solidFill>
                </a:uFill>
                <a:latin typeface="Trebuchet MS"/>
                <a:cs typeface="Trebuchet MS"/>
              </a:rPr>
              <a:t>R</a:t>
            </a:r>
            <a:r>
              <a:rPr sz="3200" b="1" u="sng" spc="30" dirty="0">
                <a:uFill>
                  <a:solidFill>
                    <a:srgbClr val="000000"/>
                  </a:solidFill>
                </a:uFill>
                <a:latin typeface="Trebuchet MS"/>
                <a:cs typeface="Trebuchet MS"/>
              </a:rPr>
              <a:t>A</a:t>
            </a:r>
            <a:r>
              <a:rPr sz="3200" b="1" u="sng" spc="10" dirty="0">
                <a:uFill>
                  <a:solidFill>
                    <a:srgbClr val="000000"/>
                  </a:solidFill>
                </a:uFill>
                <a:latin typeface="Trebuchet MS"/>
                <a:cs typeface="Trebuchet MS"/>
              </a:rPr>
              <a:t>T</a:t>
            </a:r>
            <a:r>
              <a:rPr sz="3200" b="1" u="sng" spc="50" dirty="0">
                <a:uFill>
                  <a:solidFill>
                    <a:srgbClr val="000000"/>
                  </a:solidFill>
                </a:uFill>
                <a:latin typeface="Trebuchet MS"/>
                <a:cs typeface="Trebuchet MS"/>
              </a:rPr>
              <a:t>I</a:t>
            </a:r>
            <a:r>
              <a:rPr sz="3200" b="1" u="sng" spc="105" dirty="0">
                <a:uFill>
                  <a:solidFill>
                    <a:srgbClr val="000000"/>
                  </a:solidFill>
                </a:uFill>
                <a:latin typeface="Trebuchet MS"/>
                <a:cs typeface="Trebuchet MS"/>
              </a:rPr>
              <a:t>ON</a:t>
            </a:r>
            <a:r>
              <a:rPr sz="3200" b="1" u="sng" spc="100" dirty="0">
                <a:uFill>
                  <a:solidFill>
                    <a:srgbClr val="000000"/>
                  </a:solidFill>
                </a:uFill>
                <a:latin typeface="Trebuchet MS"/>
                <a:cs typeface="Trebuchet MS"/>
              </a:rPr>
              <a:t>A</a:t>
            </a:r>
            <a:r>
              <a:rPr sz="3200" b="1" u="sng" spc="-20" dirty="0">
                <a:uFill>
                  <a:solidFill>
                    <a:srgbClr val="000000"/>
                  </a:solidFill>
                </a:uFill>
                <a:latin typeface="Trebuchet MS"/>
                <a:cs typeface="Trebuchet MS"/>
              </a:rPr>
              <a:t>L</a:t>
            </a:r>
            <a:r>
              <a:rPr sz="3200" b="1" u="sng" spc="-90" dirty="0">
                <a:uFill>
                  <a:solidFill>
                    <a:srgbClr val="000000"/>
                  </a:solidFill>
                </a:uFill>
                <a:latin typeface="Trebuchet MS"/>
                <a:cs typeface="Trebuchet MS"/>
              </a:rPr>
              <a:t> </a:t>
            </a:r>
            <a:r>
              <a:rPr sz="3200" b="1" u="sng" spc="120" dirty="0">
                <a:uFill>
                  <a:solidFill>
                    <a:srgbClr val="000000"/>
                  </a:solidFill>
                </a:uFill>
                <a:latin typeface="Trebuchet MS"/>
                <a:cs typeface="Trebuchet MS"/>
              </a:rPr>
              <a:t>MOD</a:t>
            </a:r>
            <a:r>
              <a:rPr sz="3200" b="1" u="sng" spc="100" dirty="0">
                <a:uFill>
                  <a:solidFill>
                    <a:srgbClr val="000000"/>
                  </a:solidFill>
                </a:uFill>
                <a:latin typeface="Trebuchet MS"/>
                <a:cs typeface="Trebuchet MS"/>
              </a:rPr>
              <a:t>E</a:t>
            </a:r>
            <a:r>
              <a:rPr sz="3200" b="1" u="sng" spc="-20" dirty="0">
                <a:uFill>
                  <a:solidFill>
                    <a:srgbClr val="000000"/>
                  </a:solidFill>
                </a:uFill>
                <a:latin typeface="Trebuchet MS"/>
                <a:cs typeface="Trebuchet MS"/>
              </a:rPr>
              <a:t>L</a:t>
            </a:r>
            <a:endParaRPr sz="3200" dirty="0">
              <a:latin typeface="Trebuchet MS"/>
              <a:cs typeface="Trebuchet MS"/>
            </a:endParaRPr>
          </a:p>
        </p:txBody>
      </p:sp>
      <p:pic>
        <p:nvPicPr>
          <p:cNvPr id="3" name="object 9">
            <a:extLst>
              <a:ext uri="{FF2B5EF4-FFF2-40B4-BE49-F238E27FC236}">
                <a16:creationId xmlns:a16="http://schemas.microsoft.com/office/drawing/2014/main" id="{2D95C885-0B8C-4508-9D43-755BD0C7381D}"/>
              </a:ext>
            </a:extLst>
          </p:cNvPr>
          <p:cNvPicPr/>
          <p:nvPr/>
        </p:nvPicPr>
        <p:blipFill>
          <a:blip r:embed="rId2" cstate="print"/>
          <a:stretch>
            <a:fillRect/>
          </a:stretch>
        </p:blipFill>
        <p:spPr>
          <a:xfrm>
            <a:off x="762000" y="1905000"/>
            <a:ext cx="6027423" cy="2597313"/>
          </a:xfrm>
          <a:prstGeom prst="rect">
            <a:avLst/>
          </a:prstGeom>
        </p:spPr>
      </p:pic>
      <p:sp>
        <p:nvSpPr>
          <p:cNvPr id="4" name="Slide Number Placeholder 3">
            <a:extLst>
              <a:ext uri="{FF2B5EF4-FFF2-40B4-BE49-F238E27FC236}">
                <a16:creationId xmlns:a16="http://schemas.microsoft.com/office/drawing/2014/main" id="{2F2B970E-F7BA-4441-97C0-97740DD074A5}"/>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41</a:t>
            </a:fld>
            <a:endParaRPr lang="en-US" spc="135" dirty="0"/>
          </a:p>
        </p:txBody>
      </p:sp>
    </p:spTree>
    <p:extLst>
      <p:ext uri="{BB962C8B-B14F-4D97-AF65-F5344CB8AC3E}">
        <p14:creationId xmlns:p14="http://schemas.microsoft.com/office/powerpoint/2010/main" val="243734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825500" y="853261"/>
            <a:ext cx="5904865" cy="2050414"/>
          </a:xfrm>
          <a:prstGeom prst="rect">
            <a:avLst/>
          </a:prstGeom>
        </p:spPr>
        <p:txBody>
          <a:bodyPr vert="horz" wrap="square" lIns="0" tIns="12700" rIns="0" bIns="0" rtlCol="0">
            <a:spAutoFit/>
          </a:bodyPr>
          <a:lstStyle/>
          <a:p>
            <a:pPr marL="229870" algn="ctr">
              <a:lnSpc>
                <a:spcPct val="100000"/>
              </a:lnSpc>
              <a:spcBef>
                <a:spcPts val="100"/>
              </a:spcBef>
            </a:pPr>
            <a:r>
              <a:rPr sz="1600" b="1" u="sng" spc="-125" dirty="0">
                <a:solidFill>
                  <a:srgbClr val="231F20"/>
                </a:solidFill>
                <a:uFill>
                  <a:solidFill>
                    <a:srgbClr val="231F20"/>
                  </a:solidFill>
                </a:uFill>
                <a:latin typeface="Gill Sans MT"/>
                <a:cs typeface="Gill Sans MT"/>
              </a:rPr>
              <a:t>OPERATIONAL</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MODEL</a:t>
            </a:r>
            <a:endParaRPr sz="1600">
              <a:latin typeface="Gill Sans MT"/>
              <a:cs typeface="Gill Sans MT"/>
            </a:endParaRPr>
          </a:p>
          <a:p>
            <a:pPr marL="12700">
              <a:lnSpc>
                <a:spcPts val="1565"/>
              </a:lnSpc>
              <a:spcBef>
                <a:spcPts val="1345"/>
              </a:spcBef>
            </a:pPr>
            <a:r>
              <a:rPr sz="1400" b="1" dirty="0">
                <a:latin typeface="Arial"/>
                <a:cs typeface="Arial"/>
              </a:rPr>
              <a:t>STEP</a:t>
            </a:r>
            <a:r>
              <a:rPr sz="1400" b="1" spc="-5" dirty="0">
                <a:latin typeface="Arial"/>
                <a:cs typeface="Arial"/>
              </a:rPr>
              <a:t> </a:t>
            </a:r>
            <a:r>
              <a:rPr sz="1400" b="1" spc="40" dirty="0">
                <a:latin typeface="Arial"/>
                <a:cs typeface="Arial"/>
              </a:rPr>
              <a:t>9:</a:t>
            </a:r>
            <a:endParaRPr sz="1400">
              <a:latin typeface="Arial"/>
              <a:cs typeface="Arial"/>
            </a:endParaRPr>
          </a:p>
          <a:p>
            <a:pPr marL="12700">
              <a:lnSpc>
                <a:spcPts val="1205"/>
              </a:lnSpc>
            </a:pPr>
            <a:r>
              <a:rPr sz="1100" spc="45" dirty="0">
                <a:latin typeface="Century Gothic"/>
                <a:cs typeface="Century Gothic"/>
              </a:rPr>
              <a:t>Track</a:t>
            </a:r>
            <a:r>
              <a:rPr sz="1100" spc="25" dirty="0">
                <a:latin typeface="Century Gothic"/>
                <a:cs typeface="Century Gothic"/>
              </a:rPr>
              <a:t> </a:t>
            </a:r>
            <a:r>
              <a:rPr sz="1100" spc="15" dirty="0">
                <a:latin typeface="Century Gothic"/>
                <a:cs typeface="Century Gothic"/>
              </a:rPr>
              <a:t>conversion</a:t>
            </a:r>
            <a:r>
              <a:rPr sz="1100" spc="30" dirty="0">
                <a:latin typeface="Century Gothic"/>
                <a:cs typeface="Century Gothic"/>
              </a:rPr>
              <a:t> </a:t>
            </a:r>
            <a:r>
              <a:rPr sz="1100" spc="25" dirty="0">
                <a:latin typeface="Century Gothic"/>
                <a:cs typeface="Century Gothic"/>
              </a:rPr>
              <a:t>rates </a:t>
            </a:r>
            <a:r>
              <a:rPr sz="1100" spc="-45" dirty="0">
                <a:latin typeface="Century Gothic"/>
                <a:cs typeface="Century Gothic"/>
              </a:rPr>
              <a:t>and</a:t>
            </a:r>
            <a:r>
              <a:rPr sz="1100" spc="30" dirty="0">
                <a:latin typeface="Century Gothic"/>
                <a:cs typeface="Century Gothic"/>
              </a:rPr>
              <a:t> </a:t>
            </a:r>
            <a:r>
              <a:rPr sz="1100" spc="25" dirty="0">
                <a:latin typeface="Century Gothic"/>
                <a:cs typeface="Century Gothic"/>
              </a:rPr>
              <a:t>establish</a:t>
            </a:r>
            <a:r>
              <a:rPr sz="1100" spc="30" dirty="0">
                <a:latin typeface="Century Gothic"/>
                <a:cs typeface="Century Gothic"/>
              </a:rPr>
              <a:t> </a:t>
            </a:r>
            <a:r>
              <a:rPr sz="1100" spc="-5" dirty="0">
                <a:latin typeface="Century Gothic"/>
                <a:cs typeface="Century Gothic"/>
              </a:rPr>
              <a:t>performance</a:t>
            </a:r>
            <a:r>
              <a:rPr sz="1100" spc="25" dirty="0">
                <a:latin typeface="Century Gothic"/>
                <a:cs typeface="Century Gothic"/>
              </a:rPr>
              <a:t> </a:t>
            </a:r>
            <a:r>
              <a:rPr sz="1100" spc="10" dirty="0">
                <a:latin typeface="Century Gothic"/>
                <a:cs typeface="Century Gothic"/>
              </a:rPr>
              <a:t>standards.</a:t>
            </a:r>
            <a:endParaRPr sz="1100">
              <a:latin typeface="Century Gothic"/>
              <a:cs typeface="Century Gothic"/>
            </a:endParaRPr>
          </a:p>
          <a:p>
            <a:pPr marL="12700" marR="5080">
              <a:lnSpc>
                <a:spcPct val="100000"/>
              </a:lnSpc>
              <a:spcBef>
                <a:spcPts val="1045"/>
              </a:spcBef>
            </a:pPr>
            <a:r>
              <a:rPr sz="1100" spc="35" dirty="0">
                <a:latin typeface="Century Gothic"/>
                <a:cs typeface="Century Gothic"/>
              </a:rPr>
              <a:t>Tracking </a:t>
            </a:r>
            <a:r>
              <a:rPr sz="1100" spc="40" dirty="0">
                <a:latin typeface="Century Gothic"/>
                <a:cs typeface="Century Gothic"/>
              </a:rPr>
              <a:t>your </a:t>
            </a:r>
            <a:r>
              <a:rPr sz="1100" spc="50" dirty="0">
                <a:latin typeface="Century Gothic"/>
                <a:cs typeface="Century Gothic"/>
              </a:rPr>
              <a:t>efforts </a:t>
            </a:r>
            <a:r>
              <a:rPr sz="1100" spc="90" dirty="0">
                <a:latin typeface="Century Gothic"/>
                <a:cs typeface="Century Gothic"/>
              </a:rPr>
              <a:t>is </a:t>
            </a:r>
            <a:r>
              <a:rPr sz="1100" spc="-114" dirty="0">
                <a:latin typeface="Century Gothic"/>
                <a:cs typeface="Century Gothic"/>
              </a:rPr>
              <a:t>a</a:t>
            </a:r>
            <a:r>
              <a:rPr sz="1100" spc="-110" dirty="0">
                <a:latin typeface="Century Gothic"/>
                <a:cs typeface="Century Gothic"/>
              </a:rPr>
              <a:t> </a:t>
            </a:r>
            <a:r>
              <a:rPr sz="1100" spc="-5" dirty="0">
                <a:latin typeface="Century Gothic"/>
                <a:cs typeface="Century Gothic"/>
              </a:rPr>
              <a:t>crucial element </a:t>
            </a:r>
            <a:r>
              <a:rPr sz="1100" spc="30" dirty="0">
                <a:latin typeface="Century Gothic"/>
                <a:cs typeface="Century Gothic"/>
              </a:rPr>
              <a:t>to </a:t>
            </a:r>
            <a:r>
              <a:rPr sz="1100" spc="-5" dirty="0">
                <a:latin typeface="Century Gothic"/>
                <a:cs typeface="Century Gothic"/>
              </a:rPr>
              <a:t>help </a:t>
            </a:r>
            <a:r>
              <a:rPr sz="1100" spc="15" dirty="0">
                <a:latin typeface="Century Gothic"/>
                <a:cs typeface="Century Gothic"/>
              </a:rPr>
              <a:t>you </a:t>
            </a:r>
            <a:r>
              <a:rPr sz="1100" spc="10" dirty="0">
                <a:latin typeface="Century Gothic"/>
                <a:cs typeface="Century Gothic"/>
              </a:rPr>
              <a:t>understand </a:t>
            </a:r>
            <a:r>
              <a:rPr sz="1100" spc="5" dirty="0">
                <a:latin typeface="Century Gothic"/>
                <a:cs typeface="Century Gothic"/>
              </a:rPr>
              <a:t>where </a:t>
            </a:r>
            <a:r>
              <a:rPr sz="1100" spc="15" dirty="0">
                <a:latin typeface="Century Gothic"/>
                <a:cs typeface="Century Gothic"/>
              </a:rPr>
              <a:t>you </a:t>
            </a:r>
            <a:r>
              <a:rPr sz="1100" spc="-65" dirty="0">
                <a:latin typeface="Century Gothic"/>
                <a:cs typeface="Century Gothic"/>
              </a:rPr>
              <a:t>can </a:t>
            </a:r>
            <a:r>
              <a:rPr sz="1100" spc="-60" dirty="0">
                <a:latin typeface="Century Gothic"/>
                <a:cs typeface="Century Gothic"/>
              </a:rPr>
              <a:t> </a:t>
            </a:r>
            <a:r>
              <a:rPr sz="1100" spc="-40" dirty="0">
                <a:latin typeface="Century Gothic"/>
                <a:cs typeface="Century Gothic"/>
              </a:rPr>
              <a:t>become</a:t>
            </a:r>
            <a:r>
              <a:rPr sz="1100" spc="30" dirty="0">
                <a:latin typeface="Century Gothic"/>
                <a:cs typeface="Century Gothic"/>
              </a:rPr>
              <a:t> </a:t>
            </a:r>
            <a:r>
              <a:rPr sz="1100" spc="10" dirty="0">
                <a:latin typeface="Century Gothic"/>
                <a:cs typeface="Century Gothic"/>
              </a:rPr>
              <a:t>more</a:t>
            </a:r>
            <a:r>
              <a:rPr sz="1100" spc="30" dirty="0">
                <a:latin typeface="Century Gothic"/>
                <a:cs typeface="Century Gothic"/>
              </a:rPr>
              <a:t> </a:t>
            </a:r>
            <a:r>
              <a:rPr sz="1100" dirty="0">
                <a:latin typeface="Century Gothic"/>
                <a:cs typeface="Century Gothic"/>
              </a:rPr>
              <a:t>effective</a:t>
            </a:r>
            <a:r>
              <a:rPr sz="1100" spc="30" dirty="0">
                <a:latin typeface="Century Gothic"/>
                <a:cs typeface="Century Gothic"/>
              </a:rPr>
              <a:t> </a:t>
            </a:r>
            <a:r>
              <a:rPr sz="1100" spc="-45" dirty="0">
                <a:latin typeface="Century Gothic"/>
                <a:cs typeface="Century Gothic"/>
              </a:rPr>
              <a:t>and</a:t>
            </a:r>
            <a:r>
              <a:rPr sz="1100" spc="30" dirty="0">
                <a:latin typeface="Century Gothic"/>
                <a:cs typeface="Century Gothic"/>
              </a:rPr>
              <a:t> </a:t>
            </a:r>
            <a:r>
              <a:rPr sz="1100" spc="10" dirty="0">
                <a:latin typeface="Century Gothic"/>
                <a:cs typeface="Century Gothic"/>
              </a:rPr>
              <a:t>efficient</a:t>
            </a:r>
            <a:r>
              <a:rPr sz="1100" spc="30" dirty="0">
                <a:latin typeface="Century Gothic"/>
                <a:cs typeface="Century Gothic"/>
              </a:rPr>
              <a:t> </a:t>
            </a:r>
            <a:r>
              <a:rPr sz="1100" spc="35" dirty="0">
                <a:latin typeface="Century Gothic"/>
                <a:cs typeface="Century Gothic"/>
              </a:rPr>
              <a:t>in </a:t>
            </a:r>
            <a:r>
              <a:rPr sz="1100" spc="40" dirty="0">
                <a:latin typeface="Century Gothic"/>
                <a:cs typeface="Century Gothic"/>
              </a:rPr>
              <a:t>your</a:t>
            </a:r>
            <a:r>
              <a:rPr sz="1100" spc="30" dirty="0">
                <a:latin typeface="Century Gothic"/>
                <a:cs typeface="Century Gothic"/>
              </a:rPr>
              <a:t> </a:t>
            </a:r>
            <a:r>
              <a:rPr sz="1100" spc="35" dirty="0">
                <a:latin typeface="Century Gothic"/>
                <a:cs typeface="Century Gothic"/>
              </a:rPr>
              <a:t>business.</a:t>
            </a:r>
            <a:r>
              <a:rPr sz="1100" spc="30" dirty="0">
                <a:latin typeface="Century Gothic"/>
                <a:cs typeface="Century Gothic"/>
              </a:rPr>
              <a:t> </a:t>
            </a:r>
            <a:r>
              <a:rPr sz="1100" spc="60" dirty="0">
                <a:latin typeface="Century Gothic"/>
                <a:cs typeface="Century Gothic"/>
              </a:rPr>
              <a:t>If</a:t>
            </a:r>
            <a:r>
              <a:rPr sz="1100" spc="30" dirty="0">
                <a:latin typeface="Century Gothic"/>
                <a:cs typeface="Century Gothic"/>
              </a:rPr>
              <a:t> </a:t>
            </a:r>
            <a:r>
              <a:rPr sz="1100" spc="15" dirty="0">
                <a:latin typeface="Century Gothic"/>
                <a:cs typeface="Century Gothic"/>
              </a:rPr>
              <a:t>you</a:t>
            </a:r>
            <a:r>
              <a:rPr sz="1100" spc="30" dirty="0">
                <a:latin typeface="Century Gothic"/>
                <a:cs typeface="Century Gothic"/>
              </a:rPr>
              <a:t> </a:t>
            </a:r>
            <a:r>
              <a:rPr sz="1100" spc="-35" dirty="0">
                <a:latin typeface="Century Gothic"/>
                <a:cs typeface="Century Gothic"/>
              </a:rPr>
              <a:t>have</a:t>
            </a:r>
            <a:r>
              <a:rPr sz="1100" spc="30" dirty="0">
                <a:latin typeface="Century Gothic"/>
                <a:cs typeface="Century Gothic"/>
              </a:rPr>
              <a:t> </a:t>
            </a:r>
            <a:r>
              <a:rPr sz="1100" spc="5" dirty="0">
                <a:latin typeface="Century Gothic"/>
                <a:cs typeface="Century Gothic"/>
              </a:rPr>
              <a:t>never</a:t>
            </a:r>
            <a:r>
              <a:rPr sz="1100" spc="35" dirty="0">
                <a:latin typeface="Century Gothic"/>
                <a:cs typeface="Century Gothic"/>
              </a:rPr>
              <a:t> </a:t>
            </a:r>
            <a:r>
              <a:rPr sz="1100" spc="-5" dirty="0">
                <a:latin typeface="Century Gothic"/>
                <a:cs typeface="Century Gothic"/>
              </a:rPr>
              <a:t>tracked</a:t>
            </a:r>
            <a:r>
              <a:rPr sz="1100" spc="30" dirty="0">
                <a:latin typeface="Century Gothic"/>
                <a:cs typeface="Century Gothic"/>
              </a:rPr>
              <a:t> </a:t>
            </a:r>
            <a:r>
              <a:rPr sz="1100" spc="40" dirty="0">
                <a:latin typeface="Century Gothic"/>
                <a:cs typeface="Century Gothic"/>
              </a:rPr>
              <a:t>your </a:t>
            </a:r>
            <a:r>
              <a:rPr sz="1100" spc="-290" dirty="0">
                <a:latin typeface="Century Gothic"/>
                <a:cs typeface="Century Gothic"/>
              </a:rPr>
              <a:t> </a:t>
            </a:r>
            <a:r>
              <a:rPr sz="1100" spc="10" dirty="0">
                <a:latin typeface="Century Gothic"/>
                <a:cs typeface="Century Gothic"/>
              </a:rPr>
              <a:t>own</a:t>
            </a:r>
            <a:r>
              <a:rPr sz="1100" spc="25" dirty="0">
                <a:latin typeface="Century Gothic"/>
                <a:cs typeface="Century Gothic"/>
              </a:rPr>
              <a:t> </a:t>
            </a:r>
            <a:r>
              <a:rPr sz="1100" spc="-5" dirty="0">
                <a:latin typeface="Century Gothic"/>
                <a:cs typeface="Century Gothic"/>
              </a:rPr>
              <a:t>performance</a:t>
            </a:r>
            <a:r>
              <a:rPr sz="1100" spc="30" dirty="0">
                <a:latin typeface="Century Gothic"/>
                <a:cs typeface="Century Gothic"/>
              </a:rPr>
              <a:t> </a:t>
            </a:r>
            <a:r>
              <a:rPr sz="1100" spc="15" dirty="0">
                <a:latin typeface="Century Gothic"/>
                <a:cs typeface="Century Gothic"/>
              </a:rPr>
              <a:t>standards</a:t>
            </a:r>
            <a:r>
              <a:rPr sz="1100" spc="25" dirty="0">
                <a:latin typeface="Century Gothic"/>
                <a:cs typeface="Century Gothic"/>
              </a:rPr>
              <a:t> </a:t>
            </a:r>
            <a:r>
              <a:rPr sz="1100" spc="-45" dirty="0">
                <a:latin typeface="Century Gothic"/>
                <a:cs typeface="Century Gothic"/>
              </a:rPr>
              <a:t>and</a:t>
            </a:r>
            <a:r>
              <a:rPr sz="1100" spc="25" dirty="0">
                <a:latin typeface="Century Gothic"/>
                <a:cs typeface="Century Gothic"/>
              </a:rPr>
              <a:t> </a:t>
            </a:r>
            <a:r>
              <a:rPr sz="1100" spc="15" dirty="0">
                <a:latin typeface="Century Gothic"/>
                <a:cs typeface="Century Gothic"/>
              </a:rPr>
              <a:t>conversion</a:t>
            </a:r>
            <a:r>
              <a:rPr sz="1100" spc="30" dirty="0">
                <a:latin typeface="Century Gothic"/>
                <a:cs typeface="Century Gothic"/>
              </a:rPr>
              <a:t> </a:t>
            </a:r>
            <a:r>
              <a:rPr sz="1100" spc="15" dirty="0">
                <a:latin typeface="Century Gothic"/>
                <a:cs typeface="Century Gothic"/>
              </a:rPr>
              <a:t>rates,</a:t>
            </a:r>
            <a:r>
              <a:rPr sz="1100" spc="25" dirty="0">
                <a:latin typeface="Century Gothic"/>
                <a:cs typeface="Century Gothic"/>
              </a:rPr>
              <a:t> </a:t>
            </a:r>
            <a:r>
              <a:rPr sz="1100" dirty="0">
                <a:latin typeface="Century Gothic"/>
                <a:cs typeface="Century Gothic"/>
              </a:rPr>
              <a:t>the</a:t>
            </a:r>
            <a:r>
              <a:rPr sz="1100" spc="30" dirty="0">
                <a:latin typeface="Century Gothic"/>
                <a:cs typeface="Century Gothic"/>
              </a:rPr>
              <a:t> </a:t>
            </a:r>
            <a:r>
              <a:rPr sz="1100" dirty="0">
                <a:latin typeface="Century Gothic"/>
                <a:cs typeface="Century Gothic"/>
              </a:rPr>
              <a:t>below</a:t>
            </a:r>
            <a:r>
              <a:rPr sz="1100" spc="30" dirty="0">
                <a:latin typeface="Century Gothic"/>
                <a:cs typeface="Century Gothic"/>
              </a:rPr>
              <a:t> </a:t>
            </a:r>
            <a:r>
              <a:rPr sz="1100" spc="5" dirty="0">
                <a:latin typeface="Century Gothic"/>
                <a:cs typeface="Century Gothic"/>
              </a:rPr>
              <a:t>examples</a:t>
            </a:r>
            <a:r>
              <a:rPr sz="1100" spc="25" dirty="0">
                <a:latin typeface="Century Gothic"/>
                <a:cs typeface="Century Gothic"/>
              </a:rPr>
              <a:t> </a:t>
            </a:r>
            <a:r>
              <a:rPr sz="1100" spc="-65" dirty="0">
                <a:latin typeface="Century Gothic"/>
                <a:cs typeface="Century Gothic"/>
              </a:rPr>
              <a:t>can</a:t>
            </a:r>
            <a:r>
              <a:rPr sz="1100" spc="30" dirty="0">
                <a:latin typeface="Century Gothic"/>
                <a:cs typeface="Century Gothic"/>
              </a:rPr>
              <a:t> </a:t>
            </a:r>
            <a:r>
              <a:rPr sz="1100" spc="-5" dirty="0">
                <a:latin typeface="Century Gothic"/>
                <a:cs typeface="Century Gothic"/>
              </a:rPr>
              <a:t>help</a:t>
            </a:r>
            <a:r>
              <a:rPr sz="1100" spc="30" dirty="0">
                <a:latin typeface="Century Gothic"/>
                <a:cs typeface="Century Gothic"/>
              </a:rPr>
              <a:t> </a:t>
            </a:r>
            <a:r>
              <a:rPr sz="1100" spc="15" dirty="0">
                <a:latin typeface="Century Gothic"/>
                <a:cs typeface="Century Gothic"/>
              </a:rPr>
              <a:t>you </a:t>
            </a:r>
            <a:r>
              <a:rPr sz="1100" spc="-290" dirty="0">
                <a:latin typeface="Century Gothic"/>
                <a:cs typeface="Century Gothic"/>
              </a:rPr>
              <a:t> </a:t>
            </a:r>
            <a:r>
              <a:rPr sz="1100" spc="-5" dirty="0">
                <a:latin typeface="Century Gothic"/>
                <a:cs typeface="Century Gothic"/>
              </a:rPr>
              <a:t>get</a:t>
            </a:r>
            <a:r>
              <a:rPr sz="1100" spc="25" dirty="0">
                <a:latin typeface="Century Gothic"/>
                <a:cs typeface="Century Gothic"/>
              </a:rPr>
              <a:t> </a:t>
            </a:r>
            <a:r>
              <a:rPr sz="1100" spc="15" dirty="0">
                <a:latin typeface="Century Gothic"/>
                <a:cs typeface="Century Gothic"/>
              </a:rPr>
              <a:t>started.</a:t>
            </a:r>
            <a:r>
              <a:rPr sz="1100" spc="30" dirty="0">
                <a:latin typeface="Century Gothic"/>
                <a:cs typeface="Century Gothic"/>
              </a:rPr>
              <a:t> An </a:t>
            </a:r>
            <a:r>
              <a:rPr sz="1100" spc="-25" dirty="0">
                <a:latin typeface="Century Gothic"/>
                <a:cs typeface="Century Gothic"/>
              </a:rPr>
              <a:t>expanded</a:t>
            </a:r>
            <a:r>
              <a:rPr sz="1100" spc="25" dirty="0">
                <a:latin typeface="Century Gothic"/>
                <a:cs typeface="Century Gothic"/>
              </a:rPr>
              <a:t> </a:t>
            </a:r>
            <a:r>
              <a:rPr sz="1100" spc="15" dirty="0">
                <a:latin typeface="Century Gothic"/>
                <a:cs typeface="Century Gothic"/>
              </a:rPr>
              <a:t>conversion</a:t>
            </a:r>
            <a:r>
              <a:rPr sz="1100" spc="30" dirty="0">
                <a:latin typeface="Century Gothic"/>
                <a:cs typeface="Century Gothic"/>
              </a:rPr>
              <a:t> </a:t>
            </a:r>
            <a:r>
              <a:rPr sz="1100" dirty="0">
                <a:latin typeface="Century Gothic"/>
                <a:cs typeface="Century Gothic"/>
              </a:rPr>
              <a:t>rate</a:t>
            </a:r>
            <a:r>
              <a:rPr sz="1100" spc="30" dirty="0">
                <a:latin typeface="Century Gothic"/>
                <a:cs typeface="Century Gothic"/>
              </a:rPr>
              <a:t> </a:t>
            </a:r>
            <a:r>
              <a:rPr sz="1100" spc="15" dirty="0">
                <a:latin typeface="Century Gothic"/>
                <a:cs typeface="Century Gothic"/>
              </a:rPr>
              <a:t>tracking</a:t>
            </a:r>
            <a:r>
              <a:rPr sz="1100" spc="25" dirty="0">
                <a:latin typeface="Century Gothic"/>
                <a:cs typeface="Century Gothic"/>
              </a:rPr>
              <a:t> </a:t>
            </a:r>
            <a:r>
              <a:rPr sz="1100" spc="10" dirty="0">
                <a:latin typeface="Century Gothic"/>
                <a:cs typeface="Century Gothic"/>
              </a:rPr>
              <a:t>sheet</a:t>
            </a:r>
            <a:r>
              <a:rPr sz="1100" spc="30" dirty="0">
                <a:latin typeface="Century Gothic"/>
                <a:cs typeface="Century Gothic"/>
              </a:rPr>
              <a:t> </a:t>
            </a:r>
            <a:r>
              <a:rPr sz="1100" spc="-65" dirty="0">
                <a:latin typeface="Century Gothic"/>
                <a:cs typeface="Century Gothic"/>
              </a:rPr>
              <a:t>can</a:t>
            </a:r>
            <a:r>
              <a:rPr sz="1100" spc="30" dirty="0">
                <a:latin typeface="Century Gothic"/>
                <a:cs typeface="Century Gothic"/>
              </a:rPr>
              <a:t> </a:t>
            </a:r>
            <a:r>
              <a:rPr sz="1100" spc="15" dirty="0">
                <a:latin typeface="Century Gothic"/>
                <a:cs typeface="Century Gothic"/>
              </a:rPr>
              <a:t>also</a:t>
            </a:r>
            <a:r>
              <a:rPr sz="1100" spc="30" dirty="0">
                <a:latin typeface="Century Gothic"/>
                <a:cs typeface="Century Gothic"/>
              </a:rPr>
              <a:t> </a:t>
            </a:r>
            <a:r>
              <a:rPr sz="1100" spc="-45" dirty="0">
                <a:latin typeface="Century Gothic"/>
                <a:cs typeface="Century Gothic"/>
              </a:rPr>
              <a:t>be</a:t>
            </a:r>
            <a:r>
              <a:rPr sz="1100" spc="25" dirty="0">
                <a:latin typeface="Century Gothic"/>
                <a:cs typeface="Century Gothic"/>
              </a:rPr>
              <a:t> </a:t>
            </a:r>
            <a:r>
              <a:rPr sz="1100" spc="5" dirty="0">
                <a:latin typeface="Century Gothic"/>
                <a:cs typeface="Century Gothic"/>
              </a:rPr>
              <a:t>found</a:t>
            </a:r>
            <a:r>
              <a:rPr sz="1100" spc="30" dirty="0">
                <a:latin typeface="Century Gothic"/>
                <a:cs typeface="Century Gothic"/>
              </a:rPr>
              <a:t> </a:t>
            </a:r>
            <a:r>
              <a:rPr sz="1100" spc="35" dirty="0">
                <a:latin typeface="Century Gothic"/>
                <a:cs typeface="Century Gothic"/>
              </a:rPr>
              <a:t>in</a:t>
            </a:r>
            <a:r>
              <a:rPr sz="1100" spc="30" dirty="0">
                <a:latin typeface="Century Gothic"/>
                <a:cs typeface="Century Gothic"/>
              </a:rPr>
              <a:t> </a:t>
            </a:r>
            <a:r>
              <a:rPr sz="1100" dirty="0">
                <a:latin typeface="Century Gothic"/>
                <a:cs typeface="Century Gothic"/>
              </a:rPr>
              <a:t>the </a:t>
            </a:r>
            <a:r>
              <a:rPr sz="1100" spc="5" dirty="0">
                <a:latin typeface="Century Gothic"/>
                <a:cs typeface="Century Gothic"/>
              </a:rPr>
              <a:t> </a:t>
            </a:r>
            <a:r>
              <a:rPr sz="1100" spc="-15" dirty="0">
                <a:latin typeface="Century Gothic"/>
                <a:cs typeface="Century Gothic"/>
              </a:rPr>
              <a:t>appendix.</a:t>
            </a:r>
            <a:endParaRPr sz="1100">
              <a:latin typeface="Century Gothic"/>
              <a:cs typeface="Century Gothic"/>
            </a:endParaRPr>
          </a:p>
          <a:p>
            <a:pPr marL="216535" algn="ctr">
              <a:lnSpc>
                <a:spcPct val="100000"/>
              </a:lnSpc>
              <a:spcBef>
                <a:spcPts val="940"/>
              </a:spcBef>
            </a:pPr>
            <a:r>
              <a:rPr sz="1100" b="1" spc="25" dirty="0">
                <a:solidFill>
                  <a:srgbClr val="231F20"/>
                </a:solidFill>
                <a:latin typeface="Tahoma"/>
                <a:cs typeface="Tahoma"/>
              </a:rPr>
              <a:t>TRANSACTION</a:t>
            </a:r>
            <a:r>
              <a:rPr sz="1100" b="1" spc="-35" dirty="0">
                <a:solidFill>
                  <a:srgbClr val="231F20"/>
                </a:solidFill>
                <a:latin typeface="Tahoma"/>
                <a:cs typeface="Tahoma"/>
              </a:rPr>
              <a:t> </a:t>
            </a:r>
            <a:r>
              <a:rPr sz="1100" b="1" spc="35" dirty="0">
                <a:solidFill>
                  <a:srgbClr val="231F20"/>
                </a:solidFill>
                <a:latin typeface="Tahoma"/>
                <a:cs typeface="Tahoma"/>
              </a:rPr>
              <a:t>BENCHMARK</a:t>
            </a:r>
            <a:endParaRPr sz="1100">
              <a:latin typeface="Tahoma"/>
              <a:cs typeface="Tahoma"/>
            </a:endParaRPr>
          </a:p>
        </p:txBody>
      </p:sp>
      <p:sp>
        <p:nvSpPr>
          <p:cNvPr id="4" name="object 4"/>
          <p:cNvSpPr txBox="1"/>
          <p:nvPr/>
        </p:nvSpPr>
        <p:spPr>
          <a:xfrm>
            <a:off x="2273416" y="3380740"/>
            <a:ext cx="1325245" cy="193040"/>
          </a:xfrm>
          <a:prstGeom prst="rect">
            <a:avLst/>
          </a:prstGeom>
        </p:spPr>
        <p:txBody>
          <a:bodyPr vert="horz" wrap="square" lIns="0" tIns="12700" rIns="0" bIns="0" rtlCol="0">
            <a:spAutoFit/>
          </a:bodyPr>
          <a:lstStyle/>
          <a:p>
            <a:pPr marL="12700">
              <a:lnSpc>
                <a:spcPct val="100000"/>
              </a:lnSpc>
              <a:spcBef>
                <a:spcPts val="100"/>
              </a:spcBef>
              <a:tabLst>
                <a:tab pos="1311910" algn="l"/>
              </a:tabLst>
            </a:pPr>
            <a:r>
              <a:rPr sz="1100" spc="75" dirty="0">
                <a:solidFill>
                  <a:srgbClr val="231F20"/>
                </a:solidFill>
                <a:latin typeface="Century Gothic"/>
                <a:cs typeface="Century Gothic"/>
              </a:rPr>
              <a:t>Listings</a:t>
            </a:r>
            <a:r>
              <a:rPr sz="1100" spc="-15" dirty="0">
                <a:solidFill>
                  <a:srgbClr val="231F20"/>
                </a:solidFill>
                <a:latin typeface="Century Gothic"/>
                <a:cs typeface="Century Gothic"/>
              </a:rPr>
              <a:t> </a:t>
            </a:r>
            <a:r>
              <a:rPr sz="1100" spc="45" dirty="0">
                <a:solidFill>
                  <a:srgbClr val="231F20"/>
                </a:solidFill>
                <a:latin typeface="Century Gothic"/>
                <a:cs typeface="Century Gothic"/>
              </a:rPr>
              <a:t>Sold	</a:t>
            </a:r>
            <a:endParaRPr sz="1100">
              <a:latin typeface="Century Gothic"/>
              <a:cs typeface="Century Gothic"/>
            </a:endParaRPr>
          </a:p>
        </p:txBody>
      </p:sp>
      <p:sp>
        <p:nvSpPr>
          <p:cNvPr id="5" name="object 5"/>
          <p:cNvSpPr txBox="1"/>
          <p:nvPr/>
        </p:nvSpPr>
        <p:spPr>
          <a:xfrm>
            <a:off x="4559514" y="3380740"/>
            <a:ext cx="1431925" cy="193040"/>
          </a:xfrm>
          <a:prstGeom prst="rect">
            <a:avLst/>
          </a:prstGeom>
        </p:spPr>
        <p:txBody>
          <a:bodyPr vert="horz" wrap="square" lIns="0" tIns="12700" rIns="0" bIns="0" rtlCol="0">
            <a:spAutoFit/>
          </a:bodyPr>
          <a:lstStyle/>
          <a:p>
            <a:pPr marL="12700">
              <a:lnSpc>
                <a:spcPct val="100000"/>
              </a:lnSpc>
              <a:spcBef>
                <a:spcPts val="100"/>
              </a:spcBef>
              <a:tabLst>
                <a:tab pos="1418590" algn="l"/>
              </a:tabLst>
            </a:pPr>
            <a:r>
              <a:rPr sz="1100" spc="60" dirty="0">
                <a:solidFill>
                  <a:srgbClr val="231F20"/>
                </a:solidFill>
                <a:latin typeface="Century Gothic"/>
                <a:cs typeface="Century Gothic"/>
              </a:rPr>
              <a:t>Buyers</a:t>
            </a:r>
            <a:r>
              <a:rPr sz="1100" spc="-15" dirty="0">
                <a:solidFill>
                  <a:srgbClr val="231F20"/>
                </a:solidFill>
                <a:latin typeface="Century Gothic"/>
                <a:cs typeface="Century Gothic"/>
              </a:rPr>
              <a:t> </a:t>
            </a:r>
            <a:r>
              <a:rPr sz="1100" dirty="0">
                <a:solidFill>
                  <a:srgbClr val="231F20"/>
                </a:solidFill>
                <a:latin typeface="Century Gothic"/>
                <a:cs typeface="Century Gothic"/>
              </a:rPr>
              <a:t>Closed	</a:t>
            </a:r>
            <a:endParaRPr sz="1100">
              <a:latin typeface="Century Gothic"/>
              <a:cs typeface="Century Gothic"/>
            </a:endParaRPr>
          </a:p>
        </p:txBody>
      </p:sp>
      <p:sp>
        <p:nvSpPr>
          <p:cNvPr id="6" name="object 6"/>
          <p:cNvSpPr txBox="1"/>
          <p:nvPr/>
        </p:nvSpPr>
        <p:spPr>
          <a:xfrm>
            <a:off x="2273416" y="3716020"/>
            <a:ext cx="998855" cy="193040"/>
          </a:xfrm>
          <a:prstGeom prst="rect">
            <a:avLst/>
          </a:prstGeom>
        </p:spPr>
        <p:txBody>
          <a:bodyPr vert="horz" wrap="square" lIns="0" tIns="12700" rIns="0" bIns="0" rtlCol="0">
            <a:spAutoFit/>
          </a:bodyPr>
          <a:lstStyle/>
          <a:p>
            <a:pPr marL="12700">
              <a:lnSpc>
                <a:spcPct val="100000"/>
              </a:lnSpc>
              <a:spcBef>
                <a:spcPts val="100"/>
              </a:spcBef>
            </a:pPr>
            <a:r>
              <a:rPr sz="1100" spc="75" dirty="0">
                <a:solidFill>
                  <a:srgbClr val="231F20"/>
                </a:solidFill>
                <a:latin typeface="Century Gothic"/>
                <a:cs typeface="Century Gothic"/>
              </a:rPr>
              <a:t>Listings</a:t>
            </a:r>
            <a:r>
              <a:rPr sz="1100" spc="-45" dirty="0">
                <a:solidFill>
                  <a:srgbClr val="231F20"/>
                </a:solidFill>
                <a:latin typeface="Century Gothic"/>
                <a:cs typeface="Century Gothic"/>
              </a:rPr>
              <a:t> </a:t>
            </a:r>
            <a:r>
              <a:rPr sz="1100" spc="-5" dirty="0">
                <a:solidFill>
                  <a:srgbClr val="231F20"/>
                </a:solidFill>
                <a:latin typeface="Century Gothic"/>
                <a:cs typeface="Century Gothic"/>
              </a:rPr>
              <a:t>Taken</a:t>
            </a:r>
            <a:endParaRPr sz="1100">
              <a:latin typeface="Century Gothic"/>
              <a:cs typeface="Century Gothic"/>
            </a:endParaRPr>
          </a:p>
        </p:txBody>
      </p:sp>
      <p:sp>
        <p:nvSpPr>
          <p:cNvPr id="7" name="object 7"/>
          <p:cNvSpPr txBox="1"/>
          <p:nvPr/>
        </p:nvSpPr>
        <p:spPr>
          <a:xfrm>
            <a:off x="4559485" y="3716020"/>
            <a:ext cx="1579245" cy="193040"/>
          </a:xfrm>
          <a:prstGeom prst="rect">
            <a:avLst/>
          </a:prstGeom>
        </p:spPr>
        <p:txBody>
          <a:bodyPr vert="horz" wrap="square" lIns="0" tIns="12700" rIns="0" bIns="0" rtlCol="0">
            <a:spAutoFit/>
          </a:bodyPr>
          <a:lstStyle/>
          <a:p>
            <a:pPr marL="12700">
              <a:lnSpc>
                <a:spcPct val="100000"/>
              </a:lnSpc>
              <a:spcBef>
                <a:spcPts val="100"/>
              </a:spcBef>
              <a:tabLst>
                <a:tab pos="1565910" algn="l"/>
              </a:tabLst>
            </a:pPr>
            <a:r>
              <a:rPr sz="1100" spc="40" dirty="0">
                <a:solidFill>
                  <a:srgbClr val="231F20"/>
                </a:solidFill>
                <a:latin typeface="Verdana"/>
                <a:cs typeface="Verdana"/>
              </a:rPr>
              <a:t>Off</a:t>
            </a:r>
            <a:r>
              <a:rPr sz="1100" spc="40" dirty="0">
                <a:solidFill>
                  <a:srgbClr val="231F20"/>
                </a:solidFill>
                <a:latin typeface="Century Gothic"/>
                <a:cs typeface="Century Gothic"/>
              </a:rPr>
              <a:t>ers</a:t>
            </a:r>
            <a:r>
              <a:rPr sz="1100" spc="-5" dirty="0">
                <a:solidFill>
                  <a:srgbClr val="231F20"/>
                </a:solidFill>
                <a:latin typeface="Century Gothic"/>
                <a:cs typeface="Century Gothic"/>
              </a:rPr>
              <a:t> </a:t>
            </a:r>
            <a:r>
              <a:rPr sz="1100" spc="-40" dirty="0">
                <a:solidFill>
                  <a:srgbClr val="231F20"/>
                </a:solidFill>
                <a:latin typeface="Century Gothic"/>
                <a:cs typeface="Century Gothic"/>
              </a:rPr>
              <a:t>Accepted	</a:t>
            </a:r>
            <a:endParaRPr sz="1100">
              <a:latin typeface="Century Gothic"/>
              <a:cs typeface="Century Gothic"/>
            </a:endParaRPr>
          </a:p>
        </p:txBody>
      </p:sp>
      <p:sp>
        <p:nvSpPr>
          <p:cNvPr id="8" name="object 8"/>
          <p:cNvSpPr txBox="1"/>
          <p:nvPr/>
        </p:nvSpPr>
        <p:spPr>
          <a:xfrm>
            <a:off x="2273416" y="4051300"/>
            <a:ext cx="654050"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31F20"/>
                </a:solidFill>
                <a:latin typeface="Century Gothic"/>
                <a:cs typeface="Century Gothic"/>
              </a:rPr>
              <a:t>Meetings</a:t>
            </a:r>
            <a:endParaRPr sz="1100">
              <a:latin typeface="Century Gothic"/>
              <a:cs typeface="Century Gothic"/>
            </a:endParaRPr>
          </a:p>
        </p:txBody>
      </p:sp>
      <p:sp>
        <p:nvSpPr>
          <p:cNvPr id="9" name="object 9"/>
          <p:cNvSpPr txBox="1"/>
          <p:nvPr/>
        </p:nvSpPr>
        <p:spPr>
          <a:xfrm>
            <a:off x="4559528" y="4051300"/>
            <a:ext cx="1019175" cy="193040"/>
          </a:xfrm>
          <a:prstGeom prst="rect">
            <a:avLst/>
          </a:prstGeom>
        </p:spPr>
        <p:txBody>
          <a:bodyPr vert="horz" wrap="square" lIns="0" tIns="12700" rIns="0" bIns="0" rtlCol="0">
            <a:spAutoFit/>
          </a:bodyPr>
          <a:lstStyle/>
          <a:p>
            <a:pPr marL="12700">
              <a:lnSpc>
                <a:spcPct val="100000"/>
              </a:lnSpc>
              <a:spcBef>
                <a:spcPts val="100"/>
              </a:spcBef>
            </a:pPr>
            <a:r>
              <a:rPr sz="1100" spc="40" dirty="0">
                <a:solidFill>
                  <a:srgbClr val="231F20"/>
                </a:solidFill>
                <a:latin typeface="Verdana"/>
                <a:cs typeface="Verdana"/>
              </a:rPr>
              <a:t>Off</a:t>
            </a:r>
            <a:r>
              <a:rPr sz="1100" spc="40" dirty="0">
                <a:solidFill>
                  <a:srgbClr val="231F20"/>
                </a:solidFill>
                <a:latin typeface="Century Gothic"/>
                <a:cs typeface="Century Gothic"/>
              </a:rPr>
              <a:t>ers</a:t>
            </a:r>
            <a:r>
              <a:rPr sz="1100" spc="-20" dirty="0">
                <a:solidFill>
                  <a:srgbClr val="231F20"/>
                </a:solidFill>
                <a:latin typeface="Century Gothic"/>
                <a:cs typeface="Century Gothic"/>
              </a:rPr>
              <a:t> </a:t>
            </a:r>
            <a:r>
              <a:rPr sz="1100" spc="50" dirty="0">
                <a:solidFill>
                  <a:srgbClr val="231F20"/>
                </a:solidFill>
                <a:latin typeface="Century Gothic"/>
                <a:cs typeface="Century Gothic"/>
              </a:rPr>
              <a:t>Written</a:t>
            </a:r>
            <a:endParaRPr sz="1100">
              <a:latin typeface="Century Gothic"/>
              <a:cs typeface="Century Gothic"/>
            </a:endParaRPr>
          </a:p>
        </p:txBody>
      </p:sp>
      <p:sp>
        <p:nvSpPr>
          <p:cNvPr id="10" name="object 10"/>
          <p:cNvSpPr txBox="1"/>
          <p:nvPr/>
        </p:nvSpPr>
        <p:spPr>
          <a:xfrm>
            <a:off x="2273416" y="4386579"/>
            <a:ext cx="323850" cy="193040"/>
          </a:xfrm>
          <a:prstGeom prst="rect">
            <a:avLst/>
          </a:prstGeom>
        </p:spPr>
        <p:txBody>
          <a:bodyPr vert="horz" wrap="square" lIns="0" tIns="12700" rIns="0" bIns="0" rtlCol="0">
            <a:spAutoFit/>
          </a:bodyPr>
          <a:lstStyle/>
          <a:p>
            <a:pPr marL="12700">
              <a:lnSpc>
                <a:spcPct val="100000"/>
              </a:lnSpc>
              <a:spcBef>
                <a:spcPts val="100"/>
              </a:spcBef>
            </a:pPr>
            <a:r>
              <a:rPr sz="1100" spc="70" dirty="0">
                <a:solidFill>
                  <a:srgbClr val="231F20"/>
                </a:solidFill>
                <a:latin typeface="Century Gothic"/>
                <a:cs typeface="Century Gothic"/>
              </a:rPr>
              <a:t>Sets</a:t>
            </a:r>
            <a:endParaRPr sz="1100">
              <a:latin typeface="Century Gothic"/>
              <a:cs typeface="Century Gothic"/>
            </a:endParaRPr>
          </a:p>
        </p:txBody>
      </p:sp>
      <p:sp>
        <p:nvSpPr>
          <p:cNvPr id="11" name="object 11"/>
          <p:cNvSpPr txBox="1"/>
          <p:nvPr/>
        </p:nvSpPr>
        <p:spPr>
          <a:xfrm>
            <a:off x="4559570" y="4386579"/>
            <a:ext cx="953769" cy="193040"/>
          </a:xfrm>
          <a:prstGeom prst="rect">
            <a:avLst/>
          </a:prstGeom>
        </p:spPr>
        <p:txBody>
          <a:bodyPr vert="horz" wrap="square" lIns="0" tIns="12700" rIns="0" bIns="0" rtlCol="0">
            <a:spAutoFit/>
          </a:bodyPr>
          <a:lstStyle/>
          <a:p>
            <a:pPr marL="12700">
              <a:lnSpc>
                <a:spcPct val="100000"/>
              </a:lnSpc>
              <a:spcBef>
                <a:spcPts val="100"/>
              </a:spcBef>
              <a:tabLst>
                <a:tab pos="940435" algn="l"/>
              </a:tabLst>
            </a:pPr>
            <a:r>
              <a:rPr sz="1100" spc="-30" dirty="0">
                <a:solidFill>
                  <a:srgbClr val="231F20"/>
                </a:solidFill>
                <a:latin typeface="Century Gothic"/>
                <a:cs typeface="Century Gothic"/>
              </a:rPr>
              <a:t>Car</a:t>
            </a:r>
            <a:r>
              <a:rPr sz="1100" spc="-15" dirty="0">
                <a:solidFill>
                  <a:srgbClr val="231F20"/>
                </a:solidFill>
                <a:latin typeface="Century Gothic"/>
                <a:cs typeface="Century Gothic"/>
              </a:rPr>
              <a:t> </a:t>
            </a:r>
            <a:r>
              <a:rPr sz="1100" spc="55" dirty="0">
                <a:solidFill>
                  <a:srgbClr val="231F20"/>
                </a:solidFill>
                <a:latin typeface="Century Gothic"/>
                <a:cs typeface="Century Gothic"/>
              </a:rPr>
              <a:t>Rid	</a:t>
            </a:r>
            <a:endParaRPr sz="1100">
              <a:latin typeface="Century Gothic"/>
              <a:cs typeface="Century Gothic"/>
            </a:endParaRPr>
          </a:p>
        </p:txBody>
      </p:sp>
      <p:sp>
        <p:nvSpPr>
          <p:cNvPr id="12" name="object 12"/>
          <p:cNvSpPr txBox="1"/>
          <p:nvPr/>
        </p:nvSpPr>
        <p:spPr>
          <a:xfrm>
            <a:off x="2273416" y="4721859"/>
            <a:ext cx="365125" cy="193040"/>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231F20"/>
                </a:solidFill>
                <a:latin typeface="Century Gothic"/>
                <a:cs typeface="Century Gothic"/>
              </a:rPr>
              <a:t>T</a:t>
            </a:r>
            <a:r>
              <a:rPr sz="1100" spc="35" dirty="0">
                <a:solidFill>
                  <a:srgbClr val="231F20"/>
                </a:solidFill>
                <a:latin typeface="Century Gothic"/>
                <a:cs typeface="Century Gothic"/>
              </a:rPr>
              <a:t>alks</a:t>
            </a:r>
            <a:endParaRPr sz="1100">
              <a:latin typeface="Century Gothic"/>
              <a:cs typeface="Century Gothic"/>
            </a:endParaRPr>
          </a:p>
        </p:txBody>
      </p:sp>
      <p:sp>
        <p:nvSpPr>
          <p:cNvPr id="13" name="object 13"/>
          <p:cNvSpPr txBox="1"/>
          <p:nvPr/>
        </p:nvSpPr>
        <p:spPr>
          <a:xfrm>
            <a:off x="4559570" y="4721859"/>
            <a:ext cx="654050"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31F20"/>
                </a:solidFill>
                <a:latin typeface="Century Gothic"/>
                <a:cs typeface="Century Gothic"/>
              </a:rPr>
              <a:t>Meetings</a:t>
            </a:r>
            <a:endParaRPr sz="1100">
              <a:latin typeface="Century Gothic"/>
              <a:cs typeface="Century Gothic"/>
            </a:endParaRPr>
          </a:p>
        </p:txBody>
      </p:sp>
      <p:sp>
        <p:nvSpPr>
          <p:cNvPr id="14" name="object 14"/>
          <p:cNvSpPr txBox="1"/>
          <p:nvPr/>
        </p:nvSpPr>
        <p:spPr>
          <a:xfrm>
            <a:off x="2273416" y="5057140"/>
            <a:ext cx="676910" cy="193040"/>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231F20"/>
                </a:solidFill>
                <a:latin typeface="Century Gothic"/>
                <a:cs typeface="Century Gothic"/>
              </a:rPr>
              <a:t>A</a:t>
            </a:r>
            <a:r>
              <a:rPr sz="1100" spc="70" dirty="0">
                <a:solidFill>
                  <a:srgbClr val="231F20"/>
                </a:solidFill>
                <a:latin typeface="Century Gothic"/>
                <a:cs typeface="Century Gothic"/>
              </a:rPr>
              <a:t>t</a:t>
            </a:r>
            <a:r>
              <a:rPr sz="1100" spc="50" dirty="0">
                <a:solidFill>
                  <a:srgbClr val="231F20"/>
                </a:solidFill>
                <a:latin typeface="Century Gothic"/>
                <a:cs typeface="Century Gothic"/>
              </a:rPr>
              <a:t>t</a:t>
            </a:r>
            <a:r>
              <a:rPr sz="1100" spc="20" dirty="0">
                <a:solidFill>
                  <a:srgbClr val="231F20"/>
                </a:solidFill>
                <a:latin typeface="Century Gothic"/>
                <a:cs typeface="Century Gothic"/>
              </a:rPr>
              <a:t>empts</a:t>
            </a:r>
            <a:endParaRPr sz="1100">
              <a:latin typeface="Century Gothic"/>
              <a:cs typeface="Century Gothic"/>
            </a:endParaRPr>
          </a:p>
        </p:txBody>
      </p:sp>
      <p:sp>
        <p:nvSpPr>
          <p:cNvPr id="15" name="object 15"/>
          <p:cNvSpPr txBox="1"/>
          <p:nvPr/>
        </p:nvSpPr>
        <p:spPr>
          <a:xfrm>
            <a:off x="4559528" y="5057140"/>
            <a:ext cx="323850" cy="193040"/>
          </a:xfrm>
          <a:prstGeom prst="rect">
            <a:avLst/>
          </a:prstGeom>
        </p:spPr>
        <p:txBody>
          <a:bodyPr vert="horz" wrap="square" lIns="0" tIns="12700" rIns="0" bIns="0" rtlCol="0">
            <a:spAutoFit/>
          </a:bodyPr>
          <a:lstStyle/>
          <a:p>
            <a:pPr marL="12700">
              <a:lnSpc>
                <a:spcPct val="100000"/>
              </a:lnSpc>
              <a:spcBef>
                <a:spcPts val="100"/>
              </a:spcBef>
            </a:pPr>
            <a:r>
              <a:rPr sz="1100" spc="70" dirty="0">
                <a:solidFill>
                  <a:srgbClr val="231F20"/>
                </a:solidFill>
                <a:latin typeface="Century Gothic"/>
                <a:cs typeface="Century Gothic"/>
              </a:rPr>
              <a:t>Sets</a:t>
            </a:r>
            <a:endParaRPr sz="1100">
              <a:latin typeface="Century Gothic"/>
              <a:cs typeface="Century Gothic"/>
            </a:endParaRPr>
          </a:p>
        </p:txBody>
      </p:sp>
      <p:sp>
        <p:nvSpPr>
          <p:cNvPr id="16" name="object 16"/>
          <p:cNvSpPr txBox="1"/>
          <p:nvPr/>
        </p:nvSpPr>
        <p:spPr>
          <a:xfrm>
            <a:off x="4559612" y="5392420"/>
            <a:ext cx="365125" cy="193040"/>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231F20"/>
                </a:solidFill>
                <a:latin typeface="Century Gothic"/>
                <a:cs typeface="Century Gothic"/>
              </a:rPr>
              <a:t>T</a:t>
            </a:r>
            <a:r>
              <a:rPr sz="1100" spc="35" dirty="0">
                <a:solidFill>
                  <a:srgbClr val="231F20"/>
                </a:solidFill>
                <a:latin typeface="Century Gothic"/>
                <a:cs typeface="Century Gothic"/>
              </a:rPr>
              <a:t>alks</a:t>
            </a:r>
            <a:endParaRPr sz="1100">
              <a:latin typeface="Century Gothic"/>
              <a:cs typeface="Century Gothic"/>
            </a:endParaRPr>
          </a:p>
        </p:txBody>
      </p:sp>
      <p:sp>
        <p:nvSpPr>
          <p:cNvPr id="17" name="object 17"/>
          <p:cNvSpPr txBox="1"/>
          <p:nvPr/>
        </p:nvSpPr>
        <p:spPr>
          <a:xfrm>
            <a:off x="4559612" y="5727700"/>
            <a:ext cx="676910" cy="193040"/>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231F20"/>
                </a:solidFill>
                <a:latin typeface="Century Gothic"/>
                <a:cs typeface="Century Gothic"/>
              </a:rPr>
              <a:t>A</a:t>
            </a:r>
            <a:r>
              <a:rPr sz="1100" spc="70" dirty="0">
                <a:solidFill>
                  <a:srgbClr val="231F20"/>
                </a:solidFill>
                <a:latin typeface="Century Gothic"/>
                <a:cs typeface="Century Gothic"/>
              </a:rPr>
              <a:t>t</a:t>
            </a:r>
            <a:r>
              <a:rPr sz="1100" spc="50" dirty="0">
                <a:solidFill>
                  <a:srgbClr val="231F20"/>
                </a:solidFill>
                <a:latin typeface="Century Gothic"/>
                <a:cs typeface="Century Gothic"/>
              </a:rPr>
              <a:t>t</a:t>
            </a:r>
            <a:r>
              <a:rPr sz="1100" spc="20" dirty="0">
                <a:solidFill>
                  <a:srgbClr val="231F20"/>
                </a:solidFill>
                <a:latin typeface="Century Gothic"/>
                <a:cs typeface="Century Gothic"/>
              </a:rPr>
              <a:t>empts</a:t>
            </a:r>
            <a:endParaRPr sz="1100">
              <a:latin typeface="Century Gothic"/>
              <a:cs typeface="Century Gothic"/>
            </a:endParaRPr>
          </a:p>
        </p:txBody>
      </p:sp>
      <p:sp>
        <p:nvSpPr>
          <p:cNvPr id="18" name="object 18"/>
          <p:cNvSpPr txBox="1"/>
          <p:nvPr/>
        </p:nvSpPr>
        <p:spPr>
          <a:xfrm>
            <a:off x="914400" y="6265671"/>
            <a:ext cx="5943600" cy="458470"/>
          </a:xfrm>
          <a:prstGeom prst="rect">
            <a:avLst/>
          </a:prstGeom>
          <a:solidFill>
            <a:srgbClr val="0054A4"/>
          </a:solidFill>
        </p:spPr>
        <p:txBody>
          <a:bodyPr vert="horz" wrap="square" lIns="0" tIns="101600" rIns="0" bIns="0" rtlCol="0">
            <a:spAutoFit/>
          </a:bodyPr>
          <a:lstStyle/>
          <a:p>
            <a:pPr marL="171450" algn="ctr">
              <a:lnSpc>
                <a:spcPct val="100000"/>
              </a:lnSpc>
              <a:spcBef>
                <a:spcPts val="800"/>
              </a:spcBef>
            </a:pPr>
            <a:r>
              <a:rPr sz="1600" b="1" spc="-95" dirty="0">
                <a:solidFill>
                  <a:srgbClr val="FFFFFF"/>
                </a:solidFill>
                <a:latin typeface="Gill Sans MT"/>
                <a:cs typeface="Gill Sans MT"/>
              </a:rPr>
              <a:t>PER</a:t>
            </a:r>
            <a:r>
              <a:rPr sz="1600" b="1" spc="-100" dirty="0">
                <a:solidFill>
                  <a:srgbClr val="FFFFFF"/>
                </a:solidFill>
                <a:latin typeface="Gill Sans MT"/>
                <a:cs typeface="Gill Sans MT"/>
              </a:rPr>
              <a:t>F</a:t>
            </a:r>
            <a:r>
              <a:rPr sz="1600" b="1" spc="-114" dirty="0">
                <a:solidFill>
                  <a:srgbClr val="FFFFFF"/>
                </a:solidFill>
                <a:latin typeface="Gill Sans MT"/>
                <a:cs typeface="Gill Sans MT"/>
              </a:rPr>
              <a:t>ORMANCE</a:t>
            </a:r>
            <a:r>
              <a:rPr sz="1600" b="1" spc="-45" dirty="0">
                <a:solidFill>
                  <a:srgbClr val="FFFFFF"/>
                </a:solidFill>
                <a:latin typeface="Gill Sans MT"/>
                <a:cs typeface="Gill Sans MT"/>
              </a:rPr>
              <a:t> </a:t>
            </a:r>
            <a:r>
              <a:rPr sz="1600" b="1" spc="-100" dirty="0">
                <a:solidFill>
                  <a:srgbClr val="FFFFFF"/>
                </a:solidFill>
                <a:latin typeface="Gill Sans MT"/>
                <a:cs typeface="Gill Sans MT"/>
              </a:rPr>
              <a:t>S</a:t>
            </a:r>
            <a:r>
              <a:rPr sz="1600" b="1" spc="-215" dirty="0">
                <a:solidFill>
                  <a:srgbClr val="FFFFFF"/>
                </a:solidFill>
                <a:latin typeface="Gill Sans MT"/>
                <a:cs typeface="Gill Sans MT"/>
              </a:rPr>
              <a:t>T</a:t>
            </a:r>
            <a:r>
              <a:rPr sz="1600" b="1" spc="-165" dirty="0">
                <a:solidFill>
                  <a:srgbClr val="FFFFFF"/>
                </a:solidFill>
                <a:latin typeface="Gill Sans MT"/>
                <a:cs typeface="Gill Sans MT"/>
              </a:rPr>
              <a:t>AN</a:t>
            </a:r>
            <a:r>
              <a:rPr sz="1600" b="1" spc="-190" dirty="0">
                <a:solidFill>
                  <a:srgbClr val="FFFFFF"/>
                </a:solidFill>
                <a:latin typeface="Gill Sans MT"/>
                <a:cs typeface="Gill Sans MT"/>
              </a:rPr>
              <a:t>D</a:t>
            </a:r>
            <a:r>
              <a:rPr sz="1600" b="1" spc="-114" dirty="0">
                <a:solidFill>
                  <a:srgbClr val="FFFFFF"/>
                </a:solidFill>
                <a:latin typeface="Gill Sans MT"/>
                <a:cs typeface="Gill Sans MT"/>
              </a:rPr>
              <a:t>ARDS</a:t>
            </a:r>
            <a:endParaRPr sz="1600">
              <a:latin typeface="Gill Sans MT"/>
              <a:cs typeface="Gill Sans MT"/>
            </a:endParaRPr>
          </a:p>
        </p:txBody>
      </p:sp>
      <p:sp>
        <p:nvSpPr>
          <p:cNvPr id="19" name="object 19"/>
          <p:cNvSpPr/>
          <p:nvPr/>
        </p:nvSpPr>
        <p:spPr>
          <a:xfrm>
            <a:off x="920750" y="6272021"/>
            <a:ext cx="5930900" cy="2611755"/>
          </a:xfrm>
          <a:custGeom>
            <a:avLst/>
            <a:gdLst/>
            <a:ahLst/>
            <a:cxnLst/>
            <a:rect l="l" t="t" r="r" b="b"/>
            <a:pathLst>
              <a:path w="5930900" h="2611754">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2389378"/>
                </a:lnTo>
                <a:lnTo>
                  <a:pt x="4523" y="2434114"/>
                </a:lnTo>
                <a:lnTo>
                  <a:pt x="17492" y="2475807"/>
                </a:lnTo>
                <a:lnTo>
                  <a:pt x="38006" y="2513556"/>
                </a:lnTo>
                <a:lnTo>
                  <a:pt x="65166" y="2546461"/>
                </a:lnTo>
                <a:lnTo>
                  <a:pt x="98071" y="2573621"/>
                </a:lnTo>
                <a:lnTo>
                  <a:pt x="135820" y="2594135"/>
                </a:lnTo>
                <a:lnTo>
                  <a:pt x="177513" y="2607104"/>
                </a:lnTo>
                <a:lnTo>
                  <a:pt x="222250" y="2611628"/>
                </a:lnTo>
                <a:lnTo>
                  <a:pt x="5708650" y="2611628"/>
                </a:lnTo>
                <a:lnTo>
                  <a:pt x="5753386" y="2607104"/>
                </a:lnTo>
                <a:lnTo>
                  <a:pt x="5795079" y="2594135"/>
                </a:lnTo>
                <a:lnTo>
                  <a:pt x="5832828" y="2573621"/>
                </a:lnTo>
                <a:lnTo>
                  <a:pt x="5865733" y="2546461"/>
                </a:lnTo>
                <a:lnTo>
                  <a:pt x="5892893" y="2513556"/>
                </a:lnTo>
                <a:lnTo>
                  <a:pt x="5913407" y="2475807"/>
                </a:lnTo>
                <a:lnTo>
                  <a:pt x="5926376" y="2434114"/>
                </a:lnTo>
                <a:lnTo>
                  <a:pt x="5930900" y="2389378"/>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20" name="object 20"/>
          <p:cNvSpPr/>
          <p:nvPr/>
        </p:nvSpPr>
        <p:spPr>
          <a:xfrm>
            <a:off x="2295131" y="3559047"/>
            <a:ext cx="141605" cy="173990"/>
          </a:xfrm>
          <a:custGeom>
            <a:avLst/>
            <a:gdLst/>
            <a:ahLst/>
            <a:cxnLst/>
            <a:rect l="l" t="t" r="r" b="b"/>
            <a:pathLst>
              <a:path w="141605"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1" name="object 21"/>
          <p:cNvSpPr/>
          <p:nvPr/>
        </p:nvSpPr>
        <p:spPr>
          <a:xfrm>
            <a:off x="2295131" y="3897375"/>
            <a:ext cx="141605" cy="173990"/>
          </a:xfrm>
          <a:custGeom>
            <a:avLst/>
            <a:gdLst/>
            <a:ahLst/>
            <a:cxnLst/>
            <a:rect l="l" t="t" r="r" b="b"/>
            <a:pathLst>
              <a:path w="141605"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2" name="object 22"/>
          <p:cNvSpPr/>
          <p:nvPr/>
        </p:nvSpPr>
        <p:spPr>
          <a:xfrm>
            <a:off x="2295131" y="4235703"/>
            <a:ext cx="141605" cy="173990"/>
          </a:xfrm>
          <a:custGeom>
            <a:avLst/>
            <a:gdLst/>
            <a:ahLst/>
            <a:cxnLst/>
            <a:rect l="l" t="t" r="r" b="b"/>
            <a:pathLst>
              <a:path w="141605"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3" name="object 23"/>
          <p:cNvSpPr/>
          <p:nvPr/>
        </p:nvSpPr>
        <p:spPr>
          <a:xfrm>
            <a:off x="2295131" y="4574031"/>
            <a:ext cx="141605" cy="173990"/>
          </a:xfrm>
          <a:custGeom>
            <a:avLst/>
            <a:gdLst/>
            <a:ahLst/>
            <a:cxnLst/>
            <a:rect l="l" t="t" r="r" b="b"/>
            <a:pathLst>
              <a:path w="141605"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4" name="object 24"/>
          <p:cNvSpPr/>
          <p:nvPr/>
        </p:nvSpPr>
        <p:spPr>
          <a:xfrm>
            <a:off x="2295131" y="4912359"/>
            <a:ext cx="141605" cy="173990"/>
          </a:xfrm>
          <a:custGeom>
            <a:avLst/>
            <a:gdLst/>
            <a:ahLst/>
            <a:cxnLst/>
            <a:rect l="l" t="t" r="r" b="b"/>
            <a:pathLst>
              <a:path w="141605" h="173989">
                <a:moveTo>
                  <a:pt x="141033" y="73660"/>
                </a:moveTo>
                <a:lnTo>
                  <a:pt x="98145" y="73660"/>
                </a:lnTo>
                <a:lnTo>
                  <a:pt x="98145" y="0"/>
                </a:lnTo>
                <a:lnTo>
                  <a:pt x="43586" y="0"/>
                </a:lnTo>
                <a:lnTo>
                  <a:pt x="43586" y="73660"/>
                </a:lnTo>
                <a:lnTo>
                  <a:pt x="0" y="73660"/>
                </a:lnTo>
                <a:lnTo>
                  <a:pt x="70523" y="173596"/>
                </a:lnTo>
                <a:lnTo>
                  <a:pt x="141033" y="73660"/>
                </a:lnTo>
                <a:close/>
              </a:path>
            </a:pathLst>
          </a:custGeom>
          <a:solidFill>
            <a:srgbClr val="0054A4"/>
          </a:solidFill>
        </p:spPr>
        <p:txBody>
          <a:bodyPr wrap="square" lIns="0" tIns="0" rIns="0" bIns="0" rtlCol="0"/>
          <a:lstStyle/>
          <a:p>
            <a:endParaRPr/>
          </a:p>
        </p:txBody>
      </p:sp>
      <p:sp>
        <p:nvSpPr>
          <p:cNvPr id="25" name="object 25"/>
          <p:cNvSpPr/>
          <p:nvPr/>
        </p:nvSpPr>
        <p:spPr>
          <a:xfrm>
            <a:off x="4581131" y="3559047"/>
            <a:ext cx="141605" cy="173990"/>
          </a:xfrm>
          <a:custGeom>
            <a:avLst/>
            <a:gdLst/>
            <a:ahLst/>
            <a:cxnLst/>
            <a:rect l="l" t="t" r="r" b="b"/>
            <a:pathLst>
              <a:path w="141604"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6" name="object 26"/>
          <p:cNvSpPr/>
          <p:nvPr/>
        </p:nvSpPr>
        <p:spPr>
          <a:xfrm>
            <a:off x="3246183" y="3889044"/>
            <a:ext cx="1476375" cy="1565275"/>
          </a:xfrm>
          <a:custGeom>
            <a:avLst/>
            <a:gdLst/>
            <a:ahLst/>
            <a:cxnLst/>
            <a:rect l="l" t="t" r="r" b="b"/>
            <a:pathLst>
              <a:path w="1476375" h="1565275">
                <a:moveTo>
                  <a:pt x="1297152" y="1564855"/>
                </a:moveTo>
                <a:lnTo>
                  <a:pt x="1287995" y="1442872"/>
                </a:lnTo>
                <a:lnTo>
                  <a:pt x="1254366" y="1470596"/>
                </a:lnTo>
                <a:lnTo>
                  <a:pt x="42100" y="0"/>
                </a:lnTo>
                <a:lnTo>
                  <a:pt x="0" y="34696"/>
                </a:lnTo>
                <a:lnTo>
                  <a:pt x="1212265" y="1505305"/>
                </a:lnTo>
                <a:lnTo>
                  <a:pt x="1179169" y="1532585"/>
                </a:lnTo>
                <a:lnTo>
                  <a:pt x="1297152" y="1564855"/>
                </a:lnTo>
                <a:close/>
              </a:path>
              <a:path w="1476375" h="1565275">
                <a:moveTo>
                  <a:pt x="1475981" y="1435303"/>
                </a:moveTo>
                <a:lnTo>
                  <a:pt x="1433093" y="1435303"/>
                </a:lnTo>
                <a:lnTo>
                  <a:pt x="1433093" y="1361643"/>
                </a:lnTo>
                <a:lnTo>
                  <a:pt x="1378534" y="1361643"/>
                </a:lnTo>
                <a:lnTo>
                  <a:pt x="1378534" y="1435303"/>
                </a:lnTo>
                <a:lnTo>
                  <a:pt x="1334947" y="1435303"/>
                </a:lnTo>
                <a:lnTo>
                  <a:pt x="1405470" y="1535252"/>
                </a:lnTo>
                <a:lnTo>
                  <a:pt x="1475981" y="1435303"/>
                </a:lnTo>
                <a:close/>
              </a:path>
              <a:path w="1476375" h="1565275">
                <a:moveTo>
                  <a:pt x="1475981" y="1096975"/>
                </a:moveTo>
                <a:lnTo>
                  <a:pt x="1433093" y="1096975"/>
                </a:lnTo>
                <a:lnTo>
                  <a:pt x="1433093" y="1023315"/>
                </a:lnTo>
                <a:lnTo>
                  <a:pt x="1378534" y="1023315"/>
                </a:lnTo>
                <a:lnTo>
                  <a:pt x="1378534" y="1096975"/>
                </a:lnTo>
                <a:lnTo>
                  <a:pt x="1334947" y="1096975"/>
                </a:lnTo>
                <a:lnTo>
                  <a:pt x="1405470" y="1196911"/>
                </a:lnTo>
                <a:lnTo>
                  <a:pt x="1475981" y="1096975"/>
                </a:lnTo>
                <a:close/>
              </a:path>
              <a:path w="1476375" h="1565275">
                <a:moveTo>
                  <a:pt x="1475981" y="758647"/>
                </a:moveTo>
                <a:lnTo>
                  <a:pt x="1433093" y="758647"/>
                </a:lnTo>
                <a:lnTo>
                  <a:pt x="1433093" y="684987"/>
                </a:lnTo>
                <a:lnTo>
                  <a:pt x="1378534" y="684987"/>
                </a:lnTo>
                <a:lnTo>
                  <a:pt x="1378534" y="758647"/>
                </a:lnTo>
                <a:lnTo>
                  <a:pt x="1334947" y="758647"/>
                </a:lnTo>
                <a:lnTo>
                  <a:pt x="1405470" y="858596"/>
                </a:lnTo>
                <a:lnTo>
                  <a:pt x="1475981" y="758647"/>
                </a:lnTo>
                <a:close/>
              </a:path>
              <a:path w="1476375" h="1565275">
                <a:moveTo>
                  <a:pt x="1475981" y="420319"/>
                </a:moveTo>
                <a:lnTo>
                  <a:pt x="1433093" y="420319"/>
                </a:lnTo>
                <a:lnTo>
                  <a:pt x="1433093" y="346659"/>
                </a:lnTo>
                <a:lnTo>
                  <a:pt x="1378534" y="346659"/>
                </a:lnTo>
                <a:lnTo>
                  <a:pt x="1378534" y="420319"/>
                </a:lnTo>
                <a:lnTo>
                  <a:pt x="1334947" y="420319"/>
                </a:lnTo>
                <a:lnTo>
                  <a:pt x="1405470" y="520268"/>
                </a:lnTo>
                <a:lnTo>
                  <a:pt x="1475981" y="420319"/>
                </a:lnTo>
                <a:close/>
              </a:path>
              <a:path w="1476375" h="1565275">
                <a:moveTo>
                  <a:pt x="1475981" y="81991"/>
                </a:moveTo>
                <a:lnTo>
                  <a:pt x="1433093" y="81991"/>
                </a:lnTo>
                <a:lnTo>
                  <a:pt x="1433093" y="8331"/>
                </a:lnTo>
                <a:lnTo>
                  <a:pt x="1378534" y="8331"/>
                </a:lnTo>
                <a:lnTo>
                  <a:pt x="1378534" y="81991"/>
                </a:lnTo>
                <a:lnTo>
                  <a:pt x="1334947" y="81991"/>
                </a:lnTo>
                <a:lnTo>
                  <a:pt x="1405470" y="181940"/>
                </a:lnTo>
                <a:lnTo>
                  <a:pt x="1475981" y="81991"/>
                </a:lnTo>
                <a:close/>
              </a:path>
            </a:pathLst>
          </a:custGeom>
          <a:solidFill>
            <a:srgbClr val="0054A4"/>
          </a:solidFill>
        </p:spPr>
        <p:txBody>
          <a:bodyPr wrap="square" lIns="0" tIns="0" rIns="0" bIns="0" rtlCol="0"/>
          <a:lstStyle/>
          <a:p>
            <a:endParaRPr/>
          </a:p>
        </p:txBody>
      </p:sp>
      <p:sp>
        <p:nvSpPr>
          <p:cNvPr id="27" name="object 27"/>
          <p:cNvSpPr/>
          <p:nvPr/>
        </p:nvSpPr>
        <p:spPr>
          <a:xfrm>
            <a:off x="4581131" y="5589015"/>
            <a:ext cx="141605" cy="173990"/>
          </a:xfrm>
          <a:custGeom>
            <a:avLst/>
            <a:gdLst/>
            <a:ahLst/>
            <a:cxnLst/>
            <a:rect l="l" t="t" r="r" b="b"/>
            <a:pathLst>
              <a:path w="141604" h="173989">
                <a:moveTo>
                  <a:pt x="141033" y="73660"/>
                </a:moveTo>
                <a:lnTo>
                  <a:pt x="98145" y="73660"/>
                </a:lnTo>
                <a:lnTo>
                  <a:pt x="98145" y="0"/>
                </a:lnTo>
                <a:lnTo>
                  <a:pt x="43586" y="0"/>
                </a:lnTo>
                <a:lnTo>
                  <a:pt x="43586" y="73660"/>
                </a:lnTo>
                <a:lnTo>
                  <a:pt x="0" y="73660"/>
                </a:lnTo>
                <a:lnTo>
                  <a:pt x="70523" y="173609"/>
                </a:lnTo>
                <a:lnTo>
                  <a:pt x="141033" y="73660"/>
                </a:lnTo>
                <a:close/>
              </a:path>
            </a:pathLst>
          </a:custGeom>
          <a:solidFill>
            <a:srgbClr val="0054A4"/>
          </a:solidFill>
        </p:spPr>
        <p:txBody>
          <a:bodyPr wrap="square" lIns="0" tIns="0" rIns="0" bIns="0" rtlCol="0"/>
          <a:lstStyle/>
          <a:p>
            <a:endParaRPr/>
          </a:p>
        </p:txBody>
      </p:sp>
      <p:sp>
        <p:nvSpPr>
          <p:cNvPr id="28" name="object 28"/>
          <p:cNvSpPr/>
          <p:nvPr/>
        </p:nvSpPr>
        <p:spPr>
          <a:xfrm>
            <a:off x="4076700" y="2908515"/>
            <a:ext cx="490220" cy="490855"/>
          </a:xfrm>
          <a:custGeom>
            <a:avLst/>
            <a:gdLst/>
            <a:ahLst/>
            <a:cxnLst/>
            <a:rect l="l" t="t" r="r" b="b"/>
            <a:pathLst>
              <a:path w="490220" h="490854">
                <a:moveTo>
                  <a:pt x="489889" y="490385"/>
                </a:moveTo>
                <a:lnTo>
                  <a:pt x="469087" y="369849"/>
                </a:lnTo>
                <a:lnTo>
                  <a:pt x="438746" y="400189"/>
                </a:lnTo>
                <a:lnTo>
                  <a:pt x="38569" y="0"/>
                </a:lnTo>
                <a:lnTo>
                  <a:pt x="0" y="38582"/>
                </a:lnTo>
                <a:lnTo>
                  <a:pt x="400177" y="438759"/>
                </a:lnTo>
                <a:lnTo>
                  <a:pt x="369366" y="469569"/>
                </a:lnTo>
                <a:lnTo>
                  <a:pt x="489889" y="490385"/>
                </a:lnTo>
                <a:close/>
              </a:path>
            </a:pathLst>
          </a:custGeom>
          <a:solidFill>
            <a:srgbClr val="0054A4"/>
          </a:solidFill>
        </p:spPr>
        <p:txBody>
          <a:bodyPr wrap="square" lIns="0" tIns="0" rIns="0" bIns="0" rtlCol="0"/>
          <a:lstStyle/>
          <a:p>
            <a:endParaRPr/>
          </a:p>
        </p:txBody>
      </p:sp>
      <p:sp>
        <p:nvSpPr>
          <p:cNvPr id="29" name="object 29"/>
          <p:cNvSpPr/>
          <p:nvPr/>
        </p:nvSpPr>
        <p:spPr>
          <a:xfrm>
            <a:off x="3205797" y="2908515"/>
            <a:ext cx="490220" cy="490855"/>
          </a:xfrm>
          <a:custGeom>
            <a:avLst/>
            <a:gdLst/>
            <a:ahLst/>
            <a:cxnLst/>
            <a:rect l="l" t="t" r="r" b="b"/>
            <a:pathLst>
              <a:path w="490220" h="490854">
                <a:moveTo>
                  <a:pt x="489889" y="38582"/>
                </a:moveTo>
                <a:lnTo>
                  <a:pt x="451319" y="0"/>
                </a:lnTo>
                <a:lnTo>
                  <a:pt x="51130" y="400189"/>
                </a:lnTo>
                <a:lnTo>
                  <a:pt x="20802" y="369849"/>
                </a:lnTo>
                <a:lnTo>
                  <a:pt x="0" y="490385"/>
                </a:lnTo>
                <a:lnTo>
                  <a:pt x="120523" y="469569"/>
                </a:lnTo>
                <a:lnTo>
                  <a:pt x="89712" y="438759"/>
                </a:lnTo>
                <a:lnTo>
                  <a:pt x="489889" y="38582"/>
                </a:lnTo>
                <a:close/>
              </a:path>
            </a:pathLst>
          </a:custGeom>
          <a:solidFill>
            <a:srgbClr val="0054A4"/>
          </a:solidFill>
        </p:spPr>
        <p:txBody>
          <a:bodyPr wrap="square" lIns="0" tIns="0" rIns="0" bIns="0" rtlCol="0"/>
          <a:lstStyle/>
          <a:p>
            <a:endParaRPr/>
          </a:p>
        </p:txBody>
      </p:sp>
      <p:sp>
        <p:nvSpPr>
          <p:cNvPr id="30" name="object 30"/>
          <p:cNvSpPr txBox="1"/>
          <p:nvPr/>
        </p:nvSpPr>
        <p:spPr>
          <a:xfrm>
            <a:off x="1328419" y="7078980"/>
            <a:ext cx="2245360" cy="1397000"/>
          </a:xfrm>
          <a:prstGeom prst="rect">
            <a:avLst/>
          </a:prstGeom>
        </p:spPr>
        <p:txBody>
          <a:bodyPr vert="horz" wrap="square" lIns="0" tIns="58419" rIns="0" bIns="0" rtlCol="0">
            <a:spAutoFit/>
          </a:bodyPr>
          <a:lstStyle/>
          <a:p>
            <a:pPr marL="241300" indent="-228600">
              <a:lnSpc>
                <a:spcPct val="100000"/>
              </a:lnSpc>
              <a:spcBef>
                <a:spcPts val="459"/>
              </a:spcBef>
              <a:buChar char="•"/>
              <a:tabLst>
                <a:tab pos="240665" algn="l"/>
                <a:tab pos="241300" algn="l"/>
              </a:tabLst>
            </a:pPr>
            <a:r>
              <a:rPr sz="1200" spc="-25" dirty="0">
                <a:solidFill>
                  <a:srgbClr val="231F20"/>
                </a:solidFill>
                <a:latin typeface="Arial"/>
                <a:cs typeface="Arial"/>
              </a:rPr>
              <a:t>Dials</a:t>
            </a:r>
            <a:r>
              <a:rPr sz="1200" spc="-60" dirty="0">
                <a:solidFill>
                  <a:srgbClr val="231F20"/>
                </a:solidFill>
                <a:latin typeface="Arial"/>
                <a:cs typeface="Arial"/>
              </a:rPr>
              <a:t> </a:t>
            </a:r>
            <a:r>
              <a:rPr sz="1200" spc="5" dirty="0">
                <a:solidFill>
                  <a:srgbClr val="231F20"/>
                </a:solidFill>
                <a:latin typeface="Arial"/>
                <a:cs typeface="Arial"/>
              </a:rPr>
              <a:t>per</a:t>
            </a:r>
            <a:r>
              <a:rPr sz="1200" spc="-55" dirty="0">
                <a:solidFill>
                  <a:srgbClr val="231F20"/>
                </a:solidFill>
                <a:latin typeface="Arial"/>
                <a:cs typeface="Arial"/>
              </a:rPr>
              <a:t> </a:t>
            </a:r>
            <a:r>
              <a:rPr sz="1200" spc="-45" dirty="0">
                <a:solidFill>
                  <a:srgbClr val="231F20"/>
                </a:solidFill>
                <a:latin typeface="Arial"/>
                <a:cs typeface="Arial"/>
              </a:rPr>
              <a:t>Talk</a:t>
            </a:r>
            <a:endParaRPr sz="1200">
              <a:latin typeface="Arial"/>
              <a:cs typeface="Arial"/>
            </a:endParaRPr>
          </a:p>
          <a:p>
            <a:pPr marL="241300" indent="-228600">
              <a:lnSpc>
                <a:spcPct val="100000"/>
              </a:lnSpc>
              <a:spcBef>
                <a:spcPts val="359"/>
              </a:spcBef>
              <a:buChar char="•"/>
              <a:tabLst>
                <a:tab pos="240665" algn="l"/>
                <a:tab pos="241300" algn="l"/>
              </a:tabLst>
            </a:pPr>
            <a:r>
              <a:rPr sz="1200" spc="-125" dirty="0">
                <a:solidFill>
                  <a:srgbClr val="231F20"/>
                </a:solidFill>
                <a:latin typeface="Arial"/>
                <a:cs typeface="Arial"/>
              </a:rPr>
              <a:t>T</a:t>
            </a:r>
            <a:r>
              <a:rPr sz="1200" spc="-35" dirty="0">
                <a:solidFill>
                  <a:srgbClr val="231F20"/>
                </a:solidFill>
                <a:latin typeface="Arial"/>
                <a:cs typeface="Arial"/>
              </a:rPr>
              <a:t>alks </a:t>
            </a:r>
            <a:r>
              <a:rPr sz="1200" spc="5" dirty="0">
                <a:solidFill>
                  <a:srgbClr val="231F20"/>
                </a:solidFill>
                <a:latin typeface="Arial"/>
                <a:cs typeface="Arial"/>
              </a:rPr>
              <a:t>per</a:t>
            </a:r>
            <a:r>
              <a:rPr sz="1200" spc="-35" dirty="0">
                <a:solidFill>
                  <a:srgbClr val="231F20"/>
                </a:solidFill>
                <a:latin typeface="Arial"/>
                <a:cs typeface="Arial"/>
              </a:rPr>
              <a:t> </a:t>
            </a:r>
            <a:r>
              <a:rPr sz="1200" spc="-105" dirty="0">
                <a:solidFill>
                  <a:srgbClr val="231F20"/>
                </a:solidFill>
                <a:latin typeface="Arial"/>
                <a:cs typeface="Arial"/>
              </a:rPr>
              <a:t>S</a:t>
            </a:r>
            <a:r>
              <a:rPr sz="1200" spc="-90" dirty="0">
                <a:solidFill>
                  <a:srgbClr val="231F20"/>
                </a:solidFill>
                <a:latin typeface="Arial"/>
                <a:cs typeface="Arial"/>
              </a:rPr>
              <a:t>e</a:t>
            </a:r>
            <a:r>
              <a:rPr sz="1200" spc="50" dirty="0">
                <a:solidFill>
                  <a:srgbClr val="231F20"/>
                </a:solidFill>
                <a:latin typeface="Arial"/>
                <a:cs typeface="Arial"/>
              </a:rPr>
              <a:t>t</a:t>
            </a:r>
            <a:endParaRPr sz="1200">
              <a:latin typeface="Arial"/>
              <a:cs typeface="Arial"/>
            </a:endParaRPr>
          </a:p>
          <a:p>
            <a:pPr marL="241300" indent="-228600">
              <a:lnSpc>
                <a:spcPct val="100000"/>
              </a:lnSpc>
              <a:spcBef>
                <a:spcPts val="359"/>
              </a:spcBef>
              <a:buChar char="•"/>
              <a:tabLst>
                <a:tab pos="240665" algn="l"/>
                <a:tab pos="241300" algn="l"/>
              </a:tabLst>
            </a:pPr>
            <a:r>
              <a:rPr sz="1200" spc="-105" dirty="0">
                <a:solidFill>
                  <a:srgbClr val="231F20"/>
                </a:solidFill>
                <a:latin typeface="Arial"/>
                <a:cs typeface="Arial"/>
              </a:rPr>
              <a:t>S</a:t>
            </a:r>
            <a:r>
              <a:rPr sz="1200" spc="-90" dirty="0">
                <a:solidFill>
                  <a:srgbClr val="231F20"/>
                </a:solidFill>
                <a:latin typeface="Arial"/>
                <a:cs typeface="Arial"/>
              </a:rPr>
              <a:t>e</a:t>
            </a:r>
            <a:r>
              <a:rPr sz="1200" spc="-20" dirty="0">
                <a:solidFill>
                  <a:srgbClr val="231F20"/>
                </a:solidFill>
                <a:latin typeface="Arial"/>
                <a:cs typeface="Arial"/>
              </a:rPr>
              <a:t>ts</a:t>
            </a:r>
            <a:r>
              <a:rPr sz="1200" spc="-35" dirty="0">
                <a:solidFill>
                  <a:srgbClr val="231F20"/>
                </a:solidFill>
                <a:latin typeface="Arial"/>
                <a:cs typeface="Arial"/>
              </a:rPr>
              <a:t> </a:t>
            </a:r>
            <a:r>
              <a:rPr sz="1200" spc="5" dirty="0">
                <a:solidFill>
                  <a:srgbClr val="231F20"/>
                </a:solidFill>
                <a:latin typeface="Arial"/>
                <a:cs typeface="Arial"/>
              </a:rPr>
              <a:t>per</a:t>
            </a:r>
            <a:r>
              <a:rPr sz="1200" spc="-35" dirty="0">
                <a:solidFill>
                  <a:srgbClr val="231F20"/>
                </a:solidFill>
                <a:latin typeface="Arial"/>
                <a:cs typeface="Arial"/>
              </a:rPr>
              <a:t> </a:t>
            </a:r>
            <a:r>
              <a:rPr sz="1200" spc="-10" dirty="0">
                <a:solidFill>
                  <a:srgbClr val="231F20"/>
                </a:solidFill>
                <a:latin typeface="Arial"/>
                <a:cs typeface="Arial"/>
              </a:rPr>
              <a:t>M</a:t>
            </a:r>
            <a:r>
              <a:rPr sz="1200" spc="-15" dirty="0">
                <a:solidFill>
                  <a:srgbClr val="231F20"/>
                </a:solidFill>
                <a:latin typeface="Arial"/>
                <a:cs typeface="Arial"/>
              </a:rPr>
              <a:t>e</a:t>
            </a:r>
            <a:r>
              <a:rPr sz="1200" spc="-20" dirty="0">
                <a:solidFill>
                  <a:srgbClr val="231F20"/>
                </a:solidFill>
                <a:latin typeface="Arial"/>
                <a:cs typeface="Arial"/>
              </a:rPr>
              <a:t>e</a:t>
            </a:r>
            <a:r>
              <a:rPr sz="1200" spc="25" dirty="0">
                <a:solidFill>
                  <a:srgbClr val="231F20"/>
                </a:solidFill>
                <a:latin typeface="Arial"/>
                <a:cs typeface="Arial"/>
              </a:rPr>
              <a:t>ting</a:t>
            </a:r>
            <a:endParaRPr sz="1200">
              <a:latin typeface="Arial"/>
              <a:cs typeface="Arial"/>
            </a:endParaRPr>
          </a:p>
          <a:p>
            <a:pPr marL="241300" indent="-228600">
              <a:lnSpc>
                <a:spcPct val="100000"/>
              </a:lnSpc>
              <a:spcBef>
                <a:spcPts val="359"/>
              </a:spcBef>
              <a:buChar char="•"/>
              <a:tabLst>
                <a:tab pos="240665" algn="l"/>
                <a:tab pos="241300" algn="l"/>
              </a:tabLst>
            </a:pPr>
            <a:r>
              <a:rPr sz="1200" spc="-5" dirty="0">
                <a:solidFill>
                  <a:srgbClr val="231F20"/>
                </a:solidFill>
                <a:latin typeface="Arial"/>
                <a:cs typeface="Arial"/>
              </a:rPr>
              <a:t>Meetings</a:t>
            </a:r>
            <a:r>
              <a:rPr sz="1200" spc="-50" dirty="0">
                <a:solidFill>
                  <a:srgbClr val="231F20"/>
                </a:solidFill>
                <a:latin typeface="Arial"/>
                <a:cs typeface="Arial"/>
              </a:rPr>
              <a:t> </a:t>
            </a:r>
            <a:r>
              <a:rPr sz="1200" spc="5" dirty="0">
                <a:solidFill>
                  <a:srgbClr val="231F20"/>
                </a:solidFill>
                <a:latin typeface="Arial"/>
                <a:cs typeface="Arial"/>
              </a:rPr>
              <a:t>per</a:t>
            </a:r>
            <a:r>
              <a:rPr sz="1200" spc="-50" dirty="0">
                <a:solidFill>
                  <a:srgbClr val="231F20"/>
                </a:solidFill>
                <a:latin typeface="Arial"/>
                <a:cs typeface="Arial"/>
              </a:rPr>
              <a:t> </a:t>
            </a:r>
            <a:r>
              <a:rPr sz="1200" spc="-10" dirty="0">
                <a:solidFill>
                  <a:srgbClr val="231F20"/>
                </a:solidFill>
                <a:latin typeface="Arial"/>
                <a:cs typeface="Arial"/>
              </a:rPr>
              <a:t>Listing</a:t>
            </a:r>
            <a:endParaRPr sz="1200">
              <a:latin typeface="Arial"/>
              <a:cs typeface="Arial"/>
            </a:endParaRPr>
          </a:p>
          <a:p>
            <a:pPr marL="241300" indent="-228600">
              <a:lnSpc>
                <a:spcPct val="100000"/>
              </a:lnSpc>
              <a:spcBef>
                <a:spcPts val="359"/>
              </a:spcBef>
              <a:buChar char="•"/>
              <a:tabLst>
                <a:tab pos="240665" algn="l"/>
                <a:tab pos="241300" algn="l"/>
              </a:tabLst>
            </a:pPr>
            <a:r>
              <a:rPr sz="1200" spc="-60" dirty="0">
                <a:solidFill>
                  <a:srgbClr val="231F20"/>
                </a:solidFill>
                <a:latin typeface="Arial"/>
                <a:cs typeface="Arial"/>
              </a:rPr>
              <a:t>Sales</a:t>
            </a:r>
            <a:r>
              <a:rPr sz="1200" spc="-35" dirty="0">
                <a:solidFill>
                  <a:srgbClr val="231F20"/>
                </a:solidFill>
                <a:latin typeface="Arial"/>
                <a:cs typeface="Arial"/>
              </a:rPr>
              <a:t> </a:t>
            </a:r>
            <a:r>
              <a:rPr sz="1200" spc="-105" dirty="0">
                <a:solidFill>
                  <a:srgbClr val="231F20"/>
                </a:solidFill>
                <a:latin typeface="Arial"/>
                <a:cs typeface="Arial"/>
              </a:rPr>
              <a:t>P</a:t>
            </a:r>
            <a:r>
              <a:rPr sz="1200" spc="-10" dirty="0">
                <a:solidFill>
                  <a:srgbClr val="231F20"/>
                </a:solidFill>
                <a:latin typeface="Arial"/>
                <a:cs typeface="Arial"/>
              </a:rPr>
              <a:t>e</a:t>
            </a:r>
            <a:r>
              <a:rPr sz="1200" spc="-30" dirty="0">
                <a:solidFill>
                  <a:srgbClr val="231F20"/>
                </a:solidFill>
                <a:latin typeface="Arial"/>
                <a:cs typeface="Arial"/>
              </a:rPr>
              <a:t>r</a:t>
            </a:r>
            <a:r>
              <a:rPr sz="1200" spc="25" dirty="0">
                <a:solidFill>
                  <a:srgbClr val="231F20"/>
                </a:solidFill>
                <a:latin typeface="Arial"/>
                <a:cs typeface="Arial"/>
              </a:rPr>
              <a:t>c</a:t>
            </a:r>
            <a:r>
              <a:rPr sz="1200" spc="5" dirty="0">
                <a:solidFill>
                  <a:srgbClr val="231F20"/>
                </a:solidFill>
                <a:latin typeface="Arial"/>
                <a:cs typeface="Arial"/>
              </a:rPr>
              <a:t>e</a:t>
            </a:r>
            <a:r>
              <a:rPr sz="1200" spc="-5" dirty="0">
                <a:solidFill>
                  <a:srgbClr val="231F20"/>
                </a:solidFill>
                <a:latin typeface="Arial"/>
                <a:cs typeface="Arial"/>
              </a:rPr>
              <a:t>ntage</a:t>
            </a:r>
            <a:endParaRPr sz="1200">
              <a:latin typeface="Arial"/>
              <a:cs typeface="Arial"/>
            </a:endParaRPr>
          </a:p>
          <a:p>
            <a:pPr marL="241300" indent="-228600">
              <a:lnSpc>
                <a:spcPct val="100000"/>
              </a:lnSpc>
              <a:spcBef>
                <a:spcPts val="359"/>
              </a:spcBef>
              <a:buChar char="•"/>
              <a:tabLst>
                <a:tab pos="240665" algn="l"/>
                <a:tab pos="241300" algn="l"/>
              </a:tabLst>
            </a:pPr>
            <a:r>
              <a:rPr sz="1200" spc="-15" dirty="0">
                <a:solidFill>
                  <a:srgbClr val="231F20"/>
                </a:solidFill>
                <a:latin typeface="Arial"/>
                <a:cs typeface="Arial"/>
              </a:rPr>
              <a:t>Buyer</a:t>
            </a:r>
            <a:r>
              <a:rPr sz="1200" spc="-40" dirty="0">
                <a:solidFill>
                  <a:srgbClr val="231F20"/>
                </a:solidFill>
                <a:latin typeface="Arial"/>
                <a:cs typeface="Arial"/>
              </a:rPr>
              <a:t> </a:t>
            </a:r>
            <a:r>
              <a:rPr sz="1200" spc="-25" dirty="0">
                <a:solidFill>
                  <a:srgbClr val="231F20"/>
                </a:solidFill>
                <a:latin typeface="Arial"/>
                <a:cs typeface="Arial"/>
              </a:rPr>
              <a:t>Calls</a:t>
            </a:r>
            <a:r>
              <a:rPr sz="1200" spc="-40" dirty="0">
                <a:solidFill>
                  <a:srgbClr val="231F20"/>
                </a:solidFill>
                <a:latin typeface="Arial"/>
                <a:cs typeface="Arial"/>
              </a:rPr>
              <a:t> </a:t>
            </a:r>
            <a:r>
              <a:rPr sz="1200" spc="5" dirty="0">
                <a:solidFill>
                  <a:srgbClr val="231F20"/>
                </a:solidFill>
                <a:latin typeface="Arial"/>
                <a:cs typeface="Arial"/>
              </a:rPr>
              <a:t>per</a:t>
            </a:r>
            <a:r>
              <a:rPr sz="1200" spc="-40" dirty="0">
                <a:solidFill>
                  <a:srgbClr val="231F20"/>
                </a:solidFill>
                <a:latin typeface="Arial"/>
                <a:cs typeface="Arial"/>
              </a:rPr>
              <a:t> </a:t>
            </a:r>
            <a:r>
              <a:rPr sz="1200" spc="-20" dirty="0">
                <a:solidFill>
                  <a:srgbClr val="231F20"/>
                </a:solidFill>
                <a:latin typeface="Arial"/>
                <a:cs typeface="Arial"/>
              </a:rPr>
              <a:t>Listings</a:t>
            </a:r>
            <a:r>
              <a:rPr sz="1200" spc="-40" dirty="0">
                <a:solidFill>
                  <a:srgbClr val="231F20"/>
                </a:solidFill>
                <a:latin typeface="Arial"/>
                <a:cs typeface="Arial"/>
              </a:rPr>
              <a:t> Taken</a:t>
            </a:r>
            <a:endParaRPr sz="1200">
              <a:latin typeface="Arial"/>
              <a:cs typeface="Arial"/>
            </a:endParaRPr>
          </a:p>
        </p:txBody>
      </p:sp>
      <p:sp>
        <p:nvSpPr>
          <p:cNvPr id="31" name="object 31"/>
          <p:cNvSpPr txBox="1"/>
          <p:nvPr/>
        </p:nvSpPr>
        <p:spPr>
          <a:xfrm>
            <a:off x="1099819" y="6896100"/>
            <a:ext cx="4320540" cy="208279"/>
          </a:xfrm>
          <a:prstGeom prst="rect">
            <a:avLst/>
          </a:prstGeom>
        </p:spPr>
        <p:txBody>
          <a:bodyPr vert="horz" wrap="square" lIns="0" tIns="12700" rIns="0" bIns="0" rtlCol="0">
            <a:spAutoFit/>
          </a:bodyPr>
          <a:lstStyle/>
          <a:p>
            <a:pPr marL="12700">
              <a:lnSpc>
                <a:spcPct val="100000"/>
              </a:lnSpc>
              <a:spcBef>
                <a:spcPts val="100"/>
              </a:spcBef>
              <a:tabLst>
                <a:tab pos="2785745" algn="l"/>
              </a:tabLst>
            </a:pPr>
            <a:r>
              <a:rPr sz="1200" b="1" spc="-50" dirty="0">
                <a:solidFill>
                  <a:srgbClr val="231F20"/>
                </a:solidFill>
                <a:latin typeface="Lucida Sans"/>
                <a:cs typeface="Lucida Sans"/>
              </a:rPr>
              <a:t>LISTING</a:t>
            </a:r>
            <a:r>
              <a:rPr sz="1200" b="1" spc="-85" dirty="0">
                <a:solidFill>
                  <a:srgbClr val="231F20"/>
                </a:solidFill>
                <a:latin typeface="Lucida Sans"/>
                <a:cs typeface="Lucida Sans"/>
              </a:rPr>
              <a:t> </a:t>
            </a:r>
            <a:r>
              <a:rPr sz="1200" b="1" spc="-50" dirty="0">
                <a:solidFill>
                  <a:srgbClr val="231F20"/>
                </a:solidFill>
                <a:latin typeface="Lucida Sans"/>
                <a:cs typeface="Lucida Sans"/>
              </a:rPr>
              <a:t>DE</a:t>
            </a:r>
            <a:r>
              <a:rPr sz="1200" b="1" spc="-95" dirty="0">
                <a:solidFill>
                  <a:srgbClr val="231F20"/>
                </a:solidFill>
                <a:latin typeface="Lucida Sans"/>
                <a:cs typeface="Lucida Sans"/>
              </a:rPr>
              <a:t>P</a:t>
            </a:r>
            <a:r>
              <a:rPr sz="1200" b="1" spc="-105" dirty="0">
                <a:solidFill>
                  <a:srgbClr val="231F20"/>
                </a:solidFill>
                <a:latin typeface="Lucida Sans"/>
                <a:cs typeface="Lucida Sans"/>
              </a:rPr>
              <a:t>A</a:t>
            </a:r>
            <a:r>
              <a:rPr sz="1200" b="1" spc="-130" dirty="0">
                <a:solidFill>
                  <a:srgbClr val="231F20"/>
                </a:solidFill>
                <a:latin typeface="Lucida Sans"/>
                <a:cs typeface="Lucida Sans"/>
              </a:rPr>
              <a:t>R</a:t>
            </a:r>
            <a:r>
              <a:rPr sz="1200" b="1" spc="-120" dirty="0">
                <a:solidFill>
                  <a:srgbClr val="231F20"/>
                </a:solidFill>
                <a:latin typeface="Lucida Sans"/>
                <a:cs typeface="Lucida Sans"/>
              </a:rPr>
              <a:t>T</a:t>
            </a:r>
            <a:r>
              <a:rPr sz="1200" b="1" spc="-65" dirty="0">
                <a:solidFill>
                  <a:srgbClr val="231F20"/>
                </a:solidFill>
                <a:latin typeface="Lucida Sans"/>
                <a:cs typeface="Lucida Sans"/>
              </a:rPr>
              <a:t>MEN</a:t>
            </a:r>
            <a:r>
              <a:rPr sz="1200" b="1" spc="-135" dirty="0">
                <a:solidFill>
                  <a:srgbClr val="231F20"/>
                </a:solidFill>
                <a:latin typeface="Lucida Sans"/>
                <a:cs typeface="Lucida Sans"/>
              </a:rPr>
              <a:t>T</a:t>
            </a:r>
            <a:r>
              <a:rPr sz="1200" b="1" spc="-5" dirty="0">
                <a:solidFill>
                  <a:srgbClr val="231F20"/>
                </a:solidFill>
                <a:latin typeface="Lucida Sans"/>
                <a:cs typeface="Lucida Sans"/>
              </a:rPr>
              <a:t>:</a:t>
            </a:r>
            <a:r>
              <a:rPr sz="1200" b="1" dirty="0">
                <a:solidFill>
                  <a:srgbClr val="231F20"/>
                </a:solidFill>
                <a:latin typeface="Lucida Sans"/>
                <a:cs typeface="Lucida Sans"/>
              </a:rPr>
              <a:t>	</a:t>
            </a:r>
            <a:r>
              <a:rPr sz="1200" b="1" spc="-60" dirty="0">
                <a:solidFill>
                  <a:srgbClr val="231F20"/>
                </a:solidFill>
                <a:latin typeface="Lucida Sans"/>
                <a:cs typeface="Lucida Sans"/>
              </a:rPr>
              <a:t>BUYER</a:t>
            </a:r>
            <a:r>
              <a:rPr sz="1200" b="1" spc="-85" dirty="0">
                <a:solidFill>
                  <a:srgbClr val="231F20"/>
                </a:solidFill>
                <a:latin typeface="Lucida Sans"/>
                <a:cs typeface="Lucida Sans"/>
              </a:rPr>
              <a:t> </a:t>
            </a:r>
            <a:r>
              <a:rPr sz="1200" b="1" spc="-50" dirty="0">
                <a:solidFill>
                  <a:srgbClr val="231F20"/>
                </a:solidFill>
                <a:latin typeface="Lucida Sans"/>
                <a:cs typeface="Lucida Sans"/>
              </a:rPr>
              <a:t>DE</a:t>
            </a:r>
            <a:r>
              <a:rPr sz="1200" b="1" spc="-95" dirty="0">
                <a:solidFill>
                  <a:srgbClr val="231F20"/>
                </a:solidFill>
                <a:latin typeface="Lucida Sans"/>
                <a:cs typeface="Lucida Sans"/>
              </a:rPr>
              <a:t>P</a:t>
            </a:r>
            <a:r>
              <a:rPr sz="1200" b="1" spc="-105" dirty="0">
                <a:solidFill>
                  <a:srgbClr val="231F20"/>
                </a:solidFill>
                <a:latin typeface="Lucida Sans"/>
                <a:cs typeface="Lucida Sans"/>
              </a:rPr>
              <a:t>A</a:t>
            </a:r>
            <a:r>
              <a:rPr sz="1200" b="1" spc="-130" dirty="0">
                <a:solidFill>
                  <a:srgbClr val="231F20"/>
                </a:solidFill>
                <a:latin typeface="Lucida Sans"/>
                <a:cs typeface="Lucida Sans"/>
              </a:rPr>
              <a:t>R</a:t>
            </a:r>
            <a:r>
              <a:rPr sz="1200" b="1" spc="-120" dirty="0">
                <a:solidFill>
                  <a:srgbClr val="231F20"/>
                </a:solidFill>
                <a:latin typeface="Lucida Sans"/>
                <a:cs typeface="Lucida Sans"/>
              </a:rPr>
              <a:t>T</a:t>
            </a:r>
            <a:r>
              <a:rPr sz="1200" b="1" spc="-65" dirty="0">
                <a:solidFill>
                  <a:srgbClr val="231F20"/>
                </a:solidFill>
                <a:latin typeface="Lucida Sans"/>
                <a:cs typeface="Lucida Sans"/>
              </a:rPr>
              <a:t>MEN</a:t>
            </a:r>
            <a:r>
              <a:rPr sz="1200" b="1" spc="-135" dirty="0">
                <a:solidFill>
                  <a:srgbClr val="231F20"/>
                </a:solidFill>
                <a:latin typeface="Lucida Sans"/>
                <a:cs typeface="Lucida Sans"/>
              </a:rPr>
              <a:t>T</a:t>
            </a:r>
            <a:r>
              <a:rPr sz="1200" b="1" spc="-5" dirty="0">
                <a:solidFill>
                  <a:srgbClr val="231F20"/>
                </a:solidFill>
                <a:latin typeface="Lucida Sans"/>
                <a:cs typeface="Lucida Sans"/>
              </a:rPr>
              <a:t>:</a:t>
            </a:r>
            <a:endParaRPr sz="1200">
              <a:latin typeface="Lucida Sans"/>
              <a:cs typeface="Lucida Sans"/>
            </a:endParaRPr>
          </a:p>
        </p:txBody>
      </p:sp>
      <p:sp>
        <p:nvSpPr>
          <p:cNvPr id="32" name="object 32"/>
          <p:cNvSpPr txBox="1"/>
          <p:nvPr/>
        </p:nvSpPr>
        <p:spPr>
          <a:xfrm>
            <a:off x="4102100" y="7078980"/>
            <a:ext cx="2077085" cy="1625600"/>
          </a:xfrm>
          <a:prstGeom prst="rect">
            <a:avLst/>
          </a:prstGeom>
        </p:spPr>
        <p:txBody>
          <a:bodyPr vert="horz" wrap="square" lIns="0" tIns="58419" rIns="0" bIns="0" rtlCol="0">
            <a:spAutoFit/>
          </a:bodyPr>
          <a:lstStyle/>
          <a:p>
            <a:pPr marL="241300" indent="-228600">
              <a:lnSpc>
                <a:spcPct val="100000"/>
              </a:lnSpc>
              <a:spcBef>
                <a:spcPts val="459"/>
              </a:spcBef>
              <a:buChar char="•"/>
              <a:tabLst>
                <a:tab pos="240665" algn="l"/>
                <a:tab pos="241300" algn="l"/>
              </a:tabLst>
            </a:pPr>
            <a:r>
              <a:rPr sz="1200" spc="-25" dirty="0">
                <a:solidFill>
                  <a:srgbClr val="231F20"/>
                </a:solidFill>
                <a:latin typeface="Arial"/>
                <a:cs typeface="Arial"/>
              </a:rPr>
              <a:t>Dials</a:t>
            </a:r>
            <a:r>
              <a:rPr sz="1200" spc="-60" dirty="0">
                <a:solidFill>
                  <a:srgbClr val="231F20"/>
                </a:solidFill>
                <a:latin typeface="Arial"/>
                <a:cs typeface="Arial"/>
              </a:rPr>
              <a:t> </a:t>
            </a:r>
            <a:r>
              <a:rPr sz="1200" spc="5" dirty="0">
                <a:solidFill>
                  <a:srgbClr val="231F20"/>
                </a:solidFill>
                <a:latin typeface="Arial"/>
                <a:cs typeface="Arial"/>
              </a:rPr>
              <a:t>per</a:t>
            </a:r>
            <a:r>
              <a:rPr sz="1200" spc="-55" dirty="0">
                <a:solidFill>
                  <a:srgbClr val="231F20"/>
                </a:solidFill>
                <a:latin typeface="Arial"/>
                <a:cs typeface="Arial"/>
              </a:rPr>
              <a:t> </a:t>
            </a:r>
            <a:r>
              <a:rPr sz="1200" spc="-45" dirty="0">
                <a:solidFill>
                  <a:srgbClr val="231F20"/>
                </a:solidFill>
                <a:latin typeface="Arial"/>
                <a:cs typeface="Arial"/>
              </a:rPr>
              <a:t>Talk</a:t>
            </a:r>
            <a:endParaRPr sz="1200">
              <a:latin typeface="Arial"/>
              <a:cs typeface="Arial"/>
            </a:endParaRPr>
          </a:p>
          <a:p>
            <a:pPr marL="241300" indent="-228600">
              <a:lnSpc>
                <a:spcPct val="100000"/>
              </a:lnSpc>
              <a:spcBef>
                <a:spcPts val="359"/>
              </a:spcBef>
              <a:buChar char="•"/>
              <a:tabLst>
                <a:tab pos="240665" algn="l"/>
                <a:tab pos="241300" algn="l"/>
              </a:tabLst>
            </a:pPr>
            <a:r>
              <a:rPr sz="1200" spc="-125" dirty="0">
                <a:solidFill>
                  <a:srgbClr val="231F20"/>
                </a:solidFill>
                <a:latin typeface="Arial"/>
                <a:cs typeface="Arial"/>
              </a:rPr>
              <a:t>T</a:t>
            </a:r>
            <a:r>
              <a:rPr sz="1200" spc="-35" dirty="0">
                <a:solidFill>
                  <a:srgbClr val="231F20"/>
                </a:solidFill>
                <a:latin typeface="Arial"/>
                <a:cs typeface="Arial"/>
              </a:rPr>
              <a:t>alks </a:t>
            </a:r>
            <a:r>
              <a:rPr sz="1200" spc="5" dirty="0">
                <a:solidFill>
                  <a:srgbClr val="231F20"/>
                </a:solidFill>
                <a:latin typeface="Arial"/>
                <a:cs typeface="Arial"/>
              </a:rPr>
              <a:t>per</a:t>
            </a:r>
            <a:r>
              <a:rPr sz="1200" spc="-35" dirty="0">
                <a:solidFill>
                  <a:srgbClr val="231F20"/>
                </a:solidFill>
                <a:latin typeface="Arial"/>
                <a:cs typeface="Arial"/>
              </a:rPr>
              <a:t> </a:t>
            </a:r>
            <a:r>
              <a:rPr sz="1200" spc="-105" dirty="0">
                <a:solidFill>
                  <a:srgbClr val="231F20"/>
                </a:solidFill>
                <a:latin typeface="Arial"/>
                <a:cs typeface="Arial"/>
              </a:rPr>
              <a:t>S</a:t>
            </a:r>
            <a:r>
              <a:rPr sz="1200" spc="-90" dirty="0">
                <a:solidFill>
                  <a:srgbClr val="231F20"/>
                </a:solidFill>
                <a:latin typeface="Arial"/>
                <a:cs typeface="Arial"/>
              </a:rPr>
              <a:t>e</a:t>
            </a:r>
            <a:r>
              <a:rPr sz="1200" spc="50" dirty="0">
                <a:solidFill>
                  <a:srgbClr val="231F20"/>
                </a:solidFill>
                <a:latin typeface="Arial"/>
                <a:cs typeface="Arial"/>
              </a:rPr>
              <a:t>t</a:t>
            </a:r>
            <a:endParaRPr sz="1200">
              <a:latin typeface="Arial"/>
              <a:cs typeface="Arial"/>
            </a:endParaRPr>
          </a:p>
          <a:p>
            <a:pPr marL="241300" indent="-228600">
              <a:lnSpc>
                <a:spcPct val="100000"/>
              </a:lnSpc>
              <a:spcBef>
                <a:spcPts val="359"/>
              </a:spcBef>
              <a:buChar char="•"/>
              <a:tabLst>
                <a:tab pos="240665" algn="l"/>
                <a:tab pos="241300" algn="l"/>
              </a:tabLst>
            </a:pPr>
            <a:r>
              <a:rPr sz="1200" spc="-105" dirty="0">
                <a:solidFill>
                  <a:srgbClr val="231F20"/>
                </a:solidFill>
                <a:latin typeface="Arial"/>
                <a:cs typeface="Arial"/>
              </a:rPr>
              <a:t>S</a:t>
            </a:r>
            <a:r>
              <a:rPr sz="1200" spc="-90" dirty="0">
                <a:solidFill>
                  <a:srgbClr val="231F20"/>
                </a:solidFill>
                <a:latin typeface="Arial"/>
                <a:cs typeface="Arial"/>
              </a:rPr>
              <a:t>e</a:t>
            </a:r>
            <a:r>
              <a:rPr sz="1200" spc="-20" dirty="0">
                <a:solidFill>
                  <a:srgbClr val="231F20"/>
                </a:solidFill>
                <a:latin typeface="Arial"/>
                <a:cs typeface="Arial"/>
              </a:rPr>
              <a:t>ts</a:t>
            </a:r>
            <a:r>
              <a:rPr sz="1200" spc="-35" dirty="0">
                <a:solidFill>
                  <a:srgbClr val="231F20"/>
                </a:solidFill>
                <a:latin typeface="Arial"/>
                <a:cs typeface="Arial"/>
              </a:rPr>
              <a:t> </a:t>
            </a:r>
            <a:r>
              <a:rPr sz="1200" spc="5" dirty="0">
                <a:solidFill>
                  <a:srgbClr val="231F20"/>
                </a:solidFill>
                <a:latin typeface="Arial"/>
                <a:cs typeface="Arial"/>
              </a:rPr>
              <a:t>per</a:t>
            </a:r>
            <a:r>
              <a:rPr sz="1200" spc="-35" dirty="0">
                <a:solidFill>
                  <a:srgbClr val="231F20"/>
                </a:solidFill>
                <a:latin typeface="Arial"/>
                <a:cs typeface="Arial"/>
              </a:rPr>
              <a:t> </a:t>
            </a:r>
            <a:r>
              <a:rPr sz="1200" spc="-10" dirty="0">
                <a:solidFill>
                  <a:srgbClr val="231F20"/>
                </a:solidFill>
                <a:latin typeface="Arial"/>
                <a:cs typeface="Arial"/>
              </a:rPr>
              <a:t>M</a:t>
            </a:r>
            <a:r>
              <a:rPr sz="1200" spc="-15" dirty="0">
                <a:solidFill>
                  <a:srgbClr val="231F20"/>
                </a:solidFill>
                <a:latin typeface="Arial"/>
                <a:cs typeface="Arial"/>
              </a:rPr>
              <a:t>e</a:t>
            </a:r>
            <a:r>
              <a:rPr sz="1200" spc="-20" dirty="0">
                <a:solidFill>
                  <a:srgbClr val="231F20"/>
                </a:solidFill>
                <a:latin typeface="Arial"/>
                <a:cs typeface="Arial"/>
              </a:rPr>
              <a:t>e</a:t>
            </a:r>
            <a:r>
              <a:rPr sz="1200" spc="25" dirty="0">
                <a:solidFill>
                  <a:srgbClr val="231F20"/>
                </a:solidFill>
                <a:latin typeface="Arial"/>
                <a:cs typeface="Arial"/>
              </a:rPr>
              <a:t>ting</a:t>
            </a:r>
            <a:endParaRPr sz="1200">
              <a:latin typeface="Arial"/>
              <a:cs typeface="Arial"/>
            </a:endParaRPr>
          </a:p>
          <a:p>
            <a:pPr marL="241300" indent="-228600">
              <a:lnSpc>
                <a:spcPct val="100000"/>
              </a:lnSpc>
              <a:spcBef>
                <a:spcPts val="359"/>
              </a:spcBef>
              <a:buChar char="•"/>
              <a:tabLst>
                <a:tab pos="240665" algn="l"/>
                <a:tab pos="241300" algn="l"/>
              </a:tabLst>
            </a:pPr>
            <a:r>
              <a:rPr sz="1200" spc="-5" dirty="0">
                <a:solidFill>
                  <a:srgbClr val="231F20"/>
                </a:solidFill>
                <a:latin typeface="Arial"/>
                <a:cs typeface="Arial"/>
              </a:rPr>
              <a:t>Meetings</a:t>
            </a:r>
            <a:r>
              <a:rPr sz="1200" spc="-50" dirty="0">
                <a:solidFill>
                  <a:srgbClr val="231F20"/>
                </a:solidFill>
                <a:latin typeface="Arial"/>
                <a:cs typeface="Arial"/>
              </a:rPr>
              <a:t> </a:t>
            </a:r>
            <a:r>
              <a:rPr sz="1200" spc="5" dirty="0">
                <a:solidFill>
                  <a:srgbClr val="231F20"/>
                </a:solidFill>
                <a:latin typeface="Arial"/>
                <a:cs typeface="Arial"/>
              </a:rPr>
              <a:t>per</a:t>
            </a:r>
            <a:r>
              <a:rPr sz="1200" spc="-45" dirty="0">
                <a:solidFill>
                  <a:srgbClr val="231F20"/>
                </a:solidFill>
                <a:latin typeface="Arial"/>
                <a:cs typeface="Arial"/>
              </a:rPr>
              <a:t> </a:t>
            </a:r>
            <a:r>
              <a:rPr sz="1200" spc="-25" dirty="0">
                <a:solidFill>
                  <a:srgbClr val="231F20"/>
                </a:solidFill>
                <a:latin typeface="Arial"/>
                <a:cs typeface="Arial"/>
              </a:rPr>
              <a:t>Car</a:t>
            </a:r>
            <a:r>
              <a:rPr sz="1200" spc="-45" dirty="0">
                <a:solidFill>
                  <a:srgbClr val="231F20"/>
                </a:solidFill>
                <a:latin typeface="Arial"/>
                <a:cs typeface="Arial"/>
              </a:rPr>
              <a:t> </a:t>
            </a:r>
            <a:r>
              <a:rPr sz="1200" spc="-35" dirty="0">
                <a:solidFill>
                  <a:srgbClr val="231F20"/>
                </a:solidFill>
                <a:latin typeface="Arial"/>
                <a:cs typeface="Arial"/>
              </a:rPr>
              <a:t>Ride</a:t>
            </a:r>
            <a:endParaRPr sz="1200">
              <a:latin typeface="Arial"/>
              <a:cs typeface="Arial"/>
            </a:endParaRPr>
          </a:p>
          <a:p>
            <a:pPr marL="241300" indent="-228600">
              <a:lnSpc>
                <a:spcPct val="100000"/>
              </a:lnSpc>
              <a:spcBef>
                <a:spcPts val="359"/>
              </a:spcBef>
              <a:buChar char="•"/>
              <a:tabLst>
                <a:tab pos="240665" algn="l"/>
                <a:tab pos="241300" algn="l"/>
              </a:tabLst>
            </a:pPr>
            <a:r>
              <a:rPr sz="1200" spc="-20" dirty="0">
                <a:solidFill>
                  <a:srgbClr val="231F20"/>
                </a:solidFill>
                <a:latin typeface="Arial"/>
                <a:cs typeface="Arial"/>
              </a:rPr>
              <a:t>C</a:t>
            </a:r>
            <a:r>
              <a:rPr sz="1200" spc="-30" dirty="0">
                <a:solidFill>
                  <a:srgbClr val="231F20"/>
                </a:solidFill>
                <a:latin typeface="Arial"/>
                <a:cs typeface="Arial"/>
              </a:rPr>
              <a:t>ar</a:t>
            </a:r>
            <a:r>
              <a:rPr sz="1200" spc="-35" dirty="0">
                <a:solidFill>
                  <a:srgbClr val="231F20"/>
                </a:solidFill>
                <a:latin typeface="Arial"/>
                <a:cs typeface="Arial"/>
              </a:rPr>
              <a:t> </a:t>
            </a:r>
            <a:r>
              <a:rPr sz="1200" spc="-145" dirty="0">
                <a:solidFill>
                  <a:srgbClr val="231F20"/>
                </a:solidFill>
                <a:latin typeface="Arial"/>
                <a:cs typeface="Arial"/>
              </a:rPr>
              <a:t>R</a:t>
            </a:r>
            <a:r>
              <a:rPr sz="1200" spc="-20" dirty="0">
                <a:solidFill>
                  <a:srgbClr val="231F20"/>
                </a:solidFill>
                <a:latin typeface="Arial"/>
                <a:cs typeface="Arial"/>
              </a:rPr>
              <a:t>ides</a:t>
            </a:r>
            <a:r>
              <a:rPr sz="1200" spc="-35" dirty="0">
                <a:solidFill>
                  <a:srgbClr val="231F20"/>
                </a:solidFill>
                <a:latin typeface="Arial"/>
                <a:cs typeface="Arial"/>
              </a:rPr>
              <a:t> </a:t>
            </a:r>
            <a:r>
              <a:rPr sz="1200" spc="5" dirty="0">
                <a:solidFill>
                  <a:srgbClr val="231F20"/>
                </a:solidFill>
                <a:latin typeface="Arial"/>
                <a:cs typeface="Arial"/>
              </a:rPr>
              <a:t>per</a:t>
            </a:r>
            <a:r>
              <a:rPr sz="1200" spc="-35" dirty="0">
                <a:solidFill>
                  <a:srgbClr val="231F20"/>
                </a:solidFill>
                <a:latin typeface="Arial"/>
                <a:cs typeface="Arial"/>
              </a:rPr>
              <a:t> </a:t>
            </a:r>
            <a:r>
              <a:rPr sz="1200" spc="40" dirty="0">
                <a:solidFill>
                  <a:srgbClr val="231F20"/>
                </a:solidFill>
                <a:latin typeface="Arial"/>
                <a:cs typeface="Arial"/>
              </a:rPr>
              <a:t>Of</a:t>
            </a:r>
            <a:r>
              <a:rPr sz="1200" spc="5" dirty="0">
                <a:solidFill>
                  <a:srgbClr val="231F20"/>
                </a:solidFill>
                <a:latin typeface="Arial"/>
                <a:cs typeface="Arial"/>
              </a:rPr>
              <a:t>f</a:t>
            </a:r>
            <a:r>
              <a:rPr sz="1200" spc="-5" dirty="0">
                <a:solidFill>
                  <a:srgbClr val="231F20"/>
                </a:solidFill>
                <a:latin typeface="Arial"/>
                <a:cs typeface="Arial"/>
              </a:rPr>
              <a:t>er</a:t>
            </a:r>
            <a:r>
              <a:rPr sz="1200" spc="-35" dirty="0">
                <a:solidFill>
                  <a:srgbClr val="231F20"/>
                </a:solidFill>
                <a:latin typeface="Arial"/>
                <a:cs typeface="Arial"/>
              </a:rPr>
              <a:t> </a:t>
            </a:r>
            <a:r>
              <a:rPr sz="1200" spc="-55" dirty="0">
                <a:solidFill>
                  <a:srgbClr val="231F20"/>
                </a:solidFill>
                <a:latin typeface="Arial"/>
                <a:cs typeface="Arial"/>
              </a:rPr>
              <a:t>W</a:t>
            </a:r>
            <a:r>
              <a:rPr sz="1200" spc="25" dirty="0">
                <a:solidFill>
                  <a:srgbClr val="231F20"/>
                </a:solidFill>
                <a:latin typeface="Arial"/>
                <a:cs typeface="Arial"/>
              </a:rPr>
              <a:t>rit</a:t>
            </a:r>
            <a:r>
              <a:rPr sz="1200" spc="20" dirty="0">
                <a:solidFill>
                  <a:srgbClr val="231F20"/>
                </a:solidFill>
                <a:latin typeface="Arial"/>
                <a:cs typeface="Arial"/>
              </a:rPr>
              <a:t>t</a:t>
            </a:r>
            <a:r>
              <a:rPr sz="1200" spc="5" dirty="0">
                <a:solidFill>
                  <a:srgbClr val="231F20"/>
                </a:solidFill>
                <a:latin typeface="Arial"/>
                <a:cs typeface="Arial"/>
              </a:rPr>
              <a:t>en</a:t>
            </a:r>
            <a:endParaRPr sz="1200">
              <a:latin typeface="Arial"/>
              <a:cs typeface="Arial"/>
            </a:endParaRPr>
          </a:p>
          <a:p>
            <a:pPr marL="241300" indent="-228600">
              <a:lnSpc>
                <a:spcPct val="100000"/>
              </a:lnSpc>
              <a:spcBef>
                <a:spcPts val="359"/>
              </a:spcBef>
              <a:buChar char="•"/>
              <a:tabLst>
                <a:tab pos="240665" algn="l"/>
                <a:tab pos="241300" algn="l"/>
              </a:tabLst>
            </a:pPr>
            <a:r>
              <a:rPr sz="1200" spc="10" dirty="0">
                <a:solidFill>
                  <a:srgbClr val="231F20"/>
                </a:solidFill>
                <a:latin typeface="Arial"/>
                <a:cs typeface="Arial"/>
              </a:rPr>
              <a:t>Written</a:t>
            </a:r>
            <a:r>
              <a:rPr sz="1200" spc="-60" dirty="0">
                <a:solidFill>
                  <a:srgbClr val="231F20"/>
                </a:solidFill>
                <a:latin typeface="Arial"/>
                <a:cs typeface="Arial"/>
              </a:rPr>
              <a:t> </a:t>
            </a:r>
            <a:r>
              <a:rPr sz="1200" spc="5" dirty="0">
                <a:solidFill>
                  <a:srgbClr val="231F20"/>
                </a:solidFill>
                <a:latin typeface="Arial"/>
                <a:cs typeface="Arial"/>
              </a:rPr>
              <a:t>per</a:t>
            </a:r>
            <a:r>
              <a:rPr sz="1200" spc="-55" dirty="0">
                <a:solidFill>
                  <a:srgbClr val="231F20"/>
                </a:solidFill>
                <a:latin typeface="Arial"/>
                <a:cs typeface="Arial"/>
              </a:rPr>
              <a:t> </a:t>
            </a:r>
            <a:r>
              <a:rPr sz="1200" spc="5" dirty="0">
                <a:solidFill>
                  <a:srgbClr val="231F20"/>
                </a:solidFill>
                <a:latin typeface="Arial"/>
                <a:cs typeface="Arial"/>
              </a:rPr>
              <a:t>Accepted</a:t>
            </a:r>
            <a:r>
              <a:rPr sz="1200" spc="-60" dirty="0">
                <a:solidFill>
                  <a:srgbClr val="231F20"/>
                </a:solidFill>
                <a:latin typeface="Arial"/>
                <a:cs typeface="Arial"/>
              </a:rPr>
              <a:t> </a:t>
            </a:r>
            <a:r>
              <a:rPr sz="1200" spc="15" dirty="0">
                <a:solidFill>
                  <a:srgbClr val="231F20"/>
                </a:solidFill>
                <a:latin typeface="Arial"/>
                <a:cs typeface="Arial"/>
              </a:rPr>
              <a:t>Offer</a:t>
            </a:r>
            <a:endParaRPr sz="1200">
              <a:latin typeface="Arial"/>
              <a:cs typeface="Arial"/>
            </a:endParaRPr>
          </a:p>
          <a:p>
            <a:pPr marL="241300" indent="-228600">
              <a:lnSpc>
                <a:spcPct val="100000"/>
              </a:lnSpc>
              <a:spcBef>
                <a:spcPts val="359"/>
              </a:spcBef>
              <a:buChar char="•"/>
              <a:tabLst>
                <a:tab pos="240665" algn="l"/>
                <a:tab pos="241300" algn="l"/>
              </a:tabLst>
            </a:pPr>
            <a:r>
              <a:rPr sz="1200" spc="5" dirty="0">
                <a:solidFill>
                  <a:srgbClr val="231F20"/>
                </a:solidFill>
                <a:latin typeface="Arial"/>
                <a:cs typeface="Arial"/>
              </a:rPr>
              <a:t>Accepted</a:t>
            </a:r>
            <a:r>
              <a:rPr sz="1200" spc="-60" dirty="0">
                <a:solidFill>
                  <a:srgbClr val="231F20"/>
                </a:solidFill>
                <a:latin typeface="Arial"/>
                <a:cs typeface="Arial"/>
              </a:rPr>
              <a:t> </a:t>
            </a:r>
            <a:r>
              <a:rPr sz="1200" spc="5" dirty="0">
                <a:solidFill>
                  <a:srgbClr val="231F20"/>
                </a:solidFill>
                <a:latin typeface="Arial"/>
                <a:cs typeface="Arial"/>
              </a:rPr>
              <a:t>per</a:t>
            </a:r>
            <a:r>
              <a:rPr sz="1200" spc="-55" dirty="0">
                <a:solidFill>
                  <a:srgbClr val="231F20"/>
                </a:solidFill>
                <a:latin typeface="Arial"/>
                <a:cs typeface="Arial"/>
              </a:rPr>
              <a:t> </a:t>
            </a:r>
            <a:r>
              <a:rPr sz="1200" dirty="0">
                <a:solidFill>
                  <a:srgbClr val="231F20"/>
                </a:solidFill>
                <a:latin typeface="Arial"/>
                <a:cs typeface="Arial"/>
              </a:rPr>
              <a:t>Closed</a:t>
            </a:r>
            <a:r>
              <a:rPr sz="1200" spc="-55" dirty="0">
                <a:solidFill>
                  <a:srgbClr val="231F20"/>
                </a:solidFill>
                <a:latin typeface="Arial"/>
                <a:cs typeface="Arial"/>
              </a:rPr>
              <a:t> </a:t>
            </a:r>
            <a:r>
              <a:rPr sz="1200" spc="15" dirty="0">
                <a:solidFill>
                  <a:srgbClr val="231F20"/>
                </a:solidFill>
                <a:latin typeface="Arial"/>
                <a:cs typeface="Arial"/>
              </a:rPr>
              <a:t>Offer</a:t>
            </a:r>
            <a:endParaRPr sz="1200">
              <a:latin typeface="Arial"/>
              <a:cs typeface="Arial"/>
            </a:endParaRPr>
          </a:p>
        </p:txBody>
      </p:sp>
      <p:sp>
        <p:nvSpPr>
          <p:cNvPr id="33" name="object 33"/>
          <p:cNvSpPr txBox="1"/>
          <p:nvPr/>
        </p:nvSpPr>
        <p:spPr>
          <a:xfrm>
            <a:off x="1160830" y="3705318"/>
            <a:ext cx="198755" cy="208279"/>
          </a:xfrm>
          <a:prstGeom prst="rect">
            <a:avLst/>
          </a:prstGeom>
        </p:spPr>
        <p:txBody>
          <a:bodyPr vert="horz" wrap="square" lIns="0" tIns="12700" rIns="0" bIns="0" rtlCol="0">
            <a:spAutoFit/>
          </a:bodyPr>
          <a:lstStyle/>
          <a:p>
            <a:pPr marL="12700">
              <a:lnSpc>
                <a:spcPct val="100000"/>
              </a:lnSpc>
              <a:spcBef>
                <a:spcPts val="100"/>
              </a:spcBef>
            </a:pPr>
            <a:r>
              <a:rPr sz="1200" b="1" u="sng" spc="-100" dirty="0">
                <a:solidFill>
                  <a:srgbClr val="231F20"/>
                </a:solidFill>
                <a:uFill>
                  <a:solidFill>
                    <a:srgbClr val="231F20"/>
                  </a:solidFill>
                </a:uFill>
                <a:latin typeface="Lucida Sans"/>
                <a:cs typeface="Lucida Sans"/>
              </a:rPr>
              <a:t>LC</a:t>
            </a:r>
            <a:endParaRPr sz="1200">
              <a:latin typeface="Lucida Sans"/>
              <a:cs typeface="Lucida Sans"/>
            </a:endParaRPr>
          </a:p>
        </p:txBody>
      </p:sp>
      <p:sp>
        <p:nvSpPr>
          <p:cNvPr id="34" name="object 34"/>
          <p:cNvSpPr txBox="1"/>
          <p:nvPr/>
        </p:nvSpPr>
        <p:spPr>
          <a:xfrm>
            <a:off x="6542709" y="4034502"/>
            <a:ext cx="198755" cy="208279"/>
          </a:xfrm>
          <a:prstGeom prst="rect">
            <a:avLst/>
          </a:prstGeom>
        </p:spPr>
        <p:txBody>
          <a:bodyPr vert="horz" wrap="square" lIns="0" tIns="12700" rIns="0" bIns="0" rtlCol="0">
            <a:spAutoFit/>
          </a:bodyPr>
          <a:lstStyle/>
          <a:p>
            <a:pPr marL="12700">
              <a:lnSpc>
                <a:spcPct val="100000"/>
              </a:lnSpc>
              <a:spcBef>
                <a:spcPts val="100"/>
              </a:spcBef>
            </a:pPr>
            <a:r>
              <a:rPr sz="1200" b="1" u="sng" spc="-100" dirty="0">
                <a:solidFill>
                  <a:srgbClr val="231F20"/>
                </a:solidFill>
                <a:uFill>
                  <a:solidFill>
                    <a:srgbClr val="231F20"/>
                  </a:solidFill>
                </a:uFill>
                <a:latin typeface="Lucida Sans"/>
                <a:cs typeface="Lucida Sans"/>
              </a:rPr>
              <a:t>LC</a:t>
            </a:r>
            <a:endParaRPr sz="1200">
              <a:latin typeface="Lucida Sans"/>
              <a:cs typeface="Lucida Sans"/>
            </a:endParaRPr>
          </a:p>
        </p:txBody>
      </p:sp>
      <p:grpSp>
        <p:nvGrpSpPr>
          <p:cNvPr id="35" name="object 35"/>
          <p:cNvGrpSpPr/>
          <p:nvPr/>
        </p:nvGrpSpPr>
        <p:grpSpPr>
          <a:xfrm>
            <a:off x="2069845" y="3345110"/>
            <a:ext cx="161925" cy="936625"/>
            <a:chOff x="2069845" y="3345110"/>
            <a:chExt cx="161925" cy="936625"/>
          </a:xfrm>
        </p:grpSpPr>
        <p:sp>
          <p:nvSpPr>
            <p:cNvPr id="36" name="object 36"/>
            <p:cNvSpPr/>
            <p:nvPr/>
          </p:nvSpPr>
          <p:spPr>
            <a:xfrm>
              <a:off x="2076195" y="3351187"/>
              <a:ext cx="0" cy="924560"/>
            </a:xfrm>
            <a:custGeom>
              <a:avLst/>
              <a:gdLst/>
              <a:ahLst/>
              <a:cxnLst/>
              <a:rect l="l" t="t" r="r" b="b"/>
              <a:pathLst>
                <a:path h="924560">
                  <a:moveTo>
                    <a:pt x="0" y="0"/>
                  </a:moveTo>
                  <a:lnTo>
                    <a:pt x="0" y="924153"/>
                  </a:lnTo>
                </a:path>
              </a:pathLst>
            </a:custGeom>
            <a:ln w="12700">
              <a:solidFill>
                <a:srgbClr val="0054A4"/>
              </a:solidFill>
            </a:ln>
          </p:spPr>
          <p:txBody>
            <a:bodyPr wrap="square" lIns="0" tIns="0" rIns="0" bIns="0" rtlCol="0"/>
            <a:lstStyle/>
            <a:p>
              <a:endParaRPr/>
            </a:p>
          </p:txBody>
        </p:sp>
        <p:sp>
          <p:nvSpPr>
            <p:cNvPr id="37" name="object 37"/>
            <p:cNvSpPr/>
            <p:nvPr/>
          </p:nvSpPr>
          <p:spPr>
            <a:xfrm>
              <a:off x="2069846" y="3351460"/>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sp>
          <p:nvSpPr>
            <p:cNvPr id="38" name="object 38"/>
            <p:cNvSpPr/>
            <p:nvPr/>
          </p:nvSpPr>
          <p:spPr>
            <a:xfrm>
              <a:off x="2069846" y="4275075"/>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grpSp>
      <p:grpSp>
        <p:nvGrpSpPr>
          <p:cNvPr id="39" name="object 39"/>
          <p:cNvGrpSpPr/>
          <p:nvPr/>
        </p:nvGrpSpPr>
        <p:grpSpPr>
          <a:xfrm>
            <a:off x="5820155" y="3345110"/>
            <a:ext cx="161925" cy="1595120"/>
            <a:chOff x="5820155" y="3345110"/>
            <a:chExt cx="161925" cy="1595120"/>
          </a:xfrm>
        </p:grpSpPr>
        <p:sp>
          <p:nvSpPr>
            <p:cNvPr id="40" name="object 40"/>
            <p:cNvSpPr/>
            <p:nvPr/>
          </p:nvSpPr>
          <p:spPr>
            <a:xfrm>
              <a:off x="5975603" y="3366367"/>
              <a:ext cx="0" cy="1563370"/>
            </a:xfrm>
            <a:custGeom>
              <a:avLst/>
              <a:gdLst/>
              <a:ahLst/>
              <a:cxnLst/>
              <a:rect l="l" t="t" r="r" b="b"/>
              <a:pathLst>
                <a:path h="1563370">
                  <a:moveTo>
                    <a:pt x="0" y="1563204"/>
                  </a:moveTo>
                  <a:lnTo>
                    <a:pt x="0" y="0"/>
                  </a:lnTo>
                </a:path>
              </a:pathLst>
            </a:custGeom>
            <a:ln w="12700">
              <a:solidFill>
                <a:srgbClr val="0054A4"/>
              </a:solidFill>
            </a:ln>
          </p:spPr>
          <p:txBody>
            <a:bodyPr wrap="square" lIns="0" tIns="0" rIns="0" bIns="0" rtlCol="0"/>
            <a:lstStyle/>
            <a:p>
              <a:endParaRPr/>
            </a:p>
          </p:txBody>
        </p:sp>
        <p:sp>
          <p:nvSpPr>
            <p:cNvPr id="41" name="object 41"/>
            <p:cNvSpPr/>
            <p:nvPr/>
          </p:nvSpPr>
          <p:spPr>
            <a:xfrm>
              <a:off x="5820155" y="3351460"/>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sp>
          <p:nvSpPr>
            <p:cNvPr id="42" name="object 42"/>
            <p:cNvSpPr/>
            <p:nvPr/>
          </p:nvSpPr>
          <p:spPr>
            <a:xfrm>
              <a:off x="5820155" y="4933442"/>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grpSp>
      <p:grpSp>
        <p:nvGrpSpPr>
          <p:cNvPr id="43" name="object 43"/>
          <p:cNvGrpSpPr/>
          <p:nvPr/>
        </p:nvGrpSpPr>
        <p:grpSpPr>
          <a:xfrm>
            <a:off x="2069845" y="4361110"/>
            <a:ext cx="161925" cy="936625"/>
            <a:chOff x="2069845" y="4361110"/>
            <a:chExt cx="161925" cy="936625"/>
          </a:xfrm>
        </p:grpSpPr>
        <p:sp>
          <p:nvSpPr>
            <p:cNvPr id="44" name="object 44"/>
            <p:cNvSpPr/>
            <p:nvPr/>
          </p:nvSpPr>
          <p:spPr>
            <a:xfrm>
              <a:off x="2076195" y="4367187"/>
              <a:ext cx="0" cy="924560"/>
            </a:xfrm>
            <a:custGeom>
              <a:avLst/>
              <a:gdLst/>
              <a:ahLst/>
              <a:cxnLst/>
              <a:rect l="l" t="t" r="r" b="b"/>
              <a:pathLst>
                <a:path h="924560">
                  <a:moveTo>
                    <a:pt x="0" y="0"/>
                  </a:moveTo>
                  <a:lnTo>
                    <a:pt x="0" y="924153"/>
                  </a:lnTo>
                </a:path>
              </a:pathLst>
            </a:custGeom>
            <a:ln w="12700">
              <a:solidFill>
                <a:srgbClr val="0054A4"/>
              </a:solidFill>
            </a:ln>
          </p:spPr>
          <p:txBody>
            <a:bodyPr wrap="square" lIns="0" tIns="0" rIns="0" bIns="0" rtlCol="0"/>
            <a:lstStyle/>
            <a:p>
              <a:endParaRPr/>
            </a:p>
          </p:txBody>
        </p:sp>
        <p:sp>
          <p:nvSpPr>
            <p:cNvPr id="45" name="object 45"/>
            <p:cNvSpPr/>
            <p:nvPr/>
          </p:nvSpPr>
          <p:spPr>
            <a:xfrm>
              <a:off x="2069846" y="4367460"/>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sp>
          <p:nvSpPr>
            <p:cNvPr id="46" name="object 46"/>
            <p:cNvSpPr/>
            <p:nvPr/>
          </p:nvSpPr>
          <p:spPr>
            <a:xfrm>
              <a:off x="2069846" y="5291075"/>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grpSp>
      <p:sp>
        <p:nvSpPr>
          <p:cNvPr id="47" name="object 47"/>
          <p:cNvSpPr txBox="1"/>
          <p:nvPr/>
        </p:nvSpPr>
        <p:spPr>
          <a:xfrm>
            <a:off x="1157020" y="4721317"/>
            <a:ext cx="206375" cy="208279"/>
          </a:xfrm>
          <a:prstGeom prst="rect">
            <a:avLst/>
          </a:prstGeom>
        </p:spPr>
        <p:txBody>
          <a:bodyPr vert="horz" wrap="square" lIns="0" tIns="12700" rIns="0" bIns="0" rtlCol="0">
            <a:spAutoFit/>
          </a:bodyPr>
          <a:lstStyle/>
          <a:p>
            <a:pPr marL="12700">
              <a:lnSpc>
                <a:spcPct val="100000"/>
              </a:lnSpc>
              <a:spcBef>
                <a:spcPts val="100"/>
              </a:spcBef>
            </a:pPr>
            <a:r>
              <a:rPr sz="1200" b="1" u="sng" spc="-90" dirty="0">
                <a:solidFill>
                  <a:srgbClr val="231F20"/>
                </a:solidFill>
                <a:uFill>
                  <a:solidFill>
                    <a:srgbClr val="231F20"/>
                  </a:solidFill>
                </a:uFill>
                <a:latin typeface="Lucida Sans"/>
                <a:cs typeface="Lucida Sans"/>
              </a:rPr>
              <a:t>LG</a:t>
            </a:r>
            <a:endParaRPr sz="1200">
              <a:latin typeface="Lucida Sans"/>
              <a:cs typeface="Lucida Sans"/>
            </a:endParaRPr>
          </a:p>
        </p:txBody>
      </p:sp>
      <p:grpSp>
        <p:nvGrpSpPr>
          <p:cNvPr id="48" name="object 48"/>
          <p:cNvGrpSpPr/>
          <p:nvPr/>
        </p:nvGrpSpPr>
        <p:grpSpPr>
          <a:xfrm>
            <a:off x="5820155" y="5026657"/>
            <a:ext cx="161925" cy="936625"/>
            <a:chOff x="5820155" y="5026657"/>
            <a:chExt cx="161925" cy="936625"/>
          </a:xfrm>
        </p:grpSpPr>
        <p:sp>
          <p:nvSpPr>
            <p:cNvPr id="49" name="object 49"/>
            <p:cNvSpPr/>
            <p:nvPr/>
          </p:nvSpPr>
          <p:spPr>
            <a:xfrm>
              <a:off x="5975603" y="5039127"/>
              <a:ext cx="0" cy="918210"/>
            </a:xfrm>
            <a:custGeom>
              <a:avLst/>
              <a:gdLst/>
              <a:ahLst/>
              <a:cxnLst/>
              <a:rect l="l" t="t" r="r" b="b"/>
              <a:pathLst>
                <a:path h="918210">
                  <a:moveTo>
                    <a:pt x="0" y="917841"/>
                  </a:moveTo>
                  <a:lnTo>
                    <a:pt x="0" y="0"/>
                  </a:lnTo>
                </a:path>
              </a:pathLst>
            </a:custGeom>
            <a:ln w="12700">
              <a:solidFill>
                <a:srgbClr val="0054A4"/>
              </a:solidFill>
            </a:ln>
          </p:spPr>
          <p:txBody>
            <a:bodyPr wrap="square" lIns="0" tIns="0" rIns="0" bIns="0" rtlCol="0"/>
            <a:lstStyle/>
            <a:p>
              <a:endParaRPr/>
            </a:p>
          </p:txBody>
        </p:sp>
        <p:sp>
          <p:nvSpPr>
            <p:cNvPr id="50" name="object 50"/>
            <p:cNvSpPr/>
            <p:nvPr/>
          </p:nvSpPr>
          <p:spPr>
            <a:xfrm>
              <a:off x="5820155" y="5033007"/>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sp>
          <p:nvSpPr>
            <p:cNvPr id="51" name="object 51"/>
            <p:cNvSpPr/>
            <p:nvPr/>
          </p:nvSpPr>
          <p:spPr>
            <a:xfrm>
              <a:off x="5820155" y="5956622"/>
              <a:ext cx="161925" cy="0"/>
            </a:xfrm>
            <a:custGeom>
              <a:avLst/>
              <a:gdLst/>
              <a:ahLst/>
              <a:cxnLst/>
              <a:rect l="l" t="t" r="r" b="b"/>
              <a:pathLst>
                <a:path w="161925">
                  <a:moveTo>
                    <a:pt x="161798" y="0"/>
                  </a:moveTo>
                  <a:lnTo>
                    <a:pt x="0" y="0"/>
                  </a:lnTo>
                </a:path>
              </a:pathLst>
            </a:custGeom>
            <a:ln w="12700">
              <a:solidFill>
                <a:srgbClr val="0054A4"/>
              </a:solidFill>
            </a:ln>
          </p:spPr>
          <p:txBody>
            <a:bodyPr wrap="square" lIns="0" tIns="0" rIns="0" bIns="0" rtlCol="0"/>
            <a:lstStyle/>
            <a:p>
              <a:endParaRPr/>
            </a:p>
          </p:txBody>
        </p:sp>
      </p:grpSp>
      <p:sp>
        <p:nvSpPr>
          <p:cNvPr id="52" name="object 52"/>
          <p:cNvSpPr txBox="1"/>
          <p:nvPr/>
        </p:nvSpPr>
        <p:spPr>
          <a:xfrm>
            <a:off x="6538900" y="5414636"/>
            <a:ext cx="206375" cy="208279"/>
          </a:xfrm>
          <a:prstGeom prst="rect">
            <a:avLst/>
          </a:prstGeom>
        </p:spPr>
        <p:txBody>
          <a:bodyPr vert="horz" wrap="square" lIns="0" tIns="12700" rIns="0" bIns="0" rtlCol="0">
            <a:spAutoFit/>
          </a:bodyPr>
          <a:lstStyle/>
          <a:p>
            <a:pPr marL="12700">
              <a:lnSpc>
                <a:spcPct val="100000"/>
              </a:lnSpc>
              <a:spcBef>
                <a:spcPts val="100"/>
              </a:spcBef>
            </a:pPr>
            <a:r>
              <a:rPr sz="1200" b="1" u="sng" spc="-90" dirty="0">
                <a:solidFill>
                  <a:srgbClr val="231F20"/>
                </a:solidFill>
                <a:uFill>
                  <a:solidFill>
                    <a:srgbClr val="231F20"/>
                  </a:solidFill>
                </a:uFill>
                <a:latin typeface="Lucida Sans"/>
                <a:cs typeface="Lucida Sans"/>
              </a:rPr>
              <a:t>LG</a:t>
            </a:r>
            <a:endParaRPr sz="1200">
              <a:latin typeface="Lucida Sans"/>
              <a:cs typeface="Lucida Sans"/>
            </a:endParaRPr>
          </a:p>
        </p:txBody>
      </p:sp>
      <p:sp>
        <p:nvSpPr>
          <p:cNvPr id="53" name="object 53"/>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42</a:t>
            </a:fld>
            <a:endParaRPr spc="13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2464328" y="850900"/>
            <a:ext cx="2844165" cy="269240"/>
          </a:xfrm>
          <a:prstGeom prst="rect">
            <a:avLst/>
          </a:prstGeom>
        </p:spPr>
        <p:txBody>
          <a:bodyPr vert="horz" wrap="square" lIns="0" tIns="12700" rIns="0" bIns="0" rtlCol="0">
            <a:spAutoFit/>
          </a:bodyPr>
          <a:lstStyle/>
          <a:p>
            <a:pPr marL="12700">
              <a:lnSpc>
                <a:spcPct val="100000"/>
              </a:lnSpc>
              <a:spcBef>
                <a:spcPts val="100"/>
              </a:spcBef>
            </a:pP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145" dirty="0">
                <a:solidFill>
                  <a:srgbClr val="231F20"/>
                </a:solidFill>
                <a:uFill>
                  <a:solidFill>
                    <a:srgbClr val="231F20"/>
                  </a:solidFill>
                </a:uFill>
                <a:latin typeface="Gill Sans MT"/>
                <a:cs typeface="Gill Sans MT"/>
              </a:rPr>
              <a:t>C</a:t>
            </a:r>
            <a:r>
              <a:rPr sz="1600" b="1" u="sng" spc="-95" dirty="0">
                <a:solidFill>
                  <a:srgbClr val="231F20"/>
                </a:solidFill>
                <a:uFill>
                  <a:solidFill>
                    <a:srgbClr val="231F20"/>
                  </a:solidFill>
                </a:uFill>
                <a:latin typeface="Gill Sans MT"/>
                <a:cs typeface="Gill Sans MT"/>
              </a:rPr>
              <a:t>ONVERSIO</a:t>
            </a:r>
            <a:r>
              <a:rPr sz="1600" b="1" u="sng" spc="-165" dirty="0">
                <a:solidFill>
                  <a:srgbClr val="231F20"/>
                </a:solidFill>
                <a:uFill>
                  <a:solidFill>
                    <a:srgbClr val="231F20"/>
                  </a:solidFill>
                </a:uFill>
                <a:latin typeface="Gill Sans MT"/>
                <a:cs typeface="Gill Sans MT"/>
              </a:rPr>
              <a:t>N</a:t>
            </a:r>
            <a:r>
              <a:rPr sz="1600" b="1" u="sng" spc="-45" dirty="0">
                <a:solidFill>
                  <a:srgbClr val="231F20"/>
                </a:solidFill>
                <a:uFill>
                  <a:solidFill>
                    <a:srgbClr val="231F20"/>
                  </a:solidFill>
                </a:uFill>
                <a:latin typeface="Gill Sans MT"/>
                <a:cs typeface="Gill Sans MT"/>
              </a:rPr>
              <a:t> </a:t>
            </a:r>
            <a:r>
              <a:rPr sz="1600" b="1" u="sng" spc="-125" dirty="0">
                <a:solidFill>
                  <a:srgbClr val="231F20"/>
                </a:solidFill>
                <a:uFill>
                  <a:solidFill>
                    <a:srgbClr val="231F20"/>
                  </a:solidFill>
                </a:uFill>
                <a:latin typeface="Gill Sans MT"/>
                <a:cs typeface="Gill Sans MT"/>
              </a:rPr>
              <a:t>R</a:t>
            </a:r>
            <a:r>
              <a:rPr sz="1600" b="1" u="sng" spc="-240" dirty="0">
                <a:solidFill>
                  <a:srgbClr val="231F20"/>
                </a:solidFill>
                <a:uFill>
                  <a:solidFill>
                    <a:srgbClr val="231F20"/>
                  </a:solidFill>
                </a:uFill>
                <a:latin typeface="Gill Sans MT"/>
                <a:cs typeface="Gill Sans MT"/>
              </a:rPr>
              <a:t>A</a:t>
            </a:r>
            <a:r>
              <a:rPr sz="1600" b="1" u="sng" spc="-114" dirty="0">
                <a:solidFill>
                  <a:srgbClr val="231F20"/>
                </a:solidFill>
                <a:uFill>
                  <a:solidFill>
                    <a:srgbClr val="231F20"/>
                  </a:solidFill>
                </a:uFill>
                <a:latin typeface="Gill Sans MT"/>
                <a:cs typeface="Gill Sans MT"/>
              </a:rPr>
              <a:t>TES</a:t>
            </a:r>
            <a:endParaRPr sz="1600">
              <a:latin typeface="Gill Sans MT"/>
              <a:cs typeface="Gill Sans MT"/>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43</a:t>
            </a:fld>
            <a:endParaRPr spc="135" dirty="0"/>
          </a:p>
        </p:txBody>
      </p:sp>
      <p:graphicFrame>
        <p:nvGraphicFramePr>
          <p:cNvPr id="4" name="object 4"/>
          <p:cNvGraphicFramePr>
            <a:graphicFrameLocks noGrp="1"/>
          </p:cNvGraphicFramePr>
          <p:nvPr/>
        </p:nvGraphicFramePr>
        <p:xfrm>
          <a:off x="911225" y="1361439"/>
          <a:ext cx="5943598" cy="137668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868679">
                  <a:extLst>
                    <a:ext uri="{9D8B030D-6E8A-4147-A177-3AD203B41FA5}">
                      <a16:colId xmlns:a16="http://schemas.microsoft.com/office/drawing/2014/main" val="20004"/>
                    </a:ext>
                  </a:extLst>
                </a:gridCol>
                <a:gridCol w="868679">
                  <a:extLst>
                    <a:ext uri="{9D8B030D-6E8A-4147-A177-3AD203B41FA5}">
                      <a16:colId xmlns:a16="http://schemas.microsoft.com/office/drawing/2014/main" val="20005"/>
                    </a:ext>
                  </a:extLst>
                </a:gridCol>
              </a:tblGrid>
              <a:tr h="199390">
                <a:tc>
                  <a:txBody>
                    <a:bodyPr/>
                    <a:lstStyle/>
                    <a:p>
                      <a:pPr marL="114300">
                        <a:lnSpc>
                          <a:spcPct val="100000"/>
                        </a:lnSpc>
                        <a:spcBef>
                          <a:spcPts val="244"/>
                        </a:spcBef>
                      </a:pPr>
                      <a:r>
                        <a:rPr sz="900" b="1" spc="-25" dirty="0">
                          <a:solidFill>
                            <a:srgbClr val="FFFFFF"/>
                          </a:solidFill>
                          <a:latin typeface="Tahoma"/>
                          <a:cs typeface="Tahoma"/>
                        </a:rPr>
                        <a:t>LISTING </a:t>
                      </a:r>
                      <a:r>
                        <a:rPr sz="900" b="1" spc="20" dirty="0">
                          <a:solidFill>
                            <a:srgbClr val="FFFFFF"/>
                          </a:solidFill>
                          <a:latin typeface="Tahoma"/>
                          <a:cs typeface="Tahoma"/>
                        </a:rPr>
                        <a:t>DEPARTMENT</a:t>
                      </a:r>
                      <a:endParaRPr sz="900">
                        <a:latin typeface="Tahoma"/>
                        <a:cs typeface="Tahoma"/>
                      </a:endParaRPr>
                    </a:p>
                  </a:txBody>
                  <a:tcPr marL="0" marR="0" marT="31114" marB="0">
                    <a:solidFill>
                      <a:srgbClr val="0054A4"/>
                    </a:solidFill>
                  </a:tcPr>
                </a:tc>
                <a:tc>
                  <a:txBody>
                    <a:bodyPr/>
                    <a:lstStyle/>
                    <a:p>
                      <a:pPr marL="186690">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L="210185">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marL="269875">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marL="194310">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marL="167005">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60" dirty="0">
                          <a:solidFill>
                            <a:srgbClr val="231F20"/>
                          </a:solidFill>
                          <a:latin typeface="Century Gothic"/>
                          <a:cs typeface="Century Gothic"/>
                        </a:rPr>
                        <a:t>Listings</a:t>
                      </a:r>
                      <a:r>
                        <a:rPr sz="900" spc="-10" dirty="0">
                          <a:solidFill>
                            <a:srgbClr val="231F20"/>
                          </a:solidFill>
                          <a:latin typeface="Century Gothic"/>
                          <a:cs typeface="Century Gothic"/>
                        </a:rPr>
                        <a:t> </a:t>
                      </a:r>
                      <a:r>
                        <a:rPr sz="900" spc="35" dirty="0">
                          <a:solidFill>
                            <a:srgbClr val="231F20"/>
                          </a:solidFill>
                          <a:latin typeface="Century Gothic"/>
                          <a:cs typeface="Century Gothic"/>
                        </a:rPr>
                        <a:t>Sold</a:t>
                      </a:r>
                      <a:r>
                        <a:rPr sz="750" spc="52" baseline="33333" dirty="0">
                          <a:solidFill>
                            <a:srgbClr val="231F20"/>
                          </a:solidFill>
                          <a:latin typeface="Century Gothic"/>
                          <a:cs typeface="Century Gothic"/>
                        </a:rPr>
                        <a:t>A</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25" dirty="0">
                          <a:solidFill>
                            <a:srgbClr val="231F20"/>
                          </a:solidFill>
                          <a:latin typeface="Century Gothic"/>
                          <a:cs typeface="Century Gothic"/>
                        </a:rPr>
                        <a:t>Sales</a:t>
                      </a:r>
                      <a:r>
                        <a:rPr sz="900" spc="-25" dirty="0">
                          <a:solidFill>
                            <a:srgbClr val="231F20"/>
                          </a:solidFill>
                          <a:latin typeface="Century Gothic"/>
                          <a:cs typeface="Century Gothic"/>
                        </a:rPr>
                        <a:t> </a:t>
                      </a:r>
                      <a:r>
                        <a:rPr sz="900" spc="-5" dirty="0">
                          <a:solidFill>
                            <a:srgbClr val="231F20"/>
                          </a:solidFill>
                          <a:latin typeface="Century Gothic"/>
                          <a:cs typeface="Century Gothic"/>
                        </a:rPr>
                        <a:t>Percentage</a:t>
                      </a:r>
                      <a:r>
                        <a:rPr sz="750" spc="-7" baseline="33333" dirty="0">
                          <a:solidFill>
                            <a:srgbClr val="231F20"/>
                          </a:solidFill>
                          <a:latin typeface="Century Gothic"/>
                          <a:cs typeface="Century Gothic"/>
                        </a:rPr>
                        <a:t>B</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5" dirty="0">
                          <a:solidFill>
                            <a:srgbClr val="231F20"/>
                          </a:solidFill>
                          <a:latin typeface="Century Gothic"/>
                          <a:cs typeface="Century Gothic"/>
                        </a:rPr>
                        <a:t>Conversion</a:t>
                      </a:r>
                      <a:r>
                        <a:rPr sz="900" spc="-5" dirty="0">
                          <a:solidFill>
                            <a:srgbClr val="231F20"/>
                          </a:solidFill>
                          <a:latin typeface="Century Gothic"/>
                          <a:cs typeface="Century Gothic"/>
                        </a:rPr>
                        <a:t> Rate</a:t>
                      </a:r>
                      <a:r>
                        <a:rPr sz="750" spc="-7" baseline="33333" dirty="0">
                          <a:solidFill>
                            <a:srgbClr val="231F20"/>
                          </a:solidFill>
                          <a:latin typeface="Century Gothic"/>
                          <a:cs typeface="Century Gothic"/>
                        </a:rPr>
                        <a:t>C</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25" dirty="0">
                          <a:solidFill>
                            <a:srgbClr val="231F20"/>
                          </a:solidFill>
                          <a:latin typeface="Century Gothic"/>
                          <a:cs typeface="Century Gothic"/>
                        </a:rPr>
                        <a:t>Show-up</a:t>
                      </a:r>
                      <a:r>
                        <a:rPr sz="900" spc="-25" dirty="0">
                          <a:solidFill>
                            <a:srgbClr val="231F20"/>
                          </a:solidFill>
                          <a:latin typeface="Century Gothic"/>
                          <a:cs typeface="Century Gothic"/>
                        </a:rPr>
                        <a:t> </a:t>
                      </a:r>
                      <a:r>
                        <a:rPr sz="900" spc="5" dirty="0">
                          <a:solidFill>
                            <a:srgbClr val="231F20"/>
                          </a:solidFill>
                          <a:latin typeface="Century Gothic"/>
                          <a:cs typeface="Century Gothic"/>
                        </a:rPr>
                        <a:t>Rate</a:t>
                      </a:r>
                      <a:r>
                        <a:rPr sz="750" spc="7" baseline="33333" dirty="0">
                          <a:solidFill>
                            <a:srgbClr val="231F20"/>
                          </a:solidFill>
                          <a:latin typeface="Century Gothic"/>
                          <a:cs typeface="Century Gothic"/>
                        </a:rPr>
                        <a:t>D</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40" dirty="0">
                          <a:solidFill>
                            <a:srgbClr val="231F20"/>
                          </a:solidFill>
                          <a:latin typeface="Century Gothic"/>
                          <a:cs typeface="Century Gothic"/>
                        </a:rPr>
                        <a:t>Set</a:t>
                      </a:r>
                      <a:r>
                        <a:rPr sz="900" spc="-20" dirty="0">
                          <a:solidFill>
                            <a:srgbClr val="231F20"/>
                          </a:solidFill>
                          <a:latin typeface="Century Gothic"/>
                          <a:cs typeface="Century Gothic"/>
                        </a:rPr>
                        <a:t> </a:t>
                      </a:r>
                      <a:r>
                        <a:rPr sz="900" spc="15" dirty="0">
                          <a:solidFill>
                            <a:srgbClr val="231F20"/>
                          </a:solidFill>
                          <a:latin typeface="Century Gothic"/>
                          <a:cs typeface="Century Gothic"/>
                        </a:rPr>
                        <a:t>Rate</a:t>
                      </a:r>
                      <a:r>
                        <a:rPr sz="750" spc="22" baseline="33333" dirty="0">
                          <a:solidFill>
                            <a:srgbClr val="231F20"/>
                          </a:solidFill>
                          <a:latin typeface="Century Gothic"/>
                          <a:cs typeface="Century Gothic"/>
                        </a:rPr>
                        <a:t>E</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114300">
                        <a:lnSpc>
                          <a:spcPct val="100000"/>
                        </a:lnSpc>
                        <a:spcBef>
                          <a:spcPts val="220"/>
                        </a:spcBef>
                      </a:pPr>
                      <a:r>
                        <a:rPr sz="900" spc="25" dirty="0">
                          <a:solidFill>
                            <a:srgbClr val="231F20"/>
                          </a:solidFill>
                          <a:latin typeface="Century Gothic"/>
                          <a:cs typeface="Century Gothic"/>
                        </a:rPr>
                        <a:t>Talk</a:t>
                      </a:r>
                      <a:r>
                        <a:rPr sz="900" spc="-20" dirty="0">
                          <a:solidFill>
                            <a:srgbClr val="231F20"/>
                          </a:solidFill>
                          <a:latin typeface="Century Gothic"/>
                          <a:cs typeface="Century Gothic"/>
                        </a:rPr>
                        <a:t> </a:t>
                      </a:r>
                      <a:r>
                        <a:rPr sz="900" spc="20" dirty="0">
                          <a:solidFill>
                            <a:srgbClr val="231F20"/>
                          </a:solidFill>
                          <a:latin typeface="Century Gothic"/>
                          <a:cs typeface="Century Gothic"/>
                        </a:rPr>
                        <a:t>Rate</a:t>
                      </a:r>
                      <a:r>
                        <a:rPr sz="750" spc="30" baseline="33333" dirty="0">
                          <a:solidFill>
                            <a:srgbClr val="231F20"/>
                          </a:solidFill>
                          <a:latin typeface="Century Gothic"/>
                          <a:cs typeface="Century Gothic"/>
                        </a:rPr>
                        <a:t>F</a:t>
                      </a:r>
                      <a:endParaRPr sz="750" baseline="33333">
                        <a:latin typeface="Century Gothic"/>
                        <a:cs typeface="Century Gothic"/>
                      </a:endParaRPr>
                    </a:p>
                  </a:txBody>
                  <a:tcPr marL="0" marR="0" marT="279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bl>
          </a:graphicData>
        </a:graphic>
      </p:graphicFrame>
      <p:sp>
        <p:nvSpPr>
          <p:cNvPr id="5" name="object 5"/>
          <p:cNvSpPr txBox="1"/>
          <p:nvPr/>
        </p:nvSpPr>
        <p:spPr>
          <a:xfrm>
            <a:off x="863600" y="2952242"/>
            <a:ext cx="5938520" cy="1455420"/>
          </a:xfrm>
          <a:prstGeom prst="rect">
            <a:avLst/>
          </a:prstGeom>
        </p:spPr>
        <p:txBody>
          <a:bodyPr vert="horz" wrap="square" lIns="0" tIns="12700" rIns="0" bIns="0" rtlCol="0">
            <a:spAutoFit/>
          </a:bodyPr>
          <a:lstStyle/>
          <a:p>
            <a:pPr marL="50800">
              <a:lnSpc>
                <a:spcPct val="100000"/>
              </a:lnSpc>
              <a:spcBef>
                <a:spcPts val="100"/>
              </a:spcBef>
            </a:pPr>
            <a:r>
              <a:rPr sz="975" baseline="29914" dirty="0">
                <a:solidFill>
                  <a:srgbClr val="231F20"/>
                </a:solidFill>
                <a:latin typeface="Century Gothic"/>
                <a:cs typeface="Century Gothic"/>
              </a:rPr>
              <a:t>A</a:t>
            </a:r>
            <a:r>
              <a:rPr sz="1100" dirty="0">
                <a:solidFill>
                  <a:srgbClr val="231F20"/>
                </a:solidFill>
                <a:latin typeface="Century Gothic"/>
                <a:cs typeface="Century Gothic"/>
              </a:rPr>
              <a:t>Anticipated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60" dirty="0">
                <a:solidFill>
                  <a:srgbClr val="231F20"/>
                </a:solidFill>
                <a:latin typeface="Century Gothic"/>
                <a:cs typeface="Century Gothic"/>
              </a:rPr>
              <a:t>listings</a:t>
            </a:r>
            <a:r>
              <a:rPr sz="1100" spc="30" dirty="0">
                <a:solidFill>
                  <a:srgbClr val="231F20"/>
                </a:solidFill>
                <a:latin typeface="Century Gothic"/>
                <a:cs typeface="Century Gothic"/>
              </a:rPr>
              <a:t> </a:t>
            </a:r>
            <a:r>
              <a:rPr sz="1100" spc="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45" dirty="0">
                <a:solidFill>
                  <a:srgbClr val="231F20"/>
                </a:solidFill>
                <a:latin typeface="Century Gothic"/>
                <a:cs typeface="Century Gothic"/>
              </a:rPr>
              <a:t>sell</a:t>
            </a:r>
            <a:r>
              <a:rPr sz="1100" spc="30"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a:t>
            </a:r>
            <a:r>
              <a:rPr sz="1100" spc="30" dirty="0">
                <a:solidFill>
                  <a:srgbClr val="231F20"/>
                </a:solidFill>
                <a:latin typeface="Century Gothic"/>
                <a:cs typeface="Century Gothic"/>
              </a:rPr>
              <a:t> </a:t>
            </a:r>
            <a:r>
              <a:rPr sz="1100" spc="40"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Operational</a:t>
            </a:r>
            <a:r>
              <a:rPr sz="1100" spc="30" dirty="0">
                <a:solidFill>
                  <a:srgbClr val="231F20"/>
                </a:solidFill>
                <a:latin typeface="Century Gothic"/>
                <a:cs typeface="Century Gothic"/>
              </a:rPr>
              <a:t> </a:t>
            </a:r>
            <a:r>
              <a:rPr sz="1100" spc="-5" dirty="0">
                <a:solidFill>
                  <a:srgbClr val="231F20"/>
                </a:solidFill>
                <a:latin typeface="Century Gothic"/>
                <a:cs typeface="Century Gothic"/>
              </a:rPr>
              <a:t>Model)</a:t>
            </a:r>
            <a:endParaRPr sz="1100">
              <a:latin typeface="Century Gothic"/>
              <a:cs typeface="Century Gothic"/>
            </a:endParaRPr>
          </a:p>
          <a:p>
            <a:pPr marL="50800">
              <a:lnSpc>
                <a:spcPct val="100000"/>
              </a:lnSpc>
            </a:pPr>
            <a:r>
              <a:rPr sz="975" spc="-15" baseline="29914" dirty="0">
                <a:solidFill>
                  <a:srgbClr val="231F20"/>
                </a:solidFill>
                <a:latin typeface="Century Gothic"/>
                <a:cs typeface="Century Gothic"/>
              </a:rPr>
              <a:t>B</a:t>
            </a:r>
            <a:r>
              <a:rPr sz="1100" spc="-10" dirty="0">
                <a:solidFill>
                  <a:srgbClr val="231F20"/>
                </a:solidFill>
                <a:latin typeface="Century Gothic"/>
                <a:cs typeface="Century Gothic"/>
              </a:rPr>
              <a:t>Percentage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 </a:t>
            </a:r>
            <a:r>
              <a:rPr sz="1100" spc="60" dirty="0">
                <a:solidFill>
                  <a:srgbClr val="231F20"/>
                </a:solidFill>
                <a:latin typeface="Century Gothic"/>
                <a:cs typeface="Century Gothic"/>
              </a:rPr>
              <a:t>listings</a:t>
            </a:r>
            <a:r>
              <a:rPr sz="1100" spc="25" dirty="0">
                <a:solidFill>
                  <a:srgbClr val="231F20"/>
                </a:solidFill>
                <a:latin typeface="Century Gothic"/>
                <a:cs typeface="Century Gothic"/>
              </a:rPr>
              <a:t> </a:t>
            </a:r>
            <a:r>
              <a:rPr sz="1100" spc="5" dirty="0">
                <a:solidFill>
                  <a:srgbClr val="231F20"/>
                </a:solidFill>
                <a:latin typeface="Century Gothic"/>
                <a:cs typeface="Century Gothic"/>
              </a:rPr>
              <a:t>that</a:t>
            </a:r>
            <a:r>
              <a:rPr sz="1100" spc="25" dirty="0">
                <a:solidFill>
                  <a:srgbClr val="231F20"/>
                </a:solidFill>
                <a:latin typeface="Century Gothic"/>
                <a:cs typeface="Century Gothic"/>
              </a:rPr>
              <a:t> </a:t>
            </a:r>
            <a:r>
              <a:rPr sz="1100" spc="45" dirty="0">
                <a:solidFill>
                  <a:srgbClr val="231F20"/>
                </a:solidFill>
                <a:latin typeface="Century Gothic"/>
                <a:cs typeface="Century Gothic"/>
              </a:rPr>
              <a:t>sell</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25" dirty="0">
                <a:solidFill>
                  <a:srgbClr val="231F20"/>
                </a:solidFill>
                <a:latin typeface="Century Gothic"/>
                <a:cs typeface="Century Gothic"/>
              </a:rPr>
              <a:t> </a:t>
            </a:r>
            <a:r>
              <a:rPr sz="1100" spc="5" dirty="0">
                <a:solidFill>
                  <a:srgbClr val="231F20"/>
                </a:solidFill>
                <a:latin typeface="Century Gothic"/>
                <a:cs typeface="Century Gothic"/>
              </a:rPr>
              <a:t>source</a:t>
            </a:r>
            <a:endParaRPr sz="1100">
              <a:latin typeface="Century Gothic"/>
              <a:cs typeface="Century Gothic"/>
            </a:endParaRPr>
          </a:p>
          <a:p>
            <a:pPr marL="50800">
              <a:lnSpc>
                <a:spcPct val="100000"/>
              </a:lnSpc>
            </a:pPr>
            <a:r>
              <a:rPr sz="975" spc="-37" baseline="29914" dirty="0">
                <a:solidFill>
                  <a:srgbClr val="231F20"/>
                </a:solidFill>
                <a:latin typeface="Century Gothic"/>
                <a:cs typeface="Century Gothic"/>
              </a:rPr>
              <a:t>C</a:t>
            </a:r>
            <a:r>
              <a:rPr sz="1100" spc="-25" dirty="0">
                <a:solidFill>
                  <a:srgbClr val="231F20"/>
                </a:solidFill>
                <a:latin typeface="Century Gothic"/>
                <a:cs typeface="Century Gothic"/>
              </a:rPr>
              <a:t>Percentage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30" dirty="0">
                <a:solidFill>
                  <a:srgbClr val="231F20"/>
                </a:solidFill>
                <a:latin typeface="Century Gothic"/>
                <a:cs typeface="Century Gothic"/>
              </a:rPr>
              <a:t> </a:t>
            </a:r>
            <a:r>
              <a:rPr sz="1100" spc="5" dirty="0">
                <a:solidFill>
                  <a:srgbClr val="231F20"/>
                </a:solidFill>
                <a:latin typeface="Century Gothic"/>
                <a:cs typeface="Century Gothic"/>
              </a:rPr>
              <a:t>you</a:t>
            </a:r>
            <a:r>
              <a:rPr sz="1100" spc="35" dirty="0">
                <a:solidFill>
                  <a:srgbClr val="231F20"/>
                </a:solidFill>
                <a:latin typeface="Century Gothic"/>
                <a:cs typeface="Century Gothic"/>
              </a:rPr>
              <a:t> </a:t>
            </a:r>
            <a:r>
              <a:rPr sz="1100" spc="-5" dirty="0">
                <a:solidFill>
                  <a:srgbClr val="231F20"/>
                </a:solidFill>
                <a:latin typeface="Century Gothic"/>
                <a:cs typeface="Century Gothic"/>
              </a:rPr>
              <a:t>get</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50" dirty="0">
                <a:solidFill>
                  <a:srgbClr val="231F20"/>
                </a:solidFill>
                <a:latin typeface="Century Gothic"/>
                <a:cs typeface="Century Gothic"/>
              </a:rPr>
              <a:t>listing</a:t>
            </a:r>
            <a:r>
              <a:rPr sz="1100" spc="35" dirty="0">
                <a:solidFill>
                  <a:srgbClr val="231F20"/>
                </a:solidFill>
                <a:latin typeface="Century Gothic"/>
                <a:cs typeface="Century Gothic"/>
              </a:rPr>
              <a:t> 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a:t>
            </a:r>
            <a:endParaRPr sz="1100">
              <a:latin typeface="Century Gothic"/>
              <a:cs typeface="Century Gothic"/>
            </a:endParaRPr>
          </a:p>
          <a:p>
            <a:pPr marL="50800" marR="43180">
              <a:lnSpc>
                <a:spcPct val="100000"/>
              </a:lnSpc>
            </a:pPr>
            <a:r>
              <a:rPr sz="975" spc="-22" baseline="29914" dirty="0">
                <a:solidFill>
                  <a:srgbClr val="231F20"/>
                </a:solidFill>
                <a:latin typeface="Century Gothic"/>
                <a:cs typeface="Century Gothic"/>
              </a:rPr>
              <a:t>D</a:t>
            </a:r>
            <a:r>
              <a:rPr sz="1100" spc="-15" dirty="0">
                <a:solidFill>
                  <a:srgbClr val="231F20"/>
                </a:solidFill>
                <a:latin typeface="Century Gothic"/>
                <a:cs typeface="Century Gothic"/>
              </a:rPr>
              <a:t>Percentage </a:t>
            </a:r>
            <a:r>
              <a:rPr sz="1100" spc="20" dirty="0">
                <a:solidFill>
                  <a:srgbClr val="231F20"/>
                </a:solidFill>
                <a:latin typeface="Century Gothic"/>
                <a:cs typeface="Century Gothic"/>
              </a:rPr>
              <a:t>of time </a:t>
            </a:r>
            <a:r>
              <a:rPr sz="1100" spc="10" dirty="0">
                <a:solidFill>
                  <a:srgbClr val="231F20"/>
                </a:solidFill>
                <a:latin typeface="Century Gothic"/>
                <a:cs typeface="Century Gothic"/>
              </a:rPr>
              <a:t>prospect </a:t>
            </a:r>
            <a:r>
              <a:rPr sz="1100" spc="35" dirty="0">
                <a:solidFill>
                  <a:srgbClr val="231F20"/>
                </a:solidFill>
                <a:latin typeface="Century Gothic"/>
                <a:cs typeface="Century Gothic"/>
              </a:rPr>
              <a:t>from </a:t>
            </a:r>
            <a:r>
              <a:rPr sz="1100" spc="5" dirty="0">
                <a:solidFill>
                  <a:srgbClr val="231F20"/>
                </a:solidFill>
                <a:latin typeface="Century Gothic"/>
                <a:cs typeface="Century Gothic"/>
              </a:rPr>
              <a:t>source does </a:t>
            </a:r>
            <a:r>
              <a:rPr sz="1100" spc="20" dirty="0">
                <a:solidFill>
                  <a:srgbClr val="231F20"/>
                </a:solidFill>
                <a:latin typeface="Century Gothic"/>
                <a:cs typeface="Century Gothic"/>
              </a:rPr>
              <a:t>not </a:t>
            </a:r>
            <a:r>
              <a:rPr sz="1100" spc="-50" dirty="0">
                <a:solidFill>
                  <a:srgbClr val="231F20"/>
                </a:solidFill>
                <a:latin typeface="Century Gothic"/>
                <a:cs typeface="Century Gothic"/>
              </a:rPr>
              <a:t>cancel</a:t>
            </a:r>
            <a:r>
              <a:rPr sz="1100" spc="-45" dirty="0">
                <a:solidFill>
                  <a:srgbClr val="231F20"/>
                </a:solidFill>
                <a:latin typeface="Century Gothic"/>
                <a:cs typeface="Century Gothic"/>
              </a:rPr>
              <a:t> </a:t>
            </a:r>
            <a:r>
              <a:rPr sz="1100" dirty="0">
                <a:solidFill>
                  <a:srgbClr val="231F20"/>
                </a:solidFill>
                <a:latin typeface="Century Gothic"/>
                <a:cs typeface="Century Gothic"/>
              </a:rPr>
              <a:t>the </a:t>
            </a:r>
            <a:r>
              <a:rPr sz="1100" spc="50" dirty="0">
                <a:solidFill>
                  <a:srgbClr val="231F20"/>
                </a:solidFill>
                <a:latin typeface="Century Gothic"/>
                <a:cs typeface="Century Gothic"/>
              </a:rPr>
              <a:t>listing </a:t>
            </a:r>
            <a:r>
              <a:rPr sz="1100" dirty="0">
                <a:solidFill>
                  <a:srgbClr val="231F20"/>
                </a:solidFill>
                <a:latin typeface="Century Gothic"/>
                <a:cs typeface="Century Gothic"/>
              </a:rPr>
              <a:t>meeting </a:t>
            </a:r>
            <a:r>
              <a:rPr sz="1100" spc="5" dirty="0">
                <a:solidFill>
                  <a:srgbClr val="231F20"/>
                </a:solidFill>
                <a:latin typeface="Century Gothic"/>
                <a:cs typeface="Century Gothic"/>
              </a:rPr>
              <a:t> </a:t>
            </a:r>
            <a:r>
              <a:rPr sz="975" spc="-15" baseline="29914" dirty="0">
                <a:solidFill>
                  <a:srgbClr val="231F20"/>
                </a:solidFill>
                <a:latin typeface="Century Gothic"/>
                <a:cs typeface="Century Gothic"/>
              </a:rPr>
              <a:t>E</a:t>
            </a:r>
            <a:r>
              <a:rPr sz="1100" spc="-10" dirty="0">
                <a:solidFill>
                  <a:srgbClr val="231F20"/>
                </a:solidFill>
                <a:latin typeface="Century Gothic"/>
                <a:cs typeface="Century Gothic"/>
              </a:rPr>
              <a:t>Percentage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30" dirty="0">
                <a:solidFill>
                  <a:srgbClr val="231F20"/>
                </a:solidFill>
                <a:latin typeface="Century Gothic"/>
                <a:cs typeface="Century Gothic"/>
              </a:rPr>
              <a:t> </a:t>
            </a:r>
            <a:r>
              <a:rPr sz="1100" spc="5" dirty="0">
                <a:solidFill>
                  <a:srgbClr val="231F20"/>
                </a:solidFill>
                <a:latin typeface="Century Gothic"/>
                <a:cs typeface="Century Gothic"/>
              </a:rPr>
              <a:t>you</a:t>
            </a:r>
            <a:r>
              <a:rPr sz="1100" spc="25" dirty="0">
                <a:solidFill>
                  <a:srgbClr val="231F20"/>
                </a:solidFill>
                <a:latin typeface="Century Gothic"/>
                <a:cs typeface="Century Gothic"/>
              </a:rPr>
              <a:t> </a:t>
            </a:r>
            <a:r>
              <a:rPr sz="1100" spc="40" dirty="0">
                <a:solidFill>
                  <a:srgbClr val="231F20"/>
                </a:solidFill>
                <a:latin typeface="Century Gothic"/>
                <a:cs typeface="Century Gothic"/>
              </a:rPr>
              <a:t>set</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0" dirty="0">
                <a:solidFill>
                  <a:srgbClr val="231F20"/>
                </a:solidFill>
                <a:latin typeface="Century Gothic"/>
                <a:cs typeface="Century Gothic"/>
              </a:rPr>
              <a:t> </a:t>
            </a:r>
            <a:r>
              <a:rPr sz="1100" dirty="0">
                <a:solidFill>
                  <a:srgbClr val="231F20"/>
                </a:solidFill>
                <a:latin typeface="Century Gothic"/>
                <a:cs typeface="Century Gothic"/>
              </a:rPr>
              <a:t>appointment</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when</a:t>
            </a:r>
            <a:r>
              <a:rPr sz="1100" spc="25" dirty="0">
                <a:solidFill>
                  <a:srgbClr val="231F20"/>
                </a:solidFill>
                <a:latin typeface="Century Gothic"/>
                <a:cs typeface="Century Gothic"/>
              </a:rPr>
              <a:t> </a:t>
            </a:r>
            <a:r>
              <a:rPr sz="1100" spc="20" dirty="0">
                <a:solidFill>
                  <a:srgbClr val="231F20"/>
                </a:solidFill>
                <a:latin typeface="Century Gothic"/>
                <a:cs typeface="Century Gothic"/>
              </a:rPr>
              <a:t>talking</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someone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 </a:t>
            </a:r>
            <a:r>
              <a:rPr sz="1100" spc="10" dirty="0">
                <a:solidFill>
                  <a:srgbClr val="231F20"/>
                </a:solidFill>
                <a:latin typeface="Century Gothic"/>
                <a:cs typeface="Century Gothic"/>
              </a:rPr>
              <a:t> </a:t>
            </a:r>
            <a:r>
              <a:rPr sz="975" spc="-52" baseline="29914" dirty="0">
                <a:solidFill>
                  <a:srgbClr val="231F20"/>
                </a:solidFill>
                <a:latin typeface="Century Gothic"/>
                <a:cs typeface="Century Gothic"/>
              </a:rPr>
              <a:t>F</a:t>
            </a:r>
            <a:r>
              <a:rPr sz="1100" spc="-35" dirty="0">
                <a:solidFill>
                  <a:srgbClr val="231F20"/>
                </a:solidFill>
                <a:latin typeface="Century Gothic"/>
                <a:cs typeface="Century Gothic"/>
              </a:rPr>
              <a:t>Percentage</a:t>
            </a:r>
            <a:r>
              <a:rPr sz="1100" spc="-45" dirty="0">
                <a:solidFill>
                  <a:srgbClr val="231F20"/>
                </a:solidFill>
                <a:latin typeface="Century Gothic"/>
                <a:cs typeface="Century Gothic"/>
              </a:rPr>
              <a:t> </a:t>
            </a:r>
            <a:r>
              <a:rPr sz="1100" spc="5" dirty="0">
                <a:solidFill>
                  <a:srgbClr val="231F20"/>
                </a:solidFill>
                <a:latin typeface="Century Gothic"/>
                <a:cs typeface="Century Gothic"/>
              </a:rPr>
              <a:t>of</a:t>
            </a:r>
            <a:r>
              <a:rPr sz="1100" spc="-40" dirty="0">
                <a:solidFill>
                  <a:srgbClr val="231F20"/>
                </a:solidFill>
                <a:latin typeface="Century Gothic"/>
                <a:cs typeface="Century Gothic"/>
              </a:rPr>
              <a:t> </a:t>
            </a:r>
            <a:r>
              <a:rPr sz="1100" spc="-5" dirty="0">
                <a:solidFill>
                  <a:srgbClr val="231F20"/>
                </a:solidFill>
                <a:latin typeface="Century Gothic"/>
                <a:cs typeface="Century Gothic"/>
              </a:rPr>
              <a:t>time</a:t>
            </a:r>
            <a:r>
              <a:rPr sz="1100" spc="-45" dirty="0">
                <a:solidFill>
                  <a:srgbClr val="231F20"/>
                </a:solidFill>
                <a:latin typeface="Century Gothic"/>
                <a:cs typeface="Century Gothic"/>
              </a:rPr>
              <a:t> </a:t>
            </a:r>
            <a:r>
              <a:rPr sz="1100" spc="-20" dirty="0">
                <a:solidFill>
                  <a:srgbClr val="231F20"/>
                </a:solidFill>
                <a:latin typeface="Century Gothic"/>
                <a:cs typeface="Century Gothic"/>
              </a:rPr>
              <a:t>you</a:t>
            </a:r>
            <a:r>
              <a:rPr sz="1100" spc="-40" dirty="0">
                <a:solidFill>
                  <a:srgbClr val="231F20"/>
                </a:solidFill>
                <a:latin typeface="Century Gothic"/>
                <a:cs typeface="Century Gothic"/>
              </a:rPr>
              <a:t> </a:t>
            </a:r>
            <a:r>
              <a:rPr sz="1100" spc="-5" dirty="0">
                <a:solidFill>
                  <a:srgbClr val="231F20"/>
                </a:solidFill>
                <a:latin typeface="Century Gothic"/>
                <a:cs typeface="Century Gothic"/>
              </a:rPr>
              <a:t>talk</a:t>
            </a:r>
            <a:r>
              <a:rPr sz="1100" spc="-40" dirty="0">
                <a:solidFill>
                  <a:srgbClr val="231F20"/>
                </a:solidFill>
                <a:latin typeface="Century Gothic"/>
                <a:cs typeface="Century Gothic"/>
              </a:rPr>
              <a:t> </a:t>
            </a:r>
            <a:r>
              <a:rPr sz="1100" spc="5" dirty="0">
                <a:solidFill>
                  <a:srgbClr val="231F20"/>
                </a:solidFill>
                <a:latin typeface="Century Gothic"/>
                <a:cs typeface="Century Gothic"/>
              </a:rPr>
              <a:t>to</a:t>
            </a:r>
            <a:r>
              <a:rPr sz="1100" spc="-4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40" dirty="0">
                <a:solidFill>
                  <a:srgbClr val="231F20"/>
                </a:solidFill>
                <a:latin typeface="Century Gothic"/>
                <a:cs typeface="Century Gothic"/>
              </a:rPr>
              <a:t> </a:t>
            </a:r>
            <a:r>
              <a:rPr sz="1100" spc="-20" dirty="0">
                <a:solidFill>
                  <a:srgbClr val="231F20"/>
                </a:solidFill>
                <a:latin typeface="Century Gothic"/>
                <a:cs typeface="Century Gothic"/>
              </a:rPr>
              <a:t>prospect</a:t>
            </a:r>
            <a:r>
              <a:rPr sz="1100" spc="-45" dirty="0">
                <a:solidFill>
                  <a:srgbClr val="231F20"/>
                </a:solidFill>
                <a:latin typeface="Century Gothic"/>
                <a:cs typeface="Century Gothic"/>
              </a:rPr>
              <a:t> </a:t>
            </a:r>
            <a:r>
              <a:rPr sz="1100" spc="-35" dirty="0">
                <a:solidFill>
                  <a:srgbClr val="231F20"/>
                </a:solidFill>
                <a:latin typeface="Century Gothic"/>
                <a:cs typeface="Century Gothic"/>
              </a:rPr>
              <a:t>when</a:t>
            </a:r>
            <a:r>
              <a:rPr sz="1100" spc="-40" dirty="0">
                <a:solidFill>
                  <a:srgbClr val="231F20"/>
                </a:solidFill>
                <a:latin typeface="Century Gothic"/>
                <a:cs typeface="Century Gothic"/>
              </a:rPr>
              <a:t> </a:t>
            </a:r>
            <a:r>
              <a:rPr sz="1100" spc="-25" dirty="0">
                <a:solidFill>
                  <a:srgbClr val="231F20"/>
                </a:solidFill>
                <a:latin typeface="Century Gothic"/>
                <a:cs typeface="Century Gothic"/>
              </a:rPr>
              <a:t>making</a:t>
            </a:r>
            <a:r>
              <a:rPr sz="1100" spc="-4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45" dirty="0">
                <a:solidFill>
                  <a:srgbClr val="231F20"/>
                </a:solidFill>
                <a:latin typeface="Century Gothic"/>
                <a:cs typeface="Century Gothic"/>
              </a:rPr>
              <a:t> </a:t>
            </a:r>
            <a:r>
              <a:rPr sz="1100" spc="-40" dirty="0">
                <a:solidFill>
                  <a:srgbClr val="231F20"/>
                </a:solidFill>
                <a:latin typeface="Century Gothic"/>
                <a:cs typeface="Century Gothic"/>
              </a:rPr>
              <a:t>proactive </a:t>
            </a:r>
            <a:r>
              <a:rPr sz="1100" spc="-30" dirty="0">
                <a:solidFill>
                  <a:srgbClr val="231F20"/>
                </a:solidFill>
                <a:latin typeface="Century Gothic"/>
                <a:cs typeface="Century Gothic"/>
              </a:rPr>
              <a:t>attempt</a:t>
            </a:r>
            <a:r>
              <a:rPr sz="1100" spc="-45" dirty="0">
                <a:solidFill>
                  <a:srgbClr val="231F20"/>
                </a:solidFill>
                <a:latin typeface="Century Gothic"/>
                <a:cs typeface="Century Gothic"/>
              </a:rPr>
              <a:t> </a:t>
            </a:r>
            <a:r>
              <a:rPr sz="1100" spc="10" dirty="0">
                <a:solidFill>
                  <a:srgbClr val="231F20"/>
                </a:solidFill>
                <a:latin typeface="Century Gothic"/>
                <a:cs typeface="Century Gothic"/>
              </a:rPr>
              <a:t>from</a:t>
            </a:r>
            <a:r>
              <a:rPr sz="1100" spc="-40" dirty="0">
                <a:solidFill>
                  <a:srgbClr val="231F20"/>
                </a:solidFill>
                <a:latin typeface="Century Gothic"/>
                <a:cs typeface="Century Gothic"/>
              </a:rPr>
              <a:t> </a:t>
            </a:r>
            <a:r>
              <a:rPr sz="1100" spc="-25" dirty="0">
                <a:solidFill>
                  <a:srgbClr val="231F20"/>
                </a:solidFill>
                <a:latin typeface="Century Gothic"/>
                <a:cs typeface="Century Gothic"/>
              </a:rPr>
              <a:t>source</a:t>
            </a:r>
            <a:endParaRPr sz="1100">
              <a:latin typeface="Century Gothic"/>
              <a:cs typeface="Century Gothic"/>
            </a:endParaRPr>
          </a:p>
          <a:p>
            <a:pPr>
              <a:lnSpc>
                <a:spcPct val="100000"/>
              </a:lnSpc>
              <a:spcBef>
                <a:spcPts val="10"/>
              </a:spcBef>
            </a:pPr>
            <a:endParaRPr sz="1150">
              <a:latin typeface="Century Gothic"/>
              <a:cs typeface="Century Gothic"/>
            </a:endParaRPr>
          </a:p>
          <a:p>
            <a:pPr marL="106680" algn="ctr">
              <a:lnSpc>
                <a:spcPct val="100000"/>
              </a:lnSpc>
            </a:pP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PER</a:t>
            </a:r>
            <a:r>
              <a:rPr sz="1600" b="1" u="sng" spc="-100" dirty="0">
                <a:solidFill>
                  <a:srgbClr val="231F20"/>
                </a:solidFill>
                <a:uFill>
                  <a:solidFill>
                    <a:srgbClr val="231F20"/>
                  </a:solidFill>
                </a:uFill>
                <a:latin typeface="Gill Sans MT"/>
                <a:cs typeface="Gill Sans MT"/>
              </a:rPr>
              <a:t>F</a:t>
            </a:r>
            <a:r>
              <a:rPr sz="1600" b="1" u="sng" spc="-114" dirty="0">
                <a:solidFill>
                  <a:srgbClr val="231F20"/>
                </a:solidFill>
                <a:uFill>
                  <a:solidFill>
                    <a:srgbClr val="231F20"/>
                  </a:solidFill>
                </a:uFill>
                <a:latin typeface="Gill Sans MT"/>
                <a:cs typeface="Gill Sans MT"/>
              </a:rPr>
              <a:t>ORMANC</a:t>
            </a:r>
            <a:r>
              <a:rPr sz="1600" b="1" u="sng" spc="-120" dirty="0">
                <a:solidFill>
                  <a:srgbClr val="231F20"/>
                </a:solidFill>
                <a:uFill>
                  <a:solidFill>
                    <a:srgbClr val="231F20"/>
                  </a:solidFill>
                </a:uFill>
                <a:latin typeface="Gill Sans MT"/>
                <a:cs typeface="Gill Sans MT"/>
              </a:rPr>
              <a:t>E</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6" name="object 6"/>
          <p:cNvGraphicFramePr>
            <a:graphicFrameLocks noGrp="1"/>
          </p:cNvGraphicFramePr>
          <p:nvPr/>
        </p:nvGraphicFramePr>
        <p:xfrm>
          <a:off x="915797" y="4648961"/>
          <a:ext cx="5935977" cy="118046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836930">
                  <a:extLst>
                    <a:ext uri="{9D8B030D-6E8A-4147-A177-3AD203B41FA5}">
                      <a16:colId xmlns:a16="http://schemas.microsoft.com/office/drawing/2014/main" val="20001"/>
                    </a:ext>
                  </a:extLst>
                </a:gridCol>
                <a:gridCol w="836930">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6929">
                  <a:extLst>
                    <a:ext uri="{9D8B030D-6E8A-4147-A177-3AD203B41FA5}">
                      <a16:colId xmlns:a16="http://schemas.microsoft.com/office/drawing/2014/main" val="20004"/>
                    </a:ext>
                  </a:extLst>
                </a:gridCol>
                <a:gridCol w="836929">
                  <a:extLst>
                    <a:ext uri="{9D8B030D-6E8A-4147-A177-3AD203B41FA5}">
                      <a16:colId xmlns:a16="http://schemas.microsoft.com/office/drawing/2014/main" val="20005"/>
                    </a:ext>
                  </a:extLst>
                </a:gridCol>
                <a:gridCol w="836929">
                  <a:extLst>
                    <a:ext uri="{9D8B030D-6E8A-4147-A177-3AD203B41FA5}">
                      <a16:colId xmlns:a16="http://schemas.microsoft.com/office/drawing/2014/main" val="20006"/>
                    </a:ext>
                  </a:extLst>
                </a:gridCol>
              </a:tblGrid>
              <a:tr h="199390">
                <a:tc>
                  <a:txBody>
                    <a:bodyPr/>
                    <a:lstStyle/>
                    <a:p>
                      <a:pPr>
                        <a:lnSpc>
                          <a:spcPct val="100000"/>
                        </a:lnSpc>
                      </a:pPr>
                      <a:endParaRPr sz="1000">
                        <a:latin typeface="Times New Roman"/>
                        <a:cs typeface="Times New Roman"/>
                      </a:endParaRPr>
                    </a:p>
                  </a:txBody>
                  <a:tcPr marL="0" marR="0" marT="0" marB="0">
                    <a:solidFill>
                      <a:srgbClr val="0054A4"/>
                    </a:solidFill>
                  </a:tcPr>
                </a:tc>
                <a:tc>
                  <a:txBody>
                    <a:bodyPr/>
                    <a:lstStyle/>
                    <a:p>
                      <a:pPr algn="ctr">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marL="254000">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tc>
                  <a:txBody>
                    <a:bodyPr/>
                    <a:lstStyle/>
                    <a:p>
                      <a:pPr marL="27432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10" dirty="0">
                          <a:solidFill>
                            <a:srgbClr val="231F20"/>
                          </a:solidFill>
                          <a:latin typeface="Century Gothic"/>
                          <a:cs typeface="Century Gothic"/>
                        </a:rPr>
                        <a:t>Taken</a:t>
                      </a:r>
                      <a:r>
                        <a:rPr sz="750" spc="-15" baseline="33333" dirty="0">
                          <a:solidFill>
                            <a:srgbClr val="231F20"/>
                          </a:solidFill>
                          <a:latin typeface="Century Gothic"/>
                          <a:cs typeface="Century Gothic"/>
                        </a:rPr>
                        <a:t>G</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10" dirty="0">
                          <a:solidFill>
                            <a:srgbClr val="231F20"/>
                          </a:solidFill>
                          <a:latin typeface="Century Gothic"/>
                          <a:cs typeface="Century Gothic"/>
                        </a:rPr>
                        <a:t>Meetings</a:t>
                      </a:r>
                      <a:r>
                        <a:rPr sz="750" spc="15" baseline="33333" dirty="0">
                          <a:solidFill>
                            <a:srgbClr val="231F20"/>
                          </a:solidFill>
                          <a:latin typeface="Century Gothic"/>
                          <a:cs typeface="Century Gothic"/>
                        </a:rPr>
                        <a:t>H</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50" dirty="0">
                          <a:solidFill>
                            <a:srgbClr val="231F20"/>
                          </a:solidFill>
                          <a:latin typeface="Century Gothic"/>
                          <a:cs typeface="Century Gothic"/>
                        </a:rPr>
                        <a:t>Sets</a:t>
                      </a:r>
                      <a:r>
                        <a:rPr sz="750" spc="75" baseline="33333" dirty="0">
                          <a:solidFill>
                            <a:srgbClr val="231F20"/>
                          </a:solidFill>
                          <a:latin typeface="Century Gothic"/>
                          <a:cs typeface="Century Gothic"/>
                        </a:rPr>
                        <a:t>I</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r>
                        <a:rPr sz="750" spc="60" baseline="33333" dirty="0">
                          <a:solidFill>
                            <a:srgbClr val="231F20"/>
                          </a:solidFill>
                          <a:latin typeface="Century Gothic"/>
                          <a:cs typeface="Century Gothic"/>
                        </a:rPr>
                        <a:t>J</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30" dirty="0">
                          <a:solidFill>
                            <a:srgbClr val="231F20"/>
                          </a:solidFill>
                          <a:latin typeface="Century Gothic"/>
                          <a:cs typeface="Century Gothic"/>
                        </a:rPr>
                        <a:t>Attempts</a:t>
                      </a:r>
                      <a:r>
                        <a:rPr sz="750" spc="44" baseline="33333" dirty="0">
                          <a:solidFill>
                            <a:srgbClr val="231F20"/>
                          </a:solidFill>
                          <a:latin typeface="Century Gothic"/>
                          <a:cs typeface="Century Gothic"/>
                        </a:rPr>
                        <a:t>K</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25" dirty="0">
                          <a:solidFill>
                            <a:srgbClr val="231F20"/>
                          </a:solidFill>
                          <a:latin typeface="Century Gothic"/>
                          <a:cs typeface="Century Gothic"/>
                        </a:rPr>
                        <a:t>Dials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25" dirty="0">
                          <a:solidFill>
                            <a:srgbClr val="231F20"/>
                          </a:solidFill>
                          <a:latin typeface="Century Gothic"/>
                          <a:cs typeface="Century Gothic"/>
                        </a:rPr>
                        <a:t>Dials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97180">
                        <a:lnSpc>
                          <a:spcPct val="100000"/>
                        </a:lnSpc>
                        <a:spcBef>
                          <a:spcPts val="320"/>
                        </a:spcBef>
                      </a:pPr>
                      <a:r>
                        <a:rPr sz="500" spc="30" dirty="0">
                          <a:solidFill>
                            <a:srgbClr val="231F20"/>
                          </a:solidFill>
                          <a:latin typeface="Century Gothic"/>
                          <a:cs typeface="Century Gothic"/>
                        </a:rPr>
                        <a:t>Knocks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15" dirty="0">
                          <a:solidFill>
                            <a:srgbClr val="231F20"/>
                          </a:solidFill>
                          <a:latin typeface="Century Gothic"/>
                          <a:cs typeface="Century Gothic"/>
                        </a:rPr>
                        <a:t>Members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5" dirty="0">
                          <a:solidFill>
                            <a:srgbClr val="231F20"/>
                          </a:solidFill>
                          <a:latin typeface="Century Gothic"/>
                          <a:cs typeface="Century Gothic"/>
                        </a:rPr>
                        <a:t>Combined</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bl>
          </a:graphicData>
        </a:graphic>
      </p:graphicFrame>
      <p:sp>
        <p:nvSpPr>
          <p:cNvPr id="7" name="object 7"/>
          <p:cNvSpPr txBox="1"/>
          <p:nvPr/>
        </p:nvSpPr>
        <p:spPr>
          <a:xfrm>
            <a:off x="876300" y="6043167"/>
            <a:ext cx="1179830" cy="863600"/>
          </a:xfrm>
          <a:prstGeom prst="rect">
            <a:avLst/>
          </a:prstGeom>
        </p:spPr>
        <p:txBody>
          <a:bodyPr vert="horz" wrap="square" lIns="0" tIns="12700" rIns="0" bIns="0" rtlCol="0">
            <a:spAutoFit/>
          </a:bodyPr>
          <a:lstStyle/>
          <a:p>
            <a:pPr marL="38100" marR="582930">
              <a:lnSpc>
                <a:spcPct val="100000"/>
              </a:lnSpc>
              <a:spcBef>
                <a:spcPts val="100"/>
              </a:spcBef>
            </a:pPr>
            <a:r>
              <a:rPr sz="975" spc="82" baseline="29914" dirty="0">
                <a:solidFill>
                  <a:srgbClr val="231F20"/>
                </a:solidFill>
                <a:latin typeface="Century Gothic"/>
                <a:cs typeface="Century Gothic"/>
              </a:rPr>
              <a:t>G</a:t>
            </a:r>
            <a:r>
              <a:rPr sz="1100" spc="55" dirty="0">
                <a:solidFill>
                  <a:srgbClr val="231F20"/>
                </a:solidFill>
                <a:latin typeface="Century Gothic"/>
                <a:cs typeface="Century Gothic"/>
              </a:rPr>
              <a:t>A÷B </a:t>
            </a:r>
            <a:r>
              <a:rPr sz="1100" spc="60" dirty="0">
                <a:solidFill>
                  <a:srgbClr val="231F20"/>
                </a:solidFill>
                <a:latin typeface="Century Gothic"/>
                <a:cs typeface="Century Gothic"/>
              </a:rPr>
              <a:t> </a:t>
            </a:r>
            <a:r>
              <a:rPr sz="975" spc="60" baseline="29914" dirty="0">
                <a:solidFill>
                  <a:srgbClr val="231F20"/>
                </a:solidFill>
                <a:latin typeface="Century Gothic"/>
                <a:cs typeface="Century Gothic"/>
              </a:rPr>
              <a:t>H</a:t>
            </a:r>
            <a:r>
              <a:rPr sz="1100" spc="60" dirty="0">
                <a:solidFill>
                  <a:srgbClr val="231F20"/>
                </a:solidFill>
                <a:latin typeface="Century Gothic"/>
                <a:cs typeface="Century Gothic"/>
              </a:rPr>
              <a:t>A÷B÷C</a:t>
            </a:r>
            <a:endParaRPr sz="1100">
              <a:latin typeface="Century Gothic"/>
              <a:cs typeface="Century Gothic"/>
            </a:endParaRPr>
          </a:p>
          <a:p>
            <a:pPr marL="38100" marR="30480" indent="17780">
              <a:lnSpc>
                <a:spcPct val="100000"/>
              </a:lnSpc>
            </a:pPr>
            <a:r>
              <a:rPr sz="975" spc="52" baseline="29914" dirty="0">
                <a:solidFill>
                  <a:srgbClr val="231F20"/>
                </a:solidFill>
                <a:latin typeface="Century Gothic"/>
                <a:cs typeface="Century Gothic"/>
              </a:rPr>
              <a:t>I</a:t>
            </a:r>
            <a:r>
              <a:rPr sz="975" spc="-82" baseline="29914" dirty="0">
                <a:solidFill>
                  <a:srgbClr val="231F20"/>
                </a:solidFill>
                <a:latin typeface="Century Gothic"/>
                <a:cs typeface="Century Gothic"/>
              </a:rPr>
              <a:t> </a:t>
            </a:r>
            <a:r>
              <a:rPr sz="1100" spc="50" dirty="0">
                <a:solidFill>
                  <a:srgbClr val="231F20"/>
                </a:solidFill>
                <a:latin typeface="Century Gothic"/>
                <a:cs typeface="Century Gothic"/>
              </a:rPr>
              <a:t>A÷B÷C÷D  </a:t>
            </a:r>
            <a:r>
              <a:rPr sz="975" spc="97" baseline="29914" dirty="0">
                <a:solidFill>
                  <a:srgbClr val="231F20"/>
                </a:solidFill>
                <a:latin typeface="Century Gothic"/>
                <a:cs typeface="Century Gothic"/>
              </a:rPr>
              <a:t>J</a:t>
            </a:r>
            <a:r>
              <a:rPr sz="1100" spc="65" dirty="0">
                <a:solidFill>
                  <a:srgbClr val="231F20"/>
                </a:solidFill>
                <a:latin typeface="Century Gothic"/>
                <a:cs typeface="Century Gothic"/>
              </a:rPr>
              <a:t>A÷B÷C÷D÷E </a:t>
            </a:r>
            <a:r>
              <a:rPr sz="1100" spc="70" dirty="0">
                <a:solidFill>
                  <a:srgbClr val="231F20"/>
                </a:solidFill>
                <a:latin typeface="Century Gothic"/>
                <a:cs typeface="Century Gothic"/>
              </a:rPr>
              <a:t> </a:t>
            </a:r>
            <a:r>
              <a:rPr sz="975" spc="104" baseline="29914" dirty="0">
                <a:solidFill>
                  <a:srgbClr val="231F20"/>
                </a:solidFill>
                <a:latin typeface="Century Gothic"/>
                <a:cs typeface="Century Gothic"/>
              </a:rPr>
              <a:t>K</a:t>
            </a:r>
            <a:r>
              <a:rPr sz="1100" spc="80" dirty="0">
                <a:solidFill>
                  <a:srgbClr val="231F20"/>
                </a:solidFill>
                <a:latin typeface="Century Gothic"/>
                <a:cs typeface="Century Gothic"/>
              </a:rPr>
              <a:t>A÷B÷C÷D÷E÷F</a:t>
            </a:r>
            <a:endParaRPr sz="110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 y="457200"/>
            <a:ext cx="6858000" cy="9144000"/>
            <a:chOff x="457200" y="457200"/>
            <a:chExt cx="6858000" cy="9144000"/>
          </a:xfrm>
        </p:grpSpPr>
        <p:pic>
          <p:nvPicPr>
            <p:cNvPr id="3" name="object 3"/>
            <p:cNvPicPr/>
            <p:nvPr/>
          </p:nvPicPr>
          <p:blipFill>
            <a:blip r:embed="rId2" cstate="print"/>
            <a:stretch>
              <a:fillRect/>
            </a:stretch>
          </p:blipFill>
          <p:spPr>
            <a:xfrm>
              <a:off x="457200" y="457200"/>
              <a:ext cx="6858000" cy="9144000"/>
            </a:xfrm>
            <a:prstGeom prst="rect">
              <a:avLst/>
            </a:prstGeom>
          </p:spPr>
        </p:pic>
        <p:sp>
          <p:nvSpPr>
            <p:cNvPr id="13" name="object 13"/>
            <p:cNvSpPr/>
            <p:nvPr/>
          </p:nvSpPr>
          <p:spPr>
            <a:xfrm>
              <a:off x="6284922" y="1692212"/>
              <a:ext cx="40005" cy="52069"/>
            </a:xfrm>
            <a:custGeom>
              <a:avLst/>
              <a:gdLst/>
              <a:ahLst/>
              <a:cxnLst/>
              <a:rect l="l" t="t" r="r" b="b"/>
              <a:pathLst>
                <a:path w="40004" h="52069">
                  <a:moveTo>
                    <a:pt x="39877" y="0"/>
                  </a:moveTo>
                  <a:lnTo>
                    <a:pt x="0" y="0"/>
                  </a:lnTo>
                  <a:lnTo>
                    <a:pt x="495" y="1270"/>
                  </a:lnTo>
                  <a:lnTo>
                    <a:pt x="14630" y="51968"/>
                  </a:lnTo>
                  <a:lnTo>
                    <a:pt x="39877" y="51968"/>
                  </a:lnTo>
                  <a:lnTo>
                    <a:pt x="39877" y="0"/>
                  </a:lnTo>
                  <a:close/>
                </a:path>
              </a:pathLst>
            </a:custGeom>
            <a:solidFill>
              <a:srgbClr val="414042"/>
            </a:solidFill>
          </p:spPr>
          <p:txBody>
            <a:bodyPr wrap="square" lIns="0" tIns="0" rIns="0" bIns="0" rtlCol="0"/>
            <a:lstStyle/>
            <a:p>
              <a:endParaRPr/>
            </a:p>
          </p:txBody>
        </p:sp>
        <p:sp>
          <p:nvSpPr>
            <p:cNvPr id="15" name="object 15"/>
            <p:cNvSpPr/>
            <p:nvPr/>
          </p:nvSpPr>
          <p:spPr>
            <a:xfrm>
              <a:off x="6285605" y="1694257"/>
              <a:ext cx="78105" cy="1905"/>
            </a:xfrm>
            <a:custGeom>
              <a:avLst/>
              <a:gdLst/>
              <a:ahLst/>
              <a:cxnLst/>
              <a:rect l="l" t="t" r="r" b="b"/>
              <a:pathLst>
                <a:path w="78104" h="1905">
                  <a:moveTo>
                    <a:pt x="77546" y="0"/>
                  </a:moveTo>
                  <a:lnTo>
                    <a:pt x="0" y="0"/>
                  </a:lnTo>
                  <a:lnTo>
                    <a:pt x="495" y="1473"/>
                  </a:lnTo>
                  <a:lnTo>
                    <a:pt x="77127" y="1473"/>
                  </a:lnTo>
                  <a:lnTo>
                    <a:pt x="77546" y="0"/>
                  </a:lnTo>
                  <a:close/>
                </a:path>
              </a:pathLst>
            </a:custGeom>
            <a:solidFill>
              <a:srgbClr val="414042"/>
            </a:solidFill>
          </p:spPr>
          <p:txBody>
            <a:bodyPr wrap="square" lIns="0" tIns="0" rIns="0" bIns="0" rtlCol="0"/>
            <a:lstStyle/>
            <a:p>
              <a:endParaRPr/>
            </a:p>
          </p:txBody>
        </p:sp>
      </p:grpSp>
      <p:sp>
        <p:nvSpPr>
          <p:cNvPr id="24" name="object 24"/>
          <p:cNvSpPr txBox="1"/>
          <p:nvPr/>
        </p:nvSpPr>
        <p:spPr>
          <a:xfrm>
            <a:off x="722089" y="4003633"/>
            <a:ext cx="6328221" cy="403700"/>
          </a:xfrm>
          <a:prstGeom prst="rect">
            <a:avLst/>
          </a:prstGeom>
        </p:spPr>
        <p:txBody>
          <a:bodyPr vert="horz" wrap="square" lIns="0" tIns="12700" rIns="0" bIns="0" rtlCol="0">
            <a:spAutoFit/>
          </a:bodyPr>
          <a:lstStyle/>
          <a:p>
            <a:pPr marL="12700" algn="ctr">
              <a:lnSpc>
                <a:spcPts val="2515"/>
              </a:lnSpc>
            </a:pPr>
            <a:r>
              <a:rPr lang="en-US" sz="5400" b="1" i="1" spc="-120" dirty="0">
                <a:solidFill>
                  <a:srgbClr val="FFFFFF"/>
                </a:solidFill>
                <a:latin typeface="Lucida Sans"/>
                <a:cs typeface="Lucida Sans"/>
              </a:rPr>
              <a:t>Part 2</a:t>
            </a:r>
          </a:p>
        </p:txBody>
      </p:sp>
      <p:pic>
        <p:nvPicPr>
          <p:cNvPr id="28" name="Picture 27" descr="A picture containing aircraft, transport, balloon&#10;&#10;Description generated with very high confidence">
            <a:extLst>
              <a:ext uri="{FF2B5EF4-FFF2-40B4-BE49-F238E27FC236}">
                <a16:creationId xmlns:a16="http://schemas.microsoft.com/office/drawing/2014/main" id="{566092CA-C169-4E3B-9999-699140D92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861254"/>
            <a:ext cx="1168432" cy="1482241"/>
          </a:xfrm>
          <a:prstGeom prst="rect">
            <a:avLst/>
          </a:prstGeom>
        </p:spPr>
      </p:pic>
      <p:sp>
        <p:nvSpPr>
          <p:cNvPr id="30" name="Slide Number Placeholder 29">
            <a:extLst>
              <a:ext uri="{FF2B5EF4-FFF2-40B4-BE49-F238E27FC236}">
                <a16:creationId xmlns:a16="http://schemas.microsoft.com/office/drawing/2014/main" id="{8B1A4417-81F8-4DFB-953A-05E9E73E629A}"/>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44</a:t>
            </a:fld>
            <a:endParaRPr lang="en-US" spc="135" dirty="0"/>
          </a:p>
        </p:txBody>
      </p:sp>
    </p:spTree>
    <p:extLst>
      <p:ext uri="{BB962C8B-B14F-4D97-AF65-F5344CB8AC3E}">
        <p14:creationId xmlns:p14="http://schemas.microsoft.com/office/powerpoint/2010/main" val="536596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2535138" y="850900"/>
            <a:ext cx="2702560" cy="269240"/>
          </a:xfrm>
          <a:prstGeom prst="rect">
            <a:avLst/>
          </a:prstGeom>
        </p:spPr>
        <p:txBody>
          <a:bodyPr vert="horz" wrap="square" lIns="0" tIns="12700" rIns="0" bIns="0" rtlCol="0">
            <a:spAutoFit/>
          </a:bodyPr>
          <a:lstStyle/>
          <a:p>
            <a:pPr marL="12700">
              <a:lnSpc>
                <a:spcPct val="100000"/>
              </a:lnSpc>
              <a:spcBef>
                <a:spcPts val="100"/>
              </a:spcBef>
            </a:pP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145" dirty="0">
                <a:solidFill>
                  <a:srgbClr val="231F20"/>
                </a:solidFill>
                <a:uFill>
                  <a:solidFill>
                    <a:srgbClr val="231F20"/>
                  </a:solidFill>
                </a:uFill>
                <a:latin typeface="Gill Sans MT"/>
                <a:cs typeface="Gill Sans MT"/>
              </a:rPr>
              <a:t>C</a:t>
            </a:r>
            <a:r>
              <a:rPr sz="1600" b="1" u="sng" spc="-95" dirty="0">
                <a:solidFill>
                  <a:srgbClr val="231F20"/>
                </a:solidFill>
                <a:uFill>
                  <a:solidFill>
                    <a:srgbClr val="231F20"/>
                  </a:solidFill>
                </a:uFill>
                <a:latin typeface="Gill Sans MT"/>
                <a:cs typeface="Gill Sans MT"/>
              </a:rPr>
              <a:t>ONVERSIO</a:t>
            </a:r>
            <a:r>
              <a:rPr sz="1600" b="1" u="sng" spc="-165" dirty="0">
                <a:solidFill>
                  <a:srgbClr val="231F20"/>
                </a:solidFill>
                <a:uFill>
                  <a:solidFill>
                    <a:srgbClr val="231F20"/>
                  </a:solidFill>
                </a:uFill>
                <a:latin typeface="Gill Sans MT"/>
                <a:cs typeface="Gill Sans MT"/>
              </a:rPr>
              <a:t>N</a:t>
            </a:r>
            <a:r>
              <a:rPr sz="1600" b="1" u="sng" spc="-45" dirty="0">
                <a:solidFill>
                  <a:srgbClr val="231F20"/>
                </a:solidFill>
                <a:uFill>
                  <a:solidFill>
                    <a:srgbClr val="231F20"/>
                  </a:solidFill>
                </a:uFill>
                <a:latin typeface="Gill Sans MT"/>
                <a:cs typeface="Gill Sans MT"/>
              </a:rPr>
              <a:t> </a:t>
            </a:r>
            <a:r>
              <a:rPr sz="1600" b="1" u="sng" spc="-125" dirty="0">
                <a:solidFill>
                  <a:srgbClr val="231F20"/>
                </a:solidFill>
                <a:uFill>
                  <a:solidFill>
                    <a:srgbClr val="231F20"/>
                  </a:solidFill>
                </a:uFill>
                <a:latin typeface="Gill Sans MT"/>
                <a:cs typeface="Gill Sans MT"/>
              </a:rPr>
              <a:t>R</a:t>
            </a:r>
            <a:r>
              <a:rPr sz="1600" b="1" u="sng" spc="-240" dirty="0">
                <a:solidFill>
                  <a:srgbClr val="231F20"/>
                </a:solidFill>
                <a:uFill>
                  <a:solidFill>
                    <a:srgbClr val="231F20"/>
                  </a:solidFill>
                </a:uFill>
                <a:latin typeface="Gill Sans MT"/>
                <a:cs typeface="Gill Sans MT"/>
              </a:rPr>
              <a:t>A</a:t>
            </a:r>
            <a:r>
              <a:rPr sz="1600" b="1" u="sng" spc="-114" dirty="0">
                <a:solidFill>
                  <a:srgbClr val="231F20"/>
                </a:solidFill>
                <a:uFill>
                  <a:solidFill>
                    <a:srgbClr val="231F20"/>
                  </a:solidFill>
                </a:uFill>
                <a:latin typeface="Gill Sans MT"/>
                <a:cs typeface="Gill Sans MT"/>
              </a:rPr>
              <a:t>TES</a:t>
            </a:r>
            <a:endParaRPr sz="1600">
              <a:latin typeface="Gill Sans MT"/>
              <a:cs typeface="Gill Sans MT"/>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45</a:t>
            </a:fld>
            <a:endParaRPr spc="135" dirty="0"/>
          </a:p>
        </p:txBody>
      </p:sp>
      <p:graphicFrame>
        <p:nvGraphicFramePr>
          <p:cNvPr id="4" name="object 4"/>
          <p:cNvGraphicFramePr>
            <a:graphicFrameLocks noGrp="1"/>
          </p:cNvGraphicFramePr>
          <p:nvPr/>
        </p:nvGraphicFramePr>
        <p:xfrm>
          <a:off x="911225" y="1361439"/>
          <a:ext cx="5943598" cy="1965960"/>
        </p:xfrm>
        <a:graphic>
          <a:graphicData uri="http://schemas.openxmlformats.org/drawingml/2006/table">
            <a:tbl>
              <a:tblPr firstRow="1" bandRow="1">
                <a:tableStyleId>{2D5ABB26-0587-4C30-8999-92F81FD0307C}</a:tableStyleId>
              </a:tblPr>
              <a:tblGrid>
                <a:gridCol w="1543050">
                  <a:extLst>
                    <a:ext uri="{9D8B030D-6E8A-4147-A177-3AD203B41FA5}">
                      <a16:colId xmlns:a16="http://schemas.microsoft.com/office/drawing/2014/main" val="20000"/>
                    </a:ext>
                  </a:extLst>
                </a:gridCol>
                <a:gridCol w="731519">
                  <a:extLst>
                    <a:ext uri="{9D8B030D-6E8A-4147-A177-3AD203B41FA5}">
                      <a16:colId xmlns:a16="http://schemas.microsoft.com/office/drawing/2014/main" val="20001"/>
                    </a:ext>
                  </a:extLst>
                </a:gridCol>
                <a:gridCol w="731519">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4295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tblGrid>
              <a:tr h="396240">
                <a:tc>
                  <a:txBody>
                    <a:bodyPr/>
                    <a:lstStyle/>
                    <a:p>
                      <a:pPr marL="114300">
                        <a:lnSpc>
                          <a:spcPct val="100000"/>
                        </a:lnSpc>
                        <a:spcBef>
                          <a:spcPts val="1030"/>
                        </a:spcBef>
                      </a:pPr>
                      <a:r>
                        <a:rPr sz="900" b="1" spc="25" dirty="0">
                          <a:solidFill>
                            <a:srgbClr val="FFFFFF"/>
                          </a:solidFill>
                          <a:latin typeface="Tahoma"/>
                          <a:cs typeface="Tahoma"/>
                        </a:rPr>
                        <a:t>BUYER</a:t>
                      </a:r>
                      <a:r>
                        <a:rPr sz="900" b="1" spc="-30" dirty="0">
                          <a:solidFill>
                            <a:srgbClr val="FFFFFF"/>
                          </a:solidFill>
                          <a:latin typeface="Tahoma"/>
                          <a:cs typeface="Tahoma"/>
                        </a:rPr>
                        <a:t> </a:t>
                      </a:r>
                      <a:r>
                        <a:rPr sz="900" b="1" spc="20" dirty="0">
                          <a:solidFill>
                            <a:srgbClr val="FFFFFF"/>
                          </a:solidFill>
                          <a:latin typeface="Tahoma"/>
                          <a:cs typeface="Tahoma"/>
                        </a:rPr>
                        <a:t>DEPARTMENT</a:t>
                      </a:r>
                      <a:endParaRPr sz="900">
                        <a:latin typeface="Tahoma"/>
                        <a:cs typeface="Tahoma"/>
                      </a:endParaRPr>
                    </a:p>
                  </a:txBody>
                  <a:tcPr marL="0" marR="0" marT="130810" marB="0">
                    <a:solidFill>
                      <a:srgbClr val="0054A4"/>
                    </a:solidFill>
                  </a:tcPr>
                </a:tc>
                <a:tc>
                  <a:txBody>
                    <a:bodyPr/>
                    <a:lstStyle/>
                    <a:p>
                      <a:pPr marL="118110">
                        <a:lnSpc>
                          <a:spcPct val="100000"/>
                        </a:lnSpc>
                        <a:spcBef>
                          <a:spcPts val="1030"/>
                        </a:spcBef>
                      </a:pPr>
                      <a:r>
                        <a:rPr sz="900" b="1" dirty="0">
                          <a:solidFill>
                            <a:srgbClr val="FFFFFF"/>
                          </a:solidFill>
                          <a:latin typeface="Tahoma"/>
                          <a:cs typeface="Tahoma"/>
                        </a:rPr>
                        <a:t>Network</a:t>
                      </a:r>
                      <a:endParaRPr sz="900">
                        <a:latin typeface="Tahoma"/>
                        <a:cs typeface="Tahoma"/>
                      </a:endParaRPr>
                    </a:p>
                  </a:txBody>
                  <a:tcPr marL="0" marR="0" marT="130810" marB="0">
                    <a:solidFill>
                      <a:srgbClr val="0054A4"/>
                    </a:solidFill>
                  </a:tcPr>
                </a:tc>
                <a:tc>
                  <a:txBody>
                    <a:bodyPr/>
                    <a:lstStyle/>
                    <a:p>
                      <a:pPr marL="184785" marR="177165" indent="22860">
                        <a:lnSpc>
                          <a:spcPct val="100000"/>
                        </a:lnSpc>
                        <a:spcBef>
                          <a:spcPts val="490"/>
                        </a:spcBef>
                      </a:pPr>
                      <a:r>
                        <a:rPr sz="900" b="1" spc="25" dirty="0">
                          <a:solidFill>
                            <a:srgbClr val="FFFFFF"/>
                          </a:solidFill>
                          <a:latin typeface="Tahoma"/>
                          <a:cs typeface="Tahoma"/>
                        </a:rPr>
                        <a:t>Open </a:t>
                      </a:r>
                      <a:r>
                        <a:rPr sz="900" b="1" spc="-250" dirty="0">
                          <a:solidFill>
                            <a:srgbClr val="FFFFFF"/>
                          </a:solidFill>
                          <a:latin typeface="Tahoma"/>
                          <a:cs typeface="Tahoma"/>
                        </a:rPr>
                        <a:t> </a:t>
                      </a:r>
                      <a:r>
                        <a:rPr sz="900" b="1" dirty="0">
                          <a:solidFill>
                            <a:srgbClr val="FFFFFF"/>
                          </a:solidFill>
                          <a:latin typeface="Tahoma"/>
                          <a:cs typeface="Tahoma"/>
                        </a:rPr>
                        <a:t>House</a:t>
                      </a:r>
                      <a:endParaRPr sz="900">
                        <a:latin typeface="Tahoma"/>
                        <a:cs typeface="Tahoma"/>
                      </a:endParaRPr>
                    </a:p>
                  </a:txBody>
                  <a:tcPr marL="0" marR="0" marT="62230" marB="0">
                    <a:solidFill>
                      <a:srgbClr val="0054A4"/>
                    </a:solidFill>
                  </a:tcPr>
                </a:tc>
                <a:tc>
                  <a:txBody>
                    <a:bodyPr/>
                    <a:lstStyle/>
                    <a:p>
                      <a:pPr marL="217170">
                        <a:lnSpc>
                          <a:spcPct val="100000"/>
                        </a:lnSpc>
                        <a:spcBef>
                          <a:spcPts val="1030"/>
                        </a:spcBef>
                      </a:pPr>
                      <a:r>
                        <a:rPr sz="900" b="1" dirty="0">
                          <a:solidFill>
                            <a:srgbClr val="FFFFFF"/>
                          </a:solidFill>
                          <a:latin typeface="Tahoma"/>
                          <a:cs typeface="Tahoma"/>
                        </a:rPr>
                        <a:t>Farm</a:t>
                      </a:r>
                      <a:endParaRPr sz="900">
                        <a:latin typeface="Tahoma"/>
                        <a:cs typeface="Tahoma"/>
                      </a:endParaRPr>
                    </a:p>
                  </a:txBody>
                  <a:tcPr marL="0" marR="0" marT="130810" marB="0">
                    <a:solidFill>
                      <a:srgbClr val="0054A4"/>
                    </a:solidFill>
                  </a:tcPr>
                </a:tc>
                <a:tc>
                  <a:txBody>
                    <a:bodyPr/>
                    <a:lstStyle/>
                    <a:p>
                      <a:pPr marL="231775" marR="108585" indent="-115570">
                        <a:lnSpc>
                          <a:spcPct val="100000"/>
                        </a:lnSpc>
                        <a:spcBef>
                          <a:spcPts val="490"/>
                        </a:spcBef>
                      </a:pPr>
                      <a:r>
                        <a:rPr sz="900" b="1" dirty="0">
                          <a:solidFill>
                            <a:srgbClr val="FFFFFF"/>
                          </a:solidFill>
                          <a:latin typeface="Tahoma"/>
                          <a:cs typeface="Tahoma"/>
                        </a:rPr>
                        <a:t>P</a:t>
                      </a:r>
                      <a:r>
                        <a:rPr sz="900" b="1" spc="-15" dirty="0">
                          <a:solidFill>
                            <a:srgbClr val="FFFFFF"/>
                          </a:solidFill>
                          <a:latin typeface="Tahoma"/>
                          <a:cs typeface="Tahoma"/>
                        </a:rPr>
                        <a:t>r</a:t>
                      </a:r>
                      <a:r>
                        <a:rPr sz="900" b="1" dirty="0">
                          <a:solidFill>
                            <a:srgbClr val="FFFFFF"/>
                          </a:solidFill>
                          <a:latin typeface="Tahoma"/>
                          <a:cs typeface="Tahoma"/>
                        </a:rPr>
                        <a:t>operty  </a:t>
                      </a:r>
                      <a:r>
                        <a:rPr sz="900" b="1" spc="5" dirty="0">
                          <a:solidFill>
                            <a:srgbClr val="FFFFFF"/>
                          </a:solidFill>
                          <a:latin typeface="Tahoma"/>
                          <a:cs typeface="Tahoma"/>
                        </a:rPr>
                        <a:t>Calls</a:t>
                      </a:r>
                      <a:endParaRPr sz="900">
                        <a:latin typeface="Tahoma"/>
                        <a:cs typeface="Tahoma"/>
                      </a:endParaRPr>
                    </a:p>
                  </a:txBody>
                  <a:tcPr marL="0" marR="0" marT="62230" marB="0">
                    <a:solidFill>
                      <a:srgbClr val="0054A4"/>
                    </a:solidFill>
                  </a:tcPr>
                </a:tc>
                <a:tc>
                  <a:txBody>
                    <a:bodyPr/>
                    <a:lstStyle/>
                    <a:p>
                      <a:pPr marL="187960" marR="180340" indent="57150">
                        <a:lnSpc>
                          <a:spcPct val="100000"/>
                        </a:lnSpc>
                        <a:spcBef>
                          <a:spcPts val="490"/>
                        </a:spcBef>
                      </a:pPr>
                      <a:r>
                        <a:rPr sz="900" b="1" spc="5" dirty="0">
                          <a:solidFill>
                            <a:srgbClr val="FFFFFF"/>
                          </a:solidFill>
                          <a:latin typeface="Tahoma"/>
                          <a:cs typeface="Tahoma"/>
                        </a:rPr>
                        <a:t>Just </a:t>
                      </a:r>
                      <a:r>
                        <a:rPr sz="900" b="1" spc="10" dirty="0">
                          <a:solidFill>
                            <a:srgbClr val="FFFFFF"/>
                          </a:solidFill>
                          <a:latin typeface="Tahoma"/>
                          <a:cs typeface="Tahoma"/>
                        </a:rPr>
                        <a:t> </a:t>
                      </a:r>
                      <a:r>
                        <a:rPr sz="900" b="1" dirty="0">
                          <a:solidFill>
                            <a:srgbClr val="FFFFFF"/>
                          </a:solidFill>
                          <a:latin typeface="Tahoma"/>
                          <a:cs typeface="Tahoma"/>
                        </a:rPr>
                        <a:t>Li</a:t>
                      </a:r>
                      <a:r>
                        <a:rPr sz="900" b="1" spc="-10" dirty="0">
                          <a:solidFill>
                            <a:srgbClr val="FFFFFF"/>
                          </a:solidFill>
                          <a:latin typeface="Tahoma"/>
                          <a:cs typeface="Tahoma"/>
                        </a:rPr>
                        <a:t>s</a:t>
                      </a:r>
                      <a:r>
                        <a:rPr sz="900" b="1" spc="-15" dirty="0">
                          <a:solidFill>
                            <a:srgbClr val="FFFFFF"/>
                          </a:solidFill>
                          <a:latin typeface="Tahoma"/>
                          <a:cs typeface="Tahoma"/>
                        </a:rPr>
                        <a:t>t</a:t>
                      </a:r>
                      <a:r>
                        <a:rPr sz="900" b="1" dirty="0">
                          <a:solidFill>
                            <a:srgbClr val="FFFFFF"/>
                          </a:solidFill>
                          <a:latin typeface="Tahoma"/>
                          <a:cs typeface="Tahoma"/>
                        </a:rPr>
                        <a:t>ed</a:t>
                      </a:r>
                      <a:endParaRPr sz="900">
                        <a:latin typeface="Tahoma"/>
                        <a:cs typeface="Tahoma"/>
                      </a:endParaRPr>
                    </a:p>
                  </a:txBody>
                  <a:tcPr marL="0" marR="0" marT="62230" marB="0">
                    <a:solidFill>
                      <a:srgbClr val="0054A4"/>
                    </a:solidFill>
                  </a:tcPr>
                </a:tc>
                <a:tc>
                  <a:txBody>
                    <a:bodyPr/>
                    <a:lstStyle/>
                    <a:p>
                      <a:pPr marL="224790" marR="217170" indent="6350">
                        <a:lnSpc>
                          <a:spcPct val="100000"/>
                        </a:lnSpc>
                        <a:spcBef>
                          <a:spcPts val="490"/>
                        </a:spcBef>
                      </a:pPr>
                      <a:r>
                        <a:rPr sz="900" b="1" spc="-60" dirty="0">
                          <a:solidFill>
                            <a:srgbClr val="FFFFFF"/>
                          </a:solidFill>
                          <a:latin typeface="Tahoma"/>
                          <a:cs typeface="Tahoma"/>
                        </a:rPr>
                        <a:t>W</a:t>
                      </a:r>
                      <a:r>
                        <a:rPr sz="900" b="1" dirty="0">
                          <a:solidFill>
                            <a:srgbClr val="FFFFFF"/>
                          </a:solidFill>
                          <a:latin typeface="Tahoma"/>
                          <a:cs typeface="Tahoma"/>
                        </a:rPr>
                        <a:t>eb  Si</a:t>
                      </a:r>
                      <a:r>
                        <a:rPr sz="900" b="1" spc="-15" dirty="0">
                          <a:solidFill>
                            <a:srgbClr val="FFFFFF"/>
                          </a:solidFill>
                          <a:latin typeface="Tahoma"/>
                          <a:cs typeface="Tahoma"/>
                        </a:rPr>
                        <a:t>t</a:t>
                      </a:r>
                      <a:r>
                        <a:rPr sz="900" b="1" dirty="0">
                          <a:solidFill>
                            <a:srgbClr val="FFFFFF"/>
                          </a:solidFill>
                          <a:latin typeface="Tahoma"/>
                          <a:cs typeface="Tahoma"/>
                        </a:rPr>
                        <a:t>es</a:t>
                      </a:r>
                      <a:endParaRPr sz="900">
                        <a:latin typeface="Tahoma"/>
                        <a:cs typeface="Tahoma"/>
                      </a:endParaRPr>
                    </a:p>
                  </a:txBody>
                  <a:tcPr marL="0" marR="0" marT="62230" marB="0">
                    <a:solidFill>
                      <a:srgbClr val="0054A4"/>
                    </a:solidFill>
                  </a:tcPr>
                </a:tc>
                <a:extLst>
                  <a:ext uri="{0D108BD9-81ED-4DB2-BD59-A6C34878D82A}">
                    <a16:rowId xmlns:a16="http://schemas.microsoft.com/office/drawing/2014/main" val="10000"/>
                  </a:ext>
                </a:extLst>
              </a:tr>
              <a:tr h="196215">
                <a:tc>
                  <a:txBody>
                    <a:bodyPr/>
                    <a:lstStyle/>
                    <a:p>
                      <a:pPr marL="113664">
                        <a:lnSpc>
                          <a:spcPct val="100000"/>
                        </a:lnSpc>
                        <a:spcBef>
                          <a:spcPts val="219"/>
                        </a:spcBef>
                      </a:pPr>
                      <a:r>
                        <a:rPr sz="900" spc="50" dirty="0">
                          <a:solidFill>
                            <a:srgbClr val="231F20"/>
                          </a:solidFill>
                          <a:latin typeface="Century Gothic"/>
                          <a:cs typeface="Century Gothic"/>
                        </a:rPr>
                        <a:t>Buyers</a:t>
                      </a:r>
                      <a:r>
                        <a:rPr sz="900" spc="-25" dirty="0">
                          <a:solidFill>
                            <a:srgbClr val="231F20"/>
                          </a:solidFill>
                          <a:latin typeface="Century Gothic"/>
                          <a:cs typeface="Century Gothic"/>
                        </a:rPr>
                        <a:t> </a:t>
                      </a:r>
                      <a:r>
                        <a:rPr sz="900" spc="5" dirty="0">
                          <a:solidFill>
                            <a:srgbClr val="231F20"/>
                          </a:solidFill>
                          <a:latin typeface="Century Gothic"/>
                          <a:cs typeface="Century Gothic"/>
                        </a:rPr>
                        <a:t>Closed</a:t>
                      </a:r>
                      <a:r>
                        <a:rPr sz="750" spc="7" baseline="33333" dirty="0">
                          <a:solidFill>
                            <a:srgbClr val="231F20"/>
                          </a:solidFill>
                          <a:latin typeface="Century Gothic"/>
                          <a:cs typeface="Century Gothic"/>
                        </a:rPr>
                        <a:t>A</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20"/>
                        </a:spcBef>
                      </a:pPr>
                      <a:r>
                        <a:rPr sz="900" dirty="0">
                          <a:solidFill>
                            <a:srgbClr val="231F20"/>
                          </a:solidFill>
                          <a:latin typeface="Century Gothic"/>
                          <a:cs typeface="Century Gothic"/>
                        </a:rPr>
                        <a:t>Closed</a:t>
                      </a:r>
                      <a:r>
                        <a:rPr sz="900" spc="-20" dirty="0">
                          <a:solidFill>
                            <a:srgbClr val="231F20"/>
                          </a:solidFill>
                          <a:latin typeface="Century Gothic"/>
                          <a:cs typeface="Century Gothic"/>
                        </a:rPr>
                        <a:t> </a:t>
                      </a:r>
                      <a:r>
                        <a:rPr sz="900" spc="-5" dirty="0">
                          <a:solidFill>
                            <a:srgbClr val="231F20"/>
                          </a:solidFill>
                          <a:latin typeface="Century Gothic"/>
                          <a:cs typeface="Century Gothic"/>
                        </a:rPr>
                        <a:t>Percentage</a:t>
                      </a:r>
                      <a:r>
                        <a:rPr sz="750" spc="-7" baseline="33333" dirty="0">
                          <a:solidFill>
                            <a:srgbClr val="231F20"/>
                          </a:solidFill>
                          <a:latin typeface="Century Gothic"/>
                          <a:cs typeface="Century Gothic"/>
                        </a:rPr>
                        <a:t>B</a:t>
                      </a:r>
                      <a:endParaRPr sz="750" baseline="33333">
                        <a:latin typeface="Century Gothic"/>
                        <a:cs typeface="Century Gothic"/>
                      </a:endParaRPr>
                    </a:p>
                  </a:txBody>
                  <a:tcPr marL="0" marR="0" marT="279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40" dirty="0">
                          <a:solidFill>
                            <a:srgbClr val="231F20"/>
                          </a:solidFill>
                          <a:latin typeface="Century Gothic"/>
                          <a:cs typeface="Century Gothic"/>
                        </a:rPr>
                        <a:t>Acceptance</a:t>
                      </a:r>
                      <a:r>
                        <a:rPr sz="900" spc="-20" dirty="0">
                          <a:solidFill>
                            <a:srgbClr val="231F20"/>
                          </a:solidFill>
                          <a:latin typeface="Century Gothic"/>
                          <a:cs typeface="Century Gothic"/>
                        </a:rPr>
                        <a:t> </a:t>
                      </a:r>
                      <a:r>
                        <a:rPr sz="900" spc="-5" dirty="0">
                          <a:solidFill>
                            <a:srgbClr val="231F20"/>
                          </a:solidFill>
                          <a:latin typeface="Century Gothic"/>
                          <a:cs typeface="Century Gothic"/>
                        </a:rPr>
                        <a:t>Rate</a:t>
                      </a:r>
                      <a:r>
                        <a:rPr sz="750" spc="-7" baseline="33333" dirty="0">
                          <a:solidFill>
                            <a:srgbClr val="231F20"/>
                          </a:solidFill>
                          <a:latin typeface="Century Gothic"/>
                          <a:cs typeface="Century Gothic"/>
                        </a:rPr>
                        <a:t>C</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40" dirty="0">
                          <a:solidFill>
                            <a:srgbClr val="231F20"/>
                          </a:solidFill>
                          <a:latin typeface="Century Gothic"/>
                          <a:cs typeface="Century Gothic"/>
                        </a:rPr>
                        <a:t>Written</a:t>
                      </a:r>
                      <a:r>
                        <a:rPr sz="900" spc="-15" dirty="0">
                          <a:solidFill>
                            <a:srgbClr val="231F20"/>
                          </a:solidFill>
                          <a:latin typeface="Century Gothic"/>
                          <a:cs typeface="Century Gothic"/>
                        </a:rPr>
                        <a:t> </a:t>
                      </a:r>
                      <a:r>
                        <a:rPr sz="900" spc="5" dirty="0">
                          <a:solidFill>
                            <a:srgbClr val="231F20"/>
                          </a:solidFill>
                          <a:latin typeface="Century Gothic"/>
                          <a:cs typeface="Century Gothic"/>
                        </a:rPr>
                        <a:t>Rate</a:t>
                      </a:r>
                      <a:r>
                        <a:rPr sz="750" spc="7" baseline="33333" dirty="0">
                          <a:solidFill>
                            <a:srgbClr val="231F20"/>
                          </a:solidFill>
                          <a:latin typeface="Century Gothic"/>
                          <a:cs typeface="Century Gothic"/>
                        </a:rPr>
                        <a:t>D</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20"/>
                        </a:spcBef>
                      </a:pPr>
                      <a:r>
                        <a:rPr sz="900" spc="-25" dirty="0">
                          <a:solidFill>
                            <a:srgbClr val="231F20"/>
                          </a:solidFill>
                          <a:latin typeface="Century Gothic"/>
                          <a:cs typeface="Century Gothic"/>
                        </a:rPr>
                        <a:t>Car</a:t>
                      </a:r>
                      <a:r>
                        <a:rPr sz="900" spc="-5" dirty="0">
                          <a:solidFill>
                            <a:srgbClr val="231F20"/>
                          </a:solidFill>
                          <a:latin typeface="Century Gothic"/>
                          <a:cs typeface="Century Gothic"/>
                        </a:rPr>
                        <a:t> </a:t>
                      </a:r>
                      <a:r>
                        <a:rPr sz="900" spc="20" dirty="0">
                          <a:solidFill>
                            <a:srgbClr val="231F20"/>
                          </a:solidFill>
                          <a:latin typeface="Century Gothic"/>
                          <a:cs typeface="Century Gothic"/>
                        </a:rPr>
                        <a:t>Ride</a:t>
                      </a:r>
                      <a:r>
                        <a:rPr sz="900" spc="-5" dirty="0">
                          <a:solidFill>
                            <a:srgbClr val="231F20"/>
                          </a:solidFill>
                          <a:latin typeface="Century Gothic"/>
                          <a:cs typeface="Century Gothic"/>
                        </a:rPr>
                        <a:t> </a:t>
                      </a:r>
                      <a:r>
                        <a:rPr sz="900" spc="15" dirty="0">
                          <a:solidFill>
                            <a:srgbClr val="231F20"/>
                          </a:solidFill>
                          <a:latin typeface="Century Gothic"/>
                          <a:cs typeface="Century Gothic"/>
                        </a:rPr>
                        <a:t>Rate</a:t>
                      </a:r>
                      <a:r>
                        <a:rPr sz="750" spc="22" baseline="33333" dirty="0">
                          <a:solidFill>
                            <a:srgbClr val="231F20"/>
                          </a:solidFill>
                          <a:latin typeface="Century Gothic"/>
                          <a:cs typeface="Century Gothic"/>
                        </a:rPr>
                        <a:t>E</a:t>
                      </a:r>
                      <a:endParaRPr sz="750" baseline="33333">
                        <a:latin typeface="Century Gothic"/>
                        <a:cs typeface="Century Gothic"/>
                      </a:endParaRPr>
                    </a:p>
                  </a:txBody>
                  <a:tcPr marL="0" marR="0" marT="279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114300">
                        <a:lnSpc>
                          <a:spcPct val="100000"/>
                        </a:lnSpc>
                        <a:spcBef>
                          <a:spcPts val="219"/>
                        </a:spcBef>
                      </a:pPr>
                      <a:r>
                        <a:rPr sz="900" spc="25" dirty="0">
                          <a:solidFill>
                            <a:srgbClr val="231F20"/>
                          </a:solidFill>
                          <a:latin typeface="Century Gothic"/>
                          <a:cs typeface="Century Gothic"/>
                        </a:rPr>
                        <a:t>Show-up</a:t>
                      </a:r>
                      <a:r>
                        <a:rPr sz="900" spc="-20" dirty="0">
                          <a:solidFill>
                            <a:srgbClr val="231F20"/>
                          </a:solidFill>
                          <a:latin typeface="Century Gothic"/>
                          <a:cs typeface="Century Gothic"/>
                        </a:rPr>
                        <a:t> </a:t>
                      </a:r>
                      <a:r>
                        <a:rPr sz="900" spc="15" dirty="0">
                          <a:solidFill>
                            <a:srgbClr val="231F20"/>
                          </a:solidFill>
                          <a:latin typeface="Century Gothic"/>
                          <a:cs typeface="Century Gothic"/>
                        </a:rPr>
                        <a:t>Rate</a:t>
                      </a:r>
                      <a:r>
                        <a:rPr sz="750" spc="22" baseline="33333" dirty="0">
                          <a:solidFill>
                            <a:srgbClr val="231F20"/>
                          </a:solidFill>
                          <a:latin typeface="Century Gothic"/>
                          <a:cs typeface="Century Gothic"/>
                        </a:rPr>
                        <a:t>F</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196215">
                <a:tc>
                  <a:txBody>
                    <a:bodyPr/>
                    <a:lstStyle/>
                    <a:p>
                      <a:pPr marL="114300">
                        <a:lnSpc>
                          <a:spcPct val="100000"/>
                        </a:lnSpc>
                        <a:spcBef>
                          <a:spcPts val="219"/>
                        </a:spcBef>
                      </a:pPr>
                      <a:r>
                        <a:rPr sz="900" spc="40" dirty="0">
                          <a:solidFill>
                            <a:srgbClr val="231F20"/>
                          </a:solidFill>
                          <a:latin typeface="Century Gothic"/>
                          <a:cs typeface="Century Gothic"/>
                        </a:rPr>
                        <a:t>Set</a:t>
                      </a:r>
                      <a:r>
                        <a:rPr sz="900" spc="-10" dirty="0">
                          <a:solidFill>
                            <a:srgbClr val="231F20"/>
                          </a:solidFill>
                          <a:latin typeface="Century Gothic"/>
                          <a:cs typeface="Century Gothic"/>
                        </a:rPr>
                        <a:t> Rate</a:t>
                      </a:r>
                      <a:r>
                        <a:rPr sz="750" spc="-15" baseline="33333" dirty="0">
                          <a:solidFill>
                            <a:srgbClr val="231F20"/>
                          </a:solidFill>
                          <a:latin typeface="Century Gothic"/>
                          <a:cs typeface="Century Gothic"/>
                        </a:rPr>
                        <a:t>G</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r>
                        <a:rPr sz="900" spc="-25" dirty="0">
                          <a:solidFill>
                            <a:srgbClr val="231F20"/>
                          </a:solidFill>
                          <a:latin typeface="Century Gothic"/>
                          <a:cs typeface="Century Gothic"/>
                        </a:rPr>
                        <a:t> </a:t>
                      </a:r>
                      <a:r>
                        <a:rPr sz="900" spc="10" dirty="0">
                          <a:solidFill>
                            <a:srgbClr val="231F20"/>
                          </a:solidFill>
                          <a:latin typeface="Century Gothic"/>
                          <a:cs typeface="Century Gothic"/>
                        </a:rPr>
                        <a:t>Rate</a:t>
                      </a:r>
                      <a:r>
                        <a:rPr sz="750" spc="15" baseline="33333" dirty="0">
                          <a:solidFill>
                            <a:srgbClr val="231F20"/>
                          </a:solidFill>
                          <a:latin typeface="Century Gothic"/>
                          <a:cs typeface="Century Gothic"/>
                        </a:rPr>
                        <a:t>H</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bl>
          </a:graphicData>
        </a:graphic>
      </p:graphicFrame>
      <p:sp>
        <p:nvSpPr>
          <p:cNvPr id="5" name="object 5"/>
          <p:cNvSpPr txBox="1"/>
          <p:nvPr/>
        </p:nvSpPr>
        <p:spPr>
          <a:xfrm>
            <a:off x="863600" y="3542031"/>
            <a:ext cx="5947410" cy="1790700"/>
          </a:xfrm>
          <a:prstGeom prst="rect">
            <a:avLst/>
          </a:prstGeom>
        </p:spPr>
        <p:txBody>
          <a:bodyPr vert="horz" wrap="square" lIns="0" tIns="12700" rIns="0" bIns="0" rtlCol="0">
            <a:spAutoFit/>
          </a:bodyPr>
          <a:lstStyle/>
          <a:p>
            <a:pPr marL="50800">
              <a:lnSpc>
                <a:spcPct val="100000"/>
              </a:lnSpc>
              <a:spcBef>
                <a:spcPts val="100"/>
              </a:spcBef>
            </a:pPr>
            <a:r>
              <a:rPr sz="975" baseline="29914" dirty="0">
                <a:solidFill>
                  <a:srgbClr val="231F20"/>
                </a:solidFill>
                <a:latin typeface="Century Gothic"/>
                <a:cs typeface="Century Gothic"/>
              </a:rPr>
              <a:t>A</a:t>
            </a:r>
            <a:r>
              <a:rPr sz="1100" dirty="0">
                <a:solidFill>
                  <a:srgbClr val="231F20"/>
                </a:solidFill>
                <a:latin typeface="Century Gothic"/>
                <a:cs typeface="Century Gothic"/>
              </a:rPr>
              <a:t>Anticipated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buyers</a:t>
            </a:r>
            <a:r>
              <a:rPr sz="1100" spc="25" dirty="0">
                <a:solidFill>
                  <a:srgbClr val="231F20"/>
                </a:solidFill>
                <a:latin typeface="Century Gothic"/>
                <a:cs typeface="Century Gothic"/>
              </a:rPr>
              <a:t> </a:t>
            </a:r>
            <a:r>
              <a:rPr sz="1100" spc="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25" dirty="0">
                <a:solidFill>
                  <a:srgbClr val="231F20"/>
                </a:solidFill>
                <a:latin typeface="Century Gothic"/>
                <a:cs typeface="Century Gothic"/>
              </a:rPr>
              <a:t> </a:t>
            </a:r>
            <a:r>
              <a:rPr sz="1100" spc="5" dirty="0">
                <a:solidFill>
                  <a:srgbClr val="231F20"/>
                </a:solidFill>
                <a:latin typeface="Century Gothic"/>
                <a:cs typeface="Century Gothic"/>
              </a:rPr>
              <a:t>close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25" dirty="0">
                <a:solidFill>
                  <a:srgbClr val="231F20"/>
                </a:solidFill>
                <a:latin typeface="Century Gothic"/>
                <a:cs typeface="Century Gothic"/>
              </a:rPr>
              <a:t> </a:t>
            </a:r>
            <a:r>
              <a:rPr sz="1100" spc="5" dirty="0">
                <a:solidFill>
                  <a:srgbClr val="231F20"/>
                </a:solidFill>
                <a:latin typeface="Century Gothic"/>
                <a:cs typeface="Century Gothic"/>
              </a:rPr>
              <a:t>source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(see</a:t>
            </a:r>
            <a:r>
              <a:rPr sz="1100" spc="25" dirty="0">
                <a:solidFill>
                  <a:srgbClr val="231F20"/>
                </a:solidFill>
                <a:latin typeface="Century Gothic"/>
                <a:cs typeface="Century Gothic"/>
              </a:rPr>
              <a:t> </a:t>
            </a:r>
            <a:r>
              <a:rPr sz="1100" spc="-5" dirty="0">
                <a:solidFill>
                  <a:srgbClr val="231F20"/>
                </a:solidFill>
                <a:latin typeface="Century Gothic"/>
                <a:cs typeface="Century Gothic"/>
              </a:rPr>
              <a:t>Operational</a:t>
            </a:r>
            <a:r>
              <a:rPr sz="1100" spc="25" dirty="0">
                <a:solidFill>
                  <a:srgbClr val="231F20"/>
                </a:solidFill>
                <a:latin typeface="Century Gothic"/>
                <a:cs typeface="Century Gothic"/>
              </a:rPr>
              <a:t> </a:t>
            </a:r>
            <a:r>
              <a:rPr sz="1100" spc="-5" dirty="0">
                <a:solidFill>
                  <a:srgbClr val="231F20"/>
                </a:solidFill>
                <a:latin typeface="Century Gothic"/>
                <a:cs typeface="Century Gothic"/>
              </a:rPr>
              <a:t>Model)</a:t>
            </a:r>
            <a:endParaRPr sz="1100">
              <a:latin typeface="Century Gothic"/>
              <a:cs typeface="Century Gothic"/>
            </a:endParaRPr>
          </a:p>
          <a:p>
            <a:pPr marL="50800">
              <a:lnSpc>
                <a:spcPct val="100000"/>
              </a:lnSpc>
            </a:pPr>
            <a:r>
              <a:rPr sz="975" spc="-15" baseline="29914" dirty="0">
                <a:solidFill>
                  <a:srgbClr val="231F20"/>
                </a:solidFill>
                <a:latin typeface="Century Gothic"/>
                <a:cs typeface="Century Gothic"/>
              </a:rPr>
              <a:t>B</a:t>
            </a:r>
            <a:r>
              <a:rPr sz="1100" spc="-10" dirty="0">
                <a:solidFill>
                  <a:srgbClr val="231F20"/>
                </a:solidFill>
                <a:latin typeface="Century Gothic"/>
                <a:cs typeface="Century Gothic"/>
              </a:rPr>
              <a:t>Percentage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40" dirty="0">
                <a:solidFill>
                  <a:srgbClr val="231F20"/>
                </a:solidFill>
                <a:latin typeface="Century Gothic"/>
                <a:cs typeface="Century Gothic"/>
              </a:rPr>
              <a:t>accept</a:t>
            </a:r>
            <a:r>
              <a:rPr sz="1100" spc="-40" dirty="0">
                <a:solidFill>
                  <a:srgbClr val="231F20"/>
                </a:solidFill>
                <a:latin typeface="Verdana"/>
                <a:cs typeface="Verdana"/>
              </a:rPr>
              <a:t>ed</a:t>
            </a:r>
            <a:r>
              <a:rPr sz="1100" spc="-60" dirty="0">
                <a:solidFill>
                  <a:srgbClr val="231F20"/>
                </a:solidFill>
                <a:latin typeface="Verdana"/>
                <a:cs typeface="Verdana"/>
              </a:rPr>
              <a:t> </a:t>
            </a:r>
            <a:r>
              <a:rPr sz="1100" spc="35" dirty="0">
                <a:solidFill>
                  <a:srgbClr val="231F20"/>
                </a:solidFill>
                <a:latin typeface="Verdana"/>
                <a:cs typeface="Verdana"/>
              </a:rPr>
              <a:t>off</a:t>
            </a:r>
            <a:r>
              <a:rPr sz="1100" spc="35" dirty="0">
                <a:solidFill>
                  <a:srgbClr val="231F20"/>
                </a:solidFill>
                <a:latin typeface="Century Gothic"/>
                <a:cs typeface="Century Gothic"/>
              </a:rPr>
              <a:t>ers</a:t>
            </a:r>
            <a:r>
              <a:rPr sz="1100" spc="25" dirty="0">
                <a:solidFill>
                  <a:srgbClr val="231F20"/>
                </a:solidFill>
                <a:latin typeface="Century Gothic"/>
                <a:cs typeface="Century Gothic"/>
              </a:rPr>
              <a:t> </a:t>
            </a:r>
            <a:r>
              <a:rPr sz="1100" spc="5" dirty="0">
                <a:solidFill>
                  <a:srgbClr val="231F20"/>
                </a:solidFill>
                <a:latin typeface="Century Gothic"/>
                <a:cs typeface="Century Gothic"/>
              </a:rPr>
              <a:t>that</a:t>
            </a:r>
            <a:r>
              <a:rPr sz="1100" spc="25" dirty="0">
                <a:solidFill>
                  <a:srgbClr val="231F20"/>
                </a:solidFill>
                <a:latin typeface="Century Gothic"/>
                <a:cs typeface="Century Gothic"/>
              </a:rPr>
              <a:t> </a:t>
            </a:r>
            <a:r>
              <a:rPr sz="1100" spc="5" dirty="0">
                <a:solidFill>
                  <a:srgbClr val="231F20"/>
                </a:solidFill>
                <a:latin typeface="Century Gothic"/>
                <a:cs typeface="Century Gothic"/>
              </a:rPr>
              <a:t>close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25" dirty="0">
                <a:solidFill>
                  <a:srgbClr val="231F20"/>
                </a:solidFill>
                <a:latin typeface="Century Gothic"/>
                <a:cs typeface="Century Gothic"/>
              </a:rPr>
              <a:t> </a:t>
            </a:r>
            <a:r>
              <a:rPr sz="1100" spc="5" dirty="0">
                <a:solidFill>
                  <a:srgbClr val="231F20"/>
                </a:solidFill>
                <a:latin typeface="Century Gothic"/>
                <a:cs typeface="Century Gothic"/>
              </a:rPr>
              <a:t>source</a:t>
            </a:r>
            <a:endParaRPr sz="1100">
              <a:latin typeface="Century Gothic"/>
              <a:cs typeface="Century Gothic"/>
            </a:endParaRPr>
          </a:p>
          <a:p>
            <a:pPr marL="50800">
              <a:lnSpc>
                <a:spcPct val="100000"/>
              </a:lnSpc>
            </a:pPr>
            <a:r>
              <a:rPr sz="975" spc="-37" baseline="29914" dirty="0">
                <a:solidFill>
                  <a:srgbClr val="231F20"/>
                </a:solidFill>
                <a:latin typeface="Century Gothic"/>
                <a:cs typeface="Century Gothic"/>
              </a:rPr>
              <a:t>C</a:t>
            </a:r>
            <a:r>
              <a:rPr sz="1100" spc="-25" dirty="0">
                <a:solidFill>
                  <a:srgbClr val="231F20"/>
                </a:solidFill>
                <a:latin typeface="Century Gothic"/>
                <a:cs typeface="Century Gothic"/>
              </a:rPr>
              <a:t>Percentage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writt</a:t>
            </a:r>
            <a:r>
              <a:rPr sz="1100" spc="45" dirty="0">
                <a:solidFill>
                  <a:srgbClr val="231F20"/>
                </a:solidFill>
                <a:latin typeface="Verdana"/>
                <a:cs typeface="Verdana"/>
              </a:rPr>
              <a:t>en</a:t>
            </a:r>
            <a:r>
              <a:rPr sz="1100" spc="-50" dirty="0">
                <a:solidFill>
                  <a:srgbClr val="231F20"/>
                </a:solidFill>
                <a:latin typeface="Verdana"/>
                <a:cs typeface="Verdana"/>
              </a:rPr>
              <a:t> </a:t>
            </a:r>
            <a:r>
              <a:rPr sz="1100" spc="35" dirty="0">
                <a:solidFill>
                  <a:srgbClr val="231F20"/>
                </a:solidFill>
                <a:latin typeface="Verdana"/>
                <a:cs typeface="Verdana"/>
              </a:rPr>
              <a:t>off</a:t>
            </a:r>
            <a:r>
              <a:rPr sz="1100" spc="35" dirty="0">
                <a:solidFill>
                  <a:srgbClr val="231F20"/>
                </a:solidFill>
                <a:latin typeface="Century Gothic"/>
                <a:cs typeface="Century Gothic"/>
              </a:rPr>
              <a:t>ers</a:t>
            </a:r>
            <a:r>
              <a:rPr sz="1100" spc="30" dirty="0">
                <a:solidFill>
                  <a:srgbClr val="231F20"/>
                </a:solidFill>
                <a:latin typeface="Century Gothic"/>
                <a:cs typeface="Century Gothic"/>
              </a:rPr>
              <a:t> </a:t>
            </a:r>
            <a:r>
              <a:rPr sz="1100" spc="5" dirty="0">
                <a:solidFill>
                  <a:srgbClr val="231F20"/>
                </a:solidFill>
                <a:latin typeface="Century Gothic"/>
                <a:cs typeface="Century Gothic"/>
              </a:rPr>
              <a:t>that</a:t>
            </a:r>
            <a:r>
              <a:rPr sz="1100" spc="35" dirty="0">
                <a:solidFill>
                  <a:srgbClr val="231F20"/>
                </a:solidFill>
                <a:latin typeface="Century Gothic"/>
                <a:cs typeface="Century Gothic"/>
              </a:rPr>
              <a:t> </a:t>
            </a:r>
            <a:r>
              <a:rPr sz="1100" spc="-5" dirty="0">
                <a:solidFill>
                  <a:srgbClr val="231F20"/>
                </a:solidFill>
                <a:latin typeface="Century Gothic"/>
                <a:cs typeface="Century Gothic"/>
              </a:rPr>
              <a:t>get</a:t>
            </a:r>
            <a:r>
              <a:rPr sz="1100" spc="30" dirty="0">
                <a:solidFill>
                  <a:srgbClr val="231F20"/>
                </a:solidFill>
                <a:latin typeface="Century Gothic"/>
                <a:cs typeface="Century Gothic"/>
              </a:rPr>
              <a:t> </a:t>
            </a:r>
            <a:r>
              <a:rPr sz="1100" spc="-60" dirty="0">
                <a:solidFill>
                  <a:srgbClr val="231F20"/>
                </a:solidFill>
                <a:latin typeface="Century Gothic"/>
                <a:cs typeface="Century Gothic"/>
              </a:rPr>
              <a:t>accepted</a:t>
            </a:r>
            <a:r>
              <a:rPr sz="1100" spc="35" dirty="0">
                <a:solidFill>
                  <a:srgbClr val="231F20"/>
                </a:solidFill>
                <a:latin typeface="Century Gothic"/>
                <a:cs typeface="Century Gothic"/>
              </a:rPr>
              <a:t> 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a:t>
            </a:r>
            <a:endParaRPr sz="1100">
              <a:latin typeface="Century Gothic"/>
              <a:cs typeface="Century Gothic"/>
            </a:endParaRPr>
          </a:p>
          <a:p>
            <a:pPr marL="50800" marR="43180">
              <a:lnSpc>
                <a:spcPct val="100000"/>
              </a:lnSpc>
            </a:pPr>
            <a:r>
              <a:rPr sz="975" spc="-22" baseline="29914" dirty="0">
                <a:solidFill>
                  <a:srgbClr val="231F20"/>
                </a:solidFill>
                <a:latin typeface="Century Gothic"/>
                <a:cs typeface="Century Gothic"/>
              </a:rPr>
              <a:t>D</a:t>
            </a:r>
            <a:r>
              <a:rPr sz="1100" spc="-15" dirty="0">
                <a:solidFill>
                  <a:srgbClr val="231F20"/>
                </a:solidFill>
                <a:latin typeface="Century Gothic"/>
                <a:cs typeface="Century Gothic"/>
              </a:rPr>
              <a:t>Percentage </a:t>
            </a:r>
            <a:r>
              <a:rPr sz="1100" spc="20" dirty="0">
                <a:solidFill>
                  <a:srgbClr val="231F20"/>
                </a:solidFill>
                <a:latin typeface="Century Gothic"/>
                <a:cs typeface="Century Gothic"/>
              </a:rPr>
              <a:t>of </a:t>
            </a:r>
            <a:r>
              <a:rPr sz="1100" spc="30" dirty="0">
                <a:solidFill>
                  <a:srgbClr val="231F20"/>
                </a:solidFill>
                <a:latin typeface="Century Gothic"/>
                <a:cs typeface="Century Gothic"/>
              </a:rPr>
              <a:t>buyers </a:t>
            </a:r>
            <a:r>
              <a:rPr sz="1100" spc="5" dirty="0">
                <a:solidFill>
                  <a:srgbClr val="231F20"/>
                </a:solidFill>
                <a:latin typeface="Century Gothic"/>
                <a:cs typeface="Century Gothic"/>
              </a:rPr>
              <a:t>you </a:t>
            </a:r>
            <a:r>
              <a:rPr sz="1100" spc="30" dirty="0">
                <a:solidFill>
                  <a:srgbClr val="231F20"/>
                </a:solidFill>
                <a:latin typeface="Century Gothic"/>
                <a:cs typeface="Century Gothic"/>
              </a:rPr>
              <a:t>show </a:t>
            </a:r>
            <a:r>
              <a:rPr sz="1100" spc="10" dirty="0">
                <a:solidFill>
                  <a:srgbClr val="231F20"/>
                </a:solidFill>
                <a:latin typeface="Century Gothic"/>
                <a:cs typeface="Century Gothic"/>
              </a:rPr>
              <a:t>homes </a:t>
            </a:r>
            <a:r>
              <a:rPr sz="1100" spc="20" dirty="0">
                <a:solidFill>
                  <a:srgbClr val="231F20"/>
                </a:solidFill>
                <a:latin typeface="Century Gothic"/>
                <a:cs typeface="Century Gothic"/>
              </a:rPr>
              <a:t>to </a:t>
            </a:r>
            <a:r>
              <a:rPr sz="1100" spc="10" dirty="0">
                <a:solidFill>
                  <a:srgbClr val="231F20"/>
                </a:solidFill>
                <a:latin typeface="Century Gothic"/>
                <a:cs typeface="Century Gothic"/>
              </a:rPr>
              <a:t>who </a:t>
            </a:r>
            <a:r>
              <a:rPr sz="1100" spc="50" dirty="0">
                <a:solidFill>
                  <a:srgbClr val="231F20"/>
                </a:solidFill>
                <a:latin typeface="Century Gothic"/>
                <a:cs typeface="Century Gothic"/>
              </a:rPr>
              <a:t>writ</a:t>
            </a:r>
            <a:r>
              <a:rPr sz="1100" spc="50" dirty="0">
                <a:solidFill>
                  <a:srgbClr val="231F20"/>
                </a:solidFill>
                <a:latin typeface="Verdana"/>
                <a:cs typeface="Verdana"/>
              </a:rPr>
              <a:t>e </a:t>
            </a:r>
            <a:r>
              <a:rPr sz="1100" spc="-25" dirty="0">
                <a:solidFill>
                  <a:srgbClr val="231F20"/>
                </a:solidFill>
                <a:latin typeface="Verdana"/>
                <a:cs typeface="Verdana"/>
              </a:rPr>
              <a:t>an </a:t>
            </a:r>
            <a:r>
              <a:rPr sz="1100" spc="20" dirty="0">
                <a:solidFill>
                  <a:srgbClr val="231F20"/>
                </a:solidFill>
                <a:latin typeface="Verdana"/>
                <a:cs typeface="Verdana"/>
              </a:rPr>
              <a:t>off</a:t>
            </a:r>
            <a:r>
              <a:rPr sz="1100" spc="20" dirty="0">
                <a:solidFill>
                  <a:srgbClr val="231F20"/>
                </a:solidFill>
                <a:latin typeface="Century Gothic"/>
                <a:cs typeface="Century Gothic"/>
              </a:rPr>
              <a:t>er </a:t>
            </a:r>
            <a:r>
              <a:rPr sz="1100" spc="35" dirty="0">
                <a:solidFill>
                  <a:srgbClr val="231F20"/>
                </a:solidFill>
                <a:latin typeface="Century Gothic"/>
                <a:cs typeface="Century Gothic"/>
              </a:rPr>
              <a:t>from </a:t>
            </a:r>
            <a:r>
              <a:rPr sz="1100" spc="5" dirty="0">
                <a:solidFill>
                  <a:srgbClr val="231F20"/>
                </a:solidFill>
                <a:latin typeface="Century Gothic"/>
                <a:cs typeface="Century Gothic"/>
              </a:rPr>
              <a:t>source </a:t>
            </a:r>
            <a:r>
              <a:rPr sz="1100" spc="10" dirty="0">
                <a:solidFill>
                  <a:srgbClr val="231F20"/>
                </a:solidFill>
                <a:latin typeface="Century Gothic"/>
                <a:cs typeface="Century Gothic"/>
              </a:rPr>
              <a:t> </a:t>
            </a:r>
            <a:r>
              <a:rPr sz="975" spc="-15" baseline="29914" dirty="0">
                <a:solidFill>
                  <a:srgbClr val="231F20"/>
                </a:solidFill>
                <a:latin typeface="Century Gothic"/>
                <a:cs typeface="Century Gothic"/>
              </a:rPr>
              <a:t>E</a:t>
            </a:r>
            <a:r>
              <a:rPr sz="1100" spc="-10" dirty="0">
                <a:solidFill>
                  <a:srgbClr val="231F20"/>
                </a:solidFill>
                <a:latin typeface="Century Gothic"/>
                <a:cs typeface="Century Gothic"/>
              </a:rPr>
              <a:t>Percentage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prospects</a:t>
            </a:r>
            <a:r>
              <a:rPr sz="1100" spc="30" dirty="0">
                <a:solidFill>
                  <a:srgbClr val="231F20"/>
                </a:solidFill>
                <a:latin typeface="Century Gothic"/>
                <a:cs typeface="Century Gothic"/>
              </a:rPr>
              <a:t> </a:t>
            </a:r>
            <a:r>
              <a:rPr sz="1100" spc="5" dirty="0">
                <a:solidFill>
                  <a:srgbClr val="231F20"/>
                </a:solidFill>
                <a:latin typeface="Century Gothic"/>
                <a:cs typeface="Century Gothic"/>
              </a:rPr>
              <a:t>you</a:t>
            </a:r>
            <a:r>
              <a:rPr sz="1100" spc="25" dirty="0">
                <a:solidFill>
                  <a:srgbClr val="231F20"/>
                </a:solidFill>
                <a:latin typeface="Century Gothic"/>
                <a:cs typeface="Century Gothic"/>
              </a:rPr>
              <a:t> </a:t>
            </a:r>
            <a:r>
              <a:rPr sz="1100" spc="-15" dirty="0">
                <a:solidFill>
                  <a:srgbClr val="231F20"/>
                </a:solidFill>
                <a:latin typeface="Century Gothic"/>
                <a:cs typeface="Century Gothic"/>
              </a:rPr>
              <a:t>meet</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25" dirty="0">
                <a:solidFill>
                  <a:srgbClr val="231F20"/>
                </a:solidFill>
                <a:latin typeface="Century Gothic"/>
                <a:cs typeface="Century Gothic"/>
              </a:rPr>
              <a:t> </a:t>
            </a:r>
            <a:r>
              <a:rPr sz="1100" spc="10" dirty="0">
                <a:solidFill>
                  <a:srgbClr val="231F20"/>
                </a:solidFill>
                <a:latin typeface="Century Gothic"/>
                <a:cs typeface="Century Gothic"/>
              </a:rPr>
              <a:t>who</a:t>
            </a:r>
            <a:r>
              <a:rPr sz="1100" spc="30" dirty="0">
                <a:solidFill>
                  <a:srgbClr val="231F20"/>
                </a:solidFill>
                <a:latin typeface="Century Gothic"/>
                <a:cs typeface="Century Gothic"/>
              </a:rPr>
              <a:t> </a:t>
            </a:r>
            <a:r>
              <a:rPr sz="1100" spc="-5" dirty="0">
                <a:solidFill>
                  <a:srgbClr val="231F20"/>
                </a:solidFill>
                <a:latin typeface="Century Gothic"/>
                <a:cs typeface="Century Gothic"/>
              </a:rPr>
              <a:t>get</a:t>
            </a:r>
            <a:r>
              <a:rPr sz="1100" spc="25" dirty="0">
                <a:solidFill>
                  <a:srgbClr val="231F20"/>
                </a:solidFill>
                <a:latin typeface="Century Gothic"/>
                <a:cs typeface="Century Gothic"/>
              </a:rPr>
              <a:t> into </a:t>
            </a:r>
            <a:r>
              <a:rPr sz="1100" spc="30" dirty="0">
                <a:solidFill>
                  <a:srgbClr val="231F20"/>
                </a:solidFill>
                <a:latin typeface="Century Gothic"/>
                <a:cs typeface="Century Gothic"/>
              </a:rPr>
              <a:t>your </a:t>
            </a:r>
            <a:r>
              <a:rPr sz="1100" spc="-30" dirty="0">
                <a:solidFill>
                  <a:srgbClr val="231F20"/>
                </a:solidFill>
                <a:latin typeface="Century Gothic"/>
                <a:cs typeface="Century Gothic"/>
              </a:rPr>
              <a:t>car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 </a:t>
            </a:r>
            <a:r>
              <a:rPr sz="1100" spc="10" dirty="0">
                <a:solidFill>
                  <a:srgbClr val="231F20"/>
                </a:solidFill>
                <a:latin typeface="Century Gothic"/>
                <a:cs typeface="Century Gothic"/>
              </a:rPr>
              <a:t> </a:t>
            </a:r>
            <a:r>
              <a:rPr sz="975" spc="-15" baseline="29914" dirty="0">
                <a:solidFill>
                  <a:srgbClr val="231F20"/>
                </a:solidFill>
                <a:latin typeface="Century Gothic"/>
                <a:cs typeface="Century Gothic"/>
              </a:rPr>
              <a:t>F</a:t>
            </a:r>
            <a:r>
              <a:rPr sz="1100" spc="-10" dirty="0">
                <a:solidFill>
                  <a:srgbClr val="231F20"/>
                </a:solidFill>
                <a:latin typeface="Century Gothic"/>
                <a:cs typeface="Century Gothic"/>
              </a:rPr>
              <a:t>Percentage </a:t>
            </a:r>
            <a:r>
              <a:rPr sz="1100" spc="20" dirty="0">
                <a:solidFill>
                  <a:srgbClr val="231F20"/>
                </a:solidFill>
                <a:latin typeface="Century Gothic"/>
                <a:cs typeface="Century Gothic"/>
              </a:rPr>
              <a:t>of time </a:t>
            </a:r>
            <a:r>
              <a:rPr sz="1100" spc="10" dirty="0">
                <a:solidFill>
                  <a:srgbClr val="231F20"/>
                </a:solidFill>
                <a:latin typeface="Century Gothic"/>
                <a:cs typeface="Century Gothic"/>
              </a:rPr>
              <a:t>prospect </a:t>
            </a:r>
            <a:r>
              <a:rPr sz="1100" spc="35" dirty="0">
                <a:solidFill>
                  <a:srgbClr val="231F20"/>
                </a:solidFill>
                <a:latin typeface="Century Gothic"/>
                <a:cs typeface="Century Gothic"/>
              </a:rPr>
              <a:t>from </a:t>
            </a:r>
            <a:r>
              <a:rPr sz="1100" spc="5" dirty="0">
                <a:solidFill>
                  <a:srgbClr val="231F20"/>
                </a:solidFill>
                <a:latin typeface="Century Gothic"/>
                <a:cs typeface="Century Gothic"/>
              </a:rPr>
              <a:t>source does </a:t>
            </a:r>
            <a:r>
              <a:rPr sz="1100" spc="20" dirty="0">
                <a:solidFill>
                  <a:srgbClr val="231F20"/>
                </a:solidFill>
                <a:latin typeface="Century Gothic"/>
                <a:cs typeface="Century Gothic"/>
              </a:rPr>
              <a:t>not </a:t>
            </a:r>
            <a:r>
              <a:rPr sz="1100" spc="-50" dirty="0">
                <a:solidFill>
                  <a:srgbClr val="231F20"/>
                </a:solidFill>
                <a:latin typeface="Century Gothic"/>
                <a:cs typeface="Century Gothic"/>
              </a:rPr>
              <a:t>cancel</a:t>
            </a:r>
            <a:r>
              <a:rPr sz="1100" spc="-45" dirty="0">
                <a:solidFill>
                  <a:srgbClr val="231F20"/>
                </a:solidFill>
                <a:latin typeface="Century Gothic"/>
                <a:cs typeface="Century Gothic"/>
              </a:rPr>
              <a:t> </a:t>
            </a:r>
            <a:r>
              <a:rPr sz="1100" dirty="0">
                <a:solidFill>
                  <a:srgbClr val="231F20"/>
                </a:solidFill>
                <a:latin typeface="Century Gothic"/>
                <a:cs typeface="Century Gothic"/>
              </a:rPr>
              <a:t>the </a:t>
            </a:r>
            <a:r>
              <a:rPr sz="1100" spc="50" dirty="0">
                <a:solidFill>
                  <a:srgbClr val="231F20"/>
                </a:solidFill>
                <a:latin typeface="Century Gothic"/>
                <a:cs typeface="Century Gothic"/>
              </a:rPr>
              <a:t>listing </a:t>
            </a:r>
            <a:r>
              <a:rPr sz="1100" dirty="0">
                <a:solidFill>
                  <a:srgbClr val="231F20"/>
                </a:solidFill>
                <a:latin typeface="Century Gothic"/>
                <a:cs typeface="Century Gothic"/>
              </a:rPr>
              <a:t>meeting </a:t>
            </a:r>
            <a:r>
              <a:rPr sz="1100" spc="5" dirty="0">
                <a:solidFill>
                  <a:srgbClr val="231F20"/>
                </a:solidFill>
                <a:latin typeface="Century Gothic"/>
                <a:cs typeface="Century Gothic"/>
              </a:rPr>
              <a:t> </a:t>
            </a:r>
            <a:r>
              <a:rPr sz="975" spc="-37" baseline="29914" dirty="0">
                <a:solidFill>
                  <a:srgbClr val="231F20"/>
                </a:solidFill>
                <a:latin typeface="Century Gothic"/>
                <a:cs typeface="Century Gothic"/>
              </a:rPr>
              <a:t>G</a:t>
            </a:r>
            <a:r>
              <a:rPr sz="1100" spc="-25" dirty="0">
                <a:solidFill>
                  <a:srgbClr val="231F20"/>
                </a:solidFill>
                <a:latin typeface="Century Gothic"/>
                <a:cs typeface="Century Gothic"/>
              </a:rPr>
              <a:t>Percentage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25" dirty="0">
                <a:solidFill>
                  <a:srgbClr val="231F20"/>
                </a:solidFill>
                <a:latin typeface="Century Gothic"/>
                <a:cs typeface="Century Gothic"/>
              </a:rPr>
              <a:t> </a:t>
            </a:r>
            <a:r>
              <a:rPr sz="1100" spc="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40" dirty="0">
                <a:solidFill>
                  <a:srgbClr val="231F20"/>
                </a:solidFill>
                <a:latin typeface="Century Gothic"/>
                <a:cs typeface="Century Gothic"/>
              </a:rPr>
              <a:t>set</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0" dirty="0">
                <a:solidFill>
                  <a:srgbClr val="231F20"/>
                </a:solidFill>
                <a:latin typeface="Century Gothic"/>
                <a:cs typeface="Century Gothic"/>
              </a:rPr>
              <a:t> </a:t>
            </a:r>
            <a:r>
              <a:rPr sz="1100" dirty="0">
                <a:solidFill>
                  <a:srgbClr val="231F20"/>
                </a:solidFill>
                <a:latin typeface="Century Gothic"/>
                <a:cs typeface="Century Gothic"/>
              </a:rPr>
              <a:t>appointment</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when</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talking</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someone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source </a:t>
            </a:r>
            <a:r>
              <a:rPr sz="1100" spc="10" dirty="0">
                <a:solidFill>
                  <a:srgbClr val="231F20"/>
                </a:solidFill>
                <a:latin typeface="Century Gothic"/>
                <a:cs typeface="Century Gothic"/>
              </a:rPr>
              <a:t> </a:t>
            </a:r>
            <a:r>
              <a:rPr sz="975" spc="-60" baseline="29914" dirty="0">
                <a:solidFill>
                  <a:srgbClr val="231F20"/>
                </a:solidFill>
                <a:latin typeface="Century Gothic"/>
                <a:cs typeface="Century Gothic"/>
              </a:rPr>
              <a:t>H</a:t>
            </a:r>
            <a:r>
              <a:rPr sz="1100" spc="-40" dirty="0">
                <a:solidFill>
                  <a:srgbClr val="231F20"/>
                </a:solidFill>
                <a:latin typeface="Century Gothic"/>
                <a:cs typeface="Century Gothic"/>
              </a:rPr>
              <a:t>Percentage</a:t>
            </a:r>
            <a:r>
              <a:rPr sz="1100" spc="-45" dirty="0">
                <a:solidFill>
                  <a:srgbClr val="231F20"/>
                </a:solidFill>
                <a:latin typeface="Century Gothic"/>
                <a:cs typeface="Century Gothic"/>
              </a:rPr>
              <a:t> </a:t>
            </a:r>
            <a:r>
              <a:rPr sz="1100" spc="5" dirty="0">
                <a:solidFill>
                  <a:srgbClr val="231F20"/>
                </a:solidFill>
                <a:latin typeface="Century Gothic"/>
                <a:cs typeface="Century Gothic"/>
              </a:rPr>
              <a:t>of</a:t>
            </a:r>
            <a:r>
              <a:rPr sz="1100" spc="-40" dirty="0">
                <a:solidFill>
                  <a:srgbClr val="231F20"/>
                </a:solidFill>
                <a:latin typeface="Century Gothic"/>
                <a:cs typeface="Century Gothic"/>
              </a:rPr>
              <a:t> </a:t>
            </a:r>
            <a:r>
              <a:rPr sz="1100" spc="-5" dirty="0">
                <a:solidFill>
                  <a:srgbClr val="231F20"/>
                </a:solidFill>
                <a:latin typeface="Century Gothic"/>
                <a:cs typeface="Century Gothic"/>
              </a:rPr>
              <a:t>time</a:t>
            </a:r>
            <a:r>
              <a:rPr sz="1100" spc="-45" dirty="0">
                <a:solidFill>
                  <a:srgbClr val="231F20"/>
                </a:solidFill>
                <a:latin typeface="Century Gothic"/>
                <a:cs typeface="Century Gothic"/>
              </a:rPr>
              <a:t> </a:t>
            </a:r>
            <a:r>
              <a:rPr sz="1100" spc="-20" dirty="0">
                <a:solidFill>
                  <a:srgbClr val="231F20"/>
                </a:solidFill>
                <a:latin typeface="Century Gothic"/>
                <a:cs typeface="Century Gothic"/>
              </a:rPr>
              <a:t>you</a:t>
            </a:r>
            <a:r>
              <a:rPr sz="1100" spc="-40" dirty="0">
                <a:solidFill>
                  <a:srgbClr val="231F20"/>
                </a:solidFill>
                <a:latin typeface="Century Gothic"/>
                <a:cs typeface="Century Gothic"/>
              </a:rPr>
              <a:t> </a:t>
            </a:r>
            <a:r>
              <a:rPr sz="1100" spc="-5" dirty="0">
                <a:solidFill>
                  <a:srgbClr val="231F20"/>
                </a:solidFill>
                <a:latin typeface="Century Gothic"/>
                <a:cs typeface="Century Gothic"/>
              </a:rPr>
              <a:t>talk</a:t>
            </a:r>
            <a:r>
              <a:rPr sz="1100" spc="-45" dirty="0">
                <a:solidFill>
                  <a:srgbClr val="231F20"/>
                </a:solidFill>
                <a:latin typeface="Century Gothic"/>
                <a:cs typeface="Century Gothic"/>
              </a:rPr>
              <a:t> </a:t>
            </a:r>
            <a:r>
              <a:rPr sz="1100" spc="5" dirty="0">
                <a:solidFill>
                  <a:srgbClr val="231F20"/>
                </a:solidFill>
                <a:latin typeface="Century Gothic"/>
                <a:cs typeface="Century Gothic"/>
              </a:rPr>
              <a:t>to</a:t>
            </a:r>
            <a:r>
              <a:rPr sz="1100" spc="-4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45" dirty="0">
                <a:solidFill>
                  <a:srgbClr val="231F20"/>
                </a:solidFill>
                <a:latin typeface="Century Gothic"/>
                <a:cs typeface="Century Gothic"/>
              </a:rPr>
              <a:t> </a:t>
            </a:r>
            <a:r>
              <a:rPr sz="1100" spc="-20" dirty="0">
                <a:solidFill>
                  <a:srgbClr val="231F20"/>
                </a:solidFill>
                <a:latin typeface="Century Gothic"/>
                <a:cs typeface="Century Gothic"/>
              </a:rPr>
              <a:t>prospect</a:t>
            </a:r>
            <a:r>
              <a:rPr sz="1100" spc="-40" dirty="0">
                <a:solidFill>
                  <a:srgbClr val="231F20"/>
                </a:solidFill>
                <a:latin typeface="Century Gothic"/>
                <a:cs typeface="Century Gothic"/>
              </a:rPr>
              <a:t> </a:t>
            </a:r>
            <a:r>
              <a:rPr sz="1100" spc="-35" dirty="0">
                <a:solidFill>
                  <a:srgbClr val="231F20"/>
                </a:solidFill>
                <a:latin typeface="Century Gothic"/>
                <a:cs typeface="Century Gothic"/>
              </a:rPr>
              <a:t>when</a:t>
            </a:r>
            <a:r>
              <a:rPr sz="1100" spc="-45" dirty="0">
                <a:solidFill>
                  <a:srgbClr val="231F20"/>
                </a:solidFill>
                <a:latin typeface="Century Gothic"/>
                <a:cs typeface="Century Gothic"/>
              </a:rPr>
              <a:t> </a:t>
            </a:r>
            <a:r>
              <a:rPr sz="1100" spc="-25" dirty="0">
                <a:solidFill>
                  <a:srgbClr val="231F20"/>
                </a:solidFill>
                <a:latin typeface="Century Gothic"/>
                <a:cs typeface="Century Gothic"/>
              </a:rPr>
              <a:t>making</a:t>
            </a:r>
            <a:r>
              <a:rPr sz="1100" spc="-4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45" dirty="0">
                <a:solidFill>
                  <a:srgbClr val="231F20"/>
                </a:solidFill>
                <a:latin typeface="Century Gothic"/>
                <a:cs typeface="Century Gothic"/>
              </a:rPr>
              <a:t> </a:t>
            </a:r>
            <a:r>
              <a:rPr sz="1100" spc="-40" dirty="0">
                <a:solidFill>
                  <a:srgbClr val="231F20"/>
                </a:solidFill>
                <a:latin typeface="Century Gothic"/>
                <a:cs typeface="Century Gothic"/>
              </a:rPr>
              <a:t>proactive </a:t>
            </a:r>
            <a:r>
              <a:rPr sz="1100" spc="-30" dirty="0">
                <a:solidFill>
                  <a:srgbClr val="231F20"/>
                </a:solidFill>
                <a:latin typeface="Century Gothic"/>
                <a:cs typeface="Century Gothic"/>
              </a:rPr>
              <a:t>attempt</a:t>
            </a:r>
            <a:r>
              <a:rPr sz="1100" spc="-45" dirty="0">
                <a:solidFill>
                  <a:srgbClr val="231F20"/>
                </a:solidFill>
                <a:latin typeface="Century Gothic"/>
                <a:cs typeface="Century Gothic"/>
              </a:rPr>
              <a:t> </a:t>
            </a:r>
            <a:r>
              <a:rPr sz="1100" spc="10" dirty="0">
                <a:solidFill>
                  <a:srgbClr val="231F20"/>
                </a:solidFill>
                <a:latin typeface="Century Gothic"/>
                <a:cs typeface="Century Gothic"/>
              </a:rPr>
              <a:t>from</a:t>
            </a:r>
            <a:r>
              <a:rPr sz="1100" spc="-40" dirty="0">
                <a:solidFill>
                  <a:srgbClr val="231F20"/>
                </a:solidFill>
                <a:latin typeface="Century Gothic"/>
                <a:cs typeface="Century Gothic"/>
              </a:rPr>
              <a:t> </a:t>
            </a:r>
            <a:r>
              <a:rPr sz="1100" spc="-25" dirty="0">
                <a:solidFill>
                  <a:srgbClr val="231F20"/>
                </a:solidFill>
                <a:latin typeface="Century Gothic"/>
                <a:cs typeface="Century Gothic"/>
              </a:rPr>
              <a:t>source</a:t>
            </a:r>
            <a:endParaRPr sz="1100">
              <a:latin typeface="Century Gothic"/>
              <a:cs typeface="Century Gothic"/>
            </a:endParaRPr>
          </a:p>
          <a:p>
            <a:pPr>
              <a:lnSpc>
                <a:spcPct val="100000"/>
              </a:lnSpc>
              <a:spcBef>
                <a:spcPts val="10"/>
              </a:spcBef>
            </a:pPr>
            <a:endParaRPr sz="1150">
              <a:latin typeface="Century Gothic"/>
              <a:cs typeface="Century Gothic"/>
            </a:endParaRPr>
          </a:p>
          <a:p>
            <a:pPr marL="97790" algn="ctr">
              <a:lnSpc>
                <a:spcPct val="100000"/>
              </a:lnSpc>
            </a:pP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PER</a:t>
            </a:r>
            <a:r>
              <a:rPr sz="1600" b="1" u="sng" spc="-100" dirty="0">
                <a:solidFill>
                  <a:srgbClr val="231F20"/>
                </a:solidFill>
                <a:uFill>
                  <a:solidFill>
                    <a:srgbClr val="231F20"/>
                  </a:solidFill>
                </a:uFill>
                <a:latin typeface="Gill Sans MT"/>
                <a:cs typeface="Gill Sans MT"/>
              </a:rPr>
              <a:t>F</a:t>
            </a:r>
            <a:r>
              <a:rPr sz="1600" b="1" u="sng" spc="-114" dirty="0">
                <a:solidFill>
                  <a:srgbClr val="231F20"/>
                </a:solidFill>
                <a:uFill>
                  <a:solidFill>
                    <a:srgbClr val="231F20"/>
                  </a:solidFill>
                </a:uFill>
                <a:latin typeface="Gill Sans MT"/>
                <a:cs typeface="Gill Sans MT"/>
              </a:rPr>
              <a:t>ORMANC</a:t>
            </a:r>
            <a:r>
              <a:rPr sz="1600" b="1" u="sng" spc="-120" dirty="0">
                <a:solidFill>
                  <a:srgbClr val="231F20"/>
                </a:solidFill>
                <a:uFill>
                  <a:solidFill>
                    <a:srgbClr val="231F20"/>
                  </a:solidFill>
                </a:uFill>
                <a:latin typeface="Gill Sans MT"/>
                <a:cs typeface="Gill Sans MT"/>
              </a:rPr>
              <a:t>E</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6" name="object 6"/>
          <p:cNvGraphicFramePr>
            <a:graphicFrameLocks noGrp="1"/>
          </p:cNvGraphicFramePr>
          <p:nvPr/>
        </p:nvGraphicFramePr>
        <p:xfrm>
          <a:off x="906652" y="5574031"/>
          <a:ext cx="5955025" cy="157289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722630">
                  <a:extLst>
                    <a:ext uri="{9D8B030D-6E8A-4147-A177-3AD203B41FA5}">
                      <a16:colId xmlns:a16="http://schemas.microsoft.com/office/drawing/2014/main" val="20001"/>
                    </a:ext>
                  </a:extLst>
                </a:gridCol>
                <a:gridCol w="722630">
                  <a:extLst>
                    <a:ext uri="{9D8B030D-6E8A-4147-A177-3AD203B41FA5}">
                      <a16:colId xmlns:a16="http://schemas.microsoft.com/office/drawing/2014/main" val="20002"/>
                    </a:ext>
                  </a:extLst>
                </a:gridCol>
                <a:gridCol w="713739">
                  <a:extLst>
                    <a:ext uri="{9D8B030D-6E8A-4147-A177-3AD203B41FA5}">
                      <a16:colId xmlns:a16="http://schemas.microsoft.com/office/drawing/2014/main" val="20003"/>
                    </a:ext>
                  </a:extLst>
                </a:gridCol>
                <a:gridCol w="722629">
                  <a:extLst>
                    <a:ext uri="{9D8B030D-6E8A-4147-A177-3AD203B41FA5}">
                      <a16:colId xmlns:a16="http://schemas.microsoft.com/office/drawing/2014/main" val="20004"/>
                    </a:ext>
                  </a:extLst>
                </a:gridCol>
                <a:gridCol w="722629">
                  <a:extLst>
                    <a:ext uri="{9D8B030D-6E8A-4147-A177-3AD203B41FA5}">
                      <a16:colId xmlns:a16="http://schemas.microsoft.com/office/drawing/2014/main" val="20005"/>
                    </a:ext>
                  </a:extLst>
                </a:gridCol>
                <a:gridCol w="713739">
                  <a:extLst>
                    <a:ext uri="{9D8B030D-6E8A-4147-A177-3AD203B41FA5}">
                      <a16:colId xmlns:a16="http://schemas.microsoft.com/office/drawing/2014/main" val="20006"/>
                    </a:ext>
                  </a:extLst>
                </a:gridCol>
                <a:gridCol w="722629">
                  <a:extLst>
                    <a:ext uri="{9D8B030D-6E8A-4147-A177-3AD203B41FA5}">
                      <a16:colId xmlns:a16="http://schemas.microsoft.com/office/drawing/2014/main" val="20007"/>
                    </a:ext>
                  </a:extLst>
                </a:gridCol>
              </a:tblGrid>
              <a:tr h="199390">
                <a:tc>
                  <a:txBody>
                    <a:bodyPr/>
                    <a:lstStyle/>
                    <a:p>
                      <a:pPr>
                        <a:lnSpc>
                          <a:spcPct val="100000"/>
                        </a:lnSpc>
                      </a:pPr>
                      <a:endParaRPr sz="1000">
                        <a:latin typeface="Times New Roman"/>
                        <a:cs typeface="Times New Roman"/>
                      </a:endParaRPr>
                    </a:p>
                  </a:txBody>
                  <a:tcPr marL="0" marR="0" marT="0"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R="233045" algn="r">
                        <a:lnSpc>
                          <a:spcPct val="100000"/>
                        </a:lnSpc>
                        <a:spcBef>
                          <a:spcPts val="244"/>
                        </a:spcBef>
                      </a:pPr>
                      <a:r>
                        <a:rPr sz="900" b="1" spc="-5" dirty="0">
                          <a:solidFill>
                            <a:srgbClr val="FFFFFF"/>
                          </a:solidFill>
                          <a:latin typeface="Tahoma"/>
                          <a:cs typeface="Tahoma"/>
                        </a:rPr>
                        <a:t>O/H</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dirty="0">
                          <a:solidFill>
                            <a:srgbClr val="FFFFFF"/>
                          </a:solidFill>
                          <a:latin typeface="Tahoma"/>
                          <a:cs typeface="Tahoma"/>
                        </a:rPr>
                        <a:t>Farm</a:t>
                      </a:r>
                      <a:endParaRPr sz="900">
                        <a:latin typeface="Tahoma"/>
                        <a:cs typeface="Tahoma"/>
                      </a:endParaRPr>
                    </a:p>
                  </a:txBody>
                  <a:tcPr marL="0" marR="0" marT="31114" marB="0">
                    <a:solidFill>
                      <a:srgbClr val="0054A4"/>
                    </a:solidFill>
                  </a:tcPr>
                </a:tc>
                <a:tc>
                  <a:txBody>
                    <a:bodyPr/>
                    <a:lstStyle/>
                    <a:p>
                      <a:pPr marL="155575">
                        <a:lnSpc>
                          <a:spcPct val="100000"/>
                        </a:lnSpc>
                        <a:spcBef>
                          <a:spcPts val="244"/>
                        </a:spcBef>
                      </a:pPr>
                      <a:r>
                        <a:rPr sz="900" b="1" spc="-90" dirty="0">
                          <a:solidFill>
                            <a:srgbClr val="FFFFFF"/>
                          </a:solidFill>
                          <a:latin typeface="Tahoma"/>
                          <a:cs typeface="Tahoma"/>
                        </a:rPr>
                        <a:t>P</a:t>
                      </a:r>
                      <a:r>
                        <a:rPr sz="900" b="1" dirty="0">
                          <a:solidFill>
                            <a:srgbClr val="FFFFFF"/>
                          </a:solidFill>
                          <a:latin typeface="Tahoma"/>
                          <a:cs typeface="Tahoma"/>
                        </a:rPr>
                        <a:t>.</a:t>
                      </a:r>
                      <a:r>
                        <a:rPr sz="900" b="1" spc="5" dirty="0">
                          <a:solidFill>
                            <a:srgbClr val="FFFFFF"/>
                          </a:solidFill>
                          <a:latin typeface="Tahoma"/>
                          <a:cs typeface="Tahoma"/>
                        </a:rPr>
                        <a:t> </a:t>
                      </a:r>
                      <a:r>
                        <a:rPr sz="900" b="1" dirty="0">
                          <a:solidFill>
                            <a:srgbClr val="FFFFFF"/>
                          </a:solidFill>
                          <a:latin typeface="Tahoma"/>
                          <a:cs typeface="Tahoma"/>
                        </a:rPr>
                        <a:t>Calls</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15" dirty="0">
                          <a:solidFill>
                            <a:srgbClr val="FFFFFF"/>
                          </a:solidFill>
                          <a:latin typeface="Tahoma"/>
                          <a:cs typeface="Tahoma"/>
                        </a:rPr>
                        <a:t>J/L</a:t>
                      </a:r>
                      <a:endParaRPr sz="900">
                        <a:latin typeface="Tahoma"/>
                        <a:cs typeface="Tahoma"/>
                      </a:endParaRPr>
                    </a:p>
                  </a:txBody>
                  <a:tcPr marL="0" marR="0" marT="31114" marB="0">
                    <a:solidFill>
                      <a:srgbClr val="0054A4"/>
                    </a:solidFill>
                  </a:tcPr>
                </a:tc>
                <a:tc>
                  <a:txBody>
                    <a:bodyPr/>
                    <a:lstStyle/>
                    <a:p>
                      <a:pPr marL="222250">
                        <a:lnSpc>
                          <a:spcPct val="100000"/>
                        </a:lnSpc>
                        <a:spcBef>
                          <a:spcPts val="244"/>
                        </a:spcBef>
                      </a:pPr>
                      <a:r>
                        <a:rPr sz="900" b="1" spc="25" dirty="0">
                          <a:solidFill>
                            <a:srgbClr val="FFFFFF"/>
                          </a:solidFill>
                          <a:latin typeface="Tahoma"/>
                          <a:cs typeface="Tahoma"/>
                        </a:rPr>
                        <a:t>Web</a:t>
                      </a:r>
                      <a:endParaRPr sz="900">
                        <a:latin typeface="Tahoma"/>
                        <a:cs typeface="Tahoma"/>
                      </a:endParaRPr>
                    </a:p>
                  </a:txBody>
                  <a:tcPr marL="0" marR="0" marT="31114" marB="0">
                    <a:solidFill>
                      <a:srgbClr val="0054A4"/>
                    </a:solidFill>
                  </a:tcPr>
                </a:tc>
                <a:tc>
                  <a:txBody>
                    <a:bodyPr/>
                    <a:lstStyle/>
                    <a:p>
                      <a:pPr marL="21717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Accepted</a:t>
                      </a:r>
                      <a:r>
                        <a:rPr sz="750" spc="-37" baseline="33333" dirty="0">
                          <a:solidFill>
                            <a:srgbClr val="231F20"/>
                          </a:solidFill>
                          <a:latin typeface="Century Gothic"/>
                          <a:cs typeface="Century Gothic"/>
                        </a:rPr>
                        <a:t>I</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40" dirty="0">
                          <a:solidFill>
                            <a:srgbClr val="231F20"/>
                          </a:solidFill>
                          <a:latin typeface="Century Gothic"/>
                          <a:cs typeface="Century Gothic"/>
                        </a:rPr>
                        <a:t>Written</a:t>
                      </a:r>
                      <a:r>
                        <a:rPr sz="750" spc="60" baseline="33333" dirty="0">
                          <a:solidFill>
                            <a:srgbClr val="231F20"/>
                          </a:solidFill>
                          <a:latin typeface="Century Gothic"/>
                          <a:cs typeface="Century Gothic"/>
                        </a:rPr>
                        <a:t>J</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25" dirty="0">
                          <a:solidFill>
                            <a:srgbClr val="231F20"/>
                          </a:solidFill>
                          <a:latin typeface="Century Gothic"/>
                          <a:cs typeface="Century Gothic"/>
                        </a:rPr>
                        <a:t>Car</a:t>
                      </a:r>
                      <a:r>
                        <a:rPr sz="900" spc="-15" dirty="0">
                          <a:solidFill>
                            <a:srgbClr val="231F20"/>
                          </a:solidFill>
                          <a:latin typeface="Century Gothic"/>
                          <a:cs typeface="Century Gothic"/>
                        </a:rPr>
                        <a:t> </a:t>
                      </a:r>
                      <a:r>
                        <a:rPr sz="900" spc="40" dirty="0">
                          <a:solidFill>
                            <a:srgbClr val="231F20"/>
                          </a:solidFill>
                          <a:latin typeface="Century Gothic"/>
                          <a:cs typeface="Century Gothic"/>
                        </a:rPr>
                        <a:t>Rides</a:t>
                      </a:r>
                      <a:r>
                        <a:rPr sz="750" spc="60" baseline="33333" dirty="0">
                          <a:solidFill>
                            <a:srgbClr val="231F20"/>
                          </a:solidFill>
                          <a:latin typeface="Century Gothic"/>
                          <a:cs typeface="Century Gothic"/>
                        </a:rPr>
                        <a:t>K</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15" dirty="0">
                          <a:solidFill>
                            <a:srgbClr val="231F20"/>
                          </a:solidFill>
                          <a:latin typeface="Century Gothic"/>
                          <a:cs typeface="Century Gothic"/>
                        </a:rPr>
                        <a:t>Meetings</a:t>
                      </a:r>
                      <a:r>
                        <a:rPr sz="750" spc="22" baseline="33333" dirty="0">
                          <a:solidFill>
                            <a:srgbClr val="231F20"/>
                          </a:solidFill>
                          <a:latin typeface="Century Gothic"/>
                          <a:cs typeface="Century Gothic"/>
                        </a:rPr>
                        <a:t>L</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45" dirty="0">
                          <a:solidFill>
                            <a:srgbClr val="231F20"/>
                          </a:solidFill>
                          <a:latin typeface="Century Gothic"/>
                          <a:cs typeface="Century Gothic"/>
                        </a:rPr>
                        <a:t>Sets</a:t>
                      </a:r>
                      <a:r>
                        <a:rPr sz="750" spc="67" baseline="33333" dirty="0">
                          <a:solidFill>
                            <a:srgbClr val="231F20"/>
                          </a:solidFill>
                          <a:latin typeface="Century Gothic"/>
                          <a:cs typeface="Century Gothic"/>
                        </a:rPr>
                        <a:t>M</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r>
                        <a:rPr sz="750" spc="60" baseline="33333" dirty="0">
                          <a:solidFill>
                            <a:srgbClr val="231F20"/>
                          </a:solidFill>
                          <a:latin typeface="Century Gothic"/>
                          <a:cs typeface="Century Gothic"/>
                        </a:rPr>
                        <a:t>N</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r>
                        <a:rPr sz="750" spc="37" baseline="33333" dirty="0">
                          <a:solidFill>
                            <a:srgbClr val="231F20"/>
                          </a:solidFill>
                          <a:latin typeface="Century Gothic"/>
                          <a:cs typeface="Century Gothic"/>
                        </a:rPr>
                        <a:t>O</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25" dirty="0">
                          <a:solidFill>
                            <a:srgbClr val="231F20"/>
                          </a:solidFill>
                          <a:latin typeface="Century Gothic"/>
                          <a:cs typeface="Century Gothic"/>
                        </a:rPr>
                        <a:t>Dials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230504" algn="r">
                        <a:lnSpc>
                          <a:spcPct val="100000"/>
                        </a:lnSpc>
                        <a:spcBef>
                          <a:spcPts val="320"/>
                        </a:spcBef>
                      </a:pPr>
                      <a:r>
                        <a:rPr sz="500" spc="40" dirty="0">
                          <a:solidFill>
                            <a:srgbClr val="231F20"/>
                          </a:solidFill>
                          <a:latin typeface="Century Gothic"/>
                          <a:cs typeface="Century Gothic"/>
                        </a:rPr>
                        <a:t>Visitors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15" dirty="0">
                          <a:solidFill>
                            <a:srgbClr val="231F20"/>
                          </a:solidFill>
                          <a:latin typeface="Century Gothic"/>
                          <a:cs typeface="Century Gothic"/>
                        </a:rPr>
                        <a:t>Members</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320"/>
                        </a:spcBef>
                      </a:pPr>
                      <a:r>
                        <a:rPr sz="500" spc="5" dirty="0">
                          <a:solidFill>
                            <a:srgbClr val="231F20"/>
                          </a:solidFill>
                          <a:latin typeface="Century Gothic"/>
                          <a:cs typeface="Century Gothic"/>
                        </a:rPr>
                        <a:t>Combined</a:t>
                      </a:r>
                      <a:endParaRPr sz="500">
                        <a:latin typeface="Century Gothic"/>
                        <a:cs typeface="Century Gothic"/>
                      </a:endParaRPr>
                    </a:p>
                  </a:txBody>
                  <a:tcPr marL="0" marR="0" marT="4064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43840">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
        <p:nvSpPr>
          <p:cNvPr id="7" name="object 7"/>
          <p:cNvSpPr txBox="1"/>
          <p:nvPr/>
        </p:nvSpPr>
        <p:spPr>
          <a:xfrm>
            <a:off x="876300" y="7361429"/>
            <a:ext cx="1577975" cy="1198880"/>
          </a:xfrm>
          <a:prstGeom prst="rect">
            <a:avLst/>
          </a:prstGeom>
        </p:spPr>
        <p:txBody>
          <a:bodyPr vert="horz" wrap="square" lIns="0" tIns="12700" rIns="0" bIns="0" rtlCol="0">
            <a:spAutoFit/>
          </a:bodyPr>
          <a:lstStyle/>
          <a:p>
            <a:pPr marL="38100" marR="788035">
              <a:lnSpc>
                <a:spcPct val="100000"/>
              </a:lnSpc>
              <a:spcBef>
                <a:spcPts val="100"/>
              </a:spcBef>
            </a:pPr>
            <a:r>
              <a:rPr sz="975" spc="52" baseline="29914" dirty="0">
                <a:solidFill>
                  <a:srgbClr val="231F20"/>
                </a:solidFill>
                <a:latin typeface="Century Gothic"/>
                <a:cs typeface="Century Gothic"/>
              </a:rPr>
              <a:t>I</a:t>
            </a:r>
            <a:r>
              <a:rPr sz="975" spc="-82" baseline="29914" dirty="0">
                <a:solidFill>
                  <a:srgbClr val="231F20"/>
                </a:solidFill>
                <a:latin typeface="Century Gothic"/>
                <a:cs typeface="Century Gothic"/>
              </a:rPr>
              <a:t> </a:t>
            </a:r>
            <a:r>
              <a:rPr sz="1100" spc="75" dirty="0">
                <a:solidFill>
                  <a:srgbClr val="231F20"/>
                </a:solidFill>
                <a:latin typeface="Century Gothic"/>
                <a:cs typeface="Century Gothic"/>
              </a:rPr>
              <a:t>A÷B  </a:t>
            </a:r>
            <a:r>
              <a:rPr sz="975" spc="75" baseline="29914" dirty="0">
                <a:solidFill>
                  <a:srgbClr val="231F20"/>
                </a:solidFill>
                <a:latin typeface="Century Gothic"/>
                <a:cs typeface="Century Gothic"/>
              </a:rPr>
              <a:t>J</a:t>
            </a:r>
            <a:r>
              <a:rPr sz="1100" spc="50" dirty="0">
                <a:solidFill>
                  <a:srgbClr val="231F20"/>
                </a:solidFill>
                <a:latin typeface="Century Gothic"/>
                <a:cs typeface="Century Gothic"/>
              </a:rPr>
              <a:t>A÷B÷C </a:t>
            </a:r>
            <a:r>
              <a:rPr sz="1100" spc="55" dirty="0">
                <a:solidFill>
                  <a:srgbClr val="231F20"/>
                </a:solidFill>
                <a:latin typeface="Century Gothic"/>
                <a:cs typeface="Century Gothic"/>
              </a:rPr>
              <a:t> </a:t>
            </a:r>
            <a:r>
              <a:rPr sz="975" spc="104" baseline="29914" dirty="0">
                <a:solidFill>
                  <a:srgbClr val="231F20"/>
                </a:solidFill>
                <a:latin typeface="Century Gothic"/>
                <a:cs typeface="Century Gothic"/>
              </a:rPr>
              <a:t>K</a:t>
            </a:r>
            <a:r>
              <a:rPr sz="1100" spc="60" dirty="0">
                <a:solidFill>
                  <a:srgbClr val="231F20"/>
                </a:solidFill>
                <a:latin typeface="Century Gothic"/>
                <a:cs typeface="Century Gothic"/>
              </a:rPr>
              <a:t>A÷B÷C÷D</a:t>
            </a:r>
            <a:endParaRPr sz="1100">
              <a:latin typeface="Century Gothic"/>
              <a:cs typeface="Century Gothic"/>
            </a:endParaRPr>
          </a:p>
          <a:p>
            <a:pPr marL="38100" marR="30480">
              <a:lnSpc>
                <a:spcPct val="100000"/>
              </a:lnSpc>
            </a:pPr>
            <a:r>
              <a:rPr sz="975" spc="112" baseline="29914" dirty="0">
                <a:solidFill>
                  <a:srgbClr val="231F20"/>
                </a:solidFill>
                <a:latin typeface="Century Gothic"/>
                <a:cs typeface="Century Gothic"/>
              </a:rPr>
              <a:t>L</a:t>
            </a:r>
            <a:r>
              <a:rPr sz="1100" spc="75" dirty="0">
                <a:solidFill>
                  <a:srgbClr val="231F20"/>
                </a:solidFill>
                <a:latin typeface="Century Gothic"/>
                <a:cs typeface="Century Gothic"/>
              </a:rPr>
              <a:t>A÷B÷C÷D÷E </a:t>
            </a:r>
            <a:r>
              <a:rPr sz="1100" spc="80" dirty="0">
                <a:solidFill>
                  <a:srgbClr val="231F20"/>
                </a:solidFill>
                <a:latin typeface="Century Gothic"/>
                <a:cs typeface="Century Gothic"/>
              </a:rPr>
              <a:t> </a:t>
            </a:r>
            <a:r>
              <a:rPr sz="975" spc="104" baseline="29914" dirty="0">
                <a:solidFill>
                  <a:srgbClr val="231F20"/>
                </a:solidFill>
                <a:latin typeface="Century Gothic"/>
                <a:cs typeface="Century Gothic"/>
              </a:rPr>
              <a:t>M</a:t>
            </a:r>
            <a:r>
              <a:rPr sz="1100" spc="70" dirty="0">
                <a:solidFill>
                  <a:srgbClr val="231F20"/>
                </a:solidFill>
                <a:latin typeface="Century Gothic"/>
                <a:cs typeface="Century Gothic"/>
              </a:rPr>
              <a:t>A÷B÷C÷D÷E÷F </a:t>
            </a:r>
            <a:r>
              <a:rPr sz="1100" spc="75" dirty="0">
                <a:solidFill>
                  <a:srgbClr val="231F20"/>
                </a:solidFill>
                <a:latin typeface="Century Gothic"/>
                <a:cs typeface="Century Gothic"/>
              </a:rPr>
              <a:t> </a:t>
            </a:r>
            <a:r>
              <a:rPr sz="975" spc="97" baseline="29914" dirty="0">
                <a:solidFill>
                  <a:srgbClr val="231F20"/>
                </a:solidFill>
                <a:latin typeface="Century Gothic"/>
                <a:cs typeface="Century Gothic"/>
              </a:rPr>
              <a:t>N</a:t>
            </a:r>
            <a:r>
              <a:rPr sz="1100" spc="65" dirty="0">
                <a:solidFill>
                  <a:srgbClr val="231F20"/>
                </a:solidFill>
                <a:latin typeface="Century Gothic"/>
                <a:cs typeface="Century Gothic"/>
              </a:rPr>
              <a:t>A÷B÷C÷D÷E÷F÷G </a:t>
            </a:r>
            <a:r>
              <a:rPr sz="1100" spc="70" dirty="0">
                <a:solidFill>
                  <a:srgbClr val="231F20"/>
                </a:solidFill>
                <a:latin typeface="Century Gothic"/>
                <a:cs typeface="Century Gothic"/>
              </a:rPr>
              <a:t> </a:t>
            </a:r>
            <a:r>
              <a:rPr sz="975" spc="-75" baseline="29914" dirty="0">
                <a:solidFill>
                  <a:srgbClr val="231F20"/>
                </a:solidFill>
                <a:latin typeface="Century Gothic"/>
                <a:cs typeface="Century Gothic"/>
              </a:rPr>
              <a:t>O</a:t>
            </a:r>
            <a:r>
              <a:rPr sz="1100" spc="70" dirty="0">
                <a:solidFill>
                  <a:srgbClr val="231F20"/>
                </a:solidFill>
                <a:latin typeface="Century Gothic"/>
                <a:cs typeface="Century Gothic"/>
              </a:rPr>
              <a:t>A÷B÷C÷D÷E÷F÷G÷H</a:t>
            </a:r>
            <a:endParaRPr sz="110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825500" y="853261"/>
            <a:ext cx="4572635" cy="1336675"/>
          </a:xfrm>
          <a:prstGeom prst="rect">
            <a:avLst/>
          </a:prstGeom>
        </p:spPr>
        <p:txBody>
          <a:bodyPr vert="horz" wrap="square" lIns="0" tIns="12700" rIns="0" bIns="0" rtlCol="0">
            <a:spAutoFit/>
          </a:bodyPr>
          <a:lstStyle/>
          <a:p>
            <a:pPr marL="1562100" algn="ctr">
              <a:lnSpc>
                <a:spcPct val="100000"/>
              </a:lnSpc>
              <a:spcBef>
                <a:spcPts val="100"/>
              </a:spcBef>
            </a:pPr>
            <a:r>
              <a:rPr sz="1600" b="1" u="sng" spc="-125" dirty="0">
                <a:solidFill>
                  <a:srgbClr val="231F20"/>
                </a:solidFill>
                <a:uFill>
                  <a:solidFill>
                    <a:srgbClr val="231F20"/>
                  </a:solidFill>
                </a:uFill>
                <a:latin typeface="Gill Sans MT"/>
                <a:cs typeface="Gill Sans MT"/>
              </a:rPr>
              <a:t>OPERATIONAL</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MODEL</a:t>
            </a:r>
            <a:endParaRPr sz="1600">
              <a:latin typeface="Gill Sans MT"/>
              <a:cs typeface="Gill Sans MT"/>
            </a:endParaRPr>
          </a:p>
          <a:p>
            <a:pPr marL="12700">
              <a:lnSpc>
                <a:spcPts val="1545"/>
              </a:lnSpc>
              <a:spcBef>
                <a:spcPts val="1345"/>
              </a:spcBef>
            </a:pPr>
            <a:r>
              <a:rPr sz="1400" b="1" dirty="0">
                <a:latin typeface="Arial"/>
                <a:cs typeface="Arial"/>
              </a:rPr>
              <a:t>STEP</a:t>
            </a:r>
            <a:r>
              <a:rPr sz="1400" b="1" spc="-5" dirty="0">
                <a:latin typeface="Arial"/>
                <a:cs typeface="Arial"/>
              </a:rPr>
              <a:t> 10:</a:t>
            </a:r>
            <a:endParaRPr sz="1400">
              <a:latin typeface="Arial"/>
              <a:cs typeface="Arial"/>
            </a:endParaRPr>
          </a:p>
          <a:p>
            <a:pPr marL="12700">
              <a:lnSpc>
                <a:spcPts val="1185"/>
              </a:lnSpc>
            </a:pPr>
            <a:r>
              <a:rPr sz="1100" spc="25" dirty="0">
                <a:latin typeface="Century Gothic"/>
                <a:cs typeface="Century Gothic"/>
              </a:rPr>
              <a:t>Vital</a:t>
            </a:r>
            <a:r>
              <a:rPr sz="1100" spc="20" dirty="0">
                <a:latin typeface="Century Gothic"/>
                <a:cs typeface="Century Gothic"/>
              </a:rPr>
              <a:t> </a:t>
            </a:r>
            <a:r>
              <a:rPr sz="1100" spc="45" dirty="0">
                <a:latin typeface="Century Gothic"/>
                <a:cs typeface="Century Gothic"/>
              </a:rPr>
              <a:t>Responsibilities</a:t>
            </a:r>
            <a:r>
              <a:rPr sz="1100" spc="20" dirty="0">
                <a:latin typeface="Century Gothic"/>
                <a:cs typeface="Century Gothic"/>
              </a:rPr>
              <a:t> </a:t>
            </a:r>
            <a:r>
              <a:rPr sz="1100" spc="-45" dirty="0">
                <a:latin typeface="Century Gothic"/>
                <a:cs typeface="Century Gothic"/>
              </a:rPr>
              <a:t>and</a:t>
            </a:r>
            <a:r>
              <a:rPr sz="1100" spc="25" dirty="0">
                <a:latin typeface="Century Gothic"/>
                <a:cs typeface="Century Gothic"/>
              </a:rPr>
              <a:t> Vital</a:t>
            </a:r>
            <a:r>
              <a:rPr sz="1100" spc="20" dirty="0">
                <a:latin typeface="Century Gothic"/>
                <a:cs typeface="Century Gothic"/>
              </a:rPr>
              <a:t> </a:t>
            </a:r>
            <a:r>
              <a:rPr sz="1100" spc="40" dirty="0">
                <a:latin typeface="Century Gothic"/>
                <a:cs typeface="Century Gothic"/>
              </a:rPr>
              <a:t>Activities</a:t>
            </a:r>
            <a:r>
              <a:rPr sz="1100" spc="25" dirty="0">
                <a:latin typeface="Century Gothic"/>
                <a:cs typeface="Century Gothic"/>
              </a:rPr>
              <a:t> </a:t>
            </a:r>
            <a:r>
              <a:rPr sz="1100" spc="20" dirty="0">
                <a:latin typeface="Century Gothic"/>
                <a:cs typeface="Century Gothic"/>
              </a:rPr>
              <a:t>Checklist</a:t>
            </a:r>
            <a:endParaRPr sz="1100">
              <a:latin typeface="Century Gothic"/>
              <a:cs typeface="Century Gothic"/>
            </a:endParaRPr>
          </a:p>
          <a:p>
            <a:pPr>
              <a:lnSpc>
                <a:spcPct val="100000"/>
              </a:lnSpc>
            </a:pPr>
            <a:endParaRPr sz="1300">
              <a:latin typeface="Century Gothic"/>
              <a:cs typeface="Century Gothic"/>
            </a:endParaRPr>
          </a:p>
          <a:p>
            <a:pPr marL="1588770" algn="ctr">
              <a:lnSpc>
                <a:spcPct val="100000"/>
              </a:lnSpc>
              <a:spcBef>
                <a:spcPts val="1055"/>
              </a:spcBef>
            </a:pPr>
            <a:r>
              <a:rPr sz="1400" b="1" spc="30" dirty="0">
                <a:solidFill>
                  <a:srgbClr val="231F20"/>
                </a:solidFill>
                <a:latin typeface="Gill Sans MT"/>
                <a:cs typeface="Gill Sans MT"/>
              </a:rPr>
              <a:t>14</a:t>
            </a:r>
            <a:r>
              <a:rPr sz="1400" b="1" spc="-40" dirty="0">
                <a:solidFill>
                  <a:srgbClr val="231F20"/>
                </a:solidFill>
                <a:latin typeface="Gill Sans MT"/>
                <a:cs typeface="Gill Sans MT"/>
              </a:rPr>
              <a:t> </a:t>
            </a:r>
            <a:r>
              <a:rPr sz="1400" b="1" spc="-75" dirty="0">
                <a:solidFill>
                  <a:srgbClr val="231F20"/>
                </a:solidFill>
                <a:latin typeface="Gill Sans MT"/>
                <a:cs typeface="Gill Sans MT"/>
              </a:rPr>
              <a:t>VI</a:t>
            </a:r>
            <a:r>
              <a:rPr sz="1400" b="1" spc="-200" dirty="0">
                <a:solidFill>
                  <a:srgbClr val="231F20"/>
                </a:solidFill>
                <a:latin typeface="Gill Sans MT"/>
                <a:cs typeface="Gill Sans MT"/>
              </a:rPr>
              <a:t>T</a:t>
            </a:r>
            <a:r>
              <a:rPr sz="1400" b="1" spc="-145" dirty="0">
                <a:solidFill>
                  <a:srgbClr val="231F20"/>
                </a:solidFill>
                <a:latin typeface="Gill Sans MT"/>
                <a:cs typeface="Gill Sans MT"/>
              </a:rPr>
              <a:t>AL</a:t>
            </a:r>
            <a:r>
              <a:rPr sz="1400" b="1" spc="-40" dirty="0">
                <a:solidFill>
                  <a:srgbClr val="231F20"/>
                </a:solidFill>
                <a:latin typeface="Gill Sans MT"/>
                <a:cs typeface="Gill Sans MT"/>
              </a:rPr>
              <a:t> </a:t>
            </a:r>
            <a:r>
              <a:rPr sz="1400" b="1" spc="-130" dirty="0">
                <a:solidFill>
                  <a:srgbClr val="231F20"/>
                </a:solidFill>
                <a:latin typeface="Gill Sans MT"/>
                <a:cs typeface="Gill Sans MT"/>
              </a:rPr>
              <a:t>AGENT</a:t>
            </a:r>
            <a:r>
              <a:rPr sz="1400" b="1" spc="-40" dirty="0">
                <a:solidFill>
                  <a:srgbClr val="231F20"/>
                </a:solidFill>
                <a:latin typeface="Gill Sans MT"/>
                <a:cs typeface="Gill Sans MT"/>
              </a:rPr>
              <a:t> </a:t>
            </a:r>
            <a:r>
              <a:rPr sz="1400" b="1" spc="-75" dirty="0">
                <a:solidFill>
                  <a:srgbClr val="231F20"/>
                </a:solidFill>
                <a:latin typeface="Gill Sans MT"/>
                <a:cs typeface="Gill Sans MT"/>
              </a:rPr>
              <a:t>RESPONSIBILITIES</a:t>
            </a:r>
            <a:endParaRPr sz="1400">
              <a:latin typeface="Gill Sans MT"/>
              <a:cs typeface="Gill Sans MT"/>
            </a:endParaRPr>
          </a:p>
        </p:txBody>
      </p:sp>
      <p:sp>
        <p:nvSpPr>
          <p:cNvPr id="4" name="object 4"/>
          <p:cNvSpPr txBox="1"/>
          <p:nvPr/>
        </p:nvSpPr>
        <p:spPr>
          <a:xfrm>
            <a:off x="914400" y="24384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0" dirty="0">
                <a:solidFill>
                  <a:srgbClr val="FFFFFF"/>
                </a:solidFill>
                <a:latin typeface="Gill Sans MT"/>
                <a:cs typeface="Gill Sans MT"/>
              </a:rPr>
              <a:t>THE</a:t>
            </a:r>
            <a:r>
              <a:rPr sz="1600" b="1" spc="-45" dirty="0">
                <a:solidFill>
                  <a:srgbClr val="FFFFFF"/>
                </a:solidFill>
                <a:latin typeface="Gill Sans MT"/>
                <a:cs typeface="Gill Sans MT"/>
              </a:rPr>
              <a:t> </a:t>
            </a:r>
            <a:r>
              <a:rPr sz="1600" b="1" spc="-10" dirty="0">
                <a:solidFill>
                  <a:srgbClr val="FFFFFF"/>
                </a:solidFill>
                <a:latin typeface="Gill Sans MT"/>
                <a:cs typeface="Gill Sans MT"/>
              </a:rPr>
              <a:t>7</a:t>
            </a:r>
            <a:r>
              <a:rPr sz="1600" b="1" spc="-45" dirty="0">
                <a:solidFill>
                  <a:srgbClr val="FFFFFF"/>
                </a:solidFill>
                <a:latin typeface="Gill Sans MT"/>
                <a:cs typeface="Gill Sans MT"/>
              </a:rPr>
              <a:t> </a:t>
            </a:r>
            <a:r>
              <a:rPr sz="1600" b="1" spc="-145" dirty="0">
                <a:solidFill>
                  <a:srgbClr val="FFFFFF"/>
                </a:solidFill>
                <a:latin typeface="Gill Sans MT"/>
                <a:cs typeface="Gill Sans MT"/>
              </a:rPr>
              <a:t>VITAL</a:t>
            </a:r>
            <a:r>
              <a:rPr sz="1600" b="1" spc="-45" dirty="0">
                <a:solidFill>
                  <a:srgbClr val="FFFFFF"/>
                </a:solidFill>
                <a:latin typeface="Gill Sans MT"/>
                <a:cs typeface="Gill Sans MT"/>
              </a:rPr>
              <a:t> </a:t>
            </a:r>
            <a:r>
              <a:rPr sz="1600" b="1" spc="-95" dirty="0">
                <a:solidFill>
                  <a:srgbClr val="FFFFFF"/>
                </a:solidFill>
                <a:latin typeface="Gill Sans MT"/>
                <a:cs typeface="Gill Sans MT"/>
              </a:rPr>
              <a:t>LISTING</a:t>
            </a:r>
            <a:r>
              <a:rPr sz="1600" b="1" spc="-40" dirty="0">
                <a:solidFill>
                  <a:srgbClr val="FFFFFF"/>
                </a:solidFill>
                <a:latin typeface="Gill Sans MT"/>
                <a:cs typeface="Gill Sans MT"/>
              </a:rPr>
              <a:t> </a:t>
            </a:r>
            <a:r>
              <a:rPr sz="1600" b="1" spc="-155" dirty="0">
                <a:solidFill>
                  <a:srgbClr val="FFFFFF"/>
                </a:solidFill>
                <a:latin typeface="Gill Sans MT"/>
                <a:cs typeface="Gill Sans MT"/>
              </a:rPr>
              <a:t>AGENT</a:t>
            </a:r>
            <a:r>
              <a:rPr sz="1600" b="1" spc="-45" dirty="0">
                <a:solidFill>
                  <a:srgbClr val="FFFFFF"/>
                </a:solidFill>
                <a:latin typeface="Gill Sans MT"/>
                <a:cs typeface="Gill Sans MT"/>
              </a:rPr>
              <a:t> </a:t>
            </a:r>
            <a:r>
              <a:rPr sz="1600" b="1" spc="-85" dirty="0">
                <a:solidFill>
                  <a:srgbClr val="FFFFFF"/>
                </a:solidFill>
                <a:latin typeface="Gill Sans MT"/>
                <a:cs typeface="Gill Sans MT"/>
              </a:rPr>
              <a:t>RESPONSIBILITIES</a:t>
            </a:r>
            <a:endParaRPr sz="1600">
              <a:latin typeface="Gill Sans MT"/>
              <a:cs typeface="Gill Sans MT"/>
            </a:endParaRPr>
          </a:p>
        </p:txBody>
      </p:sp>
      <p:sp>
        <p:nvSpPr>
          <p:cNvPr id="5" name="object 5"/>
          <p:cNvSpPr txBox="1"/>
          <p:nvPr/>
        </p:nvSpPr>
        <p:spPr>
          <a:xfrm>
            <a:off x="1358900" y="3073400"/>
            <a:ext cx="2154555" cy="1305560"/>
          </a:xfrm>
          <a:prstGeom prst="rect">
            <a:avLst/>
          </a:prstGeom>
        </p:spPr>
        <p:txBody>
          <a:bodyPr vert="horz" wrap="square" lIns="0" tIns="12700" rIns="0" bIns="0" rtlCol="0">
            <a:spAutoFit/>
          </a:bodyPr>
          <a:lstStyle/>
          <a:p>
            <a:pPr marL="241300" indent="-228600">
              <a:lnSpc>
                <a:spcPct val="100000"/>
              </a:lnSpc>
              <a:spcBef>
                <a:spcPts val="100"/>
              </a:spcBef>
              <a:buAutoNum type="arabicPeriod"/>
              <a:tabLst>
                <a:tab pos="240665" algn="l"/>
                <a:tab pos="241300" algn="l"/>
              </a:tabLst>
            </a:pPr>
            <a:r>
              <a:rPr sz="1200" spc="-90" dirty="0">
                <a:solidFill>
                  <a:srgbClr val="231F20"/>
                </a:solidFill>
                <a:latin typeface="Arial"/>
                <a:cs typeface="Arial"/>
              </a:rPr>
              <a:t>L</a:t>
            </a:r>
            <a:r>
              <a:rPr sz="1200" spc="-15" dirty="0">
                <a:solidFill>
                  <a:srgbClr val="231F20"/>
                </a:solidFill>
                <a:latin typeface="Arial"/>
                <a:cs typeface="Arial"/>
              </a:rPr>
              <a:t>ead</a:t>
            </a:r>
            <a:r>
              <a:rPr sz="1200" spc="-35" dirty="0">
                <a:solidFill>
                  <a:srgbClr val="231F20"/>
                </a:solidFill>
                <a:latin typeface="Arial"/>
                <a:cs typeface="Arial"/>
              </a:rPr>
              <a:t> </a:t>
            </a:r>
            <a:r>
              <a:rPr sz="1200" spc="-10" dirty="0">
                <a:solidFill>
                  <a:srgbClr val="231F20"/>
                </a:solidFill>
                <a:latin typeface="Arial"/>
                <a:cs typeface="Arial"/>
              </a:rPr>
              <a:t>Gene</a:t>
            </a:r>
            <a:r>
              <a:rPr sz="1200" spc="-15" dirty="0">
                <a:solidFill>
                  <a:srgbClr val="231F20"/>
                </a:solidFill>
                <a:latin typeface="Arial"/>
                <a:cs typeface="Arial"/>
              </a:rPr>
              <a:t>r</a:t>
            </a:r>
            <a:r>
              <a:rPr sz="1200" spc="-70" dirty="0">
                <a:solidFill>
                  <a:srgbClr val="231F20"/>
                </a:solidFill>
                <a:latin typeface="Arial"/>
                <a:cs typeface="Arial"/>
              </a:rPr>
              <a:t>a</a:t>
            </a:r>
            <a:r>
              <a:rPr sz="1200" spc="35" dirty="0">
                <a:solidFill>
                  <a:srgbClr val="231F20"/>
                </a:solidFill>
                <a:latin typeface="Arial"/>
                <a:cs typeface="Arial"/>
              </a:rPr>
              <a:t>tion</a:t>
            </a:r>
            <a:r>
              <a:rPr sz="1200" spc="-35" dirty="0">
                <a:solidFill>
                  <a:srgbClr val="231F20"/>
                </a:solidFill>
                <a:latin typeface="Arial"/>
                <a:cs typeface="Arial"/>
              </a:rPr>
              <a:t> </a:t>
            </a:r>
            <a:r>
              <a:rPr sz="1200" spc="-5" dirty="0">
                <a:solidFill>
                  <a:srgbClr val="231F20"/>
                </a:solidFill>
                <a:latin typeface="Arial"/>
                <a:cs typeface="Arial"/>
              </a:rPr>
              <a:t>(finding)</a:t>
            </a:r>
            <a:endParaRPr sz="1200">
              <a:latin typeface="Arial"/>
              <a:cs typeface="Arial"/>
            </a:endParaRPr>
          </a:p>
          <a:p>
            <a:pPr marL="241300" indent="-228600">
              <a:lnSpc>
                <a:spcPct val="100000"/>
              </a:lnSpc>
              <a:buAutoNum type="arabicPeriod"/>
              <a:tabLst>
                <a:tab pos="241300" algn="l"/>
              </a:tabLst>
            </a:pPr>
            <a:r>
              <a:rPr sz="1200" spc="-90" dirty="0">
                <a:solidFill>
                  <a:srgbClr val="231F20"/>
                </a:solidFill>
                <a:latin typeface="Arial"/>
                <a:cs typeface="Arial"/>
              </a:rPr>
              <a:t>L</a:t>
            </a:r>
            <a:r>
              <a:rPr sz="1200" spc="-15" dirty="0">
                <a:solidFill>
                  <a:srgbClr val="231F20"/>
                </a:solidFill>
                <a:latin typeface="Arial"/>
                <a:cs typeface="Arial"/>
              </a:rPr>
              <a:t>ead</a:t>
            </a:r>
            <a:r>
              <a:rPr sz="1200" spc="-35" dirty="0">
                <a:solidFill>
                  <a:srgbClr val="231F20"/>
                </a:solidFill>
                <a:latin typeface="Arial"/>
                <a:cs typeface="Arial"/>
              </a:rPr>
              <a:t> </a:t>
            </a:r>
            <a:r>
              <a:rPr sz="1200" spc="-25" dirty="0">
                <a:solidFill>
                  <a:srgbClr val="231F20"/>
                </a:solidFill>
                <a:latin typeface="Arial"/>
                <a:cs typeface="Arial"/>
              </a:rPr>
              <a:t>C</a:t>
            </a:r>
            <a:r>
              <a:rPr sz="1200" spc="50" dirty="0">
                <a:solidFill>
                  <a:srgbClr val="231F20"/>
                </a:solidFill>
                <a:latin typeface="Arial"/>
                <a:cs typeface="Arial"/>
              </a:rPr>
              <a:t>o</a:t>
            </a:r>
            <a:r>
              <a:rPr sz="1200" spc="45" dirty="0">
                <a:solidFill>
                  <a:srgbClr val="231F20"/>
                </a:solidFill>
                <a:latin typeface="Arial"/>
                <a:cs typeface="Arial"/>
              </a:rPr>
              <a:t>n</a:t>
            </a:r>
            <a:r>
              <a:rPr sz="1200" spc="-35" dirty="0">
                <a:solidFill>
                  <a:srgbClr val="231F20"/>
                </a:solidFill>
                <a:latin typeface="Arial"/>
                <a:cs typeface="Arial"/>
              </a:rPr>
              <a:t>v</a:t>
            </a:r>
            <a:r>
              <a:rPr sz="1200" spc="-10" dirty="0">
                <a:solidFill>
                  <a:srgbClr val="231F20"/>
                </a:solidFill>
                <a:latin typeface="Arial"/>
                <a:cs typeface="Arial"/>
              </a:rPr>
              <a:t>er</a:t>
            </a:r>
            <a:r>
              <a:rPr sz="1200" spc="5" dirty="0">
                <a:solidFill>
                  <a:srgbClr val="231F20"/>
                </a:solidFill>
                <a:latin typeface="Arial"/>
                <a:cs typeface="Arial"/>
              </a:rPr>
              <a:t>sion</a:t>
            </a:r>
            <a:r>
              <a:rPr sz="1200" spc="-35" dirty="0">
                <a:solidFill>
                  <a:srgbClr val="231F20"/>
                </a:solidFill>
                <a:latin typeface="Arial"/>
                <a:cs typeface="Arial"/>
              </a:rPr>
              <a:t> </a:t>
            </a:r>
            <a:r>
              <a:rPr sz="1200" spc="-55" dirty="0">
                <a:solidFill>
                  <a:srgbClr val="231F20"/>
                </a:solidFill>
                <a:latin typeface="Arial"/>
                <a:cs typeface="Arial"/>
              </a:rPr>
              <a:t>(</a:t>
            </a:r>
            <a:r>
              <a:rPr sz="1200" spc="-100" dirty="0">
                <a:solidFill>
                  <a:srgbClr val="231F20"/>
                </a:solidFill>
                <a:latin typeface="Arial"/>
                <a:cs typeface="Arial"/>
              </a:rPr>
              <a:t>a</a:t>
            </a:r>
            <a:r>
              <a:rPr sz="1200" spc="30" dirty="0">
                <a:solidFill>
                  <a:srgbClr val="231F20"/>
                </a:solidFill>
                <a:latin typeface="Arial"/>
                <a:cs typeface="Arial"/>
              </a:rPr>
              <a:t>ttr</a:t>
            </a:r>
            <a:r>
              <a:rPr sz="1200" dirty="0">
                <a:solidFill>
                  <a:srgbClr val="231F20"/>
                </a:solidFill>
                <a:latin typeface="Arial"/>
                <a:cs typeface="Arial"/>
              </a:rPr>
              <a:t>acting)</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Administrative</a:t>
            </a:r>
            <a:r>
              <a:rPr sz="1200" spc="-40" dirty="0">
                <a:solidFill>
                  <a:srgbClr val="231F20"/>
                </a:solidFill>
                <a:latin typeface="Arial"/>
                <a:cs typeface="Arial"/>
              </a:rPr>
              <a:t> </a:t>
            </a:r>
            <a:r>
              <a:rPr sz="1200" spc="-10" dirty="0">
                <a:solidFill>
                  <a:srgbClr val="231F20"/>
                </a:solidFill>
                <a:latin typeface="Arial"/>
                <a:cs typeface="Arial"/>
              </a:rPr>
              <a:t>Preparation</a:t>
            </a:r>
            <a:endParaRPr sz="1200">
              <a:latin typeface="Arial"/>
              <a:cs typeface="Arial"/>
            </a:endParaRPr>
          </a:p>
          <a:p>
            <a:pPr marL="241300" indent="-228600">
              <a:lnSpc>
                <a:spcPct val="100000"/>
              </a:lnSpc>
              <a:buAutoNum type="arabicPeriod"/>
              <a:tabLst>
                <a:tab pos="241300" algn="l"/>
              </a:tabLst>
            </a:pPr>
            <a:r>
              <a:rPr sz="1200" dirty="0">
                <a:solidFill>
                  <a:srgbClr val="231F20"/>
                </a:solidFill>
                <a:latin typeface="Arial"/>
                <a:cs typeface="Arial"/>
              </a:rPr>
              <a:t>Marketing</a:t>
            </a:r>
            <a:r>
              <a:rPr sz="1200" spc="-60" dirty="0">
                <a:solidFill>
                  <a:srgbClr val="231F20"/>
                </a:solidFill>
                <a:latin typeface="Arial"/>
                <a:cs typeface="Arial"/>
              </a:rPr>
              <a:t> </a:t>
            </a:r>
            <a:r>
              <a:rPr sz="1200" dirty="0">
                <a:solidFill>
                  <a:srgbClr val="231F20"/>
                </a:solidFill>
                <a:latin typeface="Arial"/>
                <a:cs typeface="Arial"/>
              </a:rPr>
              <a:t>and</a:t>
            </a:r>
            <a:r>
              <a:rPr sz="1200" spc="-60" dirty="0">
                <a:solidFill>
                  <a:srgbClr val="231F20"/>
                </a:solidFill>
                <a:latin typeface="Arial"/>
                <a:cs typeface="Arial"/>
              </a:rPr>
              <a:t> </a:t>
            </a:r>
            <a:r>
              <a:rPr sz="1200" spc="-20" dirty="0">
                <a:solidFill>
                  <a:srgbClr val="231F20"/>
                </a:solidFill>
                <a:latin typeface="Arial"/>
                <a:cs typeface="Arial"/>
              </a:rPr>
              <a:t>Exposure</a:t>
            </a:r>
            <a:endParaRPr sz="1200">
              <a:latin typeface="Arial"/>
              <a:cs typeface="Arial"/>
            </a:endParaRPr>
          </a:p>
          <a:p>
            <a:pPr marL="241300" indent="-228600">
              <a:lnSpc>
                <a:spcPct val="100000"/>
              </a:lnSpc>
              <a:buAutoNum type="arabicPeriod"/>
              <a:tabLst>
                <a:tab pos="241300" algn="l"/>
              </a:tabLst>
            </a:pPr>
            <a:r>
              <a:rPr sz="1200" spc="-10" dirty="0">
                <a:solidFill>
                  <a:srgbClr val="231F20"/>
                </a:solidFill>
                <a:latin typeface="Arial"/>
                <a:cs typeface="Arial"/>
              </a:rPr>
              <a:t>Presenting</a:t>
            </a:r>
            <a:r>
              <a:rPr sz="1200" spc="-65" dirty="0">
                <a:solidFill>
                  <a:srgbClr val="231F20"/>
                </a:solidFill>
                <a:latin typeface="Arial"/>
                <a:cs typeface="Arial"/>
              </a:rPr>
              <a:t> </a:t>
            </a:r>
            <a:r>
              <a:rPr sz="1200" dirty="0">
                <a:solidFill>
                  <a:srgbClr val="231F20"/>
                </a:solidFill>
                <a:latin typeface="Arial"/>
                <a:cs typeface="Arial"/>
              </a:rPr>
              <a:t>and</a:t>
            </a:r>
            <a:r>
              <a:rPr sz="1200" spc="-60" dirty="0">
                <a:solidFill>
                  <a:srgbClr val="231F20"/>
                </a:solidFill>
                <a:latin typeface="Arial"/>
                <a:cs typeface="Arial"/>
              </a:rPr>
              <a:t> </a:t>
            </a:r>
            <a:r>
              <a:rPr sz="1200" spc="15" dirty="0">
                <a:solidFill>
                  <a:srgbClr val="231F20"/>
                </a:solidFill>
                <a:latin typeface="Arial"/>
                <a:cs typeface="Arial"/>
              </a:rPr>
              <a:t>Negotiating</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Closing</a:t>
            </a:r>
            <a:r>
              <a:rPr sz="1200" spc="-60" dirty="0">
                <a:solidFill>
                  <a:srgbClr val="231F20"/>
                </a:solidFill>
                <a:latin typeface="Arial"/>
                <a:cs typeface="Arial"/>
              </a:rPr>
              <a:t> </a:t>
            </a:r>
            <a:r>
              <a:rPr sz="1200" spc="-10" dirty="0">
                <a:solidFill>
                  <a:srgbClr val="231F20"/>
                </a:solidFill>
                <a:latin typeface="Arial"/>
                <a:cs typeface="Arial"/>
              </a:rPr>
              <a:t>Preparation</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Post-Closing</a:t>
            </a:r>
            <a:r>
              <a:rPr sz="1200" spc="-50" dirty="0">
                <a:solidFill>
                  <a:srgbClr val="231F20"/>
                </a:solidFill>
                <a:latin typeface="Arial"/>
                <a:cs typeface="Arial"/>
              </a:rPr>
              <a:t> </a:t>
            </a:r>
            <a:r>
              <a:rPr sz="1200" spc="-10" dirty="0">
                <a:solidFill>
                  <a:srgbClr val="231F20"/>
                </a:solidFill>
                <a:latin typeface="Arial"/>
                <a:cs typeface="Arial"/>
              </a:rPr>
              <a:t>Activities</a:t>
            </a:r>
            <a:endParaRPr sz="1200">
              <a:latin typeface="Arial"/>
              <a:cs typeface="Arial"/>
            </a:endParaRPr>
          </a:p>
        </p:txBody>
      </p:sp>
      <p:sp>
        <p:nvSpPr>
          <p:cNvPr id="6" name="object 6"/>
          <p:cNvSpPr/>
          <p:nvPr/>
        </p:nvSpPr>
        <p:spPr>
          <a:xfrm>
            <a:off x="920750" y="2444750"/>
            <a:ext cx="5930900" cy="2159000"/>
          </a:xfrm>
          <a:custGeom>
            <a:avLst/>
            <a:gdLst/>
            <a:ahLst/>
            <a:cxnLst/>
            <a:rect l="l" t="t" r="r" b="b"/>
            <a:pathLst>
              <a:path w="5930900" h="21590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1936750"/>
                </a:lnTo>
                <a:lnTo>
                  <a:pt x="4523" y="1981486"/>
                </a:lnTo>
                <a:lnTo>
                  <a:pt x="17492" y="2023179"/>
                </a:lnTo>
                <a:lnTo>
                  <a:pt x="38006" y="2060928"/>
                </a:lnTo>
                <a:lnTo>
                  <a:pt x="65166" y="2093833"/>
                </a:lnTo>
                <a:lnTo>
                  <a:pt x="98071" y="2120993"/>
                </a:lnTo>
                <a:lnTo>
                  <a:pt x="135820" y="2141507"/>
                </a:lnTo>
                <a:lnTo>
                  <a:pt x="177513" y="2154476"/>
                </a:lnTo>
                <a:lnTo>
                  <a:pt x="222250" y="2159000"/>
                </a:lnTo>
                <a:lnTo>
                  <a:pt x="5708650" y="2159000"/>
                </a:lnTo>
                <a:lnTo>
                  <a:pt x="5753386" y="2154476"/>
                </a:lnTo>
                <a:lnTo>
                  <a:pt x="5795079" y="2141507"/>
                </a:lnTo>
                <a:lnTo>
                  <a:pt x="5832828" y="2120993"/>
                </a:lnTo>
                <a:lnTo>
                  <a:pt x="5865733" y="2093833"/>
                </a:lnTo>
                <a:lnTo>
                  <a:pt x="5892893" y="2060928"/>
                </a:lnTo>
                <a:lnTo>
                  <a:pt x="5913407" y="2023179"/>
                </a:lnTo>
                <a:lnTo>
                  <a:pt x="5926376" y="1981486"/>
                </a:lnTo>
                <a:lnTo>
                  <a:pt x="5930900" y="19367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7" name="object 7"/>
          <p:cNvSpPr txBox="1"/>
          <p:nvPr/>
        </p:nvSpPr>
        <p:spPr>
          <a:xfrm>
            <a:off x="914400" y="48387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0" dirty="0">
                <a:solidFill>
                  <a:srgbClr val="FFFFFF"/>
                </a:solidFill>
                <a:latin typeface="Gill Sans MT"/>
                <a:cs typeface="Gill Sans MT"/>
              </a:rPr>
              <a:t>THE</a:t>
            </a:r>
            <a:r>
              <a:rPr sz="1600" b="1" spc="-45" dirty="0">
                <a:solidFill>
                  <a:srgbClr val="FFFFFF"/>
                </a:solidFill>
                <a:latin typeface="Gill Sans MT"/>
                <a:cs typeface="Gill Sans MT"/>
              </a:rPr>
              <a:t> </a:t>
            </a:r>
            <a:r>
              <a:rPr sz="1600" b="1" spc="-10" dirty="0">
                <a:solidFill>
                  <a:srgbClr val="FFFFFF"/>
                </a:solidFill>
                <a:latin typeface="Gill Sans MT"/>
                <a:cs typeface="Gill Sans MT"/>
              </a:rPr>
              <a:t>7</a:t>
            </a:r>
            <a:r>
              <a:rPr sz="1600" b="1" spc="-40" dirty="0">
                <a:solidFill>
                  <a:srgbClr val="FFFFFF"/>
                </a:solidFill>
                <a:latin typeface="Gill Sans MT"/>
                <a:cs typeface="Gill Sans MT"/>
              </a:rPr>
              <a:t> </a:t>
            </a:r>
            <a:r>
              <a:rPr sz="1600" b="1" spc="-145" dirty="0">
                <a:solidFill>
                  <a:srgbClr val="FFFFFF"/>
                </a:solidFill>
                <a:latin typeface="Gill Sans MT"/>
                <a:cs typeface="Gill Sans MT"/>
              </a:rPr>
              <a:t>VITAL</a:t>
            </a:r>
            <a:r>
              <a:rPr sz="1600" b="1" spc="-40" dirty="0">
                <a:solidFill>
                  <a:srgbClr val="FFFFFF"/>
                </a:solidFill>
                <a:latin typeface="Gill Sans MT"/>
                <a:cs typeface="Gill Sans MT"/>
              </a:rPr>
              <a:t> </a:t>
            </a:r>
            <a:r>
              <a:rPr sz="1600" b="1" spc="-110" dirty="0">
                <a:solidFill>
                  <a:srgbClr val="FFFFFF"/>
                </a:solidFill>
                <a:latin typeface="Gill Sans MT"/>
                <a:cs typeface="Gill Sans MT"/>
              </a:rPr>
              <a:t>BUYER’S</a:t>
            </a:r>
            <a:r>
              <a:rPr sz="1600" b="1" spc="-45" dirty="0">
                <a:solidFill>
                  <a:srgbClr val="FFFFFF"/>
                </a:solidFill>
                <a:latin typeface="Gill Sans MT"/>
                <a:cs typeface="Gill Sans MT"/>
              </a:rPr>
              <a:t> </a:t>
            </a:r>
            <a:r>
              <a:rPr sz="1600" b="1" spc="-155" dirty="0">
                <a:solidFill>
                  <a:srgbClr val="FFFFFF"/>
                </a:solidFill>
                <a:latin typeface="Gill Sans MT"/>
                <a:cs typeface="Gill Sans MT"/>
              </a:rPr>
              <a:t>AGENT</a:t>
            </a:r>
            <a:r>
              <a:rPr sz="1600" b="1" spc="-40" dirty="0">
                <a:solidFill>
                  <a:srgbClr val="FFFFFF"/>
                </a:solidFill>
                <a:latin typeface="Gill Sans MT"/>
                <a:cs typeface="Gill Sans MT"/>
              </a:rPr>
              <a:t> </a:t>
            </a:r>
            <a:r>
              <a:rPr sz="1600" b="1" spc="-85" dirty="0">
                <a:solidFill>
                  <a:srgbClr val="FFFFFF"/>
                </a:solidFill>
                <a:latin typeface="Gill Sans MT"/>
                <a:cs typeface="Gill Sans MT"/>
              </a:rPr>
              <a:t>RESPONSIBILITIES</a:t>
            </a:r>
            <a:endParaRPr sz="1600">
              <a:latin typeface="Gill Sans MT"/>
              <a:cs typeface="Gill Sans MT"/>
            </a:endParaRPr>
          </a:p>
        </p:txBody>
      </p:sp>
      <p:sp>
        <p:nvSpPr>
          <p:cNvPr id="8" name="object 8"/>
          <p:cNvSpPr txBox="1"/>
          <p:nvPr/>
        </p:nvSpPr>
        <p:spPr>
          <a:xfrm>
            <a:off x="1358900" y="5473700"/>
            <a:ext cx="2154555" cy="1305560"/>
          </a:xfrm>
          <a:prstGeom prst="rect">
            <a:avLst/>
          </a:prstGeom>
        </p:spPr>
        <p:txBody>
          <a:bodyPr vert="horz" wrap="square" lIns="0" tIns="12700" rIns="0" bIns="0" rtlCol="0">
            <a:spAutoFit/>
          </a:bodyPr>
          <a:lstStyle/>
          <a:p>
            <a:pPr marL="241300" indent="-228600">
              <a:lnSpc>
                <a:spcPct val="100000"/>
              </a:lnSpc>
              <a:spcBef>
                <a:spcPts val="100"/>
              </a:spcBef>
              <a:buAutoNum type="arabicPeriod"/>
              <a:tabLst>
                <a:tab pos="240665" algn="l"/>
                <a:tab pos="241300" algn="l"/>
              </a:tabLst>
            </a:pPr>
            <a:r>
              <a:rPr sz="1200" spc="-90" dirty="0">
                <a:solidFill>
                  <a:srgbClr val="231F20"/>
                </a:solidFill>
                <a:latin typeface="Arial"/>
                <a:cs typeface="Arial"/>
              </a:rPr>
              <a:t>L</a:t>
            </a:r>
            <a:r>
              <a:rPr sz="1200" spc="-15" dirty="0">
                <a:solidFill>
                  <a:srgbClr val="231F20"/>
                </a:solidFill>
                <a:latin typeface="Arial"/>
                <a:cs typeface="Arial"/>
              </a:rPr>
              <a:t>ead</a:t>
            </a:r>
            <a:r>
              <a:rPr sz="1200" spc="-35" dirty="0">
                <a:solidFill>
                  <a:srgbClr val="231F20"/>
                </a:solidFill>
                <a:latin typeface="Arial"/>
                <a:cs typeface="Arial"/>
              </a:rPr>
              <a:t> </a:t>
            </a:r>
            <a:r>
              <a:rPr sz="1200" spc="-10" dirty="0">
                <a:solidFill>
                  <a:srgbClr val="231F20"/>
                </a:solidFill>
                <a:latin typeface="Arial"/>
                <a:cs typeface="Arial"/>
              </a:rPr>
              <a:t>Gene</a:t>
            </a:r>
            <a:r>
              <a:rPr sz="1200" spc="-15" dirty="0">
                <a:solidFill>
                  <a:srgbClr val="231F20"/>
                </a:solidFill>
                <a:latin typeface="Arial"/>
                <a:cs typeface="Arial"/>
              </a:rPr>
              <a:t>r</a:t>
            </a:r>
            <a:r>
              <a:rPr sz="1200" spc="-70" dirty="0">
                <a:solidFill>
                  <a:srgbClr val="231F20"/>
                </a:solidFill>
                <a:latin typeface="Arial"/>
                <a:cs typeface="Arial"/>
              </a:rPr>
              <a:t>a</a:t>
            </a:r>
            <a:r>
              <a:rPr sz="1200" spc="35" dirty="0">
                <a:solidFill>
                  <a:srgbClr val="231F20"/>
                </a:solidFill>
                <a:latin typeface="Arial"/>
                <a:cs typeface="Arial"/>
              </a:rPr>
              <a:t>tion</a:t>
            </a:r>
            <a:r>
              <a:rPr sz="1200" spc="-35" dirty="0">
                <a:solidFill>
                  <a:srgbClr val="231F20"/>
                </a:solidFill>
                <a:latin typeface="Arial"/>
                <a:cs typeface="Arial"/>
              </a:rPr>
              <a:t> </a:t>
            </a:r>
            <a:r>
              <a:rPr sz="1200" spc="-5" dirty="0">
                <a:solidFill>
                  <a:srgbClr val="231F20"/>
                </a:solidFill>
                <a:latin typeface="Arial"/>
                <a:cs typeface="Arial"/>
              </a:rPr>
              <a:t>(finding)</a:t>
            </a:r>
            <a:endParaRPr sz="1200">
              <a:latin typeface="Arial"/>
              <a:cs typeface="Arial"/>
            </a:endParaRPr>
          </a:p>
          <a:p>
            <a:pPr marL="241300" indent="-228600">
              <a:lnSpc>
                <a:spcPct val="100000"/>
              </a:lnSpc>
              <a:buAutoNum type="arabicPeriod"/>
              <a:tabLst>
                <a:tab pos="241300" algn="l"/>
              </a:tabLst>
            </a:pPr>
            <a:r>
              <a:rPr sz="1200" spc="-90" dirty="0">
                <a:solidFill>
                  <a:srgbClr val="231F20"/>
                </a:solidFill>
                <a:latin typeface="Arial"/>
                <a:cs typeface="Arial"/>
              </a:rPr>
              <a:t>L</a:t>
            </a:r>
            <a:r>
              <a:rPr sz="1200" spc="-15" dirty="0">
                <a:solidFill>
                  <a:srgbClr val="231F20"/>
                </a:solidFill>
                <a:latin typeface="Arial"/>
                <a:cs typeface="Arial"/>
              </a:rPr>
              <a:t>ead</a:t>
            </a:r>
            <a:r>
              <a:rPr sz="1200" spc="-35" dirty="0">
                <a:solidFill>
                  <a:srgbClr val="231F20"/>
                </a:solidFill>
                <a:latin typeface="Arial"/>
                <a:cs typeface="Arial"/>
              </a:rPr>
              <a:t> </a:t>
            </a:r>
            <a:r>
              <a:rPr sz="1200" spc="-25" dirty="0">
                <a:solidFill>
                  <a:srgbClr val="231F20"/>
                </a:solidFill>
                <a:latin typeface="Arial"/>
                <a:cs typeface="Arial"/>
              </a:rPr>
              <a:t>C</a:t>
            </a:r>
            <a:r>
              <a:rPr sz="1200" spc="50" dirty="0">
                <a:solidFill>
                  <a:srgbClr val="231F20"/>
                </a:solidFill>
                <a:latin typeface="Arial"/>
                <a:cs typeface="Arial"/>
              </a:rPr>
              <a:t>o</a:t>
            </a:r>
            <a:r>
              <a:rPr sz="1200" spc="45" dirty="0">
                <a:solidFill>
                  <a:srgbClr val="231F20"/>
                </a:solidFill>
                <a:latin typeface="Arial"/>
                <a:cs typeface="Arial"/>
              </a:rPr>
              <a:t>n</a:t>
            </a:r>
            <a:r>
              <a:rPr sz="1200" spc="-35" dirty="0">
                <a:solidFill>
                  <a:srgbClr val="231F20"/>
                </a:solidFill>
                <a:latin typeface="Arial"/>
                <a:cs typeface="Arial"/>
              </a:rPr>
              <a:t>v</a:t>
            </a:r>
            <a:r>
              <a:rPr sz="1200" spc="-10" dirty="0">
                <a:solidFill>
                  <a:srgbClr val="231F20"/>
                </a:solidFill>
                <a:latin typeface="Arial"/>
                <a:cs typeface="Arial"/>
              </a:rPr>
              <a:t>er</a:t>
            </a:r>
            <a:r>
              <a:rPr sz="1200" spc="5" dirty="0">
                <a:solidFill>
                  <a:srgbClr val="231F20"/>
                </a:solidFill>
                <a:latin typeface="Arial"/>
                <a:cs typeface="Arial"/>
              </a:rPr>
              <a:t>sion</a:t>
            </a:r>
            <a:r>
              <a:rPr sz="1200" spc="-35" dirty="0">
                <a:solidFill>
                  <a:srgbClr val="231F20"/>
                </a:solidFill>
                <a:latin typeface="Arial"/>
                <a:cs typeface="Arial"/>
              </a:rPr>
              <a:t> </a:t>
            </a:r>
            <a:r>
              <a:rPr sz="1200" spc="-55" dirty="0">
                <a:solidFill>
                  <a:srgbClr val="231F20"/>
                </a:solidFill>
                <a:latin typeface="Arial"/>
                <a:cs typeface="Arial"/>
              </a:rPr>
              <a:t>(</a:t>
            </a:r>
            <a:r>
              <a:rPr sz="1200" spc="-100" dirty="0">
                <a:solidFill>
                  <a:srgbClr val="231F20"/>
                </a:solidFill>
                <a:latin typeface="Arial"/>
                <a:cs typeface="Arial"/>
              </a:rPr>
              <a:t>a</a:t>
            </a:r>
            <a:r>
              <a:rPr sz="1200" spc="30" dirty="0">
                <a:solidFill>
                  <a:srgbClr val="231F20"/>
                </a:solidFill>
                <a:latin typeface="Arial"/>
                <a:cs typeface="Arial"/>
              </a:rPr>
              <a:t>ttr</a:t>
            </a:r>
            <a:r>
              <a:rPr sz="1200" dirty="0">
                <a:solidFill>
                  <a:srgbClr val="231F20"/>
                </a:solidFill>
                <a:latin typeface="Arial"/>
                <a:cs typeface="Arial"/>
              </a:rPr>
              <a:t>acting)</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Administrative</a:t>
            </a:r>
            <a:r>
              <a:rPr sz="1200" spc="-40" dirty="0">
                <a:solidFill>
                  <a:srgbClr val="231F20"/>
                </a:solidFill>
                <a:latin typeface="Arial"/>
                <a:cs typeface="Arial"/>
              </a:rPr>
              <a:t> </a:t>
            </a:r>
            <a:r>
              <a:rPr sz="1200" spc="-10" dirty="0">
                <a:solidFill>
                  <a:srgbClr val="231F20"/>
                </a:solidFill>
                <a:latin typeface="Arial"/>
                <a:cs typeface="Arial"/>
              </a:rPr>
              <a:t>Preparation</a:t>
            </a:r>
            <a:endParaRPr sz="1200">
              <a:latin typeface="Arial"/>
              <a:cs typeface="Arial"/>
            </a:endParaRPr>
          </a:p>
          <a:p>
            <a:pPr marL="241300" indent="-228600">
              <a:lnSpc>
                <a:spcPct val="100000"/>
              </a:lnSpc>
              <a:buAutoNum type="arabicPeriod"/>
              <a:tabLst>
                <a:tab pos="241300" algn="l"/>
              </a:tabLst>
            </a:pPr>
            <a:r>
              <a:rPr sz="1200" spc="10" dirty="0">
                <a:solidFill>
                  <a:srgbClr val="231F20"/>
                </a:solidFill>
                <a:latin typeface="Arial"/>
                <a:cs typeface="Arial"/>
              </a:rPr>
              <a:t>Showing</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Writing</a:t>
            </a:r>
            <a:r>
              <a:rPr sz="1200" spc="-55" dirty="0">
                <a:solidFill>
                  <a:srgbClr val="231F20"/>
                </a:solidFill>
                <a:latin typeface="Arial"/>
                <a:cs typeface="Arial"/>
              </a:rPr>
              <a:t> </a:t>
            </a:r>
            <a:r>
              <a:rPr sz="1200" dirty="0">
                <a:solidFill>
                  <a:srgbClr val="231F20"/>
                </a:solidFill>
                <a:latin typeface="Arial"/>
                <a:cs typeface="Arial"/>
              </a:rPr>
              <a:t>and</a:t>
            </a:r>
            <a:r>
              <a:rPr sz="1200" spc="-55" dirty="0">
                <a:solidFill>
                  <a:srgbClr val="231F20"/>
                </a:solidFill>
                <a:latin typeface="Arial"/>
                <a:cs typeface="Arial"/>
              </a:rPr>
              <a:t> </a:t>
            </a:r>
            <a:r>
              <a:rPr sz="1200" spc="15" dirty="0">
                <a:solidFill>
                  <a:srgbClr val="231F20"/>
                </a:solidFill>
                <a:latin typeface="Arial"/>
                <a:cs typeface="Arial"/>
              </a:rPr>
              <a:t>Negotiating</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Closing</a:t>
            </a:r>
            <a:r>
              <a:rPr sz="1200" spc="-60" dirty="0">
                <a:solidFill>
                  <a:srgbClr val="231F20"/>
                </a:solidFill>
                <a:latin typeface="Arial"/>
                <a:cs typeface="Arial"/>
              </a:rPr>
              <a:t> </a:t>
            </a:r>
            <a:r>
              <a:rPr sz="1200" spc="-10" dirty="0">
                <a:solidFill>
                  <a:srgbClr val="231F20"/>
                </a:solidFill>
                <a:latin typeface="Arial"/>
                <a:cs typeface="Arial"/>
              </a:rPr>
              <a:t>Preparation</a:t>
            </a:r>
            <a:endParaRPr sz="1200">
              <a:latin typeface="Arial"/>
              <a:cs typeface="Arial"/>
            </a:endParaRPr>
          </a:p>
          <a:p>
            <a:pPr marL="241300" indent="-228600">
              <a:lnSpc>
                <a:spcPct val="100000"/>
              </a:lnSpc>
              <a:buAutoNum type="arabicPeriod"/>
              <a:tabLst>
                <a:tab pos="241300" algn="l"/>
              </a:tabLst>
            </a:pPr>
            <a:r>
              <a:rPr sz="1200" spc="5" dirty="0">
                <a:solidFill>
                  <a:srgbClr val="231F20"/>
                </a:solidFill>
                <a:latin typeface="Arial"/>
                <a:cs typeface="Arial"/>
              </a:rPr>
              <a:t>Post-Closing</a:t>
            </a:r>
            <a:r>
              <a:rPr sz="1200" spc="-50" dirty="0">
                <a:solidFill>
                  <a:srgbClr val="231F20"/>
                </a:solidFill>
                <a:latin typeface="Arial"/>
                <a:cs typeface="Arial"/>
              </a:rPr>
              <a:t> </a:t>
            </a:r>
            <a:r>
              <a:rPr sz="1200" spc="-10" dirty="0">
                <a:solidFill>
                  <a:srgbClr val="231F20"/>
                </a:solidFill>
                <a:latin typeface="Arial"/>
                <a:cs typeface="Arial"/>
              </a:rPr>
              <a:t>Activities</a:t>
            </a:r>
            <a:endParaRPr sz="1200">
              <a:latin typeface="Arial"/>
              <a:cs typeface="Arial"/>
            </a:endParaRPr>
          </a:p>
        </p:txBody>
      </p:sp>
      <p:sp>
        <p:nvSpPr>
          <p:cNvPr id="9" name="object 9"/>
          <p:cNvSpPr/>
          <p:nvPr/>
        </p:nvSpPr>
        <p:spPr>
          <a:xfrm>
            <a:off x="920750" y="4845050"/>
            <a:ext cx="5930900" cy="2159000"/>
          </a:xfrm>
          <a:custGeom>
            <a:avLst/>
            <a:gdLst/>
            <a:ahLst/>
            <a:cxnLst/>
            <a:rect l="l" t="t" r="r" b="b"/>
            <a:pathLst>
              <a:path w="5930900" h="21590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1936750"/>
                </a:lnTo>
                <a:lnTo>
                  <a:pt x="4523" y="1981486"/>
                </a:lnTo>
                <a:lnTo>
                  <a:pt x="17492" y="2023179"/>
                </a:lnTo>
                <a:lnTo>
                  <a:pt x="38006" y="2060928"/>
                </a:lnTo>
                <a:lnTo>
                  <a:pt x="65166" y="2093833"/>
                </a:lnTo>
                <a:lnTo>
                  <a:pt x="98071" y="2120993"/>
                </a:lnTo>
                <a:lnTo>
                  <a:pt x="135820" y="2141507"/>
                </a:lnTo>
                <a:lnTo>
                  <a:pt x="177513" y="2154476"/>
                </a:lnTo>
                <a:lnTo>
                  <a:pt x="222250" y="2159000"/>
                </a:lnTo>
                <a:lnTo>
                  <a:pt x="5708650" y="2159000"/>
                </a:lnTo>
                <a:lnTo>
                  <a:pt x="5753386" y="2154476"/>
                </a:lnTo>
                <a:lnTo>
                  <a:pt x="5795079" y="2141507"/>
                </a:lnTo>
                <a:lnTo>
                  <a:pt x="5832828" y="2120993"/>
                </a:lnTo>
                <a:lnTo>
                  <a:pt x="5865733" y="2093833"/>
                </a:lnTo>
                <a:lnTo>
                  <a:pt x="5892893" y="2060928"/>
                </a:lnTo>
                <a:lnTo>
                  <a:pt x="5913407" y="2023179"/>
                </a:lnTo>
                <a:lnTo>
                  <a:pt x="5926376" y="1981486"/>
                </a:lnTo>
                <a:lnTo>
                  <a:pt x="5930900" y="19367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46</a:t>
            </a:fld>
            <a:endParaRPr spc="135"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2470533" y="850900"/>
            <a:ext cx="2831465"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0" dirty="0">
                <a:solidFill>
                  <a:srgbClr val="231F20"/>
                </a:solidFill>
                <a:uFill>
                  <a:solidFill>
                    <a:srgbClr val="231F20"/>
                  </a:solidFill>
                </a:uFill>
                <a:latin typeface="Gill Sans MT"/>
                <a:cs typeface="Gill Sans MT"/>
              </a:rPr>
              <a:t>CTIVITIES</a:t>
            </a:r>
            <a:endParaRPr sz="1600">
              <a:latin typeface="Gill Sans MT"/>
              <a:cs typeface="Gill Sans MT"/>
            </a:endParaRPr>
          </a:p>
        </p:txBody>
      </p:sp>
      <p:sp>
        <p:nvSpPr>
          <p:cNvPr id="4" name="object 4"/>
          <p:cNvSpPr/>
          <p:nvPr/>
        </p:nvSpPr>
        <p:spPr>
          <a:xfrm>
            <a:off x="920750" y="1377950"/>
            <a:ext cx="5930900" cy="6616700"/>
          </a:xfrm>
          <a:custGeom>
            <a:avLst/>
            <a:gdLst/>
            <a:ahLst/>
            <a:cxnLst/>
            <a:rect l="l" t="t" r="r" b="b"/>
            <a:pathLst>
              <a:path w="5930900" h="66167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6394450"/>
                </a:lnTo>
                <a:lnTo>
                  <a:pt x="4523" y="6439186"/>
                </a:lnTo>
                <a:lnTo>
                  <a:pt x="17492" y="6480879"/>
                </a:lnTo>
                <a:lnTo>
                  <a:pt x="38006" y="6518628"/>
                </a:lnTo>
                <a:lnTo>
                  <a:pt x="65166" y="6551533"/>
                </a:lnTo>
                <a:lnTo>
                  <a:pt x="98071" y="6578693"/>
                </a:lnTo>
                <a:lnTo>
                  <a:pt x="135820" y="6599207"/>
                </a:lnTo>
                <a:lnTo>
                  <a:pt x="177513" y="6612176"/>
                </a:lnTo>
                <a:lnTo>
                  <a:pt x="222250" y="6616700"/>
                </a:lnTo>
                <a:lnTo>
                  <a:pt x="5708650" y="6616700"/>
                </a:lnTo>
                <a:lnTo>
                  <a:pt x="5753386" y="6612176"/>
                </a:lnTo>
                <a:lnTo>
                  <a:pt x="5795079" y="6599207"/>
                </a:lnTo>
                <a:lnTo>
                  <a:pt x="5832828" y="6578693"/>
                </a:lnTo>
                <a:lnTo>
                  <a:pt x="5865733" y="6551533"/>
                </a:lnTo>
                <a:lnTo>
                  <a:pt x="5892893" y="6518628"/>
                </a:lnTo>
                <a:lnTo>
                  <a:pt x="5913407" y="6480879"/>
                </a:lnTo>
                <a:lnTo>
                  <a:pt x="5926376" y="6439186"/>
                </a:lnTo>
                <a:lnTo>
                  <a:pt x="5930900" y="63944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5" dirty="0">
                <a:solidFill>
                  <a:srgbClr val="FFFFFF"/>
                </a:solidFill>
                <a:latin typeface="Gill Sans MT"/>
                <a:cs typeface="Gill Sans MT"/>
              </a:rPr>
              <a:t>LEAD</a:t>
            </a:r>
            <a:r>
              <a:rPr sz="1600" b="1" spc="-45" dirty="0">
                <a:solidFill>
                  <a:srgbClr val="FFFFFF"/>
                </a:solidFill>
                <a:latin typeface="Gill Sans MT"/>
                <a:cs typeface="Gill Sans MT"/>
              </a:rPr>
              <a:t> </a:t>
            </a:r>
            <a:r>
              <a:rPr sz="1600" b="1" spc="-125" dirty="0">
                <a:solidFill>
                  <a:srgbClr val="FFFFFF"/>
                </a:solidFill>
                <a:latin typeface="Gill Sans MT"/>
                <a:cs typeface="Gill Sans MT"/>
              </a:rPr>
              <a:t>GENER</a:t>
            </a:r>
            <a:r>
              <a:rPr sz="1600" b="1" spc="-229"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9" name="object 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47</a:t>
            </a:fld>
            <a:endParaRPr spc="135" dirty="0"/>
          </a:p>
        </p:txBody>
      </p:sp>
      <p:sp>
        <p:nvSpPr>
          <p:cNvPr id="6" name="object 6"/>
          <p:cNvSpPr txBox="1"/>
          <p:nvPr/>
        </p:nvSpPr>
        <p:spPr>
          <a:xfrm>
            <a:off x="914400" y="3317227"/>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5" dirty="0">
                <a:solidFill>
                  <a:srgbClr val="FFFFFF"/>
                </a:solidFill>
                <a:latin typeface="Gill Sans MT"/>
                <a:cs typeface="Gill Sans MT"/>
              </a:rPr>
              <a:t>LEAD</a:t>
            </a:r>
            <a:r>
              <a:rPr sz="1600" b="1" spc="-45" dirty="0">
                <a:solidFill>
                  <a:srgbClr val="FFFFFF"/>
                </a:solidFill>
                <a:latin typeface="Gill Sans MT"/>
                <a:cs typeface="Gill Sans MT"/>
              </a:rPr>
              <a:t> </a:t>
            </a:r>
            <a:r>
              <a:rPr sz="1600" b="1" spc="-145" dirty="0">
                <a:solidFill>
                  <a:srgbClr val="FFFFFF"/>
                </a:solidFill>
                <a:latin typeface="Gill Sans MT"/>
                <a:cs typeface="Gill Sans MT"/>
              </a:rPr>
              <a:t>C</a:t>
            </a:r>
            <a:r>
              <a:rPr sz="1600" b="1" spc="-100" dirty="0">
                <a:solidFill>
                  <a:srgbClr val="FFFFFF"/>
                </a:solidFill>
                <a:latin typeface="Gill Sans MT"/>
                <a:cs typeface="Gill Sans MT"/>
              </a:rPr>
              <a:t>ONVERSION</a:t>
            </a:r>
            <a:endParaRPr sz="1600">
              <a:latin typeface="Gill Sans MT"/>
              <a:cs typeface="Gill Sans MT"/>
            </a:endParaRPr>
          </a:p>
        </p:txBody>
      </p:sp>
      <p:sp>
        <p:nvSpPr>
          <p:cNvPr id="7" name="object 7"/>
          <p:cNvSpPr txBox="1"/>
          <p:nvPr/>
        </p:nvSpPr>
        <p:spPr>
          <a:xfrm>
            <a:off x="1358900" y="2006600"/>
            <a:ext cx="4027804"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a:tabLst>
                <a:tab pos="297815" algn="l"/>
                <a:tab pos="298450" algn="l"/>
              </a:tabLst>
            </a:pPr>
            <a:r>
              <a:rPr sz="1200" b="1" spc="-80" dirty="0">
                <a:solidFill>
                  <a:srgbClr val="231F20"/>
                </a:solidFill>
                <a:latin typeface="Lucida Sans"/>
                <a:cs typeface="Lucida Sans"/>
              </a:rPr>
              <a:t>Finding</a:t>
            </a:r>
            <a:r>
              <a:rPr sz="1200" b="1" spc="-75" dirty="0">
                <a:solidFill>
                  <a:srgbClr val="231F20"/>
                </a:solidFill>
                <a:latin typeface="Lucida Sans"/>
                <a:cs typeface="Lucida Sans"/>
              </a:rPr>
              <a:t> </a:t>
            </a:r>
            <a:r>
              <a:rPr sz="1200" b="1" spc="-70" dirty="0">
                <a:solidFill>
                  <a:srgbClr val="231F20"/>
                </a:solidFill>
                <a:latin typeface="Lucida Sans"/>
                <a:cs typeface="Lucida Sans"/>
              </a:rPr>
              <a:t>Sellers</a:t>
            </a:r>
            <a:r>
              <a:rPr sz="1200" b="1" spc="-75" dirty="0">
                <a:solidFill>
                  <a:srgbClr val="231F20"/>
                </a:solidFill>
                <a:latin typeface="Lucida Sans"/>
                <a:cs typeface="Lucida Sans"/>
              </a:rPr>
              <a:t> </a:t>
            </a:r>
            <a:r>
              <a:rPr sz="1200" b="1" spc="-30" dirty="0">
                <a:solidFill>
                  <a:srgbClr val="231F20"/>
                </a:solidFill>
                <a:latin typeface="Lucida Sans"/>
                <a:cs typeface="Lucida Sans"/>
              </a:rPr>
              <a:t>(face-to-face,</a:t>
            </a:r>
            <a:r>
              <a:rPr sz="1200" b="1" spc="-75" dirty="0">
                <a:solidFill>
                  <a:srgbClr val="231F20"/>
                </a:solidFill>
                <a:latin typeface="Lucida Sans"/>
                <a:cs typeface="Lucida Sans"/>
              </a:rPr>
              <a:t> </a:t>
            </a:r>
            <a:r>
              <a:rPr sz="1200" b="1" spc="-60" dirty="0">
                <a:solidFill>
                  <a:srgbClr val="231F20"/>
                </a:solidFill>
                <a:latin typeface="Lucida Sans"/>
                <a:cs typeface="Lucida Sans"/>
              </a:rPr>
              <a:t>phone</a:t>
            </a:r>
            <a:r>
              <a:rPr sz="1200" b="1" spc="-75" dirty="0">
                <a:solidFill>
                  <a:srgbClr val="231F20"/>
                </a:solidFill>
                <a:latin typeface="Lucida Sans"/>
                <a:cs typeface="Lucida Sans"/>
              </a:rPr>
              <a:t> </a:t>
            </a:r>
            <a:r>
              <a:rPr sz="1200" b="1" spc="-60" dirty="0">
                <a:solidFill>
                  <a:srgbClr val="231F20"/>
                </a:solidFill>
                <a:latin typeface="Lucida Sans"/>
                <a:cs typeface="Lucida Sans"/>
              </a:rPr>
              <a:t>calls,</a:t>
            </a:r>
            <a:r>
              <a:rPr sz="1200" b="1" spc="-75" dirty="0">
                <a:solidFill>
                  <a:srgbClr val="231F20"/>
                </a:solidFill>
                <a:latin typeface="Lucida Sans"/>
                <a:cs typeface="Lucida Sans"/>
              </a:rPr>
              <a:t> </a:t>
            </a:r>
            <a:r>
              <a:rPr sz="1200" b="1" spc="-65" dirty="0">
                <a:solidFill>
                  <a:srgbClr val="231F20"/>
                </a:solidFill>
                <a:latin typeface="Lucida Sans"/>
                <a:cs typeface="Lucida Sans"/>
              </a:rPr>
              <a:t>mail,</a:t>
            </a:r>
            <a:r>
              <a:rPr sz="1200" b="1" spc="-75" dirty="0">
                <a:solidFill>
                  <a:srgbClr val="231F20"/>
                </a:solidFill>
                <a:latin typeface="Lucida Sans"/>
                <a:cs typeface="Lucida Sans"/>
              </a:rPr>
              <a:t> email)</a:t>
            </a:r>
            <a:endParaRPr sz="1200">
              <a:latin typeface="Lucida Sans"/>
              <a:cs typeface="Lucida Sans"/>
            </a:endParaRPr>
          </a:p>
          <a:p>
            <a:pPr marL="527050" lvl="1" indent="-228600">
              <a:lnSpc>
                <a:spcPct val="100000"/>
              </a:lnSpc>
              <a:buAutoNum type="alphaLcPeriod"/>
              <a:tabLst>
                <a:tab pos="527050" algn="l"/>
              </a:tabLst>
            </a:pPr>
            <a:r>
              <a:rPr sz="1200" spc="-85" dirty="0">
                <a:solidFill>
                  <a:srgbClr val="231F20"/>
                </a:solidFill>
                <a:latin typeface="Arial"/>
                <a:cs typeface="Arial"/>
              </a:rPr>
              <a:t>FSBOs</a:t>
            </a:r>
            <a:endParaRPr sz="1200">
              <a:latin typeface="Arial"/>
              <a:cs typeface="Arial"/>
            </a:endParaRPr>
          </a:p>
          <a:p>
            <a:pPr marL="527050" lvl="1" indent="-228600">
              <a:lnSpc>
                <a:spcPct val="100000"/>
              </a:lnSpc>
              <a:buAutoNum type="alphaLcPeriod"/>
              <a:tabLst>
                <a:tab pos="527050" algn="l"/>
              </a:tabLst>
            </a:pPr>
            <a:r>
              <a:rPr sz="1200" spc="-25" dirty="0">
                <a:solidFill>
                  <a:srgbClr val="231F20"/>
                </a:solidFill>
                <a:latin typeface="Arial"/>
                <a:cs typeface="Arial"/>
              </a:rPr>
              <a:t>Expired</a:t>
            </a:r>
            <a:r>
              <a:rPr sz="1200" spc="-55" dirty="0">
                <a:solidFill>
                  <a:srgbClr val="231F20"/>
                </a:solidFill>
                <a:latin typeface="Arial"/>
                <a:cs typeface="Arial"/>
              </a:rPr>
              <a:t> </a:t>
            </a:r>
            <a:r>
              <a:rPr sz="1200" dirty="0">
                <a:solidFill>
                  <a:srgbClr val="231F20"/>
                </a:solidFill>
                <a:latin typeface="Arial"/>
                <a:cs typeface="Arial"/>
              </a:rPr>
              <a:t>and</a:t>
            </a:r>
            <a:r>
              <a:rPr sz="1200" spc="-50" dirty="0">
                <a:solidFill>
                  <a:srgbClr val="231F20"/>
                </a:solidFill>
                <a:latin typeface="Arial"/>
                <a:cs typeface="Arial"/>
              </a:rPr>
              <a:t> </a:t>
            </a:r>
            <a:r>
              <a:rPr sz="1200" spc="15" dirty="0">
                <a:solidFill>
                  <a:srgbClr val="231F20"/>
                </a:solidFill>
                <a:latin typeface="Arial"/>
                <a:cs typeface="Arial"/>
              </a:rPr>
              <a:t>terminated</a:t>
            </a:r>
            <a:r>
              <a:rPr sz="1200" spc="-55" dirty="0">
                <a:solidFill>
                  <a:srgbClr val="231F20"/>
                </a:solidFill>
                <a:latin typeface="Arial"/>
                <a:cs typeface="Arial"/>
              </a:rPr>
              <a:t> </a:t>
            </a:r>
            <a:r>
              <a:rPr sz="1200" spc="-5" dirty="0">
                <a:solidFill>
                  <a:srgbClr val="231F20"/>
                </a:solidFill>
                <a:latin typeface="Arial"/>
                <a:cs typeface="Arial"/>
              </a:rPr>
              <a:t>listings</a:t>
            </a:r>
            <a:endParaRPr sz="1200">
              <a:latin typeface="Arial"/>
              <a:cs typeface="Arial"/>
            </a:endParaRPr>
          </a:p>
          <a:p>
            <a:pPr marL="527050" lvl="1" indent="-228600">
              <a:lnSpc>
                <a:spcPct val="100000"/>
              </a:lnSpc>
              <a:buAutoNum type="alphaLcPeriod"/>
              <a:tabLst>
                <a:tab pos="527050" algn="l"/>
              </a:tabLst>
            </a:pPr>
            <a:r>
              <a:rPr sz="1200" spc="-5" dirty="0">
                <a:solidFill>
                  <a:srgbClr val="231F20"/>
                </a:solidFill>
                <a:latin typeface="Arial"/>
                <a:cs typeface="Arial"/>
              </a:rPr>
              <a:t>Traditional</a:t>
            </a:r>
            <a:r>
              <a:rPr sz="1200" spc="-55" dirty="0">
                <a:solidFill>
                  <a:srgbClr val="231F20"/>
                </a:solidFill>
                <a:latin typeface="Arial"/>
                <a:cs typeface="Arial"/>
              </a:rPr>
              <a:t> </a:t>
            </a:r>
            <a:r>
              <a:rPr sz="1200" dirty="0">
                <a:solidFill>
                  <a:srgbClr val="231F20"/>
                </a:solidFill>
                <a:latin typeface="Arial"/>
                <a:cs typeface="Arial"/>
              </a:rPr>
              <a:t>and</a:t>
            </a:r>
            <a:r>
              <a:rPr sz="1200" spc="-55" dirty="0">
                <a:solidFill>
                  <a:srgbClr val="231F20"/>
                </a:solidFill>
                <a:latin typeface="Arial"/>
                <a:cs typeface="Arial"/>
              </a:rPr>
              <a:t> </a:t>
            </a:r>
            <a:r>
              <a:rPr sz="1200" spc="-5" dirty="0">
                <a:solidFill>
                  <a:srgbClr val="231F20"/>
                </a:solidFill>
                <a:latin typeface="Arial"/>
                <a:cs typeface="Arial"/>
              </a:rPr>
              <a:t>social</a:t>
            </a:r>
            <a:r>
              <a:rPr sz="1200" spc="-55" dirty="0">
                <a:solidFill>
                  <a:srgbClr val="231F20"/>
                </a:solidFill>
                <a:latin typeface="Arial"/>
                <a:cs typeface="Arial"/>
              </a:rPr>
              <a:t> </a:t>
            </a:r>
            <a:r>
              <a:rPr sz="1200" spc="15" dirty="0">
                <a:solidFill>
                  <a:srgbClr val="231F20"/>
                </a:solidFill>
                <a:latin typeface="Arial"/>
                <a:cs typeface="Arial"/>
              </a:rPr>
              <a:t>networks</a:t>
            </a:r>
            <a:endParaRPr sz="1200">
              <a:latin typeface="Arial"/>
              <a:cs typeface="Arial"/>
            </a:endParaRPr>
          </a:p>
          <a:p>
            <a:pPr marL="527050" lvl="1" indent="-228600">
              <a:lnSpc>
                <a:spcPct val="100000"/>
              </a:lnSpc>
              <a:buAutoNum type="alphaLcPeriod"/>
              <a:tabLst>
                <a:tab pos="527050" algn="l"/>
              </a:tabLst>
            </a:pPr>
            <a:r>
              <a:rPr sz="1200" spc="15" dirty="0">
                <a:solidFill>
                  <a:srgbClr val="231F20"/>
                </a:solidFill>
                <a:latin typeface="Arial"/>
                <a:cs typeface="Arial"/>
              </a:rPr>
              <a:t>Just-sold</a:t>
            </a:r>
            <a:r>
              <a:rPr sz="1200" spc="-65" dirty="0">
                <a:solidFill>
                  <a:srgbClr val="231F20"/>
                </a:solidFill>
                <a:latin typeface="Arial"/>
                <a:cs typeface="Arial"/>
              </a:rPr>
              <a:t> </a:t>
            </a:r>
            <a:r>
              <a:rPr sz="1200" spc="15" dirty="0">
                <a:solidFill>
                  <a:srgbClr val="231F20"/>
                </a:solidFill>
                <a:latin typeface="Arial"/>
                <a:cs typeface="Arial"/>
              </a:rPr>
              <a:t>notifications</a:t>
            </a:r>
            <a:endParaRPr sz="1200">
              <a:latin typeface="Arial"/>
              <a:cs typeface="Arial"/>
            </a:endParaRPr>
          </a:p>
          <a:p>
            <a:pPr marL="527050" lvl="1" indent="-228600">
              <a:lnSpc>
                <a:spcPct val="100000"/>
              </a:lnSpc>
              <a:buAutoNum type="alphaLcPeriod"/>
              <a:tabLst>
                <a:tab pos="527050" algn="l"/>
              </a:tabLst>
            </a:pPr>
            <a:r>
              <a:rPr sz="1200" spc="-15" dirty="0">
                <a:solidFill>
                  <a:srgbClr val="231F20"/>
                </a:solidFill>
                <a:latin typeface="Arial"/>
                <a:cs typeface="Arial"/>
              </a:rPr>
              <a:t>Farming</a:t>
            </a:r>
            <a:endParaRPr sz="1200">
              <a:latin typeface="Arial"/>
              <a:cs typeface="Arial"/>
            </a:endParaRPr>
          </a:p>
        </p:txBody>
      </p:sp>
      <p:sp>
        <p:nvSpPr>
          <p:cNvPr id="8" name="object 8"/>
          <p:cNvSpPr txBox="1"/>
          <p:nvPr/>
        </p:nvSpPr>
        <p:spPr>
          <a:xfrm>
            <a:off x="1358900" y="3937000"/>
            <a:ext cx="3122930" cy="3865879"/>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2"/>
              <a:tabLst>
                <a:tab pos="297815" algn="l"/>
                <a:tab pos="298450" algn="l"/>
              </a:tabLst>
            </a:pPr>
            <a:r>
              <a:rPr sz="1200" b="1" spc="-130" dirty="0">
                <a:solidFill>
                  <a:srgbClr val="231F20"/>
                </a:solidFill>
                <a:latin typeface="Lucida Sans"/>
                <a:cs typeface="Lucida Sans"/>
              </a:rPr>
              <a:t>Ask</a:t>
            </a:r>
            <a:r>
              <a:rPr sz="1200" b="1" spc="-85" dirty="0">
                <a:solidFill>
                  <a:srgbClr val="231F20"/>
                </a:solidFill>
                <a:latin typeface="Lucida Sans"/>
                <a:cs typeface="Lucida Sans"/>
              </a:rPr>
              <a:t> </a:t>
            </a:r>
            <a:r>
              <a:rPr sz="1200" b="1" spc="-25" dirty="0">
                <a:solidFill>
                  <a:srgbClr val="231F20"/>
                </a:solidFill>
                <a:latin typeface="Lucida Sans"/>
                <a:cs typeface="Lucida Sans"/>
              </a:rPr>
              <a:t>P</a:t>
            </a:r>
            <a:r>
              <a:rPr sz="1200" b="1" spc="-120" dirty="0">
                <a:solidFill>
                  <a:srgbClr val="231F20"/>
                </a:solidFill>
                <a:latin typeface="Lucida Sans"/>
                <a:cs typeface="Lucida Sans"/>
              </a:rPr>
              <a:t>r</a:t>
            </a:r>
            <a:r>
              <a:rPr sz="1200" b="1" spc="-60" dirty="0">
                <a:solidFill>
                  <a:srgbClr val="231F20"/>
                </a:solidFill>
                <a:latin typeface="Lucida Sans"/>
                <a:cs typeface="Lucida Sans"/>
              </a:rPr>
              <a:t>e-Listing</a:t>
            </a:r>
            <a:r>
              <a:rPr sz="1200" b="1" spc="-85" dirty="0">
                <a:solidFill>
                  <a:srgbClr val="231F20"/>
                </a:solidFill>
                <a:latin typeface="Lucida Sans"/>
                <a:cs typeface="Lucida Sans"/>
              </a:rPr>
              <a:t> </a:t>
            </a:r>
            <a:r>
              <a:rPr sz="1200" b="1" spc="-65" dirty="0">
                <a:solidFill>
                  <a:srgbClr val="231F20"/>
                </a:solidFill>
                <a:latin typeface="Lucida Sans"/>
                <a:cs typeface="Lucida Sans"/>
              </a:rPr>
              <a:t>Question</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2"/>
              <a:tabLst>
                <a:tab pos="297815" algn="l"/>
                <a:tab pos="298450" algn="l"/>
              </a:tabLst>
            </a:pPr>
            <a:r>
              <a:rPr sz="1200" b="1" spc="-90" dirty="0">
                <a:solidFill>
                  <a:srgbClr val="231F20"/>
                </a:solidFill>
                <a:latin typeface="Lucida Sans"/>
                <a:cs typeface="Lucida Sans"/>
              </a:rPr>
              <a:t>Assemble</a:t>
            </a:r>
            <a:r>
              <a:rPr sz="1200" b="1" spc="-85" dirty="0">
                <a:solidFill>
                  <a:srgbClr val="231F20"/>
                </a:solidFill>
                <a:latin typeface="Lucida Sans"/>
                <a:cs typeface="Lucida Sans"/>
              </a:rPr>
              <a:t> </a:t>
            </a:r>
            <a:r>
              <a:rPr sz="1200" b="1" spc="-25" dirty="0">
                <a:solidFill>
                  <a:srgbClr val="231F20"/>
                </a:solidFill>
                <a:latin typeface="Lucida Sans"/>
                <a:cs typeface="Lucida Sans"/>
              </a:rPr>
              <a:t>P</a:t>
            </a:r>
            <a:r>
              <a:rPr sz="1200" b="1" spc="-75" dirty="0">
                <a:solidFill>
                  <a:srgbClr val="231F20"/>
                </a:solidFill>
                <a:latin typeface="Lucida Sans"/>
                <a:cs typeface="Lucida Sans"/>
              </a:rPr>
              <a:t>ricing</a:t>
            </a:r>
            <a:r>
              <a:rPr sz="1200" b="1" spc="-85" dirty="0">
                <a:solidFill>
                  <a:srgbClr val="231F20"/>
                </a:solidFill>
                <a:latin typeface="Lucida Sans"/>
                <a:cs typeface="Lucida Sans"/>
              </a:rPr>
              <a:t> </a:t>
            </a:r>
            <a:r>
              <a:rPr sz="1200" b="1" spc="-210" dirty="0">
                <a:solidFill>
                  <a:srgbClr val="231F20"/>
                </a:solidFill>
                <a:latin typeface="Lucida Sans"/>
                <a:cs typeface="Lucida Sans"/>
              </a:rPr>
              <a:t>T</a:t>
            </a:r>
            <a:r>
              <a:rPr sz="1200" b="1" spc="-60" dirty="0">
                <a:solidFill>
                  <a:srgbClr val="231F20"/>
                </a:solidFill>
                <a:latin typeface="Lucida Sans"/>
                <a:cs typeface="Lucida Sans"/>
              </a:rPr>
              <a:t>ools</a:t>
            </a:r>
            <a:endParaRPr sz="1200">
              <a:latin typeface="Lucida Sans"/>
              <a:cs typeface="Lucida Sans"/>
            </a:endParaRPr>
          </a:p>
          <a:p>
            <a:pPr marL="298450" indent="-285750">
              <a:lnSpc>
                <a:spcPct val="100000"/>
              </a:lnSpc>
              <a:buAutoNum type="arabicPeriod" startAt="2"/>
              <a:tabLst>
                <a:tab pos="297815" algn="l"/>
                <a:tab pos="298450" algn="l"/>
              </a:tabLst>
            </a:pP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55" dirty="0">
                <a:solidFill>
                  <a:srgbClr val="231F20"/>
                </a:solidFill>
                <a:latin typeface="Lucida Sans"/>
                <a:cs typeface="Lucida Sans"/>
              </a:rPr>
              <a:t>n</a:t>
            </a:r>
            <a:r>
              <a:rPr sz="1200" b="1" spc="-95" dirty="0">
                <a:solidFill>
                  <a:srgbClr val="231F20"/>
                </a:solidFill>
                <a:latin typeface="Lucida Sans"/>
                <a:cs typeface="Lucida Sans"/>
              </a:rPr>
              <a:t>firm</a:t>
            </a:r>
            <a:r>
              <a:rPr sz="1200" b="1" spc="-85" dirty="0">
                <a:solidFill>
                  <a:srgbClr val="231F20"/>
                </a:solidFill>
                <a:latin typeface="Lucida Sans"/>
                <a:cs typeface="Lucida Sans"/>
              </a:rPr>
              <a:t> </a:t>
            </a:r>
            <a:r>
              <a:rPr sz="1200" b="1" spc="-75" dirty="0">
                <a:solidFill>
                  <a:srgbClr val="231F20"/>
                </a:solidFill>
                <a:latin typeface="Lucida Sans"/>
                <a:cs typeface="Lucida Sans"/>
              </a:rPr>
              <a:t>Appoi</a:t>
            </a:r>
            <a:r>
              <a:rPr sz="1200" b="1" spc="-90" dirty="0">
                <a:solidFill>
                  <a:srgbClr val="231F20"/>
                </a:solidFill>
                <a:latin typeface="Lucida Sans"/>
                <a:cs typeface="Lucida Sans"/>
              </a:rPr>
              <a:t>n</a:t>
            </a:r>
            <a:r>
              <a:rPr sz="1200" b="1" spc="-65" dirty="0">
                <a:solidFill>
                  <a:srgbClr val="231F20"/>
                </a:solidFill>
                <a:latin typeface="Lucida Sans"/>
                <a:cs typeface="Lucida Sans"/>
              </a:rPr>
              <a:t>tme</a:t>
            </a:r>
            <a:r>
              <a:rPr sz="1200" b="1" spc="-75"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2"/>
              <a:tabLst>
                <a:tab pos="297815" algn="l"/>
                <a:tab pos="298450" algn="l"/>
              </a:tabLst>
            </a:pPr>
            <a:r>
              <a:rPr sz="1200" b="1" spc="-25" dirty="0">
                <a:solidFill>
                  <a:srgbClr val="231F20"/>
                </a:solidFill>
                <a:latin typeface="Lucida Sans"/>
                <a:cs typeface="Lucida Sans"/>
              </a:rPr>
              <a:t>P</a:t>
            </a:r>
            <a:r>
              <a:rPr sz="1200" b="1" spc="-120" dirty="0">
                <a:solidFill>
                  <a:srgbClr val="231F20"/>
                </a:solidFill>
                <a:latin typeface="Lucida Sans"/>
                <a:cs typeface="Lucida Sans"/>
              </a:rPr>
              <a:t>r</a:t>
            </a:r>
            <a:r>
              <a:rPr sz="1200" b="1" spc="-80" dirty="0">
                <a:solidFill>
                  <a:srgbClr val="231F20"/>
                </a:solidFill>
                <a:latin typeface="Lucida Sans"/>
                <a:cs typeface="Lucida Sans"/>
              </a:rPr>
              <a:t>epar</a:t>
            </a:r>
            <a:r>
              <a:rPr sz="1200" b="1" spc="-50" dirty="0">
                <a:solidFill>
                  <a:srgbClr val="231F20"/>
                </a:solidFill>
                <a:latin typeface="Lucida Sans"/>
                <a:cs typeface="Lucida Sans"/>
              </a:rPr>
              <a:t>e</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105" dirty="0">
                <a:solidFill>
                  <a:srgbClr val="231F20"/>
                </a:solidFill>
                <a:latin typeface="Lucida Sans"/>
                <a:cs typeface="Lucida Sans"/>
              </a:rPr>
              <a:t>g</a:t>
            </a:r>
            <a:r>
              <a:rPr sz="1200" b="1" spc="-95" dirty="0">
                <a:solidFill>
                  <a:srgbClr val="231F20"/>
                </a:solidFill>
                <a:latin typeface="Lucida Sans"/>
                <a:cs typeface="Lucida Sans"/>
              </a:rPr>
              <a:t>r</a:t>
            </a:r>
            <a:r>
              <a:rPr sz="1200" b="1" spc="-65" dirty="0">
                <a:solidFill>
                  <a:srgbClr val="231F20"/>
                </a:solidFill>
                <a:latin typeface="Lucida Sans"/>
                <a:cs typeface="Lucida Sans"/>
              </a:rPr>
              <a:t>eeme</a:t>
            </a:r>
            <a:r>
              <a:rPr sz="1200" b="1" spc="-7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2"/>
              <a:tabLst>
                <a:tab pos="297815" algn="l"/>
                <a:tab pos="298450" algn="l"/>
              </a:tabLst>
            </a:pPr>
            <a:r>
              <a:rPr sz="1200" b="1" spc="-25" dirty="0">
                <a:solidFill>
                  <a:srgbClr val="231F20"/>
                </a:solidFill>
                <a:latin typeface="Lucida Sans"/>
                <a:cs typeface="Lucida Sans"/>
              </a:rPr>
              <a:t>Ge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45" dirty="0">
                <a:solidFill>
                  <a:srgbClr val="231F20"/>
                </a:solidFill>
                <a:latin typeface="Lucida Sans"/>
                <a:cs typeface="Lucida Sans"/>
              </a:rPr>
              <a:t>on</a:t>
            </a:r>
            <a:r>
              <a:rPr sz="1200" b="1" spc="-85" dirty="0">
                <a:solidFill>
                  <a:srgbClr val="231F20"/>
                </a:solidFill>
                <a:latin typeface="Lucida Sans"/>
                <a:cs typeface="Lucida Sans"/>
              </a:rPr>
              <a:t> </a:t>
            </a:r>
            <a:r>
              <a:rPr sz="1200" b="1" spc="-60" dirty="0">
                <a:solidFill>
                  <a:srgbClr val="231F20"/>
                </a:solidFill>
                <a:latin typeface="Lucida Sans"/>
                <a:cs typeface="Lucida Sans"/>
              </a:rPr>
              <a:t>the</a:t>
            </a:r>
            <a:r>
              <a:rPr sz="1200" b="1" spc="-85" dirty="0">
                <a:solidFill>
                  <a:srgbClr val="231F20"/>
                </a:solidFill>
                <a:latin typeface="Lucida Sans"/>
                <a:cs typeface="Lucida Sans"/>
              </a:rPr>
              <a:t> Listing </a:t>
            </a:r>
            <a:r>
              <a:rPr sz="1200" b="1" spc="-60" dirty="0">
                <a:solidFill>
                  <a:srgbClr val="231F20"/>
                </a:solidFill>
                <a:latin typeface="Lucida Sans"/>
                <a:cs typeface="Lucida Sans"/>
              </a:rPr>
              <a:t>Channel</a:t>
            </a:r>
            <a:endParaRPr sz="1200">
              <a:latin typeface="Lucida Sans"/>
              <a:cs typeface="Lucida Sans"/>
            </a:endParaRPr>
          </a:p>
          <a:p>
            <a:pPr marL="298450" indent="-285750">
              <a:lnSpc>
                <a:spcPct val="100000"/>
              </a:lnSpc>
              <a:buAutoNum type="arabicPeriod" startAt="2"/>
              <a:tabLst>
                <a:tab pos="297815" algn="l"/>
                <a:tab pos="298450" algn="l"/>
              </a:tabLst>
            </a:pPr>
            <a:r>
              <a:rPr sz="1200" b="1" spc="-95" dirty="0">
                <a:solidFill>
                  <a:srgbClr val="231F20"/>
                </a:solidFill>
                <a:latin typeface="Lucida Sans"/>
                <a:cs typeface="Lucida Sans"/>
              </a:rPr>
              <a:t>Arri</a:t>
            </a:r>
            <a:r>
              <a:rPr sz="1200" b="1" spc="-120"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45" dirty="0">
                <a:solidFill>
                  <a:srgbClr val="231F20"/>
                </a:solidFill>
                <a:latin typeface="Lucida Sans"/>
                <a:cs typeface="Lucida Sans"/>
              </a:rPr>
              <a:t>on</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75" dirty="0">
                <a:solidFill>
                  <a:srgbClr val="231F20"/>
                </a:solidFill>
                <a:latin typeface="Lucida Sans"/>
                <a:cs typeface="Lucida Sans"/>
              </a:rPr>
              <a:t>ime</a:t>
            </a:r>
            <a:endParaRPr sz="1200">
              <a:latin typeface="Lucida Sans"/>
              <a:cs typeface="Lucida Sans"/>
            </a:endParaRPr>
          </a:p>
          <a:p>
            <a:pPr marL="298450" indent="-285750">
              <a:lnSpc>
                <a:spcPct val="100000"/>
              </a:lnSpc>
              <a:buAutoNum type="arabicPeriod" startAt="2"/>
              <a:tabLst>
                <a:tab pos="297815" algn="l"/>
                <a:tab pos="298450" algn="l"/>
              </a:tabLst>
            </a:pPr>
            <a:r>
              <a:rPr sz="1200" b="1" spc="-55" dirty="0">
                <a:solidFill>
                  <a:srgbClr val="231F20"/>
                </a:solidFill>
                <a:latin typeface="Lucida Sans"/>
                <a:cs typeface="Lucida Sans"/>
              </a:rPr>
              <a:t>H</a:t>
            </a:r>
            <a:r>
              <a:rPr sz="1200" b="1" spc="-85" dirty="0">
                <a:solidFill>
                  <a:srgbClr val="231F20"/>
                </a:solidFill>
                <a:latin typeface="Lucida Sans"/>
                <a:cs typeface="Lucida Sans"/>
              </a:rPr>
              <a:t>a</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 Listing </a:t>
            </a: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55" dirty="0">
                <a:solidFill>
                  <a:srgbClr val="231F20"/>
                </a:solidFill>
                <a:latin typeface="Lucida Sans"/>
                <a:cs typeface="Lucida Sans"/>
              </a:rPr>
              <a:t>n</a:t>
            </a:r>
            <a:r>
              <a:rPr sz="1200" b="1" spc="-95" dirty="0">
                <a:solidFill>
                  <a:srgbClr val="231F20"/>
                </a:solidFill>
                <a:latin typeface="Lucida Sans"/>
                <a:cs typeface="Lucida Sans"/>
              </a:rPr>
              <a:t>v</a:t>
            </a:r>
            <a:r>
              <a:rPr sz="1200" b="1" spc="-85" dirty="0">
                <a:solidFill>
                  <a:srgbClr val="231F20"/>
                </a:solidFill>
                <a:latin typeface="Lucida Sans"/>
                <a:cs typeface="Lucida Sans"/>
              </a:rPr>
              <a:t>e</a:t>
            </a:r>
            <a:r>
              <a:rPr sz="1200" b="1" spc="-70" dirty="0">
                <a:solidFill>
                  <a:srgbClr val="231F20"/>
                </a:solidFill>
                <a:latin typeface="Lucida Sans"/>
                <a:cs typeface="Lucida Sans"/>
              </a:rPr>
              <a:t>r</a:t>
            </a:r>
            <a:r>
              <a:rPr sz="1200" b="1" spc="-110" dirty="0">
                <a:solidFill>
                  <a:srgbClr val="231F20"/>
                </a:solidFill>
                <a:latin typeface="Lucida Sans"/>
                <a:cs typeface="Lucida Sans"/>
              </a:rPr>
              <a:t>s</a:t>
            </a:r>
            <a:r>
              <a:rPr sz="1200" b="1" spc="-125" dirty="0">
                <a:solidFill>
                  <a:srgbClr val="231F20"/>
                </a:solidFill>
                <a:latin typeface="Lucida Sans"/>
                <a:cs typeface="Lucida Sans"/>
              </a:rPr>
              <a:t>a</a:t>
            </a:r>
            <a:r>
              <a:rPr sz="1200" b="1" spc="-60" dirty="0">
                <a:solidFill>
                  <a:srgbClr val="231F20"/>
                </a:solidFill>
                <a:latin typeface="Lucida Sans"/>
                <a:cs typeface="Lucida Sans"/>
              </a:rPr>
              <a:t>tion</a:t>
            </a:r>
            <a:endParaRPr sz="1200">
              <a:latin typeface="Lucida Sans"/>
              <a:cs typeface="Lucida Sans"/>
            </a:endParaRPr>
          </a:p>
          <a:p>
            <a:pPr marL="527050" lvl="1" indent="-228600">
              <a:lnSpc>
                <a:spcPct val="100000"/>
              </a:lnSpc>
              <a:buAutoNum type="alphaLcPeriod"/>
              <a:tabLst>
                <a:tab pos="527050" algn="l"/>
              </a:tabLst>
            </a:pPr>
            <a:r>
              <a:rPr sz="1200" spc="-105" dirty="0">
                <a:solidFill>
                  <a:srgbClr val="231F20"/>
                </a:solidFill>
                <a:latin typeface="Arial"/>
                <a:cs typeface="Arial"/>
              </a:rPr>
              <a:t>S</a:t>
            </a:r>
            <a:r>
              <a:rPr sz="1200" spc="-90" dirty="0">
                <a:solidFill>
                  <a:srgbClr val="231F20"/>
                </a:solidFill>
                <a:latin typeface="Arial"/>
                <a:cs typeface="Arial"/>
              </a:rPr>
              <a:t>e</a:t>
            </a:r>
            <a:r>
              <a:rPr sz="1200" spc="50" dirty="0">
                <a:solidFill>
                  <a:srgbClr val="231F20"/>
                </a:solidFill>
                <a:latin typeface="Arial"/>
                <a:cs typeface="Arial"/>
              </a:rPr>
              <a:t>t</a:t>
            </a:r>
            <a:r>
              <a:rPr sz="1200" spc="-35" dirty="0">
                <a:solidFill>
                  <a:srgbClr val="231F20"/>
                </a:solidFill>
                <a:latin typeface="Arial"/>
                <a:cs typeface="Arial"/>
              </a:rPr>
              <a:t> </a:t>
            </a:r>
            <a:r>
              <a:rPr sz="1200" spc="40" dirty="0">
                <a:solidFill>
                  <a:srgbClr val="231F20"/>
                </a:solidFill>
                <a:latin typeface="Arial"/>
                <a:cs typeface="Arial"/>
              </a:rPr>
              <a:t>t</a:t>
            </a:r>
            <a:r>
              <a:rPr sz="1200" spc="25" dirty="0">
                <a:solidFill>
                  <a:srgbClr val="231F20"/>
                </a:solidFill>
                <a:latin typeface="Arial"/>
                <a:cs typeface="Arial"/>
              </a:rPr>
              <a:t>one</a:t>
            </a:r>
            <a:endParaRPr sz="1200">
              <a:latin typeface="Arial"/>
              <a:cs typeface="Arial"/>
            </a:endParaRPr>
          </a:p>
          <a:p>
            <a:pPr marL="527050" lvl="1" indent="-228600">
              <a:lnSpc>
                <a:spcPct val="100000"/>
              </a:lnSpc>
              <a:buAutoNum type="alphaLcPeriod"/>
              <a:tabLst>
                <a:tab pos="527050" algn="l"/>
              </a:tabLst>
            </a:pPr>
            <a:r>
              <a:rPr sz="1200" spc="-25" dirty="0">
                <a:solidFill>
                  <a:srgbClr val="231F20"/>
                </a:solidFill>
                <a:latin typeface="Arial"/>
                <a:cs typeface="Arial"/>
              </a:rPr>
              <a:t>U</a:t>
            </a:r>
            <a:r>
              <a:rPr sz="1200" spc="35" dirty="0">
                <a:solidFill>
                  <a:srgbClr val="231F20"/>
                </a:solidFill>
                <a:latin typeface="Arial"/>
                <a:cs typeface="Arial"/>
              </a:rPr>
              <a:t>n</a:t>
            </a:r>
            <a:r>
              <a:rPr sz="1200" spc="20" dirty="0">
                <a:solidFill>
                  <a:srgbClr val="231F20"/>
                </a:solidFill>
                <a:latin typeface="Arial"/>
                <a:cs typeface="Arial"/>
              </a:rPr>
              <a:t>c</a:t>
            </a:r>
            <a:r>
              <a:rPr sz="1200" spc="65" dirty="0">
                <a:solidFill>
                  <a:srgbClr val="231F20"/>
                </a:solidFill>
                <a:latin typeface="Arial"/>
                <a:cs typeface="Arial"/>
              </a:rPr>
              <a:t>o</a:t>
            </a:r>
            <a:r>
              <a:rPr sz="1200" spc="-35" dirty="0">
                <a:solidFill>
                  <a:srgbClr val="231F20"/>
                </a:solidFill>
                <a:latin typeface="Arial"/>
                <a:cs typeface="Arial"/>
              </a:rPr>
              <a:t>v</a:t>
            </a:r>
            <a:r>
              <a:rPr sz="1200" spc="-5" dirty="0">
                <a:solidFill>
                  <a:srgbClr val="231F20"/>
                </a:solidFill>
                <a:latin typeface="Arial"/>
                <a:cs typeface="Arial"/>
              </a:rPr>
              <a:t>er</a:t>
            </a:r>
            <a:r>
              <a:rPr sz="1200" spc="-35" dirty="0">
                <a:solidFill>
                  <a:srgbClr val="231F20"/>
                </a:solidFill>
                <a:latin typeface="Arial"/>
                <a:cs typeface="Arial"/>
              </a:rPr>
              <a:t> </a:t>
            </a:r>
            <a:r>
              <a:rPr sz="1200" spc="-10" dirty="0">
                <a:solidFill>
                  <a:srgbClr val="231F20"/>
                </a:solidFill>
                <a:latin typeface="Arial"/>
                <a:cs typeface="Arial"/>
              </a:rPr>
              <a:t>needs</a:t>
            </a:r>
            <a:endParaRPr sz="1200">
              <a:latin typeface="Arial"/>
              <a:cs typeface="Arial"/>
            </a:endParaRPr>
          </a:p>
          <a:p>
            <a:pPr marL="527050" lvl="1" indent="-228600">
              <a:lnSpc>
                <a:spcPct val="100000"/>
              </a:lnSpc>
              <a:buAutoNum type="alphaLcPeriod"/>
              <a:tabLst>
                <a:tab pos="527050" algn="l"/>
              </a:tabLst>
            </a:pPr>
            <a:r>
              <a:rPr sz="1200" spc="-105" dirty="0">
                <a:solidFill>
                  <a:srgbClr val="231F20"/>
                </a:solidFill>
                <a:latin typeface="Arial"/>
                <a:cs typeface="Arial"/>
              </a:rPr>
              <a:t>P</a:t>
            </a:r>
            <a:r>
              <a:rPr sz="1200" spc="10" dirty="0">
                <a:solidFill>
                  <a:srgbClr val="231F20"/>
                </a:solidFill>
                <a:latin typeface="Arial"/>
                <a:cs typeface="Arial"/>
              </a:rPr>
              <a:t>rioriti</a:t>
            </a:r>
            <a:r>
              <a:rPr sz="1200" spc="5" dirty="0">
                <a:solidFill>
                  <a:srgbClr val="231F20"/>
                </a:solidFill>
                <a:latin typeface="Arial"/>
                <a:cs typeface="Arial"/>
              </a:rPr>
              <a:t>z</a:t>
            </a:r>
            <a:r>
              <a:rPr sz="1200" spc="-15" dirty="0">
                <a:solidFill>
                  <a:srgbClr val="231F20"/>
                </a:solidFill>
                <a:latin typeface="Arial"/>
                <a:cs typeface="Arial"/>
              </a:rPr>
              <a:t>e</a:t>
            </a:r>
            <a:r>
              <a:rPr sz="1200" spc="-35" dirty="0">
                <a:solidFill>
                  <a:srgbClr val="231F20"/>
                </a:solidFill>
                <a:latin typeface="Arial"/>
                <a:cs typeface="Arial"/>
              </a:rPr>
              <a:t> </a:t>
            </a:r>
            <a:r>
              <a:rPr sz="1200" spc="-10" dirty="0">
                <a:solidFill>
                  <a:srgbClr val="231F20"/>
                </a:solidFill>
                <a:latin typeface="Arial"/>
                <a:cs typeface="Arial"/>
              </a:rPr>
              <a:t>needs</a:t>
            </a:r>
            <a:endParaRPr sz="1200">
              <a:latin typeface="Arial"/>
              <a:cs typeface="Arial"/>
            </a:endParaRPr>
          </a:p>
          <a:p>
            <a:pPr marL="527050" lvl="1" indent="-228600">
              <a:lnSpc>
                <a:spcPct val="100000"/>
              </a:lnSpc>
              <a:buAutoNum type="alphaLcPeriod"/>
              <a:tabLst>
                <a:tab pos="527050" algn="l"/>
              </a:tabLst>
            </a:pPr>
            <a:r>
              <a:rPr sz="1200" spc="-10" dirty="0">
                <a:solidFill>
                  <a:srgbClr val="231F20"/>
                </a:solidFill>
                <a:latin typeface="Arial"/>
                <a:cs typeface="Arial"/>
              </a:rPr>
              <a:t>Transition</a:t>
            </a:r>
            <a:r>
              <a:rPr sz="1200" spc="-55" dirty="0">
                <a:solidFill>
                  <a:srgbClr val="231F20"/>
                </a:solidFill>
                <a:latin typeface="Arial"/>
                <a:cs typeface="Arial"/>
              </a:rPr>
              <a:t> </a:t>
            </a:r>
            <a:r>
              <a:rPr sz="1200" spc="55" dirty="0">
                <a:solidFill>
                  <a:srgbClr val="231F20"/>
                </a:solidFill>
                <a:latin typeface="Arial"/>
                <a:cs typeface="Arial"/>
              </a:rPr>
              <a:t>to</a:t>
            </a:r>
            <a:r>
              <a:rPr sz="1200" spc="-50" dirty="0">
                <a:solidFill>
                  <a:srgbClr val="231F20"/>
                </a:solidFill>
                <a:latin typeface="Arial"/>
                <a:cs typeface="Arial"/>
              </a:rPr>
              <a:t> </a:t>
            </a:r>
            <a:r>
              <a:rPr sz="1200" spc="15" dirty="0">
                <a:solidFill>
                  <a:srgbClr val="231F20"/>
                </a:solidFill>
                <a:latin typeface="Arial"/>
                <a:cs typeface="Arial"/>
              </a:rPr>
              <a:t>pricing</a:t>
            </a:r>
            <a:r>
              <a:rPr sz="1200" spc="-50" dirty="0">
                <a:solidFill>
                  <a:srgbClr val="231F20"/>
                </a:solidFill>
                <a:latin typeface="Arial"/>
                <a:cs typeface="Arial"/>
              </a:rPr>
              <a:t> </a:t>
            </a:r>
            <a:r>
              <a:rPr sz="1200" spc="25" dirty="0">
                <a:solidFill>
                  <a:srgbClr val="231F20"/>
                </a:solidFill>
                <a:latin typeface="Arial"/>
                <a:cs typeface="Arial"/>
              </a:rPr>
              <a:t>tools</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Review</a:t>
            </a:r>
            <a:r>
              <a:rPr sz="1200" spc="-50" dirty="0">
                <a:solidFill>
                  <a:srgbClr val="231F20"/>
                </a:solidFill>
                <a:latin typeface="Arial"/>
                <a:cs typeface="Arial"/>
              </a:rPr>
              <a:t> </a:t>
            </a:r>
            <a:r>
              <a:rPr sz="1200" spc="15" dirty="0">
                <a:solidFill>
                  <a:srgbClr val="231F20"/>
                </a:solidFill>
                <a:latin typeface="Arial"/>
                <a:cs typeface="Arial"/>
              </a:rPr>
              <a:t>pricing</a:t>
            </a:r>
            <a:r>
              <a:rPr sz="1200" spc="-50" dirty="0">
                <a:solidFill>
                  <a:srgbClr val="231F20"/>
                </a:solidFill>
                <a:latin typeface="Arial"/>
                <a:cs typeface="Arial"/>
              </a:rPr>
              <a:t> </a:t>
            </a:r>
            <a:r>
              <a:rPr sz="1200" spc="25" dirty="0">
                <a:solidFill>
                  <a:srgbClr val="231F20"/>
                </a:solidFill>
                <a:latin typeface="Arial"/>
                <a:cs typeface="Arial"/>
              </a:rPr>
              <a:t>information</a:t>
            </a:r>
            <a:endParaRPr sz="1200">
              <a:latin typeface="Arial"/>
              <a:cs typeface="Arial"/>
            </a:endParaRPr>
          </a:p>
          <a:p>
            <a:pPr marL="527050" lvl="1" indent="-228600">
              <a:lnSpc>
                <a:spcPct val="100000"/>
              </a:lnSpc>
              <a:buAutoNum type="alphaLcPeriod"/>
              <a:tabLst>
                <a:tab pos="526415" algn="l"/>
                <a:tab pos="527050" algn="l"/>
              </a:tabLst>
            </a:pPr>
            <a:r>
              <a:rPr sz="1200" spc="-20" dirty="0">
                <a:solidFill>
                  <a:srgbClr val="231F20"/>
                </a:solidFill>
                <a:latin typeface="Arial"/>
                <a:cs typeface="Arial"/>
              </a:rPr>
              <a:t>Agree</a:t>
            </a:r>
            <a:r>
              <a:rPr sz="1200" spc="-45" dirty="0">
                <a:solidFill>
                  <a:srgbClr val="231F20"/>
                </a:solidFill>
                <a:latin typeface="Arial"/>
                <a:cs typeface="Arial"/>
              </a:rPr>
              <a:t> </a:t>
            </a:r>
            <a:r>
              <a:rPr sz="1200" spc="50" dirty="0">
                <a:solidFill>
                  <a:srgbClr val="231F20"/>
                </a:solidFill>
                <a:latin typeface="Arial"/>
                <a:cs typeface="Arial"/>
              </a:rPr>
              <a:t>on</a:t>
            </a:r>
            <a:r>
              <a:rPr sz="1200" spc="-40" dirty="0">
                <a:solidFill>
                  <a:srgbClr val="231F20"/>
                </a:solidFill>
                <a:latin typeface="Arial"/>
                <a:cs typeface="Arial"/>
              </a:rPr>
              <a:t> </a:t>
            </a:r>
            <a:r>
              <a:rPr sz="1200" dirty="0">
                <a:solidFill>
                  <a:srgbClr val="231F20"/>
                </a:solidFill>
                <a:latin typeface="Arial"/>
                <a:cs typeface="Arial"/>
              </a:rPr>
              <a:t>appropriate</a:t>
            </a:r>
            <a:r>
              <a:rPr sz="1200" spc="-40" dirty="0">
                <a:solidFill>
                  <a:srgbClr val="231F20"/>
                </a:solidFill>
                <a:latin typeface="Arial"/>
                <a:cs typeface="Arial"/>
              </a:rPr>
              <a:t> </a:t>
            </a:r>
            <a:r>
              <a:rPr sz="1200" spc="10" dirty="0">
                <a:solidFill>
                  <a:srgbClr val="231F20"/>
                </a:solidFill>
                <a:latin typeface="Arial"/>
                <a:cs typeface="Arial"/>
              </a:rPr>
              <a:t>price</a:t>
            </a:r>
            <a:r>
              <a:rPr sz="1200" spc="-40" dirty="0">
                <a:solidFill>
                  <a:srgbClr val="231F20"/>
                </a:solidFill>
                <a:latin typeface="Arial"/>
                <a:cs typeface="Arial"/>
              </a:rPr>
              <a:t> </a:t>
            </a:r>
            <a:r>
              <a:rPr sz="1200" spc="10" dirty="0">
                <a:solidFill>
                  <a:srgbClr val="231F20"/>
                </a:solidFill>
                <a:latin typeface="Arial"/>
                <a:cs typeface="Arial"/>
              </a:rPr>
              <a:t>entry</a:t>
            </a:r>
            <a:r>
              <a:rPr sz="1200" spc="-45" dirty="0">
                <a:solidFill>
                  <a:srgbClr val="231F20"/>
                </a:solidFill>
                <a:latin typeface="Arial"/>
                <a:cs typeface="Arial"/>
              </a:rPr>
              <a:t> </a:t>
            </a:r>
            <a:r>
              <a:rPr sz="1200" spc="35" dirty="0">
                <a:solidFill>
                  <a:srgbClr val="231F20"/>
                </a:solidFill>
                <a:latin typeface="Arial"/>
                <a:cs typeface="Arial"/>
              </a:rPr>
              <a:t>point</a:t>
            </a:r>
            <a:endParaRPr sz="1200">
              <a:latin typeface="Arial"/>
              <a:cs typeface="Arial"/>
            </a:endParaRPr>
          </a:p>
          <a:p>
            <a:pPr marL="527050" lvl="1" indent="-228600">
              <a:lnSpc>
                <a:spcPct val="100000"/>
              </a:lnSpc>
              <a:buAutoNum type="alphaLcPeriod"/>
              <a:tabLst>
                <a:tab pos="527050" algn="l"/>
              </a:tabLst>
            </a:pPr>
            <a:r>
              <a:rPr sz="1200" spc="-10" dirty="0">
                <a:solidFill>
                  <a:srgbClr val="231F20"/>
                </a:solidFill>
                <a:latin typeface="Arial"/>
                <a:cs typeface="Arial"/>
              </a:rPr>
              <a:t>Transition</a:t>
            </a:r>
            <a:r>
              <a:rPr sz="1200" spc="-40" dirty="0">
                <a:solidFill>
                  <a:srgbClr val="231F20"/>
                </a:solidFill>
                <a:latin typeface="Arial"/>
                <a:cs typeface="Arial"/>
              </a:rPr>
              <a:t> </a:t>
            </a:r>
            <a:r>
              <a:rPr sz="1200" spc="55" dirty="0">
                <a:solidFill>
                  <a:srgbClr val="231F20"/>
                </a:solidFill>
                <a:latin typeface="Arial"/>
                <a:cs typeface="Arial"/>
              </a:rPr>
              <a:t>to</a:t>
            </a:r>
            <a:r>
              <a:rPr sz="1200" spc="-40" dirty="0">
                <a:solidFill>
                  <a:srgbClr val="231F20"/>
                </a:solidFill>
                <a:latin typeface="Arial"/>
                <a:cs typeface="Arial"/>
              </a:rPr>
              <a:t> </a:t>
            </a:r>
            <a:r>
              <a:rPr sz="1200" spc="-5" dirty="0">
                <a:solidFill>
                  <a:srgbClr val="231F20"/>
                </a:solidFill>
                <a:latin typeface="Arial"/>
                <a:cs typeface="Arial"/>
              </a:rPr>
              <a:t>roles</a:t>
            </a:r>
            <a:r>
              <a:rPr sz="1200" spc="-40" dirty="0">
                <a:solidFill>
                  <a:srgbClr val="231F20"/>
                </a:solidFill>
                <a:latin typeface="Arial"/>
                <a:cs typeface="Arial"/>
              </a:rPr>
              <a:t> </a:t>
            </a:r>
            <a:r>
              <a:rPr sz="1200" dirty="0">
                <a:solidFill>
                  <a:srgbClr val="231F20"/>
                </a:solidFill>
                <a:latin typeface="Arial"/>
                <a:cs typeface="Arial"/>
              </a:rPr>
              <a:t>and</a:t>
            </a:r>
            <a:r>
              <a:rPr sz="1200" spc="-40" dirty="0">
                <a:solidFill>
                  <a:srgbClr val="231F20"/>
                </a:solidFill>
                <a:latin typeface="Arial"/>
                <a:cs typeface="Arial"/>
              </a:rPr>
              <a:t> </a:t>
            </a:r>
            <a:r>
              <a:rPr sz="1200" dirty="0">
                <a:solidFill>
                  <a:srgbClr val="231F20"/>
                </a:solidFill>
                <a:latin typeface="Arial"/>
                <a:cs typeface="Arial"/>
              </a:rPr>
              <a:t>expectations</a:t>
            </a:r>
            <a:endParaRPr sz="1200">
              <a:latin typeface="Arial"/>
              <a:cs typeface="Arial"/>
            </a:endParaRPr>
          </a:p>
          <a:p>
            <a:pPr marL="698500" lvl="2" indent="-171450">
              <a:lnSpc>
                <a:spcPct val="100000"/>
              </a:lnSpc>
              <a:buChar char="•"/>
              <a:tabLst>
                <a:tab pos="698500" algn="l"/>
              </a:tabLst>
            </a:pPr>
            <a:r>
              <a:rPr sz="1200" spc="-20" dirty="0">
                <a:solidFill>
                  <a:srgbClr val="231F20"/>
                </a:solidFill>
                <a:latin typeface="Arial"/>
                <a:cs typeface="Arial"/>
              </a:rPr>
              <a:t>Review</a:t>
            </a:r>
            <a:r>
              <a:rPr sz="1200" spc="-65" dirty="0">
                <a:solidFill>
                  <a:srgbClr val="231F20"/>
                </a:solidFill>
                <a:latin typeface="Arial"/>
                <a:cs typeface="Arial"/>
              </a:rPr>
              <a:t> </a:t>
            </a:r>
            <a:r>
              <a:rPr sz="1200" spc="35" dirty="0">
                <a:solidFill>
                  <a:srgbClr val="231F20"/>
                </a:solidFill>
                <a:latin typeface="Arial"/>
                <a:cs typeface="Arial"/>
              </a:rPr>
              <a:t>my</a:t>
            </a:r>
            <a:r>
              <a:rPr sz="1200" spc="-60" dirty="0">
                <a:solidFill>
                  <a:srgbClr val="231F20"/>
                </a:solidFill>
                <a:latin typeface="Arial"/>
                <a:cs typeface="Arial"/>
              </a:rPr>
              <a:t> </a:t>
            </a:r>
            <a:r>
              <a:rPr sz="1200" spc="15" dirty="0">
                <a:solidFill>
                  <a:srgbClr val="231F20"/>
                </a:solidFill>
                <a:latin typeface="Arial"/>
                <a:cs typeface="Arial"/>
              </a:rPr>
              <a:t>role</a:t>
            </a:r>
            <a:endParaRPr sz="1200">
              <a:latin typeface="Arial"/>
              <a:cs typeface="Arial"/>
            </a:endParaRPr>
          </a:p>
          <a:p>
            <a:pPr marL="698500" lvl="2" indent="-171450">
              <a:lnSpc>
                <a:spcPct val="100000"/>
              </a:lnSpc>
              <a:buChar char="•"/>
              <a:tabLst>
                <a:tab pos="698500" algn="l"/>
              </a:tabLst>
            </a:pPr>
            <a:r>
              <a:rPr sz="1200" spc="-20" dirty="0">
                <a:solidFill>
                  <a:srgbClr val="231F20"/>
                </a:solidFill>
                <a:latin typeface="Arial"/>
                <a:cs typeface="Arial"/>
              </a:rPr>
              <a:t>Review</a:t>
            </a:r>
            <a:r>
              <a:rPr sz="1200" spc="-65" dirty="0">
                <a:solidFill>
                  <a:srgbClr val="231F20"/>
                </a:solidFill>
                <a:latin typeface="Arial"/>
                <a:cs typeface="Arial"/>
              </a:rPr>
              <a:t> </a:t>
            </a:r>
            <a:r>
              <a:rPr sz="1200" spc="20" dirty="0">
                <a:solidFill>
                  <a:srgbClr val="231F20"/>
                </a:solidFill>
                <a:latin typeface="Arial"/>
                <a:cs typeface="Arial"/>
              </a:rPr>
              <a:t>your</a:t>
            </a:r>
            <a:r>
              <a:rPr sz="1200" spc="-60" dirty="0">
                <a:solidFill>
                  <a:srgbClr val="231F20"/>
                </a:solidFill>
                <a:latin typeface="Arial"/>
                <a:cs typeface="Arial"/>
              </a:rPr>
              <a:t> </a:t>
            </a:r>
            <a:r>
              <a:rPr sz="1200" spc="15" dirty="0">
                <a:solidFill>
                  <a:srgbClr val="231F20"/>
                </a:solidFill>
                <a:latin typeface="Arial"/>
                <a:cs typeface="Arial"/>
              </a:rPr>
              <a:t>role</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Agree</a:t>
            </a:r>
            <a:r>
              <a:rPr sz="1200" spc="-40" dirty="0">
                <a:solidFill>
                  <a:srgbClr val="231F20"/>
                </a:solidFill>
                <a:latin typeface="Arial"/>
                <a:cs typeface="Arial"/>
              </a:rPr>
              <a:t> </a:t>
            </a:r>
            <a:r>
              <a:rPr sz="1200" spc="50" dirty="0">
                <a:solidFill>
                  <a:srgbClr val="231F20"/>
                </a:solidFill>
                <a:latin typeface="Arial"/>
                <a:cs typeface="Arial"/>
              </a:rPr>
              <a:t>on</a:t>
            </a:r>
            <a:r>
              <a:rPr sz="1200" spc="-40" dirty="0">
                <a:solidFill>
                  <a:srgbClr val="231F20"/>
                </a:solidFill>
                <a:latin typeface="Arial"/>
                <a:cs typeface="Arial"/>
              </a:rPr>
              <a:t> </a:t>
            </a:r>
            <a:r>
              <a:rPr sz="1200" spc="-5" dirty="0">
                <a:solidFill>
                  <a:srgbClr val="231F20"/>
                </a:solidFill>
                <a:latin typeface="Arial"/>
                <a:cs typeface="Arial"/>
              </a:rPr>
              <a:t>roles</a:t>
            </a:r>
            <a:r>
              <a:rPr sz="1200" spc="-40" dirty="0">
                <a:solidFill>
                  <a:srgbClr val="231F20"/>
                </a:solidFill>
                <a:latin typeface="Arial"/>
                <a:cs typeface="Arial"/>
              </a:rPr>
              <a:t> </a:t>
            </a:r>
            <a:r>
              <a:rPr sz="1200" dirty="0">
                <a:solidFill>
                  <a:srgbClr val="231F20"/>
                </a:solidFill>
                <a:latin typeface="Arial"/>
                <a:cs typeface="Arial"/>
              </a:rPr>
              <a:t>and</a:t>
            </a:r>
            <a:r>
              <a:rPr sz="1200" spc="-40" dirty="0">
                <a:solidFill>
                  <a:srgbClr val="231F20"/>
                </a:solidFill>
                <a:latin typeface="Arial"/>
                <a:cs typeface="Arial"/>
              </a:rPr>
              <a:t> </a:t>
            </a:r>
            <a:r>
              <a:rPr sz="1200" dirty="0">
                <a:solidFill>
                  <a:srgbClr val="231F20"/>
                </a:solidFill>
                <a:latin typeface="Arial"/>
                <a:cs typeface="Arial"/>
              </a:rPr>
              <a:t>expectations</a:t>
            </a:r>
            <a:endParaRPr sz="1200">
              <a:latin typeface="Arial"/>
              <a:cs typeface="Arial"/>
            </a:endParaRPr>
          </a:p>
          <a:p>
            <a:pPr marL="527050" lvl="1" indent="-228600">
              <a:lnSpc>
                <a:spcPct val="100000"/>
              </a:lnSpc>
              <a:buAutoNum type="alphaLcPeriod"/>
              <a:tabLst>
                <a:tab pos="526415" algn="l"/>
                <a:tab pos="527050" algn="l"/>
              </a:tabLst>
            </a:pPr>
            <a:r>
              <a:rPr sz="1200" spc="-5" dirty="0">
                <a:solidFill>
                  <a:srgbClr val="231F20"/>
                </a:solidFill>
                <a:latin typeface="Arial"/>
                <a:cs typeface="Arial"/>
              </a:rPr>
              <a:t>Close</a:t>
            </a:r>
            <a:r>
              <a:rPr sz="1200" spc="-45" dirty="0">
                <a:solidFill>
                  <a:srgbClr val="231F20"/>
                </a:solidFill>
                <a:latin typeface="Arial"/>
                <a:cs typeface="Arial"/>
              </a:rPr>
              <a:t> </a:t>
            </a:r>
            <a:r>
              <a:rPr sz="1200" spc="15" dirty="0">
                <a:solidFill>
                  <a:srgbClr val="231F20"/>
                </a:solidFill>
                <a:latin typeface="Arial"/>
                <a:cs typeface="Arial"/>
              </a:rPr>
              <a:t>in</a:t>
            </a:r>
            <a:r>
              <a:rPr sz="1200" spc="-45" dirty="0">
                <a:solidFill>
                  <a:srgbClr val="231F20"/>
                </a:solidFill>
                <a:latin typeface="Arial"/>
                <a:cs typeface="Arial"/>
              </a:rPr>
              <a:t> </a:t>
            </a:r>
            <a:r>
              <a:rPr sz="1200" spc="50" dirty="0">
                <a:solidFill>
                  <a:srgbClr val="231F20"/>
                </a:solidFill>
                <a:latin typeface="Arial"/>
                <a:cs typeface="Arial"/>
              </a:rPr>
              <a:t>on</a:t>
            </a:r>
            <a:r>
              <a:rPr sz="1200" spc="-45" dirty="0">
                <a:solidFill>
                  <a:srgbClr val="231F20"/>
                </a:solidFill>
                <a:latin typeface="Arial"/>
                <a:cs typeface="Arial"/>
              </a:rPr>
              <a:t> </a:t>
            </a:r>
            <a:r>
              <a:rPr sz="1200" spc="5" dirty="0">
                <a:solidFill>
                  <a:srgbClr val="231F20"/>
                </a:solidFill>
                <a:latin typeface="Arial"/>
                <a:cs typeface="Arial"/>
              </a:rPr>
              <a:t>listing</a:t>
            </a:r>
            <a:r>
              <a:rPr sz="1200" spc="-45" dirty="0">
                <a:solidFill>
                  <a:srgbClr val="231F20"/>
                </a:solidFill>
                <a:latin typeface="Arial"/>
                <a:cs typeface="Arial"/>
              </a:rPr>
              <a:t> </a:t>
            </a:r>
            <a:r>
              <a:rPr sz="1200" spc="5" dirty="0">
                <a:solidFill>
                  <a:srgbClr val="231F20"/>
                </a:solidFill>
                <a:latin typeface="Arial"/>
                <a:cs typeface="Arial"/>
              </a:rPr>
              <a:t>agreement</a:t>
            </a:r>
            <a:endParaRPr sz="1200">
              <a:latin typeface="Arial"/>
              <a:cs typeface="Arial"/>
            </a:endParaRPr>
          </a:p>
          <a:p>
            <a:pPr marL="527050" lvl="1" indent="-228600">
              <a:lnSpc>
                <a:spcPct val="100000"/>
              </a:lnSpc>
              <a:buAutoNum type="alphaLcPeriod"/>
              <a:tabLst>
                <a:tab pos="526415" algn="l"/>
                <a:tab pos="527050" algn="l"/>
              </a:tabLst>
            </a:pPr>
            <a:r>
              <a:rPr sz="1200" spc="-25" dirty="0">
                <a:solidFill>
                  <a:srgbClr val="231F20"/>
                </a:solidFill>
                <a:latin typeface="Arial"/>
                <a:cs typeface="Arial"/>
              </a:rPr>
              <a:t>Explain</a:t>
            </a:r>
            <a:r>
              <a:rPr sz="1200" spc="-40" dirty="0">
                <a:solidFill>
                  <a:srgbClr val="231F20"/>
                </a:solidFill>
                <a:latin typeface="Arial"/>
                <a:cs typeface="Arial"/>
              </a:rPr>
              <a:t> </a:t>
            </a:r>
            <a:r>
              <a:rPr sz="1200" spc="5" dirty="0">
                <a:solidFill>
                  <a:srgbClr val="231F20"/>
                </a:solidFill>
                <a:latin typeface="Arial"/>
                <a:cs typeface="Arial"/>
              </a:rPr>
              <a:t>listing</a:t>
            </a:r>
            <a:r>
              <a:rPr sz="1200" spc="-40" dirty="0">
                <a:solidFill>
                  <a:srgbClr val="231F20"/>
                </a:solidFill>
                <a:latin typeface="Arial"/>
                <a:cs typeface="Arial"/>
              </a:rPr>
              <a:t> </a:t>
            </a:r>
            <a:r>
              <a:rPr sz="1200" spc="5" dirty="0">
                <a:solidFill>
                  <a:srgbClr val="231F20"/>
                </a:solidFill>
                <a:latin typeface="Arial"/>
                <a:cs typeface="Arial"/>
              </a:rPr>
              <a:t>agreement</a:t>
            </a:r>
            <a:r>
              <a:rPr sz="1200" spc="-35" dirty="0">
                <a:solidFill>
                  <a:srgbClr val="231F20"/>
                </a:solidFill>
                <a:latin typeface="Arial"/>
                <a:cs typeface="Arial"/>
              </a:rPr>
              <a:t> </a:t>
            </a:r>
            <a:r>
              <a:rPr sz="1200" dirty="0">
                <a:solidFill>
                  <a:srgbClr val="231F20"/>
                </a:solidFill>
                <a:latin typeface="Arial"/>
                <a:cs typeface="Arial"/>
              </a:rPr>
              <a:t>and</a:t>
            </a:r>
            <a:r>
              <a:rPr sz="1200" spc="-40" dirty="0">
                <a:solidFill>
                  <a:srgbClr val="231F20"/>
                </a:solidFill>
                <a:latin typeface="Arial"/>
                <a:cs typeface="Arial"/>
              </a:rPr>
              <a:t> </a:t>
            </a:r>
            <a:r>
              <a:rPr sz="1200" spc="10" dirty="0">
                <a:solidFill>
                  <a:srgbClr val="231F20"/>
                </a:solidFill>
                <a:latin typeface="Arial"/>
                <a:cs typeface="Arial"/>
              </a:rPr>
              <a:t>notices</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Review</a:t>
            </a:r>
            <a:r>
              <a:rPr sz="1200" spc="-55" dirty="0">
                <a:solidFill>
                  <a:srgbClr val="231F20"/>
                </a:solidFill>
                <a:latin typeface="Arial"/>
                <a:cs typeface="Arial"/>
              </a:rPr>
              <a:t> </a:t>
            </a:r>
            <a:r>
              <a:rPr sz="1200" spc="-5" dirty="0">
                <a:solidFill>
                  <a:srgbClr val="231F20"/>
                </a:solidFill>
                <a:latin typeface="Arial"/>
                <a:cs typeface="Arial"/>
              </a:rPr>
              <a:t>staging</a:t>
            </a:r>
            <a:r>
              <a:rPr sz="1200" spc="-55" dirty="0">
                <a:solidFill>
                  <a:srgbClr val="231F20"/>
                </a:solidFill>
                <a:latin typeface="Arial"/>
                <a:cs typeface="Arial"/>
              </a:rPr>
              <a:t> </a:t>
            </a:r>
            <a:r>
              <a:rPr sz="1200" spc="5" dirty="0">
                <a:solidFill>
                  <a:srgbClr val="231F20"/>
                </a:solidFill>
                <a:latin typeface="Arial"/>
                <a:cs typeface="Arial"/>
              </a:rPr>
              <a:t>plan</a:t>
            </a:r>
            <a:endParaRPr sz="1200">
              <a:latin typeface="Arial"/>
              <a:cs typeface="Arial"/>
            </a:endParaRPr>
          </a:p>
          <a:p>
            <a:pPr marL="298450" indent="-285750">
              <a:lnSpc>
                <a:spcPct val="100000"/>
              </a:lnSpc>
              <a:buAutoNum type="arabicPeriod" startAt="2"/>
              <a:tabLst>
                <a:tab pos="297815" algn="l"/>
                <a:tab pos="298450" algn="l"/>
              </a:tabLst>
            </a:pPr>
            <a:r>
              <a:rPr sz="1200" b="1" spc="-35" dirty="0">
                <a:solidFill>
                  <a:srgbClr val="231F20"/>
                </a:solidFill>
                <a:latin typeface="Lucida Sans"/>
                <a:cs typeface="Lucida Sans"/>
              </a:rPr>
              <a:t>S</a:t>
            </a:r>
            <a:r>
              <a:rPr sz="1200" b="1" spc="-80" dirty="0">
                <a:solidFill>
                  <a:srgbClr val="231F20"/>
                </a:solidFill>
                <a:latin typeface="Lucida Sans"/>
                <a:cs typeface="Lucida Sans"/>
              </a:rPr>
              <a:t>ign</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105" dirty="0">
                <a:solidFill>
                  <a:srgbClr val="231F20"/>
                </a:solidFill>
                <a:latin typeface="Lucida Sans"/>
                <a:cs typeface="Lucida Sans"/>
              </a:rPr>
              <a:t>g</a:t>
            </a:r>
            <a:r>
              <a:rPr sz="1200" b="1" spc="-95" dirty="0">
                <a:solidFill>
                  <a:srgbClr val="231F20"/>
                </a:solidFill>
                <a:latin typeface="Lucida Sans"/>
                <a:cs typeface="Lucida Sans"/>
              </a:rPr>
              <a:t>r</a:t>
            </a:r>
            <a:r>
              <a:rPr sz="1200" b="1" spc="-65" dirty="0">
                <a:solidFill>
                  <a:srgbClr val="231F20"/>
                </a:solidFill>
                <a:latin typeface="Lucida Sans"/>
                <a:cs typeface="Lucida Sans"/>
              </a:rPr>
              <a:t>eeme</a:t>
            </a:r>
            <a:r>
              <a:rPr sz="1200" b="1" spc="-7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920985" y="850900"/>
            <a:ext cx="3930650"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5" dirty="0">
                <a:solidFill>
                  <a:srgbClr val="231F20"/>
                </a:solidFill>
                <a:uFill>
                  <a:solidFill>
                    <a:srgbClr val="231F20"/>
                  </a:solidFill>
                </a:uFill>
                <a:latin typeface="Gill Sans MT"/>
                <a:cs typeface="Gill Sans MT"/>
              </a:rPr>
              <a:t>CTIVITIE</a:t>
            </a:r>
            <a:r>
              <a:rPr sz="1600" b="1" u="sng" spc="-60" dirty="0">
                <a:solidFill>
                  <a:srgbClr val="231F20"/>
                </a:solidFill>
                <a:uFill>
                  <a:solidFill>
                    <a:srgbClr val="231F20"/>
                  </a:solidFill>
                </a:uFill>
                <a:latin typeface="Gill Sans MT"/>
                <a:cs typeface="Gill Sans MT"/>
              </a:rPr>
              <a:t>S</a:t>
            </a:r>
            <a:r>
              <a:rPr sz="1600" b="1" u="sng" spc="-45" dirty="0">
                <a:solidFill>
                  <a:srgbClr val="231F20"/>
                </a:solidFill>
                <a:uFill>
                  <a:solidFill>
                    <a:srgbClr val="231F20"/>
                  </a:solidFill>
                </a:uFill>
                <a:latin typeface="Gill Sans MT"/>
                <a:cs typeface="Gill Sans MT"/>
              </a:rPr>
              <a:t> </a:t>
            </a:r>
            <a:r>
              <a:rPr sz="1600" u="sng" spc="-110" dirty="0">
                <a:solidFill>
                  <a:srgbClr val="231F20"/>
                </a:solidFill>
                <a:uFill>
                  <a:solidFill>
                    <a:srgbClr val="231F20"/>
                  </a:solidFill>
                </a:uFill>
                <a:latin typeface="Lucida Sans"/>
                <a:cs typeface="Lucida Sans"/>
              </a:rPr>
              <a:t>(</a:t>
            </a:r>
            <a:r>
              <a:rPr sz="1600" u="sng" spc="20" dirty="0">
                <a:solidFill>
                  <a:srgbClr val="231F20"/>
                </a:solidFill>
                <a:uFill>
                  <a:solidFill>
                    <a:srgbClr val="231F20"/>
                  </a:solidFill>
                </a:uFill>
                <a:latin typeface="Lucida Sans"/>
                <a:cs typeface="Lucida Sans"/>
              </a:rPr>
              <a:t>c</a:t>
            </a:r>
            <a:r>
              <a:rPr sz="1600" u="sng" spc="-20" dirty="0">
                <a:solidFill>
                  <a:srgbClr val="231F20"/>
                </a:solidFill>
                <a:uFill>
                  <a:solidFill>
                    <a:srgbClr val="231F20"/>
                  </a:solidFill>
                </a:uFill>
                <a:latin typeface="Lucida Sans"/>
                <a:cs typeface="Lucida Sans"/>
              </a:rPr>
              <a:t>o</a:t>
            </a:r>
            <a:r>
              <a:rPr sz="1600" u="sng" spc="-30" dirty="0">
                <a:solidFill>
                  <a:srgbClr val="231F20"/>
                </a:solidFill>
                <a:uFill>
                  <a:solidFill>
                    <a:srgbClr val="231F20"/>
                  </a:solidFill>
                </a:uFill>
                <a:latin typeface="Lucida Sans"/>
                <a:cs typeface="Lucida Sans"/>
              </a:rPr>
              <a:t>n</a:t>
            </a:r>
            <a:r>
              <a:rPr sz="1600" u="sng" spc="-60" dirty="0">
                <a:solidFill>
                  <a:srgbClr val="231F20"/>
                </a:solidFill>
                <a:uFill>
                  <a:solidFill>
                    <a:srgbClr val="231F20"/>
                  </a:solidFill>
                </a:uFill>
                <a:latin typeface="Lucida Sans"/>
                <a:cs typeface="Lucida Sans"/>
              </a:rPr>
              <a:t>tinued)</a:t>
            </a:r>
            <a:endParaRPr sz="1600">
              <a:latin typeface="Lucida Sans"/>
              <a:cs typeface="Lucida Sans"/>
            </a:endParaRPr>
          </a:p>
        </p:txBody>
      </p:sp>
      <p:sp>
        <p:nvSpPr>
          <p:cNvPr id="4" name="object 4"/>
          <p:cNvSpPr/>
          <p:nvPr/>
        </p:nvSpPr>
        <p:spPr>
          <a:xfrm>
            <a:off x="920750" y="1377950"/>
            <a:ext cx="5930900" cy="7293609"/>
          </a:xfrm>
          <a:custGeom>
            <a:avLst/>
            <a:gdLst/>
            <a:ahLst/>
            <a:cxnLst/>
            <a:rect l="l" t="t" r="r" b="b"/>
            <a:pathLst>
              <a:path w="5930900" h="7293609">
                <a:moveTo>
                  <a:pt x="222250" y="0"/>
                </a:moveTo>
                <a:lnTo>
                  <a:pt x="177517" y="4523"/>
                </a:lnTo>
                <a:lnTo>
                  <a:pt x="135825" y="17492"/>
                </a:lnTo>
                <a:lnTo>
                  <a:pt x="98077" y="38006"/>
                </a:lnTo>
                <a:lnTo>
                  <a:pt x="65171" y="65166"/>
                </a:lnTo>
                <a:lnTo>
                  <a:pt x="38010" y="98071"/>
                </a:lnTo>
                <a:lnTo>
                  <a:pt x="17494" y="135820"/>
                </a:lnTo>
                <a:lnTo>
                  <a:pt x="4523" y="177513"/>
                </a:lnTo>
                <a:lnTo>
                  <a:pt x="0" y="222250"/>
                </a:lnTo>
                <a:lnTo>
                  <a:pt x="0" y="7071106"/>
                </a:lnTo>
                <a:lnTo>
                  <a:pt x="4523" y="7115842"/>
                </a:lnTo>
                <a:lnTo>
                  <a:pt x="17494" y="7157535"/>
                </a:lnTo>
                <a:lnTo>
                  <a:pt x="38010" y="7195284"/>
                </a:lnTo>
                <a:lnTo>
                  <a:pt x="65171" y="7228189"/>
                </a:lnTo>
                <a:lnTo>
                  <a:pt x="98077" y="7255349"/>
                </a:lnTo>
                <a:lnTo>
                  <a:pt x="135825" y="7275863"/>
                </a:lnTo>
                <a:lnTo>
                  <a:pt x="177517" y="7288832"/>
                </a:lnTo>
                <a:lnTo>
                  <a:pt x="222250" y="7293356"/>
                </a:lnTo>
                <a:lnTo>
                  <a:pt x="5708650" y="7293356"/>
                </a:lnTo>
                <a:lnTo>
                  <a:pt x="5753386" y="7288832"/>
                </a:lnTo>
                <a:lnTo>
                  <a:pt x="5795079" y="7275863"/>
                </a:lnTo>
                <a:lnTo>
                  <a:pt x="5832828" y="7255349"/>
                </a:lnTo>
                <a:lnTo>
                  <a:pt x="5865733" y="7228189"/>
                </a:lnTo>
                <a:lnTo>
                  <a:pt x="5892893" y="7195284"/>
                </a:lnTo>
                <a:lnTo>
                  <a:pt x="5913407" y="7157535"/>
                </a:lnTo>
                <a:lnTo>
                  <a:pt x="5926376" y="7115842"/>
                </a:lnTo>
                <a:lnTo>
                  <a:pt x="5930900" y="7071106"/>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60" dirty="0">
                <a:solidFill>
                  <a:srgbClr val="FFFFFF"/>
                </a:solidFill>
                <a:latin typeface="Gill Sans MT"/>
                <a:cs typeface="Gill Sans MT"/>
              </a:rPr>
              <a:t>A</a:t>
            </a:r>
            <a:r>
              <a:rPr sz="1600" b="1" spc="-175" dirty="0">
                <a:solidFill>
                  <a:srgbClr val="FFFFFF"/>
                </a:solidFill>
                <a:latin typeface="Gill Sans MT"/>
                <a:cs typeface="Gill Sans MT"/>
              </a:rPr>
              <a:t>D</a:t>
            </a:r>
            <a:r>
              <a:rPr sz="1600" b="1" spc="-90" dirty="0">
                <a:solidFill>
                  <a:srgbClr val="FFFFFF"/>
                </a:solidFill>
                <a:latin typeface="Gill Sans MT"/>
                <a:cs typeface="Gill Sans MT"/>
              </a:rPr>
              <a:t>MINISTR</a:t>
            </a:r>
            <a:r>
              <a:rPr sz="1600" b="1" spc="-210" dirty="0">
                <a:solidFill>
                  <a:srgbClr val="FFFFFF"/>
                </a:solidFill>
                <a:latin typeface="Gill Sans MT"/>
                <a:cs typeface="Gill Sans MT"/>
              </a:rPr>
              <a:t>A</a:t>
            </a:r>
            <a:r>
              <a:rPr sz="1600" b="1" spc="-105" dirty="0">
                <a:solidFill>
                  <a:srgbClr val="FFFFFF"/>
                </a:solidFill>
                <a:latin typeface="Gill Sans MT"/>
                <a:cs typeface="Gill Sans MT"/>
              </a:rPr>
              <a:t>TIVE</a:t>
            </a:r>
            <a:r>
              <a:rPr sz="1600" b="1" spc="-45" dirty="0">
                <a:solidFill>
                  <a:srgbClr val="FFFFFF"/>
                </a:solidFill>
                <a:latin typeface="Gill Sans MT"/>
                <a:cs typeface="Gill Sans MT"/>
              </a:rPr>
              <a:t> </a:t>
            </a:r>
            <a:r>
              <a:rPr sz="1600" b="1" spc="-80" dirty="0">
                <a:solidFill>
                  <a:srgbClr val="FFFFFF"/>
                </a:solidFill>
                <a:latin typeface="Gill Sans MT"/>
                <a:cs typeface="Gill Sans MT"/>
              </a:rPr>
              <a:t>PRE</a:t>
            </a:r>
            <a:r>
              <a:rPr sz="1600" b="1" spc="-135" dirty="0">
                <a:solidFill>
                  <a:srgbClr val="FFFFFF"/>
                </a:solidFill>
                <a:latin typeface="Gill Sans MT"/>
                <a:cs typeface="Gill Sans MT"/>
              </a:rPr>
              <a:t>P</a:t>
            </a:r>
            <a:r>
              <a:rPr sz="1600" b="1" spc="-155" dirty="0">
                <a:solidFill>
                  <a:srgbClr val="FFFFFF"/>
                </a:solidFill>
                <a:latin typeface="Gill Sans MT"/>
                <a:cs typeface="Gill Sans MT"/>
              </a:rPr>
              <a:t>AR</a:t>
            </a:r>
            <a:r>
              <a:rPr sz="1600" b="1" spc="-260"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11" name="object 11"/>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48</a:t>
            </a:fld>
            <a:endParaRPr spc="135" dirty="0"/>
          </a:p>
        </p:txBody>
      </p:sp>
      <p:sp>
        <p:nvSpPr>
          <p:cNvPr id="6" name="object 6"/>
          <p:cNvSpPr txBox="1"/>
          <p:nvPr/>
        </p:nvSpPr>
        <p:spPr>
          <a:xfrm>
            <a:off x="1358900" y="2006600"/>
            <a:ext cx="4445000" cy="167132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10"/>
              <a:tabLst>
                <a:tab pos="298450" algn="l"/>
              </a:tabLst>
            </a:pPr>
            <a:r>
              <a:rPr sz="1200" b="1" spc="-80" dirty="0">
                <a:solidFill>
                  <a:srgbClr val="231F20"/>
                </a:solidFill>
                <a:latin typeface="Lucida Sans"/>
                <a:cs typeface="Lucida Sans"/>
              </a:rPr>
              <a:t>M</a:t>
            </a:r>
            <a:r>
              <a:rPr sz="1200" b="1" spc="-95" dirty="0">
                <a:solidFill>
                  <a:srgbClr val="231F20"/>
                </a:solidFill>
                <a:latin typeface="Lucida Sans"/>
                <a:cs typeface="Lucida Sans"/>
              </a:rPr>
              <a:t>easu</a:t>
            </a:r>
            <a:r>
              <a:rPr sz="1200" b="1" spc="-90" dirty="0">
                <a:solidFill>
                  <a:srgbClr val="231F20"/>
                </a:solidFill>
                <a:latin typeface="Lucida Sans"/>
                <a:cs typeface="Lucida Sans"/>
              </a:rPr>
              <a:t>r</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70" dirty="0">
                <a:solidFill>
                  <a:srgbClr val="231F20"/>
                </a:solidFill>
                <a:latin typeface="Lucida Sans"/>
                <a:cs typeface="Lucida Sans"/>
              </a:rPr>
              <a:t>ooms</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60" dirty="0">
                <a:solidFill>
                  <a:srgbClr val="231F20"/>
                </a:solidFill>
                <a:latin typeface="Lucida Sans"/>
                <a:cs typeface="Lucida Sans"/>
              </a:rPr>
              <a:t>omple</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70" dirty="0">
                <a:solidFill>
                  <a:srgbClr val="231F20"/>
                </a:solidFill>
                <a:latin typeface="Lucida Sans"/>
                <a:cs typeface="Lucida Sans"/>
              </a:rPr>
              <a:t>nput</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60" dirty="0">
                <a:solidFill>
                  <a:srgbClr val="231F20"/>
                </a:solidFill>
                <a:latin typeface="Lucida Sans"/>
                <a:cs typeface="Lucida Sans"/>
              </a:rPr>
              <a:t>hee</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10"/>
              <a:tabLst>
                <a:tab pos="298450" algn="l"/>
              </a:tabLst>
            </a:pPr>
            <a:r>
              <a:rPr sz="1200" b="1" spc="-114" dirty="0">
                <a:solidFill>
                  <a:srgbClr val="231F20"/>
                </a:solidFill>
                <a:latin typeface="Lucida Sans"/>
                <a:cs typeface="Lucida Sans"/>
              </a:rPr>
              <a:t>Take</a:t>
            </a:r>
            <a:r>
              <a:rPr sz="1200" b="1" spc="-85" dirty="0">
                <a:solidFill>
                  <a:srgbClr val="231F20"/>
                </a:solidFill>
                <a:latin typeface="Lucida Sans"/>
                <a:cs typeface="Lucida Sans"/>
              </a:rPr>
              <a:t> </a:t>
            </a:r>
            <a:r>
              <a:rPr sz="1200" b="1" spc="-80" dirty="0">
                <a:solidFill>
                  <a:srgbClr val="231F20"/>
                </a:solidFill>
                <a:latin typeface="Lucida Sans"/>
                <a:cs typeface="Lucida Sans"/>
              </a:rPr>
              <a:t>Interior/Exterior</a:t>
            </a:r>
            <a:r>
              <a:rPr sz="1200" b="1" spc="-85" dirty="0">
                <a:solidFill>
                  <a:srgbClr val="231F20"/>
                </a:solidFill>
                <a:latin typeface="Lucida Sans"/>
                <a:cs typeface="Lucida Sans"/>
              </a:rPr>
              <a:t> </a:t>
            </a:r>
            <a:r>
              <a:rPr sz="1200" b="1" spc="-70" dirty="0">
                <a:solidFill>
                  <a:srgbClr val="231F20"/>
                </a:solidFill>
                <a:latin typeface="Lucida Sans"/>
                <a:cs typeface="Lucida Sans"/>
              </a:rPr>
              <a:t>Pictures</a:t>
            </a:r>
            <a:endParaRPr sz="1200">
              <a:latin typeface="Lucida Sans"/>
              <a:cs typeface="Lucida Sans"/>
            </a:endParaRPr>
          </a:p>
          <a:p>
            <a:pPr marL="298450" indent="-285750">
              <a:lnSpc>
                <a:spcPct val="100000"/>
              </a:lnSpc>
              <a:buAutoNum type="arabicPeriod" startAt="10"/>
              <a:tabLst>
                <a:tab pos="298450" algn="l"/>
              </a:tabLst>
            </a:pPr>
            <a:r>
              <a:rPr sz="1200" b="1" spc="-40" dirty="0">
                <a:solidFill>
                  <a:srgbClr val="231F20"/>
                </a:solidFill>
                <a:latin typeface="Lucida Sans"/>
                <a:cs typeface="Lucida Sans"/>
              </a:rPr>
              <a:t>Pla</a:t>
            </a:r>
            <a:r>
              <a:rPr sz="1200" b="1" spc="-50" dirty="0">
                <a:solidFill>
                  <a:srgbClr val="231F20"/>
                </a:solidFill>
                <a:latin typeface="Lucida Sans"/>
                <a:cs typeface="Lucida Sans"/>
              </a:rPr>
              <a:t>ce</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80" dirty="0">
                <a:solidFill>
                  <a:srgbClr val="231F20"/>
                </a:solidFill>
                <a:latin typeface="Lucida Sans"/>
                <a:cs typeface="Lucida Sans"/>
              </a:rPr>
              <a:t>ign</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50" dirty="0">
                <a:solidFill>
                  <a:srgbClr val="231F20"/>
                </a:solidFill>
                <a:latin typeface="Lucida Sans"/>
                <a:cs typeface="Lucida Sans"/>
              </a:rPr>
              <a:t>ockb</a:t>
            </a:r>
            <a:r>
              <a:rPr sz="1200" b="1" spc="-60" dirty="0">
                <a:solidFill>
                  <a:srgbClr val="231F20"/>
                </a:solidFill>
                <a:latin typeface="Lucida Sans"/>
                <a:cs typeface="Lucida Sans"/>
              </a:rPr>
              <a:t>o</a:t>
            </a:r>
            <a:r>
              <a:rPr sz="1200" b="1" spc="-114" dirty="0">
                <a:solidFill>
                  <a:srgbClr val="231F20"/>
                </a:solidFill>
                <a:latin typeface="Lucida Sans"/>
                <a:cs typeface="Lucida Sans"/>
              </a:rPr>
              <a:t>x</a:t>
            </a:r>
            <a:endParaRPr sz="1200">
              <a:latin typeface="Lucida Sans"/>
              <a:cs typeface="Lucida Sans"/>
            </a:endParaRPr>
          </a:p>
          <a:p>
            <a:pPr marL="298450" indent="-285750">
              <a:lnSpc>
                <a:spcPct val="100000"/>
              </a:lnSpc>
              <a:buAutoNum type="arabicPeriod" startAt="10"/>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85" dirty="0">
                <a:solidFill>
                  <a:srgbClr val="231F20"/>
                </a:solidFill>
                <a:latin typeface="Lucida Sans"/>
                <a:cs typeface="Lucida Sans"/>
              </a:rPr>
              <a:t>han</a:t>
            </a:r>
            <a:r>
              <a:rPr sz="1200" b="1" spc="-105" dirty="0">
                <a:solidFill>
                  <a:srgbClr val="231F20"/>
                </a:solidFill>
                <a:latin typeface="Lucida Sans"/>
                <a:cs typeface="Lucida Sans"/>
              </a:rPr>
              <a:t>k</a:t>
            </a:r>
            <a:r>
              <a:rPr sz="1200" b="1" spc="45" dirty="0">
                <a:solidFill>
                  <a:srgbClr val="231F20"/>
                </a:solidFill>
                <a:latin typeface="Lucida Sans"/>
                <a:cs typeface="Lucida Sans"/>
              </a:rPr>
              <a:t>-</a:t>
            </a:r>
            <a:r>
              <a:rPr sz="1200" b="1" spc="-195" dirty="0">
                <a:solidFill>
                  <a:srgbClr val="231F20"/>
                </a:solidFill>
                <a:latin typeface="Lucida Sans"/>
                <a:cs typeface="Lucida Sans"/>
              </a:rPr>
              <a:t>Y</a:t>
            </a:r>
            <a:r>
              <a:rPr sz="1200" b="1" spc="-50" dirty="0">
                <a:solidFill>
                  <a:srgbClr val="231F20"/>
                </a:solidFill>
                <a:latin typeface="Lucida Sans"/>
                <a:cs typeface="Lucida Sans"/>
              </a:rPr>
              <a:t>ou</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55" dirty="0">
                <a:solidFill>
                  <a:srgbClr val="231F20"/>
                </a:solidFill>
                <a:latin typeface="Lucida Sans"/>
                <a:cs typeface="Lucida Sans"/>
              </a:rPr>
              <a:t>e</a:t>
            </a:r>
            <a:r>
              <a:rPr sz="1200" b="1" spc="-50" dirty="0">
                <a:solidFill>
                  <a:srgbClr val="231F20"/>
                </a:solidFill>
                <a:latin typeface="Lucida Sans"/>
                <a:cs typeface="Lucida Sans"/>
              </a:rPr>
              <a:t>t</a:t>
            </a:r>
            <a:r>
              <a:rPr sz="1200" b="1" spc="-55" dirty="0">
                <a:solidFill>
                  <a:srgbClr val="231F20"/>
                </a:solidFill>
                <a:latin typeface="Lucida Sans"/>
                <a:cs typeface="Lucida Sans"/>
              </a:rPr>
              <a:t>t</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10"/>
              <a:tabLst>
                <a:tab pos="298450" algn="l"/>
              </a:tabLst>
            </a:pPr>
            <a:r>
              <a:rPr sz="1200" b="1" spc="-25" dirty="0">
                <a:solidFill>
                  <a:srgbClr val="231F20"/>
                </a:solidFill>
                <a:latin typeface="Lucida Sans"/>
                <a:cs typeface="Lucida Sans"/>
              </a:rPr>
              <a:t>C</a:t>
            </a:r>
            <a:r>
              <a:rPr sz="1200" b="1" spc="-120" dirty="0">
                <a:solidFill>
                  <a:srgbClr val="231F20"/>
                </a:solidFill>
                <a:latin typeface="Lucida Sans"/>
                <a:cs typeface="Lucida Sans"/>
              </a:rPr>
              <a:t>r</a:t>
            </a:r>
            <a:r>
              <a:rPr sz="1200" b="1" spc="-65" dirty="0">
                <a:solidFill>
                  <a:srgbClr val="231F20"/>
                </a:solidFill>
                <a:latin typeface="Lucida Sans"/>
                <a:cs typeface="Lucida Sans"/>
              </a:rPr>
              <a:t>e</a:t>
            </a:r>
            <a:r>
              <a:rPr sz="1200" b="1" spc="-7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Listing F</a:t>
            </a:r>
            <a:r>
              <a:rPr sz="1200" b="1" spc="-65" dirty="0">
                <a:solidFill>
                  <a:srgbClr val="231F20"/>
                </a:solidFill>
                <a:latin typeface="Lucida Sans"/>
                <a:cs typeface="Lucida Sans"/>
              </a:rPr>
              <a:t>ile</a:t>
            </a:r>
            <a:endParaRPr sz="1200">
              <a:latin typeface="Lucida Sans"/>
              <a:cs typeface="Lucida Sans"/>
            </a:endParaRPr>
          </a:p>
          <a:p>
            <a:pPr marL="298450" indent="-285750">
              <a:lnSpc>
                <a:spcPct val="100000"/>
              </a:lnSpc>
              <a:buAutoNum type="arabicPeriod" startAt="10"/>
              <a:tabLst>
                <a:tab pos="298450" algn="l"/>
              </a:tabLst>
            </a:pP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60" dirty="0">
                <a:solidFill>
                  <a:srgbClr val="231F20"/>
                </a:solidFill>
                <a:latin typeface="Lucida Sans"/>
                <a:cs typeface="Lucida Sans"/>
              </a:rPr>
              <a:t>n</a:t>
            </a:r>
            <a:r>
              <a:rPr sz="1200" b="1" spc="-45" dirty="0">
                <a:solidFill>
                  <a:srgbClr val="231F20"/>
                </a:solidFill>
                <a:latin typeface="Lucida Sans"/>
                <a:cs typeface="Lucida Sans"/>
              </a:rPr>
              <a:t>tact</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50" dirty="0">
                <a:solidFill>
                  <a:srgbClr val="231F20"/>
                </a:solidFill>
                <a:latin typeface="Lucida Sans"/>
                <a:cs typeface="Lucida Sans"/>
              </a:rPr>
              <a:t>ho</a:t>
            </a:r>
            <a:r>
              <a:rPr sz="1200" b="1" spc="-75" dirty="0">
                <a:solidFill>
                  <a:srgbClr val="231F20"/>
                </a:solidFill>
                <a:latin typeface="Lucida Sans"/>
                <a:cs typeface="Lucida Sans"/>
              </a:rPr>
              <a:t>wing</a:t>
            </a:r>
            <a:r>
              <a:rPr sz="1200" b="1" spc="-85" dirty="0">
                <a:solidFill>
                  <a:srgbClr val="231F20"/>
                </a:solidFill>
                <a:latin typeface="Lucida Sans"/>
                <a:cs typeface="Lucida Sans"/>
              </a:rPr>
              <a:t> </a:t>
            </a:r>
            <a:r>
              <a:rPr sz="1200" b="1" spc="-60" dirty="0">
                <a:solidFill>
                  <a:srgbClr val="231F20"/>
                </a:solidFill>
                <a:latin typeface="Lucida Sans"/>
                <a:cs typeface="Lucida Sans"/>
              </a:rPr>
              <a:t>Servi</a:t>
            </a:r>
            <a:r>
              <a:rPr sz="1200" b="1" spc="-75" dirty="0">
                <a:solidFill>
                  <a:srgbClr val="231F20"/>
                </a:solidFill>
                <a:latin typeface="Lucida Sans"/>
                <a:cs typeface="Lucida Sans"/>
              </a:rPr>
              <a:t>c</a:t>
            </a:r>
            <a:r>
              <a:rPr sz="1200" b="1" spc="-50" dirty="0">
                <a:solidFill>
                  <a:srgbClr val="231F20"/>
                </a:solidFill>
                <a:latin typeface="Lucida Sans"/>
                <a:cs typeface="Lucida Sans"/>
              </a:rPr>
              <a:t>e</a:t>
            </a:r>
            <a:endParaRPr sz="1200">
              <a:latin typeface="Lucida Sans"/>
              <a:cs typeface="Lucida Sans"/>
            </a:endParaRPr>
          </a:p>
          <a:p>
            <a:pPr marL="298450" indent="-285750">
              <a:lnSpc>
                <a:spcPct val="100000"/>
              </a:lnSpc>
              <a:buAutoNum type="arabicPeriod" startAt="10"/>
              <a:tabLst>
                <a:tab pos="298450" algn="l"/>
              </a:tabLst>
            </a:pPr>
            <a:r>
              <a:rPr sz="1200" b="1" spc="-70" dirty="0">
                <a:solidFill>
                  <a:srgbClr val="231F20"/>
                </a:solidFill>
                <a:latin typeface="Lucida Sans"/>
                <a:cs typeface="Lucida Sans"/>
              </a:rPr>
              <a:t>Deli</a:t>
            </a:r>
            <a:r>
              <a:rPr sz="1200" b="1" spc="-90" dirty="0">
                <a:solidFill>
                  <a:srgbClr val="231F20"/>
                </a:solidFill>
                <a:latin typeface="Lucida Sans"/>
                <a:cs typeface="Lucida Sans"/>
              </a:rPr>
              <a:t>v</a:t>
            </a:r>
            <a:r>
              <a:rPr sz="1200" b="1" spc="-75" dirty="0">
                <a:solidFill>
                  <a:srgbClr val="231F20"/>
                </a:solidFill>
                <a:latin typeface="Lucida Sans"/>
                <a:cs typeface="Lucida Sans"/>
              </a:rPr>
              <a:t>er</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105" dirty="0">
                <a:solidFill>
                  <a:srgbClr val="231F20"/>
                </a:solidFill>
                <a:latin typeface="Lucida Sans"/>
                <a:cs typeface="Lucida Sans"/>
              </a:rPr>
              <a:t>g</a:t>
            </a:r>
            <a:r>
              <a:rPr sz="1200" b="1" spc="-95" dirty="0">
                <a:solidFill>
                  <a:srgbClr val="231F20"/>
                </a:solidFill>
                <a:latin typeface="Lucida Sans"/>
                <a:cs typeface="Lucida Sans"/>
              </a:rPr>
              <a:t>r</a:t>
            </a:r>
            <a:r>
              <a:rPr sz="1200" b="1" spc="-65" dirty="0">
                <a:solidFill>
                  <a:srgbClr val="231F20"/>
                </a:solidFill>
                <a:latin typeface="Lucida Sans"/>
                <a:cs typeface="Lucida Sans"/>
              </a:rPr>
              <a:t>eeme</a:t>
            </a:r>
            <a:r>
              <a:rPr sz="1200" b="1" spc="-70" dirty="0">
                <a:solidFill>
                  <a:srgbClr val="231F20"/>
                </a:solidFill>
                <a:latin typeface="Lucida Sans"/>
                <a:cs typeface="Lucida Sans"/>
              </a:rPr>
              <a:t>n</a:t>
            </a:r>
            <a:r>
              <a:rPr sz="1200" b="1" spc="-30" dirty="0">
                <a:solidFill>
                  <a:srgbClr val="231F20"/>
                </a:solidFill>
                <a:latin typeface="Lucida Sans"/>
                <a:cs typeface="Lucida Sans"/>
              </a:rPr>
              <a:t>t,</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60" dirty="0">
                <a:solidFill>
                  <a:srgbClr val="231F20"/>
                </a:solidFill>
                <a:latin typeface="Lucida Sans"/>
                <a:cs typeface="Lucida Sans"/>
              </a:rPr>
              <a:t>hee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50" dirty="0">
                <a:solidFill>
                  <a:srgbClr val="231F20"/>
                </a:solidFill>
                <a:latin typeface="Lucida Sans"/>
                <a:cs typeface="Lucida Sans"/>
              </a:rPr>
              <a:t>N</a:t>
            </a:r>
            <a:r>
              <a:rPr sz="1200" b="1" spc="-30" dirty="0">
                <a:solidFill>
                  <a:srgbClr val="231F20"/>
                </a:solidFill>
                <a:latin typeface="Lucida Sans"/>
                <a:cs typeface="Lucida Sans"/>
              </a:rPr>
              <a:t>o</a:t>
            </a:r>
            <a:r>
              <a:rPr sz="1200" b="1" spc="-45" dirty="0">
                <a:solidFill>
                  <a:srgbClr val="231F20"/>
                </a:solidFill>
                <a:latin typeface="Lucida Sans"/>
                <a:cs typeface="Lucida Sans"/>
              </a:rPr>
              <a:t>ti</a:t>
            </a:r>
            <a:r>
              <a:rPr sz="1200" b="1" spc="-70" dirty="0">
                <a:solidFill>
                  <a:srgbClr val="231F20"/>
                </a:solidFill>
                <a:latin typeface="Lucida Sans"/>
                <a:cs typeface="Lucida Sans"/>
              </a:rPr>
              <a:t>c</a:t>
            </a:r>
            <a:r>
              <a:rPr sz="1200" b="1" spc="-95" dirty="0">
                <a:solidFill>
                  <a:srgbClr val="231F20"/>
                </a:solidFill>
                <a:latin typeface="Lucida Sans"/>
                <a:cs typeface="Lucida Sans"/>
              </a:rPr>
              <a:t>es</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60" dirty="0">
                <a:solidFill>
                  <a:srgbClr val="231F20"/>
                </a:solidFill>
                <a:latin typeface="Lucida Sans"/>
                <a:cs typeface="Lucida Sans"/>
              </a:rPr>
              <a:t>Offi</a:t>
            </a:r>
            <a:r>
              <a:rPr sz="1200" b="1" spc="-75" dirty="0">
                <a:solidFill>
                  <a:srgbClr val="231F20"/>
                </a:solidFill>
                <a:latin typeface="Lucida Sans"/>
                <a:cs typeface="Lucida Sans"/>
              </a:rPr>
              <a:t>c</a:t>
            </a:r>
            <a:r>
              <a:rPr sz="1200" b="1" spc="-50" dirty="0">
                <a:solidFill>
                  <a:srgbClr val="231F20"/>
                </a:solidFill>
                <a:latin typeface="Lucida Sans"/>
                <a:cs typeface="Lucida Sans"/>
              </a:rPr>
              <a:t>e</a:t>
            </a:r>
            <a:endParaRPr sz="1200">
              <a:latin typeface="Lucida Sans"/>
              <a:cs typeface="Lucida Sans"/>
            </a:endParaRPr>
          </a:p>
          <a:p>
            <a:pPr marL="298450" indent="-285750">
              <a:lnSpc>
                <a:spcPct val="100000"/>
              </a:lnSpc>
              <a:buAutoNum type="arabicPeriod" startAt="10"/>
              <a:tabLst>
                <a:tab pos="298450" algn="l"/>
              </a:tabLst>
            </a:pPr>
            <a:r>
              <a:rPr sz="1200" b="1" spc="-45" dirty="0">
                <a:solidFill>
                  <a:srgbClr val="231F20"/>
                </a:solidFill>
                <a:latin typeface="Lucida Sans"/>
                <a:cs typeface="Lucida Sans"/>
              </a:rPr>
              <a:t>Place</a:t>
            </a:r>
            <a:r>
              <a:rPr sz="1200" b="1" spc="-80" dirty="0">
                <a:solidFill>
                  <a:srgbClr val="231F20"/>
                </a:solidFill>
                <a:latin typeface="Lucida Sans"/>
                <a:cs typeface="Lucida Sans"/>
              </a:rPr>
              <a:t> </a:t>
            </a:r>
            <a:r>
              <a:rPr sz="1200" b="1" spc="-60" dirty="0">
                <a:solidFill>
                  <a:srgbClr val="231F20"/>
                </a:solidFill>
                <a:latin typeface="Lucida Sans"/>
                <a:cs typeface="Lucida Sans"/>
              </a:rPr>
              <a:t>Client</a:t>
            </a:r>
            <a:r>
              <a:rPr sz="1200" b="1" spc="-80" dirty="0">
                <a:solidFill>
                  <a:srgbClr val="231F20"/>
                </a:solidFill>
                <a:latin typeface="Lucida Sans"/>
                <a:cs typeface="Lucida Sans"/>
              </a:rPr>
              <a:t> in</a:t>
            </a:r>
            <a:r>
              <a:rPr sz="1200" b="1" spc="-75" dirty="0">
                <a:solidFill>
                  <a:srgbClr val="231F20"/>
                </a:solidFill>
                <a:latin typeface="Lucida Sans"/>
                <a:cs typeface="Lucida Sans"/>
              </a:rPr>
              <a:t> </a:t>
            </a:r>
            <a:r>
              <a:rPr sz="1200" b="1" spc="-80" dirty="0">
                <a:solidFill>
                  <a:srgbClr val="231F20"/>
                </a:solidFill>
                <a:latin typeface="Lucida Sans"/>
                <a:cs typeface="Lucida Sans"/>
              </a:rPr>
              <a:t>Database Management/Touch </a:t>
            </a:r>
            <a:r>
              <a:rPr sz="1200" b="1" spc="-75" dirty="0">
                <a:solidFill>
                  <a:srgbClr val="231F20"/>
                </a:solidFill>
                <a:latin typeface="Lucida Sans"/>
                <a:cs typeface="Lucida Sans"/>
              </a:rPr>
              <a:t>Program</a:t>
            </a:r>
            <a:endParaRPr sz="1200">
              <a:latin typeface="Lucida Sans"/>
              <a:cs typeface="Lucida Sans"/>
            </a:endParaRPr>
          </a:p>
          <a:p>
            <a:pPr marL="298450" indent="-285750">
              <a:lnSpc>
                <a:spcPct val="100000"/>
              </a:lnSpc>
              <a:buAutoNum type="arabicPeriod" startAt="10"/>
              <a:tabLst>
                <a:tab pos="298450" algn="l"/>
              </a:tabLst>
            </a:pPr>
            <a:r>
              <a:rPr sz="1200" b="1" spc="-20" dirty="0">
                <a:solidFill>
                  <a:srgbClr val="231F20"/>
                </a:solidFill>
                <a:latin typeface="Lucida Sans"/>
                <a:cs typeface="Lucida Sans"/>
              </a:rPr>
              <a:t>O</a:t>
            </a:r>
            <a:r>
              <a:rPr sz="1200" b="1" spc="-80" dirty="0">
                <a:solidFill>
                  <a:srgbClr val="231F20"/>
                </a:solidFill>
                <a:latin typeface="Lucida Sans"/>
                <a:cs typeface="Lucida Sans"/>
              </a:rPr>
              <a:t>b</a:t>
            </a:r>
            <a:r>
              <a:rPr sz="1200" b="1" spc="-75" dirty="0">
                <a:solidFill>
                  <a:srgbClr val="231F20"/>
                </a:solidFill>
                <a:latin typeface="Lucida Sans"/>
                <a:cs typeface="Lucida Sans"/>
              </a:rPr>
              <a:t>tain</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55" dirty="0">
                <a:solidFill>
                  <a:srgbClr val="231F20"/>
                </a:solidFill>
                <a:latin typeface="Lucida Sans"/>
                <a:cs typeface="Lucida Sans"/>
              </a:rPr>
              <a:t>oan</a:t>
            </a:r>
            <a:r>
              <a:rPr sz="1200" b="1" spc="-85" dirty="0">
                <a:solidFill>
                  <a:srgbClr val="231F20"/>
                </a:solidFill>
                <a:latin typeface="Lucida Sans"/>
                <a:cs typeface="Lucida Sans"/>
              </a:rPr>
              <a:t> </a:t>
            </a:r>
            <a:r>
              <a:rPr sz="1200" b="1" spc="-25" dirty="0">
                <a:solidFill>
                  <a:srgbClr val="231F20"/>
                </a:solidFill>
                <a:latin typeface="Lucida Sans"/>
                <a:cs typeface="Lucida Sans"/>
              </a:rPr>
              <a:t>P</a:t>
            </a:r>
            <a:r>
              <a:rPr sz="1200" b="1" spc="-85" dirty="0">
                <a:solidFill>
                  <a:srgbClr val="231F20"/>
                </a:solidFill>
                <a:latin typeface="Lucida Sans"/>
                <a:cs typeface="Lucida Sans"/>
              </a:rPr>
              <a:t>a</a:t>
            </a:r>
            <a:r>
              <a:rPr sz="1200" b="1" spc="-90" dirty="0">
                <a:solidFill>
                  <a:srgbClr val="231F20"/>
                </a:solidFill>
                <a:latin typeface="Lucida Sans"/>
                <a:cs typeface="Lucida Sans"/>
              </a:rPr>
              <a:t>y</a:t>
            </a:r>
            <a:r>
              <a:rPr sz="1200" b="1" spc="-25" dirty="0">
                <a:solidFill>
                  <a:srgbClr val="231F20"/>
                </a:solidFill>
                <a:latin typeface="Lucida Sans"/>
                <a:cs typeface="Lucida Sans"/>
              </a:rPr>
              <a:t>o</a:t>
            </a:r>
            <a:r>
              <a:rPr sz="1200" b="1" spc="-95" dirty="0">
                <a:solidFill>
                  <a:srgbClr val="231F20"/>
                </a:solidFill>
                <a:latin typeface="Lucida Sans"/>
                <a:cs typeface="Lucida Sans"/>
              </a:rPr>
              <a:t>ff</a:t>
            </a:r>
            <a:endParaRPr sz="1200">
              <a:latin typeface="Lucida Sans"/>
              <a:cs typeface="Lucida Sans"/>
            </a:endParaRPr>
          </a:p>
        </p:txBody>
      </p:sp>
      <p:sp>
        <p:nvSpPr>
          <p:cNvPr id="7" name="object 7"/>
          <p:cNvSpPr txBox="1"/>
          <p:nvPr/>
        </p:nvSpPr>
        <p:spPr>
          <a:xfrm>
            <a:off x="1358900" y="4511040"/>
            <a:ext cx="3905250" cy="20370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19"/>
              <a:tabLst>
                <a:tab pos="298450" algn="l"/>
              </a:tabLst>
            </a:pPr>
            <a:r>
              <a:rPr sz="1200" b="1" spc="-40" dirty="0">
                <a:solidFill>
                  <a:srgbClr val="231F20"/>
                </a:solidFill>
                <a:latin typeface="Lucida Sans"/>
                <a:cs typeface="Lucida Sans"/>
              </a:rPr>
              <a:t>Pla</a:t>
            </a:r>
            <a:r>
              <a:rPr sz="1200" b="1" spc="-50" dirty="0">
                <a:solidFill>
                  <a:srgbClr val="231F20"/>
                </a:solidFill>
                <a:latin typeface="Lucida Sans"/>
                <a:cs typeface="Lucida Sans"/>
              </a:rPr>
              <a:t>ce</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45" dirty="0">
                <a:solidFill>
                  <a:srgbClr val="231F20"/>
                </a:solidFill>
                <a:latin typeface="Lucida Sans"/>
                <a:cs typeface="Lucida Sans"/>
              </a:rPr>
              <a:t>on</a:t>
            </a:r>
            <a:r>
              <a:rPr sz="1200" b="1" spc="-85" dirty="0">
                <a:solidFill>
                  <a:srgbClr val="231F20"/>
                </a:solidFill>
                <a:latin typeface="Lucida Sans"/>
                <a:cs typeface="Lucida Sans"/>
              </a:rPr>
              <a:t> </a:t>
            </a:r>
            <a:r>
              <a:rPr sz="1200" b="1" spc="-55" dirty="0">
                <a:solidFill>
                  <a:srgbClr val="231F20"/>
                </a:solidFill>
                <a:latin typeface="Lucida Sans"/>
                <a:cs typeface="Lucida Sans"/>
              </a:rPr>
              <a:t>Other</a:t>
            </a:r>
            <a:r>
              <a:rPr sz="1200" b="1" spc="-85" dirty="0">
                <a:solidFill>
                  <a:srgbClr val="231F20"/>
                </a:solidFill>
                <a:latin typeface="Lucida Sans"/>
                <a:cs typeface="Lucida Sans"/>
              </a:rPr>
              <a:t> </a:t>
            </a:r>
            <a:r>
              <a:rPr sz="1200" b="1" spc="25" dirty="0">
                <a:solidFill>
                  <a:srgbClr val="231F20"/>
                </a:solidFill>
                <a:latin typeface="Lucida Sans"/>
                <a:cs typeface="Lucida Sans"/>
              </a:rPr>
              <a:t>W</a:t>
            </a:r>
            <a:r>
              <a:rPr sz="1200" b="1" spc="-85" dirty="0">
                <a:solidFill>
                  <a:srgbClr val="231F20"/>
                </a:solidFill>
                <a:latin typeface="Lucida Sans"/>
                <a:cs typeface="Lucida Sans"/>
              </a:rPr>
              <a:t>ebsi</a:t>
            </a:r>
            <a:r>
              <a:rPr sz="1200" b="1" spc="-70" dirty="0">
                <a:solidFill>
                  <a:srgbClr val="231F20"/>
                </a:solidFill>
                <a:latin typeface="Lucida Sans"/>
                <a:cs typeface="Lucida Sans"/>
              </a:rPr>
              <a:t>t</a:t>
            </a:r>
            <a:r>
              <a:rPr sz="1200" b="1" spc="-50" dirty="0">
                <a:solidFill>
                  <a:srgbClr val="231F20"/>
                </a:solidFill>
                <a:latin typeface="Lucida Sans"/>
                <a:cs typeface="Lucida Sans"/>
              </a:rPr>
              <a:t>e</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19"/>
              <a:tabLst>
                <a:tab pos="298450" algn="l"/>
              </a:tabLst>
            </a:pPr>
            <a:r>
              <a:rPr sz="1200" b="1" spc="-65" dirty="0">
                <a:solidFill>
                  <a:srgbClr val="231F20"/>
                </a:solidFill>
                <a:latin typeface="Lucida Sans"/>
                <a:cs typeface="Lucida Sans"/>
              </a:rPr>
              <a:t>Look</a:t>
            </a:r>
            <a:r>
              <a:rPr sz="1200" b="1" spc="-85" dirty="0">
                <a:solidFill>
                  <a:srgbClr val="231F20"/>
                </a:solidFill>
                <a:latin typeface="Lucida Sans"/>
                <a:cs typeface="Lucida Sans"/>
              </a:rPr>
              <a:t> </a:t>
            </a:r>
            <a:r>
              <a:rPr sz="1200" b="1" spc="-75" dirty="0">
                <a:solidFill>
                  <a:srgbClr val="231F20"/>
                </a:solidFill>
                <a:latin typeface="Lucida Sans"/>
                <a:cs typeface="Lucida Sans"/>
              </a:rPr>
              <a:t>up</a:t>
            </a:r>
            <a:r>
              <a:rPr sz="1200" b="1" spc="-85" dirty="0">
                <a:solidFill>
                  <a:srgbClr val="231F20"/>
                </a:solidFill>
                <a:latin typeface="Lucida Sans"/>
                <a:cs typeface="Lucida Sans"/>
              </a:rPr>
              <a:t> </a:t>
            </a:r>
            <a:r>
              <a:rPr sz="1200" b="1" spc="-45" dirty="0">
                <a:solidFill>
                  <a:srgbClr val="231F20"/>
                </a:solidFill>
                <a:latin typeface="Lucida Sans"/>
                <a:cs typeface="Lucida Sans"/>
              </a:rPr>
              <a:t>Just-Listed</a:t>
            </a:r>
            <a:r>
              <a:rPr sz="1200" b="1" spc="-80" dirty="0">
                <a:solidFill>
                  <a:srgbClr val="231F20"/>
                </a:solidFill>
                <a:latin typeface="Lucida Sans"/>
                <a:cs typeface="Lucida Sans"/>
              </a:rPr>
              <a:t> </a:t>
            </a:r>
            <a:r>
              <a:rPr sz="1200" b="1" spc="-45" dirty="0">
                <a:solidFill>
                  <a:srgbClr val="231F20"/>
                </a:solidFill>
                <a:latin typeface="Lucida Sans"/>
                <a:cs typeface="Lucida Sans"/>
              </a:rPr>
              <a:t>Phone</a:t>
            </a:r>
            <a:r>
              <a:rPr sz="1200" b="1" spc="-85" dirty="0">
                <a:solidFill>
                  <a:srgbClr val="231F20"/>
                </a:solidFill>
                <a:latin typeface="Lucida Sans"/>
                <a:cs typeface="Lucida Sans"/>
              </a:rPr>
              <a:t> Numbers</a:t>
            </a:r>
            <a:r>
              <a:rPr sz="1200" b="1" spc="-80"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105" dirty="0">
                <a:solidFill>
                  <a:srgbClr val="231F20"/>
                </a:solidFill>
                <a:latin typeface="Lucida Sans"/>
                <a:cs typeface="Lucida Sans"/>
              </a:rPr>
              <a:t>Addresses</a:t>
            </a:r>
            <a:endParaRPr sz="1200">
              <a:latin typeface="Lucida Sans"/>
              <a:cs typeface="Lucida Sans"/>
            </a:endParaRPr>
          </a:p>
          <a:p>
            <a:pPr marL="298450" indent="-285750">
              <a:lnSpc>
                <a:spcPct val="100000"/>
              </a:lnSpc>
              <a:buAutoNum type="arabicPeriod" startAt="19"/>
              <a:tabLst>
                <a:tab pos="298450" algn="l"/>
              </a:tabLst>
            </a:pPr>
            <a:r>
              <a:rPr sz="1200" b="1" spc="-20" dirty="0">
                <a:solidFill>
                  <a:srgbClr val="231F20"/>
                </a:solidFill>
                <a:latin typeface="Lucida Sans"/>
                <a:cs typeface="Lucida Sans"/>
              </a:rPr>
              <a:t>O</a:t>
            </a:r>
            <a:r>
              <a:rPr sz="1200" b="1" spc="-120" dirty="0">
                <a:solidFill>
                  <a:srgbClr val="231F20"/>
                </a:solidFill>
                <a:latin typeface="Lucida Sans"/>
                <a:cs typeface="Lucida Sans"/>
              </a:rPr>
              <a:t>r</a:t>
            </a:r>
            <a:r>
              <a:rPr sz="1200" b="1" spc="-75" dirty="0">
                <a:solidFill>
                  <a:srgbClr val="231F20"/>
                </a:solidFill>
                <a:latin typeface="Lucida Sans"/>
                <a:cs typeface="Lucida Sans"/>
              </a:rPr>
              <a:t>der</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65" dirty="0">
                <a:solidFill>
                  <a:srgbClr val="231F20"/>
                </a:solidFill>
                <a:latin typeface="Lucida Sans"/>
                <a:cs typeface="Lucida Sans"/>
              </a:rPr>
              <a:t>ust-Lis</a:t>
            </a:r>
            <a:r>
              <a:rPr sz="1200" b="1" spc="-60" dirty="0">
                <a:solidFill>
                  <a:srgbClr val="231F20"/>
                </a:solidFill>
                <a:latin typeface="Lucida Sans"/>
                <a:cs typeface="Lucida Sans"/>
              </a:rPr>
              <a:t>ted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a:p>
            <a:pPr marL="298450" indent="-285750">
              <a:lnSpc>
                <a:spcPct val="100000"/>
              </a:lnSpc>
              <a:buAutoNum type="arabicPeriod" startAt="19"/>
              <a:tabLst>
                <a:tab pos="298450" algn="l"/>
              </a:tabLst>
            </a:pPr>
            <a:r>
              <a:rPr sz="1200" b="1" spc="-95" dirty="0">
                <a:solidFill>
                  <a:srgbClr val="231F20"/>
                </a:solidFill>
                <a:latin typeface="Lucida Sans"/>
                <a:cs typeface="Lucida Sans"/>
              </a:rPr>
              <a:t>R</a:t>
            </a:r>
            <a:r>
              <a:rPr sz="1200" b="1" spc="-75" dirty="0">
                <a:solidFill>
                  <a:srgbClr val="231F20"/>
                </a:solidFill>
                <a:latin typeface="Lucida Sans"/>
                <a:cs typeface="Lucida Sans"/>
              </a:rPr>
              <a:t>equest/</a:t>
            </a:r>
            <a:r>
              <a:rPr sz="1200" b="1" spc="-105" dirty="0">
                <a:solidFill>
                  <a:srgbClr val="231F20"/>
                </a:solidFill>
                <a:latin typeface="Lucida Sans"/>
                <a:cs typeface="Lucida Sans"/>
              </a:rPr>
              <a:t>C</a:t>
            </a:r>
            <a:r>
              <a:rPr sz="1200" b="1" spc="-120" dirty="0">
                <a:solidFill>
                  <a:srgbClr val="231F20"/>
                </a:solidFill>
                <a:latin typeface="Lucida Sans"/>
                <a:cs typeface="Lucida Sans"/>
              </a:rPr>
              <a:t>r</a:t>
            </a:r>
            <a:r>
              <a:rPr sz="1200" b="1" spc="-65" dirty="0">
                <a:solidFill>
                  <a:srgbClr val="231F20"/>
                </a:solidFill>
                <a:latin typeface="Lucida Sans"/>
                <a:cs typeface="Lucida Sans"/>
              </a:rPr>
              <a:t>e</a:t>
            </a:r>
            <a:r>
              <a:rPr sz="1200" b="1" spc="-7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60" dirty="0">
                <a:solidFill>
                  <a:srgbClr val="231F20"/>
                </a:solidFill>
                <a:latin typeface="Lucida Sans"/>
                <a:cs typeface="Lucida Sans"/>
              </a:rPr>
              <a:t>H</a:t>
            </a:r>
            <a:r>
              <a:rPr sz="1200" b="1" spc="-55" dirty="0">
                <a:solidFill>
                  <a:srgbClr val="231F20"/>
                </a:solidFill>
                <a:latin typeface="Lucida Sans"/>
                <a:cs typeface="Lucida Sans"/>
              </a:rPr>
              <a:t>ome</a:t>
            </a:r>
            <a:r>
              <a:rPr sz="1200" b="1" spc="-85" dirty="0">
                <a:solidFill>
                  <a:srgbClr val="231F20"/>
                </a:solidFill>
                <a:latin typeface="Lucida Sans"/>
                <a:cs typeface="Lucida Sans"/>
              </a:rPr>
              <a:t> F</a:t>
            </a:r>
            <a:r>
              <a:rPr sz="1200" b="1" spc="-65" dirty="0">
                <a:solidFill>
                  <a:srgbClr val="231F20"/>
                </a:solidFill>
                <a:latin typeface="Lucida Sans"/>
                <a:cs typeface="Lucida Sans"/>
              </a:rPr>
              <a:t>l</a:t>
            </a:r>
            <a:r>
              <a:rPr sz="1200" b="1" spc="-90" dirty="0">
                <a:solidFill>
                  <a:srgbClr val="231F20"/>
                </a:solidFill>
                <a:latin typeface="Lucida Sans"/>
                <a:cs typeface="Lucida Sans"/>
              </a:rPr>
              <a:t>y</a:t>
            </a:r>
            <a:r>
              <a:rPr sz="1200" b="1" spc="-85" dirty="0">
                <a:solidFill>
                  <a:srgbClr val="231F20"/>
                </a:solidFill>
                <a:latin typeface="Lucida Sans"/>
                <a:cs typeface="Lucida Sans"/>
              </a:rPr>
              <a:t>e</a:t>
            </a:r>
            <a:r>
              <a:rPr sz="1200" b="1" spc="-7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19"/>
              <a:tabLst>
                <a:tab pos="298450" algn="l"/>
              </a:tabLst>
            </a:pPr>
            <a:r>
              <a:rPr sz="1200" b="1" spc="-55" dirty="0">
                <a:solidFill>
                  <a:srgbClr val="231F20"/>
                </a:solidFill>
                <a:latin typeface="Lucida Sans"/>
                <a:cs typeface="Lucida Sans"/>
              </a:rPr>
              <a:t>Door</a:t>
            </a:r>
            <a:r>
              <a:rPr sz="1200" b="1" spc="-85" dirty="0">
                <a:solidFill>
                  <a:srgbClr val="231F20"/>
                </a:solidFill>
                <a:latin typeface="Lucida Sans"/>
                <a:cs typeface="Lucida Sans"/>
              </a:rPr>
              <a:t> </a:t>
            </a:r>
            <a:r>
              <a:rPr sz="1200" b="1" spc="-110" dirty="0">
                <a:solidFill>
                  <a:srgbClr val="231F20"/>
                </a:solidFill>
                <a:latin typeface="Lucida Sans"/>
                <a:cs typeface="Lucida Sans"/>
              </a:rPr>
              <a:t>K</a:t>
            </a:r>
            <a:r>
              <a:rPr sz="1200" b="1" spc="-55" dirty="0">
                <a:solidFill>
                  <a:srgbClr val="231F20"/>
                </a:solidFill>
                <a:latin typeface="Lucida Sans"/>
                <a:cs typeface="Lucida Sans"/>
              </a:rPr>
              <a:t>nock</a:t>
            </a:r>
            <a:r>
              <a:rPr sz="1200" b="1" spc="-85" dirty="0">
                <a:solidFill>
                  <a:srgbClr val="231F20"/>
                </a:solidFill>
                <a:latin typeface="Lucida Sans"/>
                <a:cs typeface="Lucida Sans"/>
              </a:rPr>
              <a:t> </a:t>
            </a:r>
            <a:r>
              <a:rPr sz="1200" b="1" spc="-95" dirty="0">
                <a:solidFill>
                  <a:srgbClr val="231F20"/>
                </a:solidFill>
                <a:latin typeface="Lucida Sans"/>
                <a:cs typeface="Lucida Sans"/>
              </a:rPr>
              <a:t>25</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5" dirty="0">
                <a:solidFill>
                  <a:srgbClr val="231F20"/>
                </a:solidFill>
                <a:latin typeface="Lucida Sans"/>
                <a:cs typeface="Lucida Sans"/>
              </a:rPr>
              <a:t>osest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19"/>
              <a:tabLst>
                <a:tab pos="298450" algn="l"/>
              </a:tabLst>
            </a:pPr>
            <a:r>
              <a:rPr sz="1200" b="1" spc="-20" dirty="0">
                <a:solidFill>
                  <a:srgbClr val="231F20"/>
                </a:solidFill>
                <a:latin typeface="Lucida Sans"/>
                <a:cs typeface="Lucida Sans"/>
              </a:rPr>
              <a:t>C</a:t>
            </a:r>
            <a:r>
              <a:rPr sz="1200" b="1" spc="-65" dirty="0">
                <a:solidFill>
                  <a:srgbClr val="231F20"/>
                </a:solidFill>
                <a:latin typeface="Lucida Sans"/>
                <a:cs typeface="Lucida Sans"/>
              </a:rPr>
              <a:t>all</a:t>
            </a:r>
            <a:r>
              <a:rPr sz="1200" b="1" spc="-85" dirty="0">
                <a:solidFill>
                  <a:srgbClr val="231F20"/>
                </a:solidFill>
                <a:latin typeface="Lucida Sans"/>
                <a:cs typeface="Lucida Sans"/>
              </a:rPr>
              <a:t> </a:t>
            </a:r>
            <a:r>
              <a:rPr sz="1200" b="1" spc="-60" dirty="0">
                <a:solidFill>
                  <a:srgbClr val="231F20"/>
                </a:solidFill>
                <a:latin typeface="Lucida Sans"/>
                <a:cs typeface="Lucida Sans"/>
              </a:rPr>
              <a:t>50</a:t>
            </a:r>
            <a:r>
              <a:rPr sz="1200" b="1" spc="-85" dirty="0">
                <a:solidFill>
                  <a:srgbClr val="231F20"/>
                </a:solidFill>
                <a:latin typeface="Lucida Sans"/>
                <a:cs typeface="Lucida Sans"/>
              </a:rPr>
              <a: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19"/>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45" dirty="0">
                <a:solidFill>
                  <a:srgbClr val="231F20"/>
                </a:solidFill>
                <a:latin typeface="Lucida Sans"/>
                <a:cs typeface="Lucida Sans"/>
              </a:rPr>
              <a:t>200</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65" dirty="0">
                <a:solidFill>
                  <a:srgbClr val="231F20"/>
                </a:solidFill>
                <a:latin typeface="Lucida Sans"/>
                <a:cs typeface="Lucida Sans"/>
              </a:rPr>
              <a:t>ust-Lis</a:t>
            </a:r>
            <a:r>
              <a:rPr sz="1200" b="1" spc="-60" dirty="0">
                <a:solidFill>
                  <a:srgbClr val="231F20"/>
                </a:solidFill>
                <a:latin typeface="Lucida Sans"/>
                <a:cs typeface="Lucida Sans"/>
              </a:rPr>
              <a:t>ted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a:p>
            <a:pPr marL="298450" indent="-285750">
              <a:lnSpc>
                <a:spcPct val="100000"/>
              </a:lnSpc>
              <a:buAutoNum type="arabicPeriod" startAt="19"/>
              <a:tabLst>
                <a:tab pos="298450" algn="l"/>
              </a:tabLst>
            </a:pPr>
            <a:r>
              <a:rPr sz="1200" b="1" spc="-65" dirty="0">
                <a:solidFill>
                  <a:srgbClr val="231F20"/>
                </a:solidFill>
                <a:latin typeface="Lucida Sans"/>
                <a:cs typeface="Lucida Sans"/>
              </a:rPr>
              <a:t>E</a:t>
            </a:r>
            <a:r>
              <a:rPr sz="1200" b="1" spc="-80" dirty="0">
                <a:solidFill>
                  <a:srgbClr val="231F20"/>
                </a:solidFill>
                <a:latin typeface="Lucida Sans"/>
                <a:cs typeface="Lucida Sans"/>
              </a:rPr>
              <a:t>mail</a:t>
            </a:r>
            <a:r>
              <a:rPr sz="1200" b="1" spc="-85" dirty="0">
                <a:solidFill>
                  <a:srgbClr val="231F20"/>
                </a:solidFill>
                <a:latin typeface="Lucida Sans"/>
                <a:cs typeface="Lucida Sans"/>
              </a:rPr>
              <a:t> </a:t>
            </a:r>
            <a:r>
              <a:rPr sz="1200" b="1" spc="-60" dirty="0">
                <a:solidFill>
                  <a:srgbClr val="231F20"/>
                </a:solidFill>
                <a:latin typeface="Lucida Sans"/>
                <a:cs typeface="Lucida Sans"/>
              </a:rPr>
              <a:t>H</a:t>
            </a:r>
            <a:r>
              <a:rPr sz="1200" b="1" spc="-55" dirty="0">
                <a:solidFill>
                  <a:srgbClr val="231F20"/>
                </a:solidFill>
                <a:latin typeface="Lucida Sans"/>
                <a:cs typeface="Lucida Sans"/>
              </a:rPr>
              <a:t>ome</a:t>
            </a:r>
            <a:r>
              <a:rPr sz="1200" b="1" spc="-85" dirty="0">
                <a:solidFill>
                  <a:srgbClr val="231F20"/>
                </a:solidFill>
                <a:latin typeface="Lucida Sans"/>
                <a:cs typeface="Lucida Sans"/>
              </a:rPr>
              <a:t> F</a:t>
            </a:r>
            <a:r>
              <a:rPr sz="1200" b="1" spc="-65" dirty="0">
                <a:solidFill>
                  <a:srgbClr val="231F20"/>
                </a:solidFill>
                <a:latin typeface="Lucida Sans"/>
                <a:cs typeface="Lucida Sans"/>
              </a:rPr>
              <a:t>l</a:t>
            </a:r>
            <a:r>
              <a:rPr sz="1200" b="1" spc="-90" dirty="0">
                <a:solidFill>
                  <a:srgbClr val="231F20"/>
                </a:solidFill>
                <a:latin typeface="Lucida Sans"/>
                <a:cs typeface="Lucida Sans"/>
              </a:rPr>
              <a:t>y</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135" dirty="0">
                <a:solidFill>
                  <a:srgbClr val="231F20"/>
                </a:solidFill>
                <a:latin typeface="Lucida Sans"/>
                <a:cs typeface="Lucida Sans"/>
              </a:rPr>
              <a:t>A</a:t>
            </a:r>
            <a:r>
              <a:rPr sz="1200" b="1" spc="-105" dirty="0">
                <a:solidFill>
                  <a:srgbClr val="231F20"/>
                </a:solidFill>
                <a:latin typeface="Lucida Sans"/>
                <a:cs typeface="Lucida Sans"/>
              </a:rPr>
              <a:t>r</a:t>
            </a:r>
            <a:r>
              <a:rPr sz="1200" b="1" spc="-65" dirty="0">
                <a:solidFill>
                  <a:srgbClr val="231F20"/>
                </a:solidFill>
                <a:latin typeface="Lucida Sans"/>
                <a:cs typeface="Lucida Sans"/>
              </a:rPr>
              <a:t>ea</a:t>
            </a:r>
            <a:r>
              <a:rPr sz="1200" b="1" spc="-85" dirty="0">
                <a:solidFill>
                  <a:srgbClr val="231F20"/>
                </a:solidFill>
                <a:latin typeface="Lucida Sans"/>
                <a:cs typeface="Lucida Sans"/>
              </a:rPr>
              <a:t> </a:t>
            </a:r>
            <a:r>
              <a:rPr sz="1200" b="1" spc="-130" dirty="0">
                <a:solidFill>
                  <a:srgbClr val="231F20"/>
                </a:solidFill>
                <a:latin typeface="Lucida Sans"/>
                <a:cs typeface="Lucida Sans"/>
              </a:rPr>
              <a:t>A</a:t>
            </a:r>
            <a:r>
              <a:rPr sz="1200" b="1" spc="-65" dirty="0">
                <a:solidFill>
                  <a:srgbClr val="231F20"/>
                </a:solidFill>
                <a:latin typeface="Lucida Sans"/>
                <a:cs typeface="Lucida Sans"/>
              </a:rPr>
              <a:t>ge</a:t>
            </a:r>
            <a:r>
              <a:rPr sz="1200" b="1" spc="-80" dirty="0">
                <a:solidFill>
                  <a:srgbClr val="231F20"/>
                </a:solidFill>
                <a:latin typeface="Lucida Sans"/>
                <a:cs typeface="Lucida Sans"/>
              </a:rPr>
              <a:t>n</a:t>
            </a:r>
            <a:r>
              <a:rPr sz="1200" b="1" spc="-100" dirty="0">
                <a:solidFill>
                  <a:srgbClr val="231F20"/>
                </a:solidFill>
                <a:latin typeface="Lucida Sans"/>
                <a:cs typeface="Lucida Sans"/>
              </a:rPr>
              <a:t>ts</a:t>
            </a:r>
            <a:endParaRPr sz="1200">
              <a:latin typeface="Lucida Sans"/>
              <a:cs typeface="Lucida Sans"/>
            </a:endParaRPr>
          </a:p>
          <a:p>
            <a:pPr marL="298450" indent="-285750">
              <a:lnSpc>
                <a:spcPct val="100000"/>
              </a:lnSpc>
              <a:buAutoNum type="arabicPeriod" startAt="19"/>
              <a:tabLst>
                <a:tab pos="298450" algn="l"/>
              </a:tabLst>
            </a:pPr>
            <a:r>
              <a:rPr sz="1200" b="1" spc="-50" dirty="0">
                <a:solidFill>
                  <a:srgbClr val="231F20"/>
                </a:solidFill>
                <a:latin typeface="Lucida Sans"/>
                <a:cs typeface="Lucida Sans"/>
              </a:rPr>
              <a:t>Solicit</a:t>
            </a:r>
            <a:r>
              <a:rPr sz="1200" b="1" spc="-85" dirty="0">
                <a:solidFill>
                  <a:srgbClr val="231F20"/>
                </a:solidFill>
                <a:latin typeface="Lucida Sans"/>
                <a:cs typeface="Lucida Sans"/>
              </a:rPr>
              <a:t> </a:t>
            </a:r>
            <a:r>
              <a:rPr sz="1200" b="1" spc="-70" dirty="0">
                <a:solidFill>
                  <a:srgbClr val="231F20"/>
                </a:solidFill>
                <a:latin typeface="Lucida Sans"/>
                <a:cs typeface="Lucida Sans"/>
              </a:rPr>
              <a:t>Feedback</a:t>
            </a:r>
            <a:r>
              <a:rPr sz="1200" b="1" spc="-85" dirty="0">
                <a:solidFill>
                  <a:srgbClr val="231F20"/>
                </a:solidFill>
                <a:latin typeface="Lucida Sans"/>
                <a:cs typeface="Lucida Sans"/>
              </a:rPr>
              <a:t> </a:t>
            </a:r>
            <a:r>
              <a:rPr sz="1200" b="1" spc="-80" dirty="0">
                <a:solidFill>
                  <a:srgbClr val="231F20"/>
                </a:solidFill>
                <a:latin typeface="Lucida Sans"/>
                <a:cs typeface="Lucida Sans"/>
              </a:rPr>
              <a:t>from</a:t>
            </a:r>
            <a:r>
              <a:rPr sz="1200" b="1" spc="-85" dirty="0">
                <a:solidFill>
                  <a:srgbClr val="231F20"/>
                </a:solidFill>
                <a:latin typeface="Lucida Sans"/>
                <a:cs typeface="Lucida Sans"/>
              </a:rPr>
              <a:t> </a:t>
            </a:r>
            <a:r>
              <a:rPr sz="1200" b="1" spc="-65" dirty="0">
                <a:solidFill>
                  <a:srgbClr val="231F20"/>
                </a:solidFill>
                <a:latin typeface="Lucida Sans"/>
                <a:cs typeface="Lucida Sans"/>
              </a:rPr>
              <a:t>Showing</a:t>
            </a:r>
            <a:r>
              <a:rPr sz="1200" b="1" spc="-85" dirty="0">
                <a:solidFill>
                  <a:srgbClr val="231F20"/>
                </a:solidFill>
                <a:latin typeface="Lucida Sans"/>
                <a:cs typeface="Lucida Sans"/>
              </a:rPr>
              <a:t> </a:t>
            </a:r>
            <a:r>
              <a:rPr sz="1200" b="1" spc="-90" dirty="0">
                <a:solidFill>
                  <a:srgbClr val="231F20"/>
                </a:solidFill>
                <a:latin typeface="Lucida Sans"/>
                <a:cs typeface="Lucida Sans"/>
              </a:rPr>
              <a:t>Agents</a:t>
            </a:r>
            <a:endParaRPr sz="1200">
              <a:latin typeface="Lucida Sans"/>
              <a:cs typeface="Lucida Sans"/>
            </a:endParaRPr>
          </a:p>
          <a:p>
            <a:pPr marL="298450" indent="-285750">
              <a:lnSpc>
                <a:spcPct val="100000"/>
              </a:lnSpc>
              <a:buAutoNum type="arabicPeriod" startAt="19"/>
              <a:tabLst>
                <a:tab pos="298450" algn="l"/>
              </a:tabLst>
            </a:pPr>
            <a:r>
              <a:rPr sz="1200" b="1" spc="-75" dirty="0">
                <a:solidFill>
                  <a:srgbClr val="231F20"/>
                </a:solidFill>
                <a:latin typeface="Lucida Sans"/>
                <a:cs typeface="Lucida Sans"/>
              </a:rPr>
              <a:t>Prepare</a:t>
            </a:r>
            <a:r>
              <a:rPr sz="1200" b="1" spc="-85" dirty="0">
                <a:solidFill>
                  <a:srgbClr val="231F20"/>
                </a:solidFill>
                <a:latin typeface="Lucida Sans"/>
                <a:cs typeface="Lucida Sans"/>
              </a:rPr>
              <a:t> </a:t>
            </a:r>
            <a:r>
              <a:rPr sz="1200" b="1" spc="-60" dirty="0">
                <a:solidFill>
                  <a:srgbClr val="231F20"/>
                </a:solidFill>
                <a:latin typeface="Lucida Sans"/>
                <a:cs typeface="Lucida Sans"/>
              </a:rPr>
              <a:t>Weekly</a:t>
            </a:r>
            <a:r>
              <a:rPr sz="1200" b="1" spc="-85" dirty="0">
                <a:solidFill>
                  <a:srgbClr val="231F20"/>
                </a:solidFill>
                <a:latin typeface="Lucida Sans"/>
                <a:cs typeface="Lucida Sans"/>
              </a:rPr>
              <a:t> </a:t>
            </a:r>
            <a:r>
              <a:rPr sz="1200" b="1" spc="-65" dirty="0">
                <a:solidFill>
                  <a:srgbClr val="231F20"/>
                </a:solidFill>
                <a:latin typeface="Lucida Sans"/>
                <a:cs typeface="Lucida Sans"/>
              </a:rPr>
              <a:t>Update</a:t>
            </a:r>
            <a:r>
              <a:rPr sz="1200" b="1" spc="-85" dirty="0">
                <a:solidFill>
                  <a:srgbClr val="231F20"/>
                </a:solidFill>
                <a:latin typeface="Lucida Sans"/>
                <a:cs typeface="Lucida Sans"/>
              </a:rPr>
              <a:t> </a:t>
            </a:r>
            <a:r>
              <a:rPr sz="1200" b="1" spc="-55" dirty="0">
                <a:solidFill>
                  <a:srgbClr val="231F20"/>
                </a:solidFill>
                <a:latin typeface="Lucida Sans"/>
                <a:cs typeface="Lucida Sans"/>
              </a:rPr>
              <a:t>Sheet</a:t>
            </a:r>
            <a:endParaRPr sz="1200">
              <a:latin typeface="Lucida Sans"/>
              <a:cs typeface="Lucida Sans"/>
            </a:endParaRPr>
          </a:p>
          <a:p>
            <a:pPr marL="298450" indent="-285750">
              <a:lnSpc>
                <a:spcPct val="100000"/>
              </a:lnSpc>
              <a:buAutoNum type="arabicPeriod" startAt="19"/>
              <a:tabLst>
                <a:tab pos="298450" algn="l"/>
              </a:tabLst>
            </a:pPr>
            <a:r>
              <a:rPr sz="1200" b="1" spc="-55" dirty="0">
                <a:solidFill>
                  <a:srgbClr val="231F20"/>
                </a:solidFill>
                <a:latin typeface="Lucida Sans"/>
                <a:cs typeface="Lucida Sans"/>
              </a:rPr>
              <a:t>Call</a:t>
            </a:r>
            <a:r>
              <a:rPr sz="1200" b="1" spc="-85" dirty="0">
                <a:solidFill>
                  <a:srgbClr val="231F20"/>
                </a:solidFill>
                <a:latin typeface="Lucida Sans"/>
                <a:cs typeface="Lucida Sans"/>
              </a:rPr>
              <a:t> </a:t>
            </a:r>
            <a:r>
              <a:rPr sz="1200" b="1" spc="-55" dirty="0">
                <a:solidFill>
                  <a:srgbClr val="231F20"/>
                </a:solidFill>
                <a:latin typeface="Lucida Sans"/>
                <a:cs typeface="Lucida Sans"/>
              </a:rPr>
              <a:t>Seller</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Weekly</a:t>
            </a:r>
            <a:r>
              <a:rPr sz="1200" b="1" spc="-85" dirty="0">
                <a:solidFill>
                  <a:srgbClr val="231F20"/>
                </a:solidFill>
                <a:latin typeface="Lucida Sans"/>
                <a:cs typeface="Lucida Sans"/>
              </a:rPr>
              <a:t> </a:t>
            </a:r>
            <a:r>
              <a:rPr sz="1200" b="1" spc="-80" dirty="0">
                <a:solidFill>
                  <a:srgbClr val="231F20"/>
                </a:solidFill>
                <a:latin typeface="Lucida Sans"/>
                <a:cs typeface="Lucida Sans"/>
              </a:rPr>
              <a:t>Update(s)</a:t>
            </a:r>
            <a:endParaRPr sz="1200">
              <a:latin typeface="Lucida Sans"/>
              <a:cs typeface="Lucida Sans"/>
            </a:endParaRPr>
          </a:p>
        </p:txBody>
      </p:sp>
      <p:sp>
        <p:nvSpPr>
          <p:cNvPr id="8" name="object 8"/>
          <p:cNvSpPr txBox="1"/>
          <p:nvPr/>
        </p:nvSpPr>
        <p:spPr>
          <a:xfrm>
            <a:off x="1358900" y="7381240"/>
            <a:ext cx="3465829"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30"/>
              <a:tabLst>
                <a:tab pos="298450" algn="l"/>
              </a:tabLst>
            </a:pPr>
            <a:r>
              <a:rPr sz="1200" b="1" spc="-65" dirty="0">
                <a:solidFill>
                  <a:srgbClr val="231F20"/>
                </a:solidFill>
                <a:latin typeface="Lucida Sans"/>
                <a:cs typeface="Lucida Sans"/>
              </a:rPr>
              <a:t>Proactively</a:t>
            </a:r>
            <a:r>
              <a:rPr sz="1200" b="1" spc="-85" dirty="0">
                <a:solidFill>
                  <a:srgbClr val="231F20"/>
                </a:solidFill>
                <a:latin typeface="Lucida Sans"/>
                <a:cs typeface="Lucida Sans"/>
              </a:rPr>
              <a:t> </a:t>
            </a:r>
            <a:r>
              <a:rPr sz="1200" b="1" spc="-50" dirty="0">
                <a:solidFill>
                  <a:srgbClr val="231F20"/>
                </a:solidFill>
                <a:latin typeface="Lucida Sans"/>
                <a:cs typeface="Lucida Sans"/>
              </a:rPr>
              <a:t>Solicit</a:t>
            </a:r>
            <a:r>
              <a:rPr sz="1200" b="1" spc="-80" dirty="0">
                <a:solidFill>
                  <a:srgbClr val="231F20"/>
                </a:solidFill>
                <a:latin typeface="Lucida Sans"/>
                <a:cs typeface="Lucida Sans"/>
              </a:rPr>
              <a:t> </a:t>
            </a:r>
            <a:r>
              <a:rPr sz="1200" b="1" spc="-70" dirty="0">
                <a:solidFill>
                  <a:srgbClr val="231F20"/>
                </a:solidFill>
                <a:latin typeface="Lucida Sans"/>
                <a:cs typeface="Lucida Sans"/>
              </a:rPr>
              <a:t>Multiple</a:t>
            </a:r>
            <a:r>
              <a:rPr sz="1200" b="1" spc="-80" dirty="0">
                <a:solidFill>
                  <a:srgbClr val="231F20"/>
                </a:solidFill>
                <a:latin typeface="Lucida Sans"/>
                <a:cs typeface="Lucida Sans"/>
              </a:rPr>
              <a:t> </a:t>
            </a:r>
            <a:r>
              <a:rPr sz="1200" b="1" spc="-85" dirty="0">
                <a:solidFill>
                  <a:srgbClr val="231F20"/>
                </a:solidFill>
                <a:latin typeface="Lucida Sans"/>
                <a:cs typeface="Lucida Sans"/>
              </a:rPr>
              <a:t>Offers</a:t>
            </a:r>
            <a:endParaRPr sz="1200">
              <a:latin typeface="Lucida Sans"/>
              <a:cs typeface="Lucida Sans"/>
            </a:endParaRPr>
          </a:p>
          <a:p>
            <a:pPr marL="298450" indent="-285750">
              <a:lnSpc>
                <a:spcPct val="100000"/>
              </a:lnSpc>
              <a:buAutoNum type="arabicPeriod" startAt="30"/>
              <a:tabLst>
                <a:tab pos="298450" algn="l"/>
              </a:tabLst>
            </a:pPr>
            <a:r>
              <a:rPr sz="1200" b="1" spc="-75" dirty="0">
                <a:solidFill>
                  <a:srgbClr val="231F20"/>
                </a:solidFill>
                <a:latin typeface="Lucida Sans"/>
                <a:cs typeface="Lucida Sans"/>
              </a:rPr>
              <a:t>Present </a:t>
            </a:r>
            <a:r>
              <a:rPr sz="1200" b="1" spc="-85" dirty="0">
                <a:solidFill>
                  <a:srgbClr val="231F20"/>
                </a:solidFill>
                <a:latin typeface="Lucida Sans"/>
                <a:cs typeface="Lucida Sans"/>
              </a:rPr>
              <a:t>Offer(s)/Counteroffer(s)</a:t>
            </a:r>
            <a:endParaRPr sz="1200">
              <a:latin typeface="Lucida Sans"/>
              <a:cs typeface="Lucida Sans"/>
            </a:endParaRPr>
          </a:p>
          <a:p>
            <a:pPr marL="298450" indent="-285750">
              <a:lnSpc>
                <a:spcPct val="100000"/>
              </a:lnSpc>
              <a:buAutoNum type="arabicPeriod" startAt="30"/>
              <a:tabLst>
                <a:tab pos="298450" algn="l"/>
              </a:tabLst>
            </a:pPr>
            <a:r>
              <a:rPr sz="1200" b="1" spc="-60" dirty="0">
                <a:solidFill>
                  <a:srgbClr val="231F20"/>
                </a:solidFill>
                <a:latin typeface="Lucida Sans"/>
                <a:cs typeface="Lucida Sans"/>
              </a:rPr>
              <a:t>Change</a:t>
            </a:r>
            <a:r>
              <a:rPr sz="1200" b="1" spc="-85" dirty="0">
                <a:solidFill>
                  <a:srgbClr val="231F20"/>
                </a:solidFill>
                <a:latin typeface="Lucida Sans"/>
                <a:cs typeface="Lucida Sans"/>
              </a:rPr>
              <a:t> </a:t>
            </a:r>
            <a:r>
              <a:rPr sz="1200" b="1" spc="-40" dirty="0">
                <a:solidFill>
                  <a:srgbClr val="231F20"/>
                </a:solidFill>
                <a:latin typeface="Lucida Sans"/>
                <a:cs typeface="Lucida Sans"/>
              </a:rPr>
              <a:t>S</a:t>
            </a:r>
            <a:r>
              <a:rPr sz="1200" b="1" spc="-55" dirty="0">
                <a:solidFill>
                  <a:srgbClr val="231F20"/>
                </a:solidFill>
                <a:latin typeface="Lucida Sans"/>
                <a:cs typeface="Lucida Sans"/>
              </a:rPr>
              <a:t>t</a:t>
            </a:r>
            <a:r>
              <a:rPr sz="1200" b="1" spc="-85" dirty="0">
                <a:solidFill>
                  <a:srgbClr val="231F20"/>
                </a:solidFill>
                <a:latin typeface="Lucida Sans"/>
                <a:cs typeface="Lucida Sans"/>
              </a:rPr>
              <a:t>a</a:t>
            </a:r>
            <a:r>
              <a:rPr sz="1200" b="1" spc="-90" dirty="0">
                <a:solidFill>
                  <a:srgbClr val="231F20"/>
                </a:solidFill>
                <a:latin typeface="Lucida Sans"/>
                <a:cs typeface="Lucida Sans"/>
              </a:rPr>
              <a:t>tus</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45" dirty="0">
                <a:solidFill>
                  <a:srgbClr val="231F20"/>
                </a:solidFill>
                <a:latin typeface="Lucida Sans"/>
                <a:cs typeface="Lucida Sans"/>
              </a:rPr>
              <a:t>on</a:t>
            </a:r>
            <a:r>
              <a:rPr sz="1200" b="1" spc="-85" dirty="0">
                <a:solidFill>
                  <a:srgbClr val="231F20"/>
                </a:solidFill>
                <a:latin typeface="Lucida Sans"/>
                <a:cs typeface="Lucida Sans"/>
              </a:rPr>
              <a:t> </a:t>
            </a:r>
            <a:r>
              <a:rPr sz="1200" b="1" spc="-55" dirty="0">
                <a:solidFill>
                  <a:srgbClr val="231F20"/>
                </a:solidFill>
                <a:latin typeface="Lucida Sans"/>
                <a:cs typeface="Lucida Sans"/>
              </a:rPr>
              <a:t>Other</a:t>
            </a:r>
            <a:r>
              <a:rPr sz="1200" b="1" spc="-85" dirty="0">
                <a:solidFill>
                  <a:srgbClr val="231F20"/>
                </a:solidFill>
                <a:latin typeface="Lucida Sans"/>
                <a:cs typeface="Lucida Sans"/>
              </a:rPr>
              <a:t> </a:t>
            </a:r>
            <a:r>
              <a:rPr sz="1200" b="1" spc="25" dirty="0">
                <a:solidFill>
                  <a:srgbClr val="231F20"/>
                </a:solidFill>
                <a:latin typeface="Lucida Sans"/>
                <a:cs typeface="Lucida Sans"/>
              </a:rPr>
              <a:t>W</a:t>
            </a:r>
            <a:r>
              <a:rPr sz="1200" b="1" spc="-85" dirty="0">
                <a:solidFill>
                  <a:srgbClr val="231F20"/>
                </a:solidFill>
                <a:latin typeface="Lucida Sans"/>
                <a:cs typeface="Lucida Sans"/>
              </a:rPr>
              <a:t>ebsi</a:t>
            </a:r>
            <a:r>
              <a:rPr sz="1200" b="1" spc="-70" dirty="0">
                <a:solidFill>
                  <a:srgbClr val="231F20"/>
                </a:solidFill>
                <a:latin typeface="Lucida Sans"/>
                <a:cs typeface="Lucida Sans"/>
              </a:rPr>
              <a:t>t</a:t>
            </a:r>
            <a:r>
              <a:rPr sz="1200" b="1" spc="-95" dirty="0">
                <a:solidFill>
                  <a:srgbClr val="231F20"/>
                </a:solidFill>
                <a:latin typeface="Lucida Sans"/>
                <a:cs typeface="Lucida Sans"/>
              </a:rPr>
              <a:t>es</a:t>
            </a:r>
            <a:endParaRPr sz="1200">
              <a:latin typeface="Lucida Sans"/>
              <a:cs typeface="Lucida Sans"/>
            </a:endParaRPr>
          </a:p>
          <a:p>
            <a:pPr marL="298450" indent="-285750">
              <a:lnSpc>
                <a:spcPct val="100000"/>
              </a:lnSpc>
              <a:buAutoNum type="arabicPeriod" startAt="30"/>
              <a:tabLst>
                <a:tab pos="298450" algn="l"/>
              </a:tabLst>
            </a:pPr>
            <a:r>
              <a:rPr sz="1200" b="1" spc="-75" dirty="0">
                <a:solidFill>
                  <a:srgbClr val="231F20"/>
                </a:solidFill>
                <a:latin typeface="Lucida Sans"/>
                <a:cs typeface="Lucida Sans"/>
              </a:rPr>
              <a:t>Deliver</a:t>
            </a:r>
            <a:r>
              <a:rPr sz="1200" b="1" spc="-85" dirty="0">
                <a:solidFill>
                  <a:srgbClr val="231F20"/>
                </a:solidFill>
                <a:latin typeface="Lucida Sans"/>
                <a:cs typeface="Lucida Sans"/>
              </a:rPr>
              <a:t> </a:t>
            </a:r>
            <a:r>
              <a:rPr sz="1200" b="1" spc="-60" dirty="0">
                <a:solidFill>
                  <a:srgbClr val="231F20"/>
                </a:solidFill>
                <a:latin typeface="Lucida Sans"/>
                <a:cs typeface="Lucida Sans"/>
              </a:rPr>
              <a:t>Accepted</a:t>
            </a:r>
            <a:r>
              <a:rPr sz="1200" b="1" spc="-85" dirty="0">
                <a:solidFill>
                  <a:srgbClr val="231F20"/>
                </a:solidFill>
                <a:latin typeface="Lucida Sans"/>
                <a:cs typeface="Lucida Sans"/>
              </a:rPr>
              <a:t> </a:t>
            </a:r>
            <a:r>
              <a:rPr sz="1200" b="1" spc="-55" dirty="0">
                <a:solidFill>
                  <a:srgbClr val="231F20"/>
                </a:solidFill>
                <a:latin typeface="Lucida Sans"/>
                <a:cs typeface="Lucida Sans"/>
              </a:rPr>
              <a:t>Contract</a:t>
            </a:r>
            <a:r>
              <a:rPr sz="1200" b="1" spc="-85" dirty="0">
                <a:solidFill>
                  <a:srgbClr val="231F20"/>
                </a:solidFill>
                <a:latin typeface="Lucida Sans"/>
                <a:cs typeface="Lucida Sans"/>
              </a:rPr>
              <a:t> </a:t>
            </a:r>
            <a:r>
              <a:rPr sz="1200" b="1" spc="-40" dirty="0">
                <a:solidFill>
                  <a:srgbClr val="231F20"/>
                </a:solidFill>
                <a:latin typeface="Lucida Sans"/>
                <a:cs typeface="Lucida Sans"/>
              </a:rPr>
              <a:t>to</a:t>
            </a:r>
            <a:r>
              <a:rPr sz="1200" b="1" spc="-85" dirty="0">
                <a:solidFill>
                  <a:srgbClr val="231F20"/>
                </a:solidFill>
                <a:latin typeface="Lucida Sans"/>
                <a:cs typeface="Lucida Sans"/>
              </a:rPr>
              <a:t> </a:t>
            </a:r>
            <a:r>
              <a:rPr sz="1200" b="1" spc="-60" dirty="0">
                <a:solidFill>
                  <a:srgbClr val="231F20"/>
                </a:solidFill>
                <a:latin typeface="Lucida Sans"/>
                <a:cs typeface="Lucida Sans"/>
              </a:rPr>
              <a:t>Office</a:t>
            </a:r>
            <a:endParaRPr sz="1200">
              <a:latin typeface="Lucida Sans"/>
              <a:cs typeface="Lucida Sans"/>
            </a:endParaRPr>
          </a:p>
          <a:p>
            <a:pPr marL="298450" indent="-285750">
              <a:lnSpc>
                <a:spcPct val="100000"/>
              </a:lnSpc>
              <a:buAutoNum type="arabicPeriod" startAt="30"/>
              <a:tabLst>
                <a:tab pos="298450" algn="l"/>
              </a:tabLst>
            </a:pPr>
            <a:r>
              <a:rPr sz="1200" b="1" spc="-50" dirty="0">
                <a:solidFill>
                  <a:srgbClr val="231F20"/>
                </a:solidFill>
                <a:latin typeface="Lucida Sans"/>
                <a:cs typeface="Lucida Sans"/>
              </a:rPr>
              <a:t>Neg</a:t>
            </a:r>
            <a:r>
              <a:rPr sz="1200" b="1" spc="-60" dirty="0">
                <a:solidFill>
                  <a:srgbClr val="231F20"/>
                </a:solidFill>
                <a:latin typeface="Lucida Sans"/>
                <a:cs typeface="Lucida Sans"/>
              </a:rPr>
              <a:t>oti</a:t>
            </a:r>
            <a:r>
              <a:rPr sz="1200" b="1" spc="-10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80" dirty="0">
                <a:solidFill>
                  <a:srgbClr val="231F20"/>
                </a:solidFill>
                <a:latin typeface="Lucida Sans"/>
                <a:cs typeface="Lucida Sans"/>
              </a:rPr>
              <a:t>epai</a:t>
            </a:r>
            <a:r>
              <a:rPr sz="1200" b="1" spc="-75"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30"/>
              <a:tabLst>
                <a:tab pos="298450" algn="l"/>
              </a:tabLst>
            </a:pP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55" dirty="0">
                <a:solidFill>
                  <a:srgbClr val="231F20"/>
                </a:solidFill>
                <a:latin typeface="Lucida Sans"/>
                <a:cs typeface="Lucida Sans"/>
              </a:rPr>
              <a:t>p</a:t>
            </a:r>
            <a:r>
              <a:rPr sz="1200" b="1" spc="-85" dirty="0">
                <a:solidFill>
                  <a:srgbClr val="231F20"/>
                </a:solidFill>
                <a:latin typeface="Lucida Sans"/>
                <a:cs typeface="Lucida Sans"/>
              </a:rPr>
              <a:t>y </a:t>
            </a:r>
            <a:r>
              <a:rPr sz="1200" b="1" spc="-95" dirty="0">
                <a:solidFill>
                  <a:srgbClr val="231F20"/>
                </a:solidFill>
                <a:latin typeface="Lucida Sans"/>
                <a:cs typeface="Lucida Sans"/>
              </a:rPr>
              <a:t>R</a:t>
            </a:r>
            <a:r>
              <a:rPr sz="1200" b="1" spc="-80" dirty="0">
                <a:solidFill>
                  <a:srgbClr val="231F20"/>
                </a:solidFill>
                <a:latin typeface="Lucida Sans"/>
                <a:cs typeface="Lucida Sans"/>
              </a:rPr>
              <a:t>epair</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75" dirty="0">
                <a:solidFill>
                  <a:srgbClr val="231F20"/>
                </a:solidFill>
                <a:latin typeface="Lucida Sans"/>
                <a:cs typeface="Lucida Sans"/>
              </a:rPr>
              <a:t>n</a:t>
            </a:r>
            <a:r>
              <a:rPr sz="1200" b="1" spc="-95" dirty="0">
                <a:solidFill>
                  <a:srgbClr val="231F20"/>
                </a:solidFill>
                <a:latin typeface="Lucida Sans"/>
                <a:cs typeface="Lucida Sans"/>
              </a:rPr>
              <a:t>v</a:t>
            </a:r>
            <a:r>
              <a:rPr sz="1200" b="1" spc="-40" dirty="0">
                <a:solidFill>
                  <a:srgbClr val="231F20"/>
                </a:solidFill>
                <a:latin typeface="Lucida Sans"/>
                <a:cs typeface="Lucida Sans"/>
              </a:rPr>
              <a:t>oi</a:t>
            </a:r>
            <a:r>
              <a:rPr sz="1200" b="1" spc="-50" dirty="0">
                <a:solidFill>
                  <a:srgbClr val="231F20"/>
                </a:solidFill>
                <a:latin typeface="Lucida Sans"/>
                <a:cs typeface="Lucida Sans"/>
              </a:rPr>
              <a:t>c</a:t>
            </a:r>
            <a:r>
              <a:rPr sz="1200" b="1" spc="-95" dirty="0">
                <a:solidFill>
                  <a:srgbClr val="231F20"/>
                </a:solidFill>
                <a:latin typeface="Lucida Sans"/>
                <a:cs typeface="Lucida Sans"/>
              </a:rPr>
              <a:t>es</a:t>
            </a:r>
            <a:endParaRPr sz="1200">
              <a:latin typeface="Lucida Sans"/>
              <a:cs typeface="Lucida Sans"/>
            </a:endParaRPr>
          </a:p>
        </p:txBody>
      </p:sp>
      <p:sp>
        <p:nvSpPr>
          <p:cNvPr id="9" name="object 9"/>
          <p:cNvSpPr txBox="1"/>
          <p:nvPr/>
        </p:nvSpPr>
        <p:spPr>
          <a:xfrm>
            <a:off x="914400" y="6743051"/>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05" dirty="0">
                <a:solidFill>
                  <a:srgbClr val="FFFFFF"/>
                </a:solidFill>
                <a:latin typeface="Gill Sans MT"/>
                <a:cs typeface="Gill Sans MT"/>
              </a:rPr>
              <a:t>PRESENTING</a:t>
            </a:r>
            <a:r>
              <a:rPr sz="1600" b="1" spc="-45" dirty="0">
                <a:solidFill>
                  <a:srgbClr val="FFFFFF"/>
                </a:solidFill>
                <a:latin typeface="Gill Sans MT"/>
                <a:cs typeface="Gill Sans MT"/>
              </a:rPr>
              <a:t> </a:t>
            </a:r>
            <a:r>
              <a:rPr sz="1600" b="1" spc="-140" dirty="0">
                <a:solidFill>
                  <a:srgbClr val="FFFFFF"/>
                </a:solidFill>
                <a:latin typeface="Gill Sans MT"/>
                <a:cs typeface="Gill Sans MT"/>
              </a:rPr>
              <a:t>&amp;</a:t>
            </a:r>
            <a:r>
              <a:rPr sz="1600" b="1" spc="-45" dirty="0">
                <a:solidFill>
                  <a:srgbClr val="FFFFFF"/>
                </a:solidFill>
                <a:latin typeface="Gill Sans MT"/>
                <a:cs typeface="Gill Sans MT"/>
              </a:rPr>
              <a:t> </a:t>
            </a:r>
            <a:r>
              <a:rPr sz="1600" b="1" spc="-165" dirty="0">
                <a:solidFill>
                  <a:srgbClr val="FFFFFF"/>
                </a:solidFill>
                <a:latin typeface="Gill Sans MT"/>
                <a:cs typeface="Gill Sans MT"/>
              </a:rPr>
              <a:t>N</a:t>
            </a:r>
            <a:r>
              <a:rPr sz="1600" b="1" spc="-155" dirty="0">
                <a:solidFill>
                  <a:srgbClr val="FFFFFF"/>
                </a:solidFill>
                <a:latin typeface="Gill Sans MT"/>
                <a:cs typeface="Gill Sans MT"/>
              </a:rPr>
              <a:t>E</a:t>
            </a:r>
            <a:r>
              <a:rPr sz="1600" b="1" spc="-95" dirty="0">
                <a:solidFill>
                  <a:srgbClr val="FFFFFF"/>
                </a:solidFill>
                <a:latin typeface="Gill Sans MT"/>
                <a:cs typeface="Gill Sans MT"/>
              </a:rPr>
              <a:t>G</a:t>
            </a:r>
            <a:r>
              <a:rPr sz="1600" b="1" spc="-140" dirty="0">
                <a:solidFill>
                  <a:srgbClr val="FFFFFF"/>
                </a:solidFill>
                <a:latin typeface="Gill Sans MT"/>
                <a:cs typeface="Gill Sans MT"/>
              </a:rPr>
              <a:t>O</a:t>
            </a:r>
            <a:r>
              <a:rPr sz="1600" b="1" spc="-114" dirty="0">
                <a:solidFill>
                  <a:srgbClr val="FFFFFF"/>
                </a:solidFill>
                <a:latin typeface="Gill Sans MT"/>
                <a:cs typeface="Gill Sans MT"/>
              </a:rPr>
              <a:t>TI</a:t>
            </a:r>
            <a:r>
              <a:rPr sz="1600" b="1" spc="-265" dirty="0">
                <a:solidFill>
                  <a:srgbClr val="FFFFFF"/>
                </a:solidFill>
                <a:latin typeface="Gill Sans MT"/>
                <a:cs typeface="Gill Sans MT"/>
              </a:rPr>
              <a:t>A</a:t>
            </a:r>
            <a:r>
              <a:rPr sz="1600" b="1" spc="-110" dirty="0">
                <a:solidFill>
                  <a:srgbClr val="FFFFFF"/>
                </a:solidFill>
                <a:latin typeface="Gill Sans MT"/>
                <a:cs typeface="Gill Sans MT"/>
              </a:rPr>
              <a:t>TING</a:t>
            </a:r>
            <a:endParaRPr sz="1600">
              <a:latin typeface="Gill Sans MT"/>
              <a:cs typeface="Gill Sans MT"/>
            </a:endParaRPr>
          </a:p>
        </p:txBody>
      </p:sp>
      <p:sp>
        <p:nvSpPr>
          <p:cNvPr id="10" name="object 10"/>
          <p:cNvSpPr txBox="1"/>
          <p:nvPr/>
        </p:nvSpPr>
        <p:spPr>
          <a:xfrm>
            <a:off x="914400" y="38862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00" dirty="0">
                <a:solidFill>
                  <a:srgbClr val="FFFFFF"/>
                </a:solidFill>
                <a:latin typeface="Gill Sans MT"/>
                <a:cs typeface="Gill Sans MT"/>
              </a:rPr>
              <a:t>MARK</a:t>
            </a:r>
            <a:r>
              <a:rPr sz="1600" b="1" spc="-114" dirty="0">
                <a:solidFill>
                  <a:srgbClr val="FFFFFF"/>
                </a:solidFill>
                <a:latin typeface="Gill Sans MT"/>
                <a:cs typeface="Gill Sans MT"/>
              </a:rPr>
              <a:t>ETING</a:t>
            </a:r>
            <a:r>
              <a:rPr sz="1600" b="1" spc="-45" dirty="0">
                <a:solidFill>
                  <a:srgbClr val="FFFFFF"/>
                </a:solidFill>
                <a:latin typeface="Gill Sans MT"/>
                <a:cs typeface="Gill Sans MT"/>
              </a:rPr>
              <a:t> </a:t>
            </a:r>
            <a:r>
              <a:rPr sz="1600" b="1" spc="-140" dirty="0">
                <a:solidFill>
                  <a:srgbClr val="FFFFFF"/>
                </a:solidFill>
                <a:latin typeface="Gill Sans MT"/>
                <a:cs typeface="Gill Sans MT"/>
              </a:rPr>
              <a:t>&amp;</a:t>
            </a:r>
            <a:r>
              <a:rPr sz="1600" b="1" spc="-45" dirty="0">
                <a:solidFill>
                  <a:srgbClr val="FFFFFF"/>
                </a:solidFill>
                <a:latin typeface="Gill Sans MT"/>
                <a:cs typeface="Gill Sans MT"/>
              </a:rPr>
              <a:t> </a:t>
            </a:r>
            <a:r>
              <a:rPr sz="1600" b="1" spc="-125" dirty="0">
                <a:solidFill>
                  <a:srgbClr val="FFFFFF"/>
                </a:solidFill>
                <a:latin typeface="Gill Sans MT"/>
                <a:cs typeface="Gill Sans MT"/>
              </a:rPr>
              <a:t>EXPOSURE</a:t>
            </a:r>
            <a:endParaRPr sz="1600">
              <a:latin typeface="Gill Sans MT"/>
              <a:cs typeface="Gill Sans M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920985" y="850900"/>
            <a:ext cx="3930650"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5" dirty="0">
                <a:solidFill>
                  <a:srgbClr val="231F20"/>
                </a:solidFill>
                <a:uFill>
                  <a:solidFill>
                    <a:srgbClr val="231F20"/>
                  </a:solidFill>
                </a:uFill>
                <a:latin typeface="Gill Sans MT"/>
                <a:cs typeface="Gill Sans MT"/>
              </a:rPr>
              <a:t>CTIVITIE</a:t>
            </a:r>
            <a:r>
              <a:rPr sz="1600" b="1" u="sng" spc="-60" dirty="0">
                <a:solidFill>
                  <a:srgbClr val="231F20"/>
                </a:solidFill>
                <a:uFill>
                  <a:solidFill>
                    <a:srgbClr val="231F20"/>
                  </a:solidFill>
                </a:uFill>
                <a:latin typeface="Gill Sans MT"/>
                <a:cs typeface="Gill Sans MT"/>
              </a:rPr>
              <a:t>S</a:t>
            </a:r>
            <a:r>
              <a:rPr sz="1600" b="1" u="sng" spc="-45" dirty="0">
                <a:solidFill>
                  <a:srgbClr val="231F20"/>
                </a:solidFill>
                <a:uFill>
                  <a:solidFill>
                    <a:srgbClr val="231F20"/>
                  </a:solidFill>
                </a:uFill>
                <a:latin typeface="Gill Sans MT"/>
                <a:cs typeface="Gill Sans MT"/>
              </a:rPr>
              <a:t> </a:t>
            </a:r>
            <a:r>
              <a:rPr sz="1600" u="sng" spc="-110" dirty="0">
                <a:solidFill>
                  <a:srgbClr val="231F20"/>
                </a:solidFill>
                <a:uFill>
                  <a:solidFill>
                    <a:srgbClr val="231F20"/>
                  </a:solidFill>
                </a:uFill>
                <a:latin typeface="Lucida Sans"/>
                <a:cs typeface="Lucida Sans"/>
              </a:rPr>
              <a:t>(</a:t>
            </a:r>
            <a:r>
              <a:rPr sz="1600" u="sng" spc="20" dirty="0">
                <a:solidFill>
                  <a:srgbClr val="231F20"/>
                </a:solidFill>
                <a:uFill>
                  <a:solidFill>
                    <a:srgbClr val="231F20"/>
                  </a:solidFill>
                </a:uFill>
                <a:latin typeface="Lucida Sans"/>
                <a:cs typeface="Lucida Sans"/>
              </a:rPr>
              <a:t>c</a:t>
            </a:r>
            <a:r>
              <a:rPr sz="1600" u="sng" spc="-20" dirty="0">
                <a:solidFill>
                  <a:srgbClr val="231F20"/>
                </a:solidFill>
                <a:uFill>
                  <a:solidFill>
                    <a:srgbClr val="231F20"/>
                  </a:solidFill>
                </a:uFill>
                <a:latin typeface="Lucida Sans"/>
                <a:cs typeface="Lucida Sans"/>
              </a:rPr>
              <a:t>o</a:t>
            </a:r>
            <a:r>
              <a:rPr sz="1600" u="sng" spc="-30" dirty="0">
                <a:solidFill>
                  <a:srgbClr val="231F20"/>
                </a:solidFill>
                <a:uFill>
                  <a:solidFill>
                    <a:srgbClr val="231F20"/>
                  </a:solidFill>
                </a:uFill>
                <a:latin typeface="Lucida Sans"/>
                <a:cs typeface="Lucida Sans"/>
              </a:rPr>
              <a:t>n</a:t>
            </a:r>
            <a:r>
              <a:rPr sz="1600" u="sng" spc="-60" dirty="0">
                <a:solidFill>
                  <a:srgbClr val="231F20"/>
                </a:solidFill>
                <a:uFill>
                  <a:solidFill>
                    <a:srgbClr val="231F20"/>
                  </a:solidFill>
                </a:uFill>
                <a:latin typeface="Lucida Sans"/>
                <a:cs typeface="Lucida Sans"/>
              </a:rPr>
              <a:t>tinued)</a:t>
            </a:r>
            <a:endParaRPr sz="1600">
              <a:latin typeface="Lucida Sans"/>
              <a:cs typeface="Lucida Sans"/>
            </a:endParaRPr>
          </a:p>
        </p:txBody>
      </p:sp>
      <p:sp>
        <p:nvSpPr>
          <p:cNvPr id="4" name="object 4"/>
          <p:cNvSpPr/>
          <p:nvPr/>
        </p:nvSpPr>
        <p:spPr>
          <a:xfrm>
            <a:off x="920750" y="1377950"/>
            <a:ext cx="5930900" cy="3873500"/>
          </a:xfrm>
          <a:custGeom>
            <a:avLst/>
            <a:gdLst/>
            <a:ahLst/>
            <a:cxnLst/>
            <a:rect l="l" t="t" r="r" b="b"/>
            <a:pathLst>
              <a:path w="5930900" h="38735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3651250"/>
                </a:lnTo>
                <a:lnTo>
                  <a:pt x="4523" y="3695986"/>
                </a:lnTo>
                <a:lnTo>
                  <a:pt x="17492" y="3737679"/>
                </a:lnTo>
                <a:lnTo>
                  <a:pt x="38006" y="3775428"/>
                </a:lnTo>
                <a:lnTo>
                  <a:pt x="65166" y="3808333"/>
                </a:lnTo>
                <a:lnTo>
                  <a:pt x="98071" y="3835493"/>
                </a:lnTo>
                <a:lnTo>
                  <a:pt x="135820" y="3856007"/>
                </a:lnTo>
                <a:lnTo>
                  <a:pt x="177513" y="3868976"/>
                </a:lnTo>
                <a:lnTo>
                  <a:pt x="222250" y="3873500"/>
                </a:lnTo>
                <a:lnTo>
                  <a:pt x="5708650" y="3873500"/>
                </a:lnTo>
                <a:lnTo>
                  <a:pt x="5753386" y="3868976"/>
                </a:lnTo>
                <a:lnTo>
                  <a:pt x="5795079" y="3856007"/>
                </a:lnTo>
                <a:lnTo>
                  <a:pt x="5832828" y="3835493"/>
                </a:lnTo>
                <a:lnTo>
                  <a:pt x="5865733" y="3808333"/>
                </a:lnTo>
                <a:lnTo>
                  <a:pt x="5892893" y="3775428"/>
                </a:lnTo>
                <a:lnTo>
                  <a:pt x="5913407" y="3737679"/>
                </a:lnTo>
                <a:lnTo>
                  <a:pt x="5926376" y="3695986"/>
                </a:lnTo>
                <a:lnTo>
                  <a:pt x="5930900" y="36512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35" dirty="0">
                <a:solidFill>
                  <a:srgbClr val="FFFFFF"/>
                </a:solidFill>
                <a:latin typeface="Gill Sans MT"/>
                <a:cs typeface="Gill Sans MT"/>
              </a:rPr>
              <a:t>C</a:t>
            </a:r>
            <a:r>
              <a:rPr sz="1600" b="1" spc="-150" dirty="0">
                <a:solidFill>
                  <a:srgbClr val="FFFFFF"/>
                </a:solidFill>
                <a:latin typeface="Gill Sans MT"/>
                <a:cs typeface="Gill Sans MT"/>
              </a:rPr>
              <a:t>L</a:t>
            </a:r>
            <a:r>
              <a:rPr sz="1600" b="1" spc="-90" dirty="0">
                <a:solidFill>
                  <a:srgbClr val="FFFFFF"/>
                </a:solidFill>
                <a:latin typeface="Gill Sans MT"/>
                <a:cs typeface="Gill Sans MT"/>
              </a:rPr>
              <a:t>OSING</a:t>
            </a:r>
            <a:r>
              <a:rPr sz="1600" b="1" spc="-45" dirty="0">
                <a:solidFill>
                  <a:srgbClr val="FFFFFF"/>
                </a:solidFill>
                <a:latin typeface="Gill Sans MT"/>
                <a:cs typeface="Gill Sans MT"/>
              </a:rPr>
              <a:t> </a:t>
            </a:r>
            <a:r>
              <a:rPr sz="1600" b="1" spc="-80" dirty="0">
                <a:solidFill>
                  <a:srgbClr val="FFFFFF"/>
                </a:solidFill>
                <a:latin typeface="Gill Sans MT"/>
                <a:cs typeface="Gill Sans MT"/>
              </a:rPr>
              <a:t>PRE</a:t>
            </a:r>
            <a:r>
              <a:rPr sz="1600" b="1" spc="-135" dirty="0">
                <a:solidFill>
                  <a:srgbClr val="FFFFFF"/>
                </a:solidFill>
                <a:latin typeface="Gill Sans MT"/>
                <a:cs typeface="Gill Sans MT"/>
              </a:rPr>
              <a:t>P</a:t>
            </a:r>
            <a:r>
              <a:rPr sz="1600" b="1" spc="-155" dirty="0">
                <a:solidFill>
                  <a:srgbClr val="FFFFFF"/>
                </a:solidFill>
                <a:latin typeface="Gill Sans MT"/>
                <a:cs typeface="Gill Sans MT"/>
              </a:rPr>
              <a:t>AR</a:t>
            </a:r>
            <a:r>
              <a:rPr sz="1600" b="1" spc="-260"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9" name="object 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49</a:t>
            </a:fld>
            <a:endParaRPr spc="135" dirty="0"/>
          </a:p>
        </p:txBody>
      </p:sp>
      <p:sp>
        <p:nvSpPr>
          <p:cNvPr id="6" name="object 6"/>
          <p:cNvSpPr txBox="1"/>
          <p:nvPr/>
        </p:nvSpPr>
        <p:spPr>
          <a:xfrm>
            <a:off x="1358900" y="2006600"/>
            <a:ext cx="2615565"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36"/>
              <a:tabLst>
                <a:tab pos="298450" algn="l"/>
              </a:tabLst>
            </a:pPr>
            <a:r>
              <a:rPr sz="1200" b="1" spc="-50" dirty="0">
                <a:solidFill>
                  <a:srgbClr val="231F20"/>
                </a:solidFill>
                <a:latin typeface="Lucida Sans"/>
                <a:cs typeface="Lucida Sans"/>
              </a:rPr>
              <a:t>Schedule</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0" dirty="0">
                <a:solidFill>
                  <a:srgbClr val="231F20"/>
                </a:solidFill>
                <a:latin typeface="Lucida Sans"/>
                <a:cs typeface="Lucida Sans"/>
              </a:rPr>
              <a:t>osing</a:t>
            </a:r>
            <a:endParaRPr sz="1200">
              <a:latin typeface="Lucida Sans"/>
              <a:cs typeface="Lucida Sans"/>
            </a:endParaRPr>
          </a:p>
          <a:p>
            <a:pPr marL="298450" indent="-285750">
              <a:lnSpc>
                <a:spcPct val="100000"/>
              </a:lnSpc>
              <a:buAutoNum type="arabicPeriod" startAt="36"/>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55" dirty="0">
                <a:solidFill>
                  <a:srgbClr val="231F20"/>
                </a:solidFill>
                <a:latin typeface="Lucida Sans"/>
                <a:cs typeface="Lucida Sans"/>
              </a:rPr>
              <a:t>Seller</a:t>
            </a:r>
            <a:endParaRPr sz="1200">
              <a:latin typeface="Lucida Sans"/>
              <a:cs typeface="Lucida Sans"/>
            </a:endParaRPr>
          </a:p>
          <a:p>
            <a:pPr marL="298450" indent="-285750">
              <a:lnSpc>
                <a:spcPct val="100000"/>
              </a:lnSpc>
              <a:buAutoNum type="arabicPeriod" startAt="36"/>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Selling</a:t>
            </a:r>
            <a:r>
              <a:rPr sz="1200" b="1" spc="-85" dirty="0">
                <a:solidFill>
                  <a:srgbClr val="231F20"/>
                </a:solidFill>
                <a:latin typeface="Lucida Sans"/>
                <a:cs typeface="Lucida Sans"/>
              </a:rPr>
              <a:t> </a:t>
            </a:r>
            <a:r>
              <a:rPr sz="1200" b="1" spc="-130" dirty="0">
                <a:solidFill>
                  <a:srgbClr val="231F20"/>
                </a:solidFill>
                <a:latin typeface="Lucida Sans"/>
                <a:cs typeface="Lucida Sans"/>
              </a:rPr>
              <a:t>A</a:t>
            </a:r>
            <a:r>
              <a:rPr sz="1200" b="1" spc="-65" dirty="0">
                <a:solidFill>
                  <a:srgbClr val="231F20"/>
                </a:solidFill>
                <a:latin typeface="Lucida Sans"/>
                <a:cs typeface="Lucida Sans"/>
              </a:rPr>
              <a:t>ge</a:t>
            </a:r>
            <a:r>
              <a:rPr sz="1200" b="1" spc="-8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36"/>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65" dirty="0">
                <a:solidFill>
                  <a:srgbClr val="231F20"/>
                </a:solidFill>
                <a:latin typeface="Lucida Sans"/>
                <a:cs typeface="Lucida Sans"/>
              </a:rPr>
              <a:t>itle</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70" dirty="0">
                <a:solidFill>
                  <a:srgbClr val="231F20"/>
                </a:solidFill>
                <a:latin typeface="Lucida Sans"/>
                <a:cs typeface="Lucida Sans"/>
              </a:rPr>
              <a:t>ommitme</a:t>
            </a:r>
            <a:r>
              <a:rPr sz="1200" b="1" spc="-75"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36"/>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50" dirty="0">
                <a:solidFill>
                  <a:srgbClr val="231F20"/>
                </a:solidFill>
                <a:latin typeface="Lucida Sans"/>
                <a:cs typeface="Lucida Sans"/>
              </a:rPr>
              <a:t>HUD</a:t>
            </a:r>
            <a:r>
              <a:rPr sz="1200" b="1" spc="-85" dirty="0">
                <a:solidFill>
                  <a:srgbClr val="231F20"/>
                </a:solidFill>
                <a:latin typeface="Lucida Sans"/>
                <a:cs typeface="Lucida Sans"/>
              </a:rPr>
              <a:t> </a:t>
            </a:r>
            <a:r>
              <a:rPr sz="1200" b="1" spc="-40" dirty="0">
                <a:solidFill>
                  <a:srgbClr val="231F20"/>
                </a:solidFill>
                <a:latin typeface="Lucida Sans"/>
                <a:cs typeface="Lucida Sans"/>
              </a:rPr>
              <a:t>S</a:t>
            </a:r>
            <a:r>
              <a:rPr sz="1200" b="1" spc="-55" dirty="0">
                <a:solidFill>
                  <a:srgbClr val="231F20"/>
                </a:solidFill>
                <a:latin typeface="Lucida Sans"/>
                <a:cs typeface="Lucida Sans"/>
              </a:rPr>
              <a:t>t</a:t>
            </a:r>
            <a:r>
              <a:rPr sz="1200" b="1" spc="-85" dirty="0">
                <a:solidFill>
                  <a:srgbClr val="231F20"/>
                </a:solidFill>
                <a:latin typeface="Lucida Sans"/>
                <a:cs typeface="Lucida Sans"/>
              </a:rPr>
              <a:t>a</a:t>
            </a:r>
            <a:r>
              <a:rPr sz="1200" b="1" spc="-55" dirty="0">
                <a:solidFill>
                  <a:srgbClr val="231F20"/>
                </a:solidFill>
                <a:latin typeface="Lucida Sans"/>
                <a:cs typeface="Lucida Sans"/>
              </a:rPr>
              <a:t>t</a:t>
            </a:r>
            <a:r>
              <a:rPr sz="1200" b="1" spc="-65" dirty="0">
                <a:solidFill>
                  <a:srgbClr val="231F20"/>
                </a:solidFill>
                <a:latin typeface="Lucida Sans"/>
                <a:cs typeface="Lucida Sans"/>
              </a:rPr>
              <a:t>eme</a:t>
            </a:r>
            <a:r>
              <a:rPr sz="1200" b="1" spc="-7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36"/>
              <a:tabLst>
                <a:tab pos="298450" algn="l"/>
              </a:tabLst>
            </a:pPr>
            <a:r>
              <a:rPr sz="1200" b="1" spc="-140" dirty="0">
                <a:solidFill>
                  <a:srgbClr val="231F20"/>
                </a:solidFill>
                <a:latin typeface="Lucida Sans"/>
                <a:cs typeface="Lucida Sans"/>
              </a:rPr>
              <a:t>A</a:t>
            </a:r>
            <a:r>
              <a:rPr sz="1200" b="1" spc="-50" dirty="0">
                <a:solidFill>
                  <a:srgbClr val="231F20"/>
                </a:solidFill>
                <a:latin typeface="Lucida Sans"/>
                <a:cs typeface="Lucida Sans"/>
              </a:rPr>
              <a:t>t</a:t>
            </a:r>
            <a:r>
              <a:rPr sz="1200" b="1" spc="-55" dirty="0">
                <a:solidFill>
                  <a:srgbClr val="231F20"/>
                </a:solidFill>
                <a:latin typeface="Lucida Sans"/>
                <a:cs typeface="Lucida Sans"/>
              </a:rPr>
              <a:t>t</a:t>
            </a:r>
            <a:r>
              <a:rPr sz="1200" b="1" spc="-65" dirty="0">
                <a:solidFill>
                  <a:srgbClr val="231F20"/>
                </a:solidFill>
                <a:latin typeface="Lucida Sans"/>
                <a:cs typeface="Lucida Sans"/>
              </a:rPr>
              <a:t>end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0" dirty="0">
                <a:solidFill>
                  <a:srgbClr val="231F20"/>
                </a:solidFill>
                <a:latin typeface="Lucida Sans"/>
                <a:cs typeface="Lucida Sans"/>
              </a:rPr>
              <a:t>osing</a:t>
            </a:r>
            <a:endParaRPr sz="1200">
              <a:latin typeface="Lucida Sans"/>
              <a:cs typeface="Lucida Sans"/>
            </a:endParaRPr>
          </a:p>
        </p:txBody>
      </p:sp>
      <p:sp>
        <p:nvSpPr>
          <p:cNvPr id="7" name="object 7"/>
          <p:cNvSpPr txBox="1"/>
          <p:nvPr/>
        </p:nvSpPr>
        <p:spPr>
          <a:xfrm>
            <a:off x="1358900" y="3962400"/>
            <a:ext cx="3776345"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42"/>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105" dirty="0">
                <a:solidFill>
                  <a:srgbClr val="231F20"/>
                </a:solidFill>
                <a:latin typeface="Lucida Sans"/>
                <a:cs typeface="Lucida Sans"/>
              </a:rPr>
              <a:t>us</a:t>
            </a:r>
            <a:r>
              <a:rPr sz="1200" b="1" spc="-80" dirty="0">
                <a:solidFill>
                  <a:srgbClr val="231F20"/>
                </a:solidFill>
                <a:latin typeface="Lucida Sans"/>
                <a:cs typeface="Lucida Sans"/>
              </a:rPr>
              <a:t>t</a:t>
            </a:r>
            <a:r>
              <a:rPr sz="1200" b="1" spc="-65" dirty="0">
                <a:solidFill>
                  <a:srgbClr val="231F20"/>
                </a:solidFill>
                <a:latin typeface="Lucida Sans"/>
                <a:cs typeface="Lucida Sans"/>
              </a:rPr>
              <a:t>omer</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85" dirty="0">
                <a:solidFill>
                  <a:srgbClr val="231F20"/>
                </a:solidFill>
                <a:latin typeface="Lucida Sans"/>
                <a:cs typeface="Lucida Sans"/>
              </a:rPr>
              <a:t>ur</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y</a:t>
            </a:r>
            <a:endParaRPr sz="1200">
              <a:latin typeface="Lucida Sans"/>
              <a:cs typeface="Lucida Sans"/>
            </a:endParaRPr>
          </a:p>
          <a:p>
            <a:pPr marL="298450" indent="-285750">
              <a:lnSpc>
                <a:spcPct val="100000"/>
              </a:lnSpc>
              <a:buAutoNum type="arabicPeriod" startAt="42"/>
              <a:tabLst>
                <a:tab pos="298450" algn="l"/>
              </a:tabLst>
            </a:pPr>
            <a:r>
              <a:rPr sz="1200" b="1" spc="-60" dirty="0">
                <a:solidFill>
                  <a:srgbClr val="231F20"/>
                </a:solidFill>
                <a:latin typeface="Lucida Sans"/>
                <a:cs typeface="Lucida Sans"/>
              </a:rPr>
              <a:t>Change</a:t>
            </a:r>
            <a:r>
              <a:rPr sz="1200" b="1" spc="-85" dirty="0">
                <a:solidFill>
                  <a:srgbClr val="231F20"/>
                </a:solidFill>
                <a:latin typeface="Lucida Sans"/>
                <a:cs typeface="Lucida Sans"/>
              </a:rPr>
              <a:t> </a:t>
            </a:r>
            <a:r>
              <a:rPr sz="1200" b="1" spc="-40" dirty="0">
                <a:solidFill>
                  <a:srgbClr val="231F20"/>
                </a:solidFill>
                <a:latin typeface="Lucida Sans"/>
                <a:cs typeface="Lucida Sans"/>
              </a:rPr>
              <a:t>S</a:t>
            </a:r>
            <a:r>
              <a:rPr sz="1200" b="1" spc="-55" dirty="0">
                <a:solidFill>
                  <a:srgbClr val="231F20"/>
                </a:solidFill>
                <a:latin typeface="Lucida Sans"/>
                <a:cs typeface="Lucida Sans"/>
              </a:rPr>
              <a:t>t</a:t>
            </a:r>
            <a:r>
              <a:rPr sz="1200" b="1" spc="-85" dirty="0">
                <a:solidFill>
                  <a:srgbClr val="231F20"/>
                </a:solidFill>
                <a:latin typeface="Lucida Sans"/>
                <a:cs typeface="Lucida Sans"/>
              </a:rPr>
              <a:t>a</a:t>
            </a:r>
            <a:r>
              <a:rPr sz="1200" b="1" spc="-90" dirty="0">
                <a:solidFill>
                  <a:srgbClr val="231F20"/>
                </a:solidFill>
                <a:latin typeface="Lucida Sans"/>
                <a:cs typeface="Lucida Sans"/>
              </a:rPr>
              <a:t>tus</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55" dirty="0">
                <a:solidFill>
                  <a:srgbClr val="231F20"/>
                </a:solidFill>
                <a:latin typeface="Lucida Sans"/>
                <a:cs typeface="Lucida Sans"/>
              </a:rPr>
              <a:t>em</a:t>
            </a:r>
            <a:r>
              <a:rPr sz="1200" b="1" spc="-50" dirty="0">
                <a:solidFill>
                  <a:srgbClr val="231F20"/>
                </a:solidFill>
                <a:latin typeface="Lucida Sans"/>
                <a:cs typeface="Lucida Sans"/>
              </a:rPr>
              <a:t>o</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90" dirty="0">
                <a:solidFill>
                  <a:srgbClr val="231F20"/>
                </a:solidFill>
                <a:latin typeface="Lucida Sans"/>
                <a:cs typeface="Lucida Sans"/>
              </a:rPr>
              <a:t>f</a:t>
            </a:r>
            <a:r>
              <a:rPr sz="1200" b="1" spc="-125" dirty="0">
                <a:solidFill>
                  <a:srgbClr val="231F20"/>
                </a:solidFill>
                <a:latin typeface="Lucida Sans"/>
                <a:cs typeface="Lucida Sans"/>
              </a:rPr>
              <a:t>r</a:t>
            </a:r>
            <a:r>
              <a:rPr sz="1200" b="1" spc="-55" dirty="0">
                <a:solidFill>
                  <a:srgbClr val="231F20"/>
                </a:solidFill>
                <a:latin typeface="Lucida Sans"/>
                <a:cs typeface="Lucida Sans"/>
              </a:rPr>
              <a:t>om</a:t>
            </a:r>
            <a:r>
              <a:rPr sz="1200" b="1" spc="-85" dirty="0">
                <a:solidFill>
                  <a:srgbClr val="231F20"/>
                </a:solidFill>
                <a:latin typeface="Lucida Sans"/>
                <a:cs typeface="Lucida Sans"/>
              </a:rPr>
              <a:t> </a:t>
            </a:r>
            <a:r>
              <a:rPr sz="1200" b="1" spc="25" dirty="0">
                <a:solidFill>
                  <a:srgbClr val="231F20"/>
                </a:solidFill>
                <a:latin typeface="Lucida Sans"/>
                <a:cs typeface="Lucida Sans"/>
              </a:rPr>
              <a:t>W</a:t>
            </a:r>
            <a:r>
              <a:rPr sz="1200" b="1" spc="-85" dirty="0">
                <a:solidFill>
                  <a:srgbClr val="231F20"/>
                </a:solidFill>
                <a:latin typeface="Lucida Sans"/>
                <a:cs typeface="Lucida Sans"/>
              </a:rPr>
              <a:t>ebsi</a:t>
            </a:r>
            <a:r>
              <a:rPr sz="1200" b="1" spc="-70" dirty="0">
                <a:solidFill>
                  <a:srgbClr val="231F20"/>
                </a:solidFill>
                <a:latin typeface="Lucida Sans"/>
                <a:cs typeface="Lucida Sans"/>
              </a:rPr>
              <a:t>t</a:t>
            </a:r>
            <a:r>
              <a:rPr sz="1200" b="1" spc="-95" dirty="0">
                <a:solidFill>
                  <a:srgbClr val="231F20"/>
                </a:solidFill>
                <a:latin typeface="Lucida Sans"/>
                <a:cs typeface="Lucida Sans"/>
              </a:rPr>
              <a:t>es</a:t>
            </a:r>
            <a:endParaRPr sz="1200">
              <a:latin typeface="Lucida Sans"/>
              <a:cs typeface="Lucida Sans"/>
            </a:endParaRPr>
          </a:p>
          <a:p>
            <a:pPr marL="298450" indent="-285750">
              <a:lnSpc>
                <a:spcPct val="100000"/>
              </a:lnSpc>
              <a:buAutoNum type="arabicPeriod" startAt="42"/>
              <a:tabLst>
                <a:tab pos="298450" algn="l"/>
              </a:tabLst>
            </a:pPr>
            <a:r>
              <a:rPr sz="1200" b="1" spc="-20" dirty="0">
                <a:solidFill>
                  <a:srgbClr val="231F20"/>
                </a:solidFill>
                <a:latin typeface="Lucida Sans"/>
                <a:cs typeface="Lucida Sans"/>
              </a:rPr>
              <a:t>O</a:t>
            </a:r>
            <a:r>
              <a:rPr sz="1200" b="1" spc="-120" dirty="0">
                <a:solidFill>
                  <a:srgbClr val="231F20"/>
                </a:solidFill>
                <a:latin typeface="Lucida Sans"/>
                <a:cs typeface="Lucida Sans"/>
              </a:rPr>
              <a:t>r</a:t>
            </a:r>
            <a:r>
              <a:rPr sz="1200" b="1" spc="-75" dirty="0">
                <a:solidFill>
                  <a:srgbClr val="231F20"/>
                </a:solidFill>
                <a:latin typeface="Lucida Sans"/>
                <a:cs typeface="Lucida Sans"/>
              </a:rPr>
              <a:t>der</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40" dirty="0">
                <a:solidFill>
                  <a:srgbClr val="231F20"/>
                </a:solidFill>
                <a:latin typeface="Lucida Sans"/>
                <a:cs typeface="Lucida Sans"/>
              </a:rPr>
              <a:t>ust</a:t>
            </a:r>
            <a:r>
              <a:rPr sz="1200" b="1" spc="-55" dirty="0">
                <a:solidFill>
                  <a:srgbClr val="231F20"/>
                </a:solidFill>
                <a:latin typeface="Lucida Sans"/>
                <a:cs typeface="Lucida Sans"/>
              </a:rPr>
              <a:t>-</a:t>
            </a:r>
            <a:r>
              <a:rPr sz="1200" b="1" spc="-45" dirty="0">
                <a:solidFill>
                  <a:srgbClr val="231F20"/>
                </a:solidFill>
                <a:latin typeface="Lucida Sans"/>
                <a:cs typeface="Lucida Sans"/>
              </a:rPr>
              <a:t>Sold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a:p>
            <a:pPr marL="298450" indent="-285750">
              <a:lnSpc>
                <a:spcPct val="100000"/>
              </a:lnSpc>
              <a:buAutoNum type="arabicPeriod" startAt="42"/>
              <a:tabLst>
                <a:tab pos="298450" algn="l"/>
              </a:tabLst>
            </a:pPr>
            <a:r>
              <a:rPr sz="1200" b="1" spc="-55" dirty="0">
                <a:solidFill>
                  <a:srgbClr val="231F20"/>
                </a:solidFill>
                <a:latin typeface="Lucida Sans"/>
                <a:cs typeface="Lucida Sans"/>
              </a:rPr>
              <a:t>Door</a:t>
            </a:r>
            <a:r>
              <a:rPr sz="1200" b="1" spc="-85" dirty="0">
                <a:solidFill>
                  <a:srgbClr val="231F20"/>
                </a:solidFill>
                <a:latin typeface="Lucida Sans"/>
                <a:cs typeface="Lucida Sans"/>
              </a:rPr>
              <a:t> </a:t>
            </a:r>
            <a:r>
              <a:rPr sz="1200" b="1" spc="-110" dirty="0">
                <a:solidFill>
                  <a:srgbClr val="231F20"/>
                </a:solidFill>
                <a:latin typeface="Lucida Sans"/>
                <a:cs typeface="Lucida Sans"/>
              </a:rPr>
              <a:t>K</a:t>
            </a:r>
            <a:r>
              <a:rPr sz="1200" b="1" spc="-55" dirty="0">
                <a:solidFill>
                  <a:srgbClr val="231F20"/>
                </a:solidFill>
                <a:latin typeface="Lucida Sans"/>
                <a:cs typeface="Lucida Sans"/>
              </a:rPr>
              <a:t>nock</a:t>
            </a:r>
            <a:r>
              <a:rPr sz="1200" b="1" spc="-85" dirty="0">
                <a:solidFill>
                  <a:srgbClr val="231F20"/>
                </a:solidFill>
                <a:latin typeface="Lucida Sans"/>
                <a:cs typeface="Lucida Sans"/>
              </a:rPr>
              <a:t> </a:t>
            </a:r>
            <a:r>
              <a:rPr sz="1200" b="1" spc="-60" dirty="0">
                <a:solidFill>
                  <a:srgbClr val="231F20"/>
                </a:solidFill>
                <a:latin typeface="Lucida Sans"/>
                <a:cs typeface="Lucida Sans"/>
              </a:rPr>
              <a:t>50</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5" dirty="0">
                <a:solidFill>
                  <a:srgbClr val="231F20"/>
                </a:solidFill>
                <a:latin typeface="Lucida Sans"/>
                <a:cs typeface="Lucida Sans"/>
              </a:rPr>
              <a:t>osest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42"/>
              <a:tabLst>
                <a:tab pos="298450" algn="l"/>
              </a:tabLst>
            </a:pPr>
            <a:r>
              <a:rPr sz="1200" b="1" spc="-20" dirty="0">
                <a:solidFill>
                  <a:srgbClr val="231F20"/>
                </a:solidFill>
                <a:latin typeface="Lucida Sans"/>
                <a:cs typeface="Lucida Sans"/>
              </a:rPr>
              <a:t>C</a:t>
            </a:r>
            <a:r>
              <a:rPr sz="1200" b="1" spc="-65" dirty="0">
                <a:solidFill>
                  <a:srgbClr val="231F20"/>
                </a:solidFill>
                <a:latin typeface="Lucida Sans"/>
                <a:cs typeface="Lucida Sans"/>
              </a:rPr>
              <a:t>all</a:t>
            </a:r>
            <a:r>
              <a:rPr sz="1200" b="1" spc="-85" dirty="0">
                <a:solidFill>
                  <a:srgbClr val="231F20"/>
                </a:solidFill>
                <a:latin typeface="Lucida Sans"/>
                <a:cs typeface="Lucida Sans"/>
              </a:rPr>
              <a:t> </a:t>
            </a:r>
            <a:r>
              <a:rPr sz="1200" b="1" spc="-75" dirty="0">
                <a:solidFill>
                  <a:srgbClr val="231F20"/>
                </a:solidFill>
                <a:latin typeface="Lucida Sans"/>
                <a:cs typeface="Lucida Sans"/>
              </a:rPr>
              <a:t>100</a:t>
            </a:r>
            <a:r>
              <a:rPr sz="1200" b="1" spc="-85" dirty="0">
                <a:solidFill>
                  <a:srgbClr val="231F20"/>
                </a:solidFill>
                <a:latin typeface="Lucida Sans"/>
                <a:cs typeface="Lucida Sans"/>
              </a:rPr>
              <a: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42"/>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45" dirty="0">
                <a:solidFill>
                  <a:srgbClr val="231F20"/>
                </a:solidFill>
                <a:latin typeface="Lucida Sans"/>
                <a:cs typeface="Lucida Sans"/>
              </a:rPr>
              <a:t>300</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40" dirty="0">
                <a:solidFill>
                  <a:srgbClr val="231F20"/>
                </a:solidFill>
                <a:latin typeface="Lucida Sans"/>
                <a:cs typeface="Lucida Sans"/>
              </a:rPr>
              <a:t>ust</a:t>
            </a:r>
            <a:r>
              <a:rPr sz="1200" b="1" spc="-55" dirty="0">
                <a:solidFill>
                  <a:srgbClr val="231F20"/>
                </a:solidFill>
                <a:latin typeface="Lucida Sans"/>
                <a:cs typeface="Lucida Sans"/>
              </a:rPr>
              <a:t>-</a:t>
            </a:r>
            <a:r>
              <a:rPr sz="1200" b="1" spc="-45" dirty="0">
                <a:solidFill>
                  <a:srgbClr val="231F20"/>
                </a:solidFill>
                <a:latin typeface="Lucida Sans"/>
                <a:cs typeface="Lucida Sans"/>
              </a:rPr>
              <a:t>Sold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p:txBody>
      </p:sp>
      <p:sp>
        <p:nvSpPr>
          <p:cNvPr id="8" name="object 8"/>
          <p:cNvSpPr txBox="1"/>
          <p:nvPr/>
        </p:nvSpPr>
        <p:spPr>
          <a:xfrm>
            <a:off x="914400" y="33147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75" dirty="0">
                <a:solidFill>
                  <a:srgbClr val="FFFFFF"/>
                </a:solidFill>
                <a:latin typeface="Gill Sans MT"/>
                <a:cs typeface="Gill Sans MT"/>
              </a:rPr>
              <a:t>POS</a:t>
            </a:r>
            <a:r>
              <a:rPr sz="1600" b="1" spc="-270" dirty="0">
                <a:solidFill>
                  <a:srgbClr val="FFFFFF"/>
                </a:solidFill>
                <a:latin typeface="Gill Sans MT"/>
                <a:cs typeface="Gill Sans MT"/>
              </a:rPr>
              <a:t>T</a:t>
            </a:r>
            <a:r>
              <a:rPr sz="1600" b="1" spc="-40" dirty="0">
                <a:solidFill>
                  <a:srgbClr val="FFFFFF"/>
                </a:solidFill>
                <a:latin typeface="Gill Sans MT"/>
                <a:cs typeface="Gill Sans MT"/>
              </a:rPr>
              <a:t>-C</a:t>
            </a:r>
            <a:r>
              <a:rPr sz="1600" b="1" spc="-80" dirty="0">
                <a:solidFill>
                  <a:srgbClr val="FFFFFF"/>
                </a:solidFill>
                <a:latin typeface="Gill Sans MT"/>
                <a:cs typeface="Gill Sans MT"/>
              </a:rPr>
              <a:t>L</a:t>
            </a:r>
            <a:r>
              <a:rPr sz="1600" b="1" spc="-90" dirty="0">
                <a:solidFill>
                  <a:srgbClr val="FFFFFF"/>
                </a:solidFill>
                <a:latin typeface="Gill Sans MT"/>
                <a:cs typeface="Gill Sans MT"/>
              </a:rPr>
              <a:t>OSING</a:t>
            </a:r>
            <a:r>
              <a:rPr sz="1600" b="1" spc="-45" dirty="0">
                <a:solidFill>
                  <a:srgbClr val="FFFFFF"/>
                </a:solidFill>
                <a:latin typeface="Gill Sans MT"/>
                <a:cs typeface="Gill Sans MT"/>
              </a:rPr>
              <a:t> </a:t>
            </a:r>
            <a:r>
              <a:rPr sz="1600" b="1" spc="-229" dirty="0">
                <a:solidFill>
                  <a:srgbClr val="FFFFFF"/>
                </a:solidFill>
                <a:latin typeface="Gill Sans MT"/>
                <a:cs typeface="Gill Sans MT"/>
              </a:rPr>
              <a:t>A</a:t>
            </a:r>
            <a:r>
              <a:rPr sz="1600" b="1" spc="-90" dirty="0">
                <a:solidFill>
                  <a:srgbClr val="FFFFFF"/>
                </a:solidFill>
                <a:latin typeface="Gill Sans MT"/>
                <a:cs typeface="Gill Sans MT"/>
              </a:rPr>
              <a:t>CTIVITIES</a:t>
            </a:r>
            <a:endParaRPr sz="1600">
              <a:latin typeface="Gill Sans MT"/>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820B8-ABC1-4B97-AC6A-270C84B1EE82}"/>
              </a:ext>
            </a:extLst>
          </p:cNvPr>
          <p:cNvSpPr txBox="1"/>
          <p:nvPr/>
        </p:nvSpPr>
        <p:spPr>
          <a:xfrm>
            <a:off x="609600" y="2133600"/>
            <a:ext cx="7010400" cy="1077218"/>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Success - What is it and how do we create it</a:t>
            </a:r>
            <a:endParaRPr lang="en-US" sz="3200" dirty="0"/>
          </a:p>
        </p:txBody>
      </p:sp>
      <p:cxnSp>
        <p:nvCxnSpPr>
          <p:cNvPr id="4" name="Straight Connector 3">
            <a:extLst>
              <a:ext uri="{FF2B5EF4-FFF2-40B4-BE49-F238E27FC236}">
                <a16:creationId xmlns:a16="http://schemas.microsoft.com/office/drawing/2014/main" id="{3483AB16-1D81-44FB-A77C-067CDFBA7489}"/>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713B5844-D416-4130-8C3D-750585818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91E184D6-2B30-4618-8F0B-0C4BEFAF0ACB}"/>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5</a:t>
            </a:fld>
            <a:endParaRPr lang="en-US" spc="135" dirty="0"/>
          </a:p>
        </p:txBody>
      </p:sp>
    </p:spTree>
    <p:extLst>
      <p:ext uri="{BB962C8B-B14F-4D97-AF65-F5344CB8AC3E}">
        <p14:creationId xmlns:p14="http://schemas.microsoft.com/office/powerpoint/2010/main" val="1313643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2541342" y="850900"/>
            <a:ext cx="2689860"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0" dirty="0">
                <a:solidFill>
                  <a:srgbClr val="231F20"/>
                </a:solidFill>
                <a:uFill>
                  <a:solidFill>
                    <a:srgbClr val="231F20"/>
                  </a:solidFill>
                </a:uFill>
                <a:latin typeface="Gill Sans MT"/>
                <a:cs typeface="Gill Sans MT"/>
              </a:rPr>
              <a:t>CTIVITIES</a:t>
            </a:r>
            <a:endParaRPr sz="1600">
              <a:latin typeface="Gill Sans MT"/>
              <a:cs typeface="Gill Sans MT"/>
            </a:endParaRPr>
          </a:p>
        </p:txBody>
      </p:sp>
      <p:sp>
        <p:nvSpPr>
          <p:cNvPr id="4" name="object 4"/>
          <p:cNvSpPr/>
          <p:nvPr/>
        </p:nvSpPr>
        <p:spPr>
          <a:xfrm>
            <a:off x="920750" y="1377950"/>
            <a:ext cx="5930900" cy="6273800"/>
          </a:xfrm>
          <a:custGeom>
            <a:avLst/>
            <a:gdLst/>
            <a:ahLst/>
            <a:cxnLst/>
            <a:rect l="l" t="t" r="r" b="b"/>
            <a:pathLst>
              <a:path w="5930900" h="62738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6051550"/>
                </a:lnTo>
                <a:lnTo>
                  <a:pt x="4523" y="6096286"/>
                </a:lnTo>
                <a:lnTo>
                  <a:pt x="17492" y="6137979"/>
                </a:lnTo>
                <a:lnTo>
                  <a:pt x="38006" y="6175728"/>
                </a:lnTo>
                <a:lnTo>
                  <a:pt x="65166" y="6208633"/>
                </a:lnTo>
                <a:lnTo>
                  <a:pt x="98071" y="6235793"/>
                </a:lnTo>
                <a:lnTo>
                  <a:pt x="135820" y="6256307"/>
                </a:lnTo>
                <a:lnTo>
                  <a:pt x="177513" y="6269276"/>
                </a:lnTo>
                <a:lnTo>
                  <a:pt x="222250" y="6273800"/>
                </a:lnTo>
                <a:lnTo>
                  <a:pt x="5708650" y="6273800"/>
                </a:lnTo>
                <a:lnTo>
                  <a:pt x="5753386" y="6269276"/>
                </a:lnTo>
                <a:lnTo>
                  <a:pt x="5795079" y="6256307"/>
                </a:lnTo>
                <a:lnTo>
                  <a:pt x="5832828" y="6235793"/>
                </a:lnTo>
                <a:lnTo>
                  <a:pt x="5865733" y="6208633"/>
                </a:lnTo>
                <a:lnTo>
                  <a:pt x="5892893" y="6175728"/>
                </a:lnTo>
                <a:lnTo>
                  <a:pt x="5913407" y="6137979"/>
                </a:lnTo>
                <a:lnTo>
                  <a:pt x="5926376" y="6096286"/>
                </a:lnTo>
                <a:lnTo>
                  <a:pt x="5930900" y="60515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5" dirty="0">
                <a:solidFill>
                  <a:srgbClr val="FFFFFF"/>
                </a:solidFill>
                <a:latin typeface="Gill Sans MT"/>
                <a:cs typeface="Gill Sans MT"/>
              </a:rPr>
              <a:t>LEAD</a:t>
            </a:r>
            <a:r>
              <a:rPr sz="1600" b="1" spc="-45" dirty="0">
                <a:solidFill>
                  <a:srgbClr val="FFFFFF"/>
                </a:solidFill>
                <a:latin typeface="Gill Sans MT"/>
                <a:cs typeface="Gill Sans MT"/>
              </a:rPr>
              <a:t> </a:t>
            </a:r>
            <a:r>
              <a:rPr sz="1600" b="1" spc="-125" dirty="0">
                <a:solidFill>
                  <a:srgbClr val="FFFFFF"/>
                </a:solidFill>
                <a:latin typeface="Gill Sans MT"/>
                <a:cs typeface="Gill Sans MT"/>
              </a:rPr>
              <a:t>GENER</a:t>
            </a:r>
            <a:r>
              <a:rPr sz="1600" b="1" spc="-229"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9" name="object 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50</a:t>
            </a:fld>
            <a:endParaRPr spc="135" dirty="0"/>
          </a:p>
        </p:txBody>
      </p:sp>
      <p:sp>
        <p:nvSpPr>
          <p:cNvPr id="6" name="object 6"/>
          <p:cNvSpPr txBox="1"/>
          <p:nvPr/>
        </p:nvSpPr>
        <p:spPr>
          <a:xfrm>
            <a:off x="914400" y="3317227"/>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5" dirty="0">
                <a:solidFill>
                  <a:srgbClr val="FFFFFF"/>
                </a:solidFill>
                <a:latin typeface="Gill Sans MT"/>
                <a:cs typeface="Gill Sans MT"/>
              </a:rPr>
              <a:t>LEAD</a:t>
            </a:r>
            <a:r>
              <a:rPr sz="1600" b="1" spc="-45" dirty="0">
                <a:solidFill>
                  <a:srgbClr val="FFFFFF"/>
                </a:solidFill>
                <a:latin typeface="Gill Sans MT"/>
                <a:cs typeface="Gill Sans MT"/>
              </a:rPr>
              <a:t> </a:t>
            </a:r>
            <a:r>
              <a:rPr sz="1600" b="1" spc="-145" dirty="0">
                <a:solidFill>
                  <a:srgbClr val="FFFFFF"/>
                </a:solidFill>
                <a:latin typeface="Gill Sans MT"/>
                <a:cs typeface="Gill Sans MT"/>
              </a:rPr>
              <a:t>C</a:t>
            </a:r>
            <a:r>
              <a:rPr sz="1600" b="1" spc="-100" dirty="0">
                <a:solidFill>
                  <a:srgbClr val="FFFFFF"/>
                </a:solidFill>
                <a:latin typeface="Gill Sans MT"/>
                <a:cs typeface="Gill Sans MT"/>
              </a:rPr>
              <a:t>ONVERSION</a:t>
            </a:r>
            <a:endParaRPr sz="1600">
              <a:latin typeface="Gill Sans MT"/>
              <a:cs typeface="Gill Sans MT"/>
            </a:endParaRPr>
          </a:p>
        </p:txBody>
      </p:sp>
      <p:sp>
        <p:nvSpPr>
          <p:cNvPr id="7" name="object 7"/>
          <p:cNvSpPr txBox="1"/>
          <p:nvPr/>
        </p:nvSpPr>
        <p:spPr>
          <a:xfrm>
            <a:off x="1358900" y="2006600"/>
            <a:ext cx="4360545"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a:tabLst>
                <a:tab pos="297815" algn="l"/>
                <a:tab pos="298450" algn="l"/>
              </a:tabLst>
            </a:pPr>
            <a:r>
              <a:rPr sz="1200" b="1" spc="-80" dirty="0">
                <a:solidFill>
                  <a:srgbClr val="231F20"/>
                </a:solidFill>
                <a:latin typeface="Lucida Sans"/>
                <a:cs typeface="Lucida Sans"/>
              </a:rPr>
              <a:t>Finding Buyers</a:t>
            </a:r>
            <a:r>
              <a:rPr sz="1200" b="1" spc="-75" dirty="0">
                <a:solidFill>
                  <a:srgbClr val="231F20"/>
                </a:solidFill>
                <a:latin typeface="Lucida Sans"/>
                <a:cs typeface="Lucida Sans"/>
              </a:rPr>
              <a:t> </a:t>
            </a:r>
            <a:r>
              <a:rPr sz="1200" b="1" spc="-30" dirty="0">
                <a:solidFill>
                  <a:srgbClr val="231F20"/>
                </a:solidFill>
                <a:latin typeface="Lucida Sans"/>
                <a:cs typeface="Lucida Sans"/>
              </a:rPr>
              <a:t>(face-to-face,</a:t>
            </a:r>
            <a:r>
              <a:rPr sz="1200" b="1" spc="-75" dirty="0">
                <a:solidFill>
                  <a:srgbClr val="231F20"/>
                </a:solidFill>
                <a:latin typeface="Lucida Sans"/>
                <a:cs typeface="Lucida Sans"/>
              </a:rPr>
              <a:t> </a:t>
            </a:r>
            <a:r>
              <a:rPr sz="1200" b="1" spc="-60" dirty="0">
                <a:solidFill>
                  <a:srgbClr val="231F20"/>
                </a:solidFill>
                <a:latin typeface="Lucida Sans"/>
                <a:cs typeface="Lucida Sans"/>
              </a:rPr>
              <a:t>phone</a:t>
            </a:r>
            <a:r>
              <a:rPr sz="1200" b="1" spc="-75" dirty="0">
                <a:solidFill>
                  <a:srgbClr val="231F20"/>
                </a:solidFill>
                <a:latin typeface="Lucida Sans"/>
                <a:cs typeface="Lucida Sans"/>
              </a:rPr>
              <a:t> </a:t>
            </a:r>
            <a:r>
              <a:rPr sz="1200" b="1" spc="-60" dirty="0">
                <a:solidFill>
                  <a:srgbClr val="231F20"/>
                </a:solidFill>
                <a:latin typeface="Lucida Sans"/>
                <a:cs typeface="Lucida Sans"/>
              </a:rPr>
              <a:t>calls,</a:t>
            </a:r>
            <a:r>
              <a:rPr sz="1200" b="1" spc="-75" dirty="0">
                <a:solidFill>
                  <a:srgbClr val="231F20"/>
                </a:solidFill>
                <a:latin typeface="Lucida Sans"/>
                <a:cs typeface="Lucida Sans"/>
              </a:rPr>
              <a:t> </a:t>
            </a:r>
            <a:r>
              <a:rPr sz="1200" b="1" spc="-65" dirty="0">
                <a:solidFill>
                  <a:srgbClr val="231F20"/>
                </a:solidFill>
                <a:latin typeface="Lucida Sans"/>
                <a:cs typeface="Lucida Sans"/>
              </a:rPr>
              <a:t>mail,</a:t>
            </a:r>
            <a:r>
              <a:rPr sz="1200" b="1" spc="-75" dirty="0">
                <a:solidFill>
                  <a:srgbClr val="231F20"/>
                </a:solidFill>
                <a:latin typeface="Lucida Sans"/>
                <a:cs typeface="Lucida Sans"/>
              </a:rPr>
              <a:t> email)</a:t>
            </a:r>
            <a:endParaRPr sz="1200">
              <a:latin typeface="Lucida Sans"/>
              <a:cs typeface="Lucida Sans"/>
            </a:endParaRPr>
          </a:p>
          <a:p>
            <a:pPr marL="527050" lvl="1" indent="-228600">
              <a:lnSpc>
                <a:spcPct val="100000"/>
              </a:lnSpc>
              <a:buAutoNum type="alphaLcPeriod"/>
              <a:tabLst>
                <a:tab pos="527050" algn="l"/>
              </a:tabLst>
            </a:pPr>
            <a:r>
              <a:rPr sz="1200" spc="10" dirty="0">
                <a:solidFill>
                  <a:srgbClr val="231F20"/>
                </a:solidFill>
                <a:latin typeface="Arial"/>
                <a:cs typeface="Arial"/>
              </a:rPr>
              <a:t>N</a:t>
            </a:r>
            <a:r>
              <a:rPr sz="1200" spc="-20" dirty="0">
                <a:solidFill>
                  <a:srgbClr val="231F20"/>
                </a:solidFill>
                <a:latin typeface="Arial"/>
                <a:cs typeface="Arial"/>
              </a:rPr>
              <a:t>e</a:t>
            </a:r>
            <a:r>
              <a:rPr sz="1200" spc="35" dirty="0">
                <a:solidFill>
                  <a:srgbClr val="231F20"/>
                </a:solidFill>
                <a:latin typeface="Arial"/>
                <a:cs typeface="Arial"/>
              </a:rPr>
              <a:t>t</a:t>
            </a:r>
            <a:r>
              <a:rPr sz="1200" spc="95" dirty="0">
                <a:solidFill>
                  <a:srgbClr val="231F20"/>
                </a:solidFill>
                <a:latin typeface="Arial"/>
                <a:cs typeface="Arial"/>
              </a:rPr>
              <a:t>w</a:t>
            </a:r>
            <a:r>
              <a:rPr sz="1200" spc="15" dirty="0">
                <a:solidFill>
                  <a:srgbClr val="231F20"/>
                </a:solidFill>
                <a:latin typeface="Arial"/>
                <a:cs typeface="Arial"/>
              </a:rPr>
              <a:t>ork</a:t>
            </a:r>
            <a:r>
              <a:rPr sz="1200" spc="-35" dirty="0">
                <a:solidFill>
                  <a:srgbClr val="231F20"/>
                </a:solidFill>
                <a:latin typeface="Arial"/>
                <a:cs typeface="Arial"/>
              </a:rPr>
              <a:t> </a:t>
            </a:r>
            <a:r>
              <a:rPr sz="1200" spc="-40" dirty="0">
                <a:solidFill>
                  <a:srgbClr val="231F20"/>
                </a:solidFill>
                <a:latin typeface="Arial"/>
                <a:cs typeface="Arial"/>
              </a:rPr>
              <a:t>&amp;</a:t>
            </a:r>
            <a:r>
              <a:rPr sz="1200" spc="-35" dirty="0">
                <a:solidFill>
                  <a:srgbClr val="231F20"/>
                </a:solidFill>
                <a:latin typeface="Arial"/>
                <a:cs typeface="Arial"/>
              </a:rPr>
              <a:t> </a:t>
            </a:r>
            <a:r>
              <a:rPr sz="1200" spc="-185" dirty="0">
                <a:solidFill>
                  <a:srgbClr val="231F20"/>
                </a:solidFill>
                <a:latin typeface="Arial"/>
                <a:cs typeface="Arial"/>
              </a:rPr>
              <a:t>F</a:t>
            </a:r>
            <a:r>
              <a:rPr sz="1200" spc="15" dirty="0">
                <a:solidFill>
                  <a:srgbClr val="231F20"/>
                </a:solidFill>
                <a:latin typeface="Arial"/>
                <a:cs typeface="Arial"/>
              </a:rPr>
              <a:t>arming</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Open</a:t>
            </a:r>
            <a:r>
              <a:rPr sz="1200" spc="-70" dirty="0">
                <a:solidFill>
                  <a:srgbClr val="231F20"/>
                </a:solidFill>
                <a:latin typeface="Arial"/>
                <a:cs typeface="Arial"/>
              </a:rPr>
              <a:t> </a:t>
            </a:r>
            <a:r>
              <a:rPr sz="1200" spc="-15" dirty="0">
                <a:solidFill>
                  <a:srgbClr val="231F20"/>
                </a:solidFill>
                <a:latin typeface="Arial"/>
                <a:cs typeface="Arial"/>
              </a:rPr>
              <a:t>Houses</a:t>
            </a:r>
            <a:endParaRPr sz="1200">
              <a:latin typeface="Arial"/>
              <a:cs typeface="Arial"/>
            </a:endParaRPr>
          </a:p>
          <a:p>
            <a:pPr marL="527050" lvl="1" indent="-228600">
              <a:lnSpc>
                <a:spcPct val="100000"/>
              </a:lnSpc>
              <a:buAutoNum type="alphaLcPeriod"/>
              <a:tabLst>
                <a:tab pos="527050" algn="l"/>
              </a:tabLst>
            </a:pPr>
            <a:r>
              <a:rPr sz="1200" spc="-190" dirty="0">
                <a:solidFill>
                  <a:srgbClr val="231F20"/>
                </a:solidFill>
                <a:latin typeface="Arial"/>
                <a:cs typeface="Arial"/>
              </a:rPr>
              <a:t>Y</a:t>
            </a:r>
            <a:r>
              <a:rPr sz="1200" spc="-35" dirty="0">
                <a:solidFill>
                  <a:srgbClr val="231F20"/>
                </a:solidFill>
                <a:latin typeface="Arial"/>
                <a:cs typeface="Arial"/>
              </a:rPr>
              <a:t>a</a:t>
            </a:r>
            <a:r>
              <a:rPr sz="1200" spc="-40" dirty="0">
                <a:solidFill>
                  <a:srgbClr val="231F20"/>
                </a:solidFill>
                <a:latin typeface="Arial"/>
                <a:cs typeface="Arial"/>
              </a:rPr>
              <a:t>r</a:t>
            </a:r>
            <a:r>
              <a:rPr sz="1200" spc="25" dirty="0">
                <a:solidFill>
                  <a:srgbClr val="231F20"/>
                </a:solidFill>
                <a:latin typeface="Arial"/>
                <a:cs typeface="Arial"/>
              </a:rPr>
              <a:t>d</a:t>
            </a:r>
            <a:r>
              <a:rPr sz="1200" spc="-35" dirty="0">
                <a:solidFill>
                  <a:srgbClr val="231F20"/>
                </a:solidFill>
                <a:latin typeface="Arial"/>
                <a:cs typeface="Arial"/>
              </a:rPr>
              <a:t> </a:t>
            </a:r>
            <a:r>
              <a:rPr sz="1200" spc="-175" dirty="0">
                <a:solidFill>
                  <a:srgbClr val="231F20"/>
                </a:solidFill>
                <a:latin typeface="Arial"/>
                <a:cs typeface="Arial"/>
              </a:rPr>
              <a:t>S</a:t>
            </a:r>
            <a:r>
              <a:rPr sz="1200" spc="-10" dirty="0">
                <a:solidFill>
                  <a:srgbClr val="231F20"/>
                </a:solidFill>
                <a:latin typeface="Arial"/>
                <a:cs typeface="Arial"/>
              </a:rPr>
              <a:t>igns</a:t>
            </a:r>
            <a:r>
              <a:rPr sz="1200" spc="-35" dirty="0">
                <a:solidFill>
                  <a:srgbClr val="231F20"/>
                </a:solidFill>
                <a:latin typeface="Arial"/>
                <a:cs typeface="Arial"/>
              </a:rPr>
              <a:t> </a:t>
            </a:r>
            <a:r>
              <a:rPr sz="1200" spc="-40" dirty="0">
                <a:solidFill>
                  <a:srgbClr val="231F20"/>
                </a:solidFill>
                <a:latin typeface="Arial"/>
                <a:cs typeface="Arial"/>
              </a:rPr>
              <a:t>&amp;</a:t>
            </a:r>
            <a:r>
              <a:rPr sz="1200" spc="-35" dirty="0">
                <a:solidFill>
                  <a:srgbClr val="231F20"/>
                </a:solidFill>
                <a:latin typeface="Arial"/>
                <a:cs typeface="Arial"/>
              </a:rPr>
              <a:t> </a:t>
            </a:r>
            <a:r>
              <a:rPr sz="1200" spc="5" dirty="0">
                <a:solidFill>
                  <a:srgbClr val="231F20"/>
                </a:solidFill>
                <a:latin typeface="Arial"/>
                <a:cs typeface="Arial"/>
              </a:rPr>
              <a:t>H</a:t>
            </a:r>
            <a:r>
              <a:rPr sz="1200" spc="45" dirty="0">
                <a:solidFill>
                  <a:srgbClr val="231F20"/>
                </a:solidFill>
                <a:latin typeface="Arial"/>
                <a:cs typeface="Arial"/>
              </a:rPr>
              <a:t>ome</a:t>
            </a:r>
            <a:r>
              <a:rPr sz="1200" spc="-35" dirty="0">
                <a:solidFill>
                  <a:srgbClr val="231F20"/>
                </a:solidFill>
                <a:latin typeface="Arial"/>
                <a:cs typeface="Arial"/>
              </a:rPr>
              <a:t> </a:t>
            </a:r>
            <a:r>
              <a:rPr sz="1200" spc="-45" dirty="0">
                <a:solidFill>
                  <a:srgbClr val="231F20"/>
                </a:solidFill>
                <a:latin typeface="Arial"/>
                <a:cs typeface="Arial"/>
              </a:rPr>
              <a:t>Ads</a:t>
            </a:r>
            <a:endParaRPr sz="1200">
              <a:latin typeface="Arial"/>
              <a:cs typeface="Arial"/>
            </a:endParaRPr>
          </a:p>
          <a:p>
            <a:pPr marL="527050" lvl="1" indent="-228600">
              <a:lnSpc>
                <a:spcPct val="100000"/>
              </a:lnSpc>
              <a:buAutoNum type="alphaLcPeriod"/>
              <a:tabLst>
                <a:tab pos="527050" algn="l"/>
              </a:tabLst>
            </a:pPr>
            <a:r>
              <a:rPr sz="1200" spc="10" dirty="0">
                <a:solidFill>
                  <a:srgbClr val="231F20"/>
                </a:solidFill>
                <a:latin typeface="Arial"/>
                <a:cs typeface="Arial"/>
              </a:rPr>
              <a:t>Internet</a:t>
            </a:r>
            <a:r>
              <a:rPr sz="1200" spc="-25" dirty="0">
                <a:solidFill>
                  <a:srgbClr val="231F20"/>
                </a:solidFill>
                <a:latin typeface="Arial"/>
                <a:cs typeface="Arial"/>
              </a:rPr>
              <a:t> </a:t>
            </a:r>
            <a:r>
              <a:rPr sz="1200" spc="-15" dirty="0">
                <a:solidFill>
                  <a:srgbClr val="231F20"/>
                </a:solidFill>
                <a:latin typeface="Arial"/>
                <a:cs typeface="Arial"/>
              </a:rPr>
              <a:t>(website,</a:t>
            </a:r>
            <a:r>
              <a:rPr sz="1200" spc="-20" dirty="0">
                <a:solidFill>
                  <a:srgbClr val="231F20"/>
                </a:solidFill>
                <a:latin typeface="Arial"/>
                <a:cs typeface="Arial"/>
              </a:rPr>
              <a:t> Craigslist,</a:t>
            </a:r>
            <a:r>
              <a:rPr sz="1200" spc="-25" dirty="0">
                <a:solidFill>
                  <a:srgbClr val="231F20"/>
                </a:solidFill>
                <a:latin typeface="Arial"/>
                <a:cs typeface="Arial"/>
              </a:rPr>
              <a:t> </a:t>
            </a:r>
            <a:r>
              <a:rPr sz="1200" spc="-5" dirty="0">
                <a:solidFill>
                  <a:srgbClr val="231F20"/>
                </a:solidFill>
                <a:latin typeface="Arial"/>
                <a:cs typeface="Arial"/>
              </a:rPr>
              <a:t>social</a:t>
            </a:r>
            <a:r>
              <a:rPr sz="1200" spc="-20" dirty="0">
                <a:solidFill>
                  <a:srgbClr val="231F20"/>
                </a:solidFill>
                <a:latin typeface="Arial"/>
                <a:cs typeface="Arial"/>
              </a:rPr>
              <a:t> </a:t>
            </a:r>
            <a:r>
              <a:rPr sz="1200" dirty="0">
                <a:solidFill>
                  <a:srgbClr val="231F20"/>
                </a:solidFill>
                <a:latin typeface="Arial"/>
                <a:cs typeface="Arial"/>
              </a:rPr>
              <a:t>marketing,</a:t>
            </a:r>
            <a:r>
              <a:rPr sz="1200" spc="-25" dirty="0">
                <a:solidFill>
                  <a:srgbClr val="231F20"/>
                </a:solidFill>
                <a:latin typeface="Arial"/>
                <a:cs typeface="Arial"/>
              </a:rPr>
              <a:t> </a:t>
            </a:r>
            <a:r>
              <a:rPr sz="1200" spc="-35" dirty="0">
                <a:solidFill>
                  <a:srgbClr val="231F20"/>
                </a:solidFill>
                <a:latin typeface="Arial"/>
                <a:cs typeface="Arial"/>
              </a:rPr>
              <a:t>LeadStreet)</a:t>
            </a:r>
            <a:endParaRPr sz="1200">
              <a:latin typeface="Arial"/>
              <a:cs typeface="Arial"/>
            </a:endParaRPr>
          </a:p>
          <a:p>
            <a:pPr marL="527050" lvl="1" indent="-228600">
              <a:lnSpc>
                <a:spcPct val="100000"/>
              </a:lnSpc>
              <a:buAutoNum type="alphaLcPeriod"/>
              <a:tabLst>
                <a:tab pos="527050" algn="l"/>
              </a:tabLst>
            </a:pPr>
            <a:r>
              <a:rPr sz="1200" spc="-5" dirty="0">
                <a:solidFill>
                  <a:srgbClr val="231F20"/>
                </a:solidFill>
                <a:latin typeface="Arial"/>
                <a:cs typeface="Arial"/>
              </a:rPr>
              <a:t>Just</a:t>
            </a:r>
            <a:r>
              <a:rPr sz="1200" spc="-75" dirty="0">
                <a:solidFill>
                  <a:srgbClr val="231F20"/>
                </a:solidFill>
                <a:latin typeface="Arial"/>
                <a:cs typeface="Arial"/>
              </a:rPr>
              <a:t> </a:t>
            </a:r>
            <a:r>
              <a:rPr sz="1200" spc="-25" dirty="0">
                <a:solidFill>
                  <a:srgbClr val="231F20"/>
                </a:solidFill>
                <a:latin typeface="Arial"/>
                <a:cs typeface="Arial"/>
              </a:rPr>
              <a:t>Listeds</a:t>
            </a:r>
            <a:endParaRPr sz="1200">
              <a:latin typeface="Arial"/>
              <a:cs typeface="Arial"/>
            </a:endParaRPr>
          </a:p>
        </p:txBody>
      </p:sp>
      <p:sp>
        <p:nvSpPr>
          <p:cNvPr id="8" name="object 8"/>
          <p:cNvSpPr txBox="1"/>
          <p:nvPr/>
        </p:nvSpPr>
        <p:spPr>
          <a:xfrm>
            <a:off x="1358900" y="3937000"/>
            <a:ext cx="3476625" cy="350012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2"/>
              <a:tabLst>
                <a:tab pos="297815" algn="l"/>
                <a:tab pos="298450" algn="l"/>
              </a:tabLst>
            </a:pPr>
            <a:r>
              <a:rPr sz="1200" b="1" spc="-80" dirty="0">
                <a:solidFill>
                  <a:srgbClr val="231F20"/>
                </a:solidFill>
                <a:latin typeface="Lucida Sans"/>
                <a:cs typeface="Lucida Sans"/>
              </a:rPr>
              <a:t>M</a:t>
            </a:r>
            <a:r>
              <a:rPr sz="1200" b="1" spc="-50" dirty="0">
                <a:solidFill>
                  <a:srgbClr val="231F20"/>
                </a:solidFill>
                <a:latin typeface="Lucida Sans"/>
                <a:cs typeface="Lucida Sans"/>
              </a:rPr>
              <a:t>e</a:t>
            </a:r>
            <a:r>
              <a:rPr sz="1200" b="1" spc="-55" dirty="0">
                <a:solidFill>
                  <a:srgbClr val="231F20"/>
                </a:solidFill>
                <a:latin typeface="Lucida Sans"/>
                <a:cs typeface="Lucida Sans"/>
              </a:rPr>
              <a:t>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60" dirty="0">
                <a:solidFill>
                  <a:srgbClr val="231F20"/>
                </a:solidFill>
                <a:latin typeface="Lucida Sans"/>
                <a:cs typeface="Lucida Sans"/>
              </a:rPr>
              <a:t>Offi</a:t>
            </a:r>
            <a:r>
              <a:rPr sz="1200" b="1" spc="-75" dirty="0">
                <a:solidFill>
                  <a:srgbClr val="231F20"/>
                </a:solidFill>
                <a:latin typeface="Lucida Sans"/>
                <a:cs typeface="Lucida Sans"/>
              </a:rPr>
              <a:t>c</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(mee</a:t>
            </a:r>
            <a:r>
              <a:rPr sz="1200" b="1" spc="-75" dirty="0">
                <a:solidFill>
                  <a:srgbClr val="231F20"/>
                </a:solidFill>
                <a:latin typeface="Lucida Sans"/>
                <a:cs typeface="Lucida Sans"/>
              </a:rPr>
              <a:t>ting</a:t>
            </a:r>
            <a:r>
              <a:rPr sz="1200" b="1" spc="-85" dirty="0">
                <a:solidFill>
                  <a:srgbClr val="231F20"/>
                </a:solidFill>
                <a:latin typeface="Lucida Sans"/>
                <a:cs typeface="Lucida Sans"/>
              </a:rPr>
              <a:t> </a:t>
            </a:r>
            <a:r>
              <a:rPr sz="1200" b="1" spc="-65" dirty="0">
                <a:solidFill>
                  <a:srgbClr val="231F20"/>
                </a:solidFill>
                <a:latin typeface="Lucida Sans"/>
                <a:cs typeface="Lucida Sans"/>
              </a:rPr>
              <a:t>#1)</a:t>
            </a:r>
            <a:endParaRPr sz="1200">
              <a:latin typeface="Lucida Sans"/>
              <a:cs typeface="Lucida Sans"/>
            </a:endParaRPr>
          </a:p>
          <a:p>
            <a:pPr marL="298450" indent="-285750">
              <a:lnSpc>
                <a:spcPct val="100000"/>
              </a:lnSpc>
              <a:buAutoNum type="arabicPeriod" startAt="2"/>
              <a:tabLst>
                <a:tab pos="297815" algn="l"/>
                <a:tab pos="298450" algn="l"/>
              </a:tabLst>
            </a:pPr>
            <a:r>
              <a:rPr sz="1200" b="1" spc="-80" dirty="0">
                <a:solidFill>
                  <a:srgbClr val="231F20"/>
                </a:solidFill>
                <a:latin typeface="Lucida Sans"/>
                <a:cs typeface="Lucida Sans"/>
              </a:rPr>
              <a:t>M</a:t>
            </a:r>
            <a:r>
              <a:rPr sz="1200" b="1" spc="-25" dirty="0">
                <a:solidFill>
                  <a:srgbClr val="231F20"/>
                </a:solidFill>
                <a:latin typeface="Lucida Sans"/>
                <a:cs typeface="Lucida Sans"/>
              </a:rPr>
              <a:t>o</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55" dirty="0">
                <a:solidFill>
                  <a:srgbClr val="231F20"/>
                </a:solidFill>
                <a:latin typeface="Lucida Sans"/>
                <a:cs typeface="Lucida Sans"/>
              </a:rPr>
              <a:t>n</a:t>
            </a:r>
            <a:r>
              <a:rPr sz="1200" b="1" spc="-110" dirty="0">
                <a:solidFill>
                  <a:srgbClr val="231F20"/>
                </a:solidFill>
                <a:latin typeface="Lucida Sans"/>
                <a:cs typeface="Lucida Sans"/>
              </a:rPr>
              <a:t>f</a:t>
            </a:r>
            <a:r>
              <a:rPr sz="1200" b="1" spc="-85" dirty="0">
                <a:solidFill>
                  <a:srgbClr val="231F20"/>
                </a:solidFill>
                <a:latin typeface="Lucida Sans"/>
                <a:cs typeface="Lucida Sans"/>
              </a:rPr>
              <a:t>er</a:t>
            </a:r>
            <a:r>
              <a:rPr sz="1200" b="1" spc="-45" dirty="0">
                <a:solidFill>
                  <a:srgbClr val="231F20"/>
                </a:solidFill>
                <a:latin typeface="Lucida Sans"/>
                <a:cs typeface="Lucida Sans"/>
              </a:rPr>
              <a:t>en</a:t>
            </a:r>
            <a:r>
              <a:rPr sz="1200" b="1" spc="-50" dirty="0">
                <a:solidFill>
                  <a:srgbClr val="231F20"/>
                </a:solidFill>
                <a:latin typeface="Lucida Sans"/>
                <a:cs typeface="Lucida Sans"/>
              </a:rPr>
              <a:t>ce</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45" dirty="0">
                <a:solidFill>
                  <a:srgbClr val="231F20"/>
                </a:solidFill>
                <a:latin typeface="Lucida Sans"/>
                <a:cs typeface="Lucida Sans"/>
              </a:rPr>
              <a:t>oom</a:t>
            </a:r>
            <a:endParaRPr sz="1200">
              <a:latin typeface="Lucida Sans"/>
              <a:cs typeface="Lucida Sans"/>
            </a:endParaRPr>
          </a:p>
          <a:p>
            <a:pPr marL="298450" indent="-285750">
              <a:lnSpc>
                <a:spcPct val="100000"/>
              </a:lnSpc>
              <a:buAutoNum type="arabicPeriod" startAt="2"/>
              <a:tabLst>
                <a:tab pos="297815" algn="l"/>
                <a:tab pos="298450" algn="l"/>
              </a:tabLst>
            </a:pPr>
            <a:r>
              <a:rPr sz="1200" b="1" spc="-25" dirty="0">
                <a:solidFill>
                  <a:srgbClr val="231F20"/>
                </a:solidFill>
                <a:latin typeface="Lucida Sans"/>
                <a:cs typeface="Lucida Sans"/>
              </a:rPr>
              <a:t>Ge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45" dirty="0">
                <a:solidFill>
                  <a:srgbClr val="231F20"/>
                </a:solidFill>
                <a:latin typeface="Lucida Sans"/>
                <a:cs typeface="Lucida Sans"/>
              </a:rPr>
              <a:t>on</a:t>
            </a:r>
            <a:r>
              <a:rPr sz="1200" b="1" spc="-85" dirty="0">
                <a:solidFill>
                  <a:srgbClr val="231F20"/>
                </a:solidFill>
                <a:latin typeface="Lucida Sans"/>
                <a:cs typeface="Lucida Sans"/>
              </a:rPr>
              <a:t> </a:t>
            </a:r>
            <a:r>
              <a:rPr sz="1200" b="1" spc="-60" dirty="0">
                <a:solidFill>
                  <a:srgbClr val="231F20"/>
                </a:solidFill>
                <a:latin typeface="Lucida Sans"/>
                <a:cs typeface="Lucida Sans"/>
              </a:rPr>
              <a:t>the</a:t>
            </a:r>
            <a:r>
              <a:rPr sz="1200" b="1" spc="-85" dirty="0">
                <a:solidFill>
                  <a:srgbClr val="231F20"/>
                </a:solidFill>
                <a:latin typeface="Lucida Sans"/>
                <a:cs typeface="Lucida Sans"/>
              </a:rPr>
              <a:t> </a:t>
            </a:r>
            <a:r>
              <a:rPr sz="1200" b="1" spc="-60" dirty="0">
                <a:solidFill>
                  <a:srgbClr val="231F20"/>
                </a:solidFill>
                <a:latin typeface="Lucida Sans"/>
                <a:cs typeface="Lucida Sans"/>
              </a:rPr>
              <a:t>Selling</a:t>
            </a:r>
            <a:r>
              <a:rPr sz="1200" b="1" spc="-85" dirty="0">
                <a:solidFill>
                  <a:srgbClr val="231F20"/>
                </a:solidFill>
                <a:latin typeface="Lucida Sans"/>
                <a:cs typeface="Lucida Sans"/>
              </a:rPr>
              <a:t> </a:t>
            </a:r>
            <a:r>
              <a:rPr sz="1200" b="1" spc="-60" dirty="0">
                <a:solidFill>
                  <a:srgbClr val="231F20"/>
                </a:solidFill>
                <a:latin typeface="Lucida Sans"/>
                <a:cs typeface="Lucida Sans"/>
              </a:rPr>
              <a:t>Channel</a:t>
            </a:r>
            <a:endParaRPr sz="1200">
              <a:latin typeface="Lucida Sans"/>
              <a:cs typeface="Lucida Sans"/>
            </a:endParaRPr>
          </a:p>
          <a:p>
            <a:pPr marL="298450" indent="-285750">
              <a:lnSpc>
                <a:spcPct val="100000"/>
              </a:lnSpc>
              <a:buAutoNum type="arabicPeriod" startAt="2"/>
              <a:tabLst>
                <a:tab pos="297815" algn="l"/>
                <a:tab pos="298450" algn="l"/>
              </a:tabLst>
            </a:pPr>
            <a:r>
              <a:rPr sz="1200" b="1" spc="-55" dirty="0">
                <a:solidFill>
                  <a:srgbClr val="231F20"/>
                </a:solidFill>
                <a:latin typeface="Lucida Sans"/>
                <a:cs typeface="Lucida Sans"/>
              </a:rPr>
              <a:t>H</a:t>
            </a:r>
            <a:r>
              <a:rPr sz="1200" b="1" spc="-85" dirty="0">
                <a:solidFill>
                  <a:srgbClr val="231F20"/>
                </a:solidFill>
                <a:latin typeface="Lucida Sans"/>
                <a:cs typeface="Lucida Sans"/>
              </a:rPr>
              <a:t>a</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55" dirty="0">
                <a:solidFill>
                  <a:srgbClr val="231F20"/>
                </a:solidFill>
                <a:latin typeface="Lucida Sans"/>
                <a:cs typeface="Lucida Sans"/>
              </a:rPr>
              <a:t>n</a:t>
            </a:r>
            <a:r>
              <a:rPr sz="1200" b="1" spc="-95" dirty="0">
                <a:solidFill>
                  <a:srgbClr val="231F20"/>
                </a:solidFill>
                <a:latin typeface="Lucida Sans"/>
                <a:cs typeface="Lucida Sans"/>
              </a:rPr>
              <a:t>v</a:t>
            </a:r>
            <a:r>
              <a:rPr sz="1200" b="1" spc="-85" dirty="0">
                <a:solidFill>
                  <a:srgbClr val="231F20"/>
                </a:solidFill>
                <a:latin typeface="Lucida Sans"/>
                <a:cs typeface="Lucida Sans"/>
              </a:rPr>
              <a:t>e</a:t>
            </a:r>
            <a:r>
              <a:rPr sz="1200" b="1" spc="-70" dirty="0">
                <a:solidFill>
                  <a:srgbClr val="231F20"/>
                </a:solidFill>
                <a:latin typeface="Lucida Sans"/>
                <a:cs typeface="Lucida Sans"/>
              </a:rPr>
              <a:t>r</a:t>
            </a:r>
            <a:r>
              <a:rPr sz="1200" b="1" spc="-110" dirty="0">
                <a:solidFill>
                  <a:srgbClr val="231F20"/>
                </a:solidFill>
                <a:latin typeface="Lucida Sans"/>
                <a:cs typeface="Lucida Sans"/>
              </a:rPr>
              <a:t>s</a:t>
            </a:r>
            <a:r>
              <a:rPr sz="1200" b="1" spc="-125" dirty="0">
                <a:solidFill>
                  <a:srgbClr val="231F20"/>
                </a:solidFill>
                <a:latin typeface="Lucida Sans"/>
                <a:cs typeface="Lucida Sans"/>
              </a:rPr>
              <a:t>a</a:t>
            </a:r>
            <a:r>
              <a:rPr sz="1200" b="1" spc="-60" dirty="0">
                <a:solidFill>
                  <a:srgbClr val="231F20"/>
                </a:solidFill>
                <a:latin typeface="Lucida Sans"/>
                <a:cs typeface="Lucida Sans"/>
              </a:rPr>
              <a:t>tion</a:t>
            </a:r>
            <a:endParaRPr sz="1200">
              <a:latin typeface="Lucida Sans"/>
              <a:cs typeface="Lucida Sans"/>
            </a:endParaRPr>
          </a:p>
          <a:p>
            <a:pPr marL="527050" lvl="1" indent="-228600">
              <a:lnSpc>
                <a:spcPct val="100000"/>
              </a:lnSpc>
              <a:buAutoNum type="alphaLcPeriod"/>
              <a:tabLst>
                <a:tab pos="527050" algn="l"/>
              </a:tabLst>
            </a:pPr>
            <a:r>
              <a:rPr sz="1200" dirty="0">
                <a:solidFill>
                  <a:srgbClr val="231F20"/>
                </a:solidFill>
                <a:latin typeface="Arial"/>
                <a:cs typeface="Arial"/>
              </a:rPr>
              <a:t>Build</a:t>
            </a:r>
            <a:r>
              <a:rPr sz="1200" spc="-65" dirty="0">
                <a:solidFill>
                  <a:srgbClr val="231F20"/>
                </a:solidFill>
                <a:latin typeface="Arial"/>
                <a:cs typeface="Arial"/>
              </a:rPr>
              <a:t> </a:t>
            </a:r>
            <a:r>
              <a:rPr sz="1200" spc="15" dirty="0">
                <a:solidFill>
                  <a:srgbClr val="231F20"/>
                </a:solidFill>
                <a:latin typeface="Arial"/>
                <a:cs typeface="Arial"/>
              </a:rPr>
              <a:t>rapport</a:t>
            </a:r>
            <a:endParaRPr sz="1200">
              <a:latin typeface="Arial"/>
              <a:cs typeface="Arial"/>
            </a:endParaRPr>
          </a:p>
          <a:p>
            <a:pPr marL="527050" lvl="1" indent="-228600">
              <a:lnSpc>
                <a:spcPct val="100000"/>
              </a:lnSpc>
              <a:buAutoNum type="alphaLcPeriod"/>
              <a:tabLst>
                <a:tab pos="527050" algn="l"/>
              </a:tabLst>
            </a:pPr>
            <a:r>
              <a:rPr sz="1200" spc="-105" dirty="0">
                <a:solidFill>
                  <a:srgbClr val="231F20"/>
                </a:solidFill>
                <a:latin typeface="Arial"/>
                <a:cs typeface="Arial"/>
              </a:rPr>
              <a:t>S</a:t>
            </a:r>
            <a:r>
              <a:rPr sz="1200" spc="-90" dirty="0">
                <a:solidFill>
                  <a:srgbClr val="231F20"/>
                </a:solidFill>
                <a:latin typeface="Arial"/>
                <a:cs typeface="Arial"/>
              </a:rPr>
              <a:t>e</a:t>
            </a:r>
            <a:r>
              <a:rPr sz="1200" spc="50" dirty="0">
                <a:solidFill>
                  <a:srgbClr val="231F20"/>
                </a:solidFill>
                <a:latin typeface="Arial"/>
                <a:cs typeface="Arial"/>
              </a:rPr>
              <a:t>t</a:t>
            </a:r>
            <a:r>
              <a:rPr sz="1200" spc="-35" dirty="0">
                <a:solidFill>
                  <a:srgbClr val="231F20"/>
                </a:solidFill>
                <a:latin typeface="Arial"/>
                <a:cs typeface="Arial"/>
              </a:rPr>
              <a:t> </a:t>
            </a:r>
            <a:r>
              <a:rPr sz="1200" spc="20" dirty="0">
                <a:solidFill>
                  <a:srgbClr val="231F20"/>
                </a:solidFill>
                <a:latin typeface="Arial"/>
                <a:cs typeface="Arial"/>
              </a:rPr>
              <a:t>the</a:t>
            </a:r>
            <a:r>
              <a:rPr sz="1200" spc="-35" dirty="0">
                <a:solidFill>
                  <a:srgbClr val="231F20"/>
                </a:solidFill>
                <a:latin typeface="Arial"/>
                <a:cs typeface="Arial"/>
              </a:rPr>
              <a:t> </a:t>
            </a:r>
            <a:r>
              <a:rPr sz="1200" spc="40" dirty="0">
                <a:solidFill>
                  <a:srgbClr val="231F20"/>
                </a:solidFill>
                <a:latin typeface="Arial"/>
                <a:cs typeface="Arial"/>
              </a:rPr>
              <a:t>t</a:t>
            </a:r>
            <a:r>
              <a:rPr sz="1200" spc="25" dirty="0">
                <a:solidFill>
                  <a:srgbClr val="231F20"/>
                </a:solidFill>
                <a:latin typeface="Arial"/>
                <a:cs typeface="Arial"/>
              </a:rPr>
              <a:t>one</a:t>
            </a:r>
            <a:endParaRPr sz="1200">
              <a:latin typeface="Arial"/>
              <a:cs typeface="Arial"/>
            </a:endParaRPr>
          </a:p>
          <a:p>
            <a:pPr marL="527050" lvl="1" indent="-228600">
              <a:lnSpc>
                <a:spcPct val="100000"/>
              </a:lnSpc>
              <a:buAutoNum type="alphaLcPeriod"/>
              <a:tabLst>
                <a:tab pos="527050" algn="l"/>
              </a:tabLst>
            </a:pPr>
            <a:r>
              <a:rPr sz="1200" spc="5" dirty="0">
                <a:solidFill>
                  <a:srgbClr val="231F20"/>
                </a:solidFill>
                <a:latin typeface="Arial"/>
                <a:cs typeface="Arial"/>
              </a:rPr>
              <a:t>Uncover</a:t>
            </a:r>
            <a:r>
              <a:rPr sz="1200" spc="-45" dirty="0">
                <a:solidFill>
                  <a:srgbClr val="231F20"/>
                </a:solidFill>
                <a:latin typeface="Arial"/>
                <a:cs typeface="Arial"/>
              </a:rPr>
              <a:t> </a:t>
            </a:r>
            <a:r>
              <a:rPr sz="1200" spc="-10" dirty="0">
                <a:solidFill>
                  <a:srgbClr val="231F20"/>
                </a:solidFill>
                <a:latin typeface="Arial"/>
                <a:cs typeface="Arial"/>
              </a:rPr>
              <a:t>needs</a:t>
            </a:r>
            <a:r>
              <a:rPr sz="1200" spc="-45" dirty="0">
                <a:solidFill>
                  <a:srgbClr val="231F20"/>
                </a:solidFill>
                <a:latin typeface="Arial"/>
                <a:cs typeface="Arial"/>
              </a:rPr>
              <a:t> </a:t>
            </a:r>
            <a:r>
              <a:rPr sz="1200" dirty="0">
                <a:solidFill>
                  <a:srgbClr val="231F20"/>
                </a:solidFill>
                <a:latin typeface="Arial"/>
                <a:cs typeface="Arial"/>
              </a:rPr>
              <a:t>and</a:t>
            </a:r>
            <a:r>
              <a:rPr sz="1200" spc="-45" dirty="0">
                <a:solidFill>
                  <a:srgbClr val="231F20"/>
                </a:solidFill>
                <a:latin typeface="Arial"/>
                <a:cs typeface="Arial"/>
              </a:rPr>
              <a:t> </a:t>
            </a:r>
            <a:r>
              <a:rPr sz="1200" dirty="0">
                <a:solidFill>
                  <a:srgbClr val="231F20"/>
                </a:solidFill>
                <a:latin typeface="Arial"/>
                <a:cs typeface="Arial"/>
              </a:rPr>
              <a:t>wants</a:t>
            </a:r>
            <a:endParaRPr sz="1200">
              <a:latin typeface="Arial"/>
              <a:cs typeface="Arial"/>
            </a:endParaRPr>
          </a:p>
          <a:p>
            <a:pPr marL="527050" lvl="1" indent="-228600">
              <a:lnSpc>
                <a:spcPct val="100000"/>
              </a:lnSpc>
              <a:buAutoNum type="alphaLcPeriod"/>
              <a:tabLst>
                <a:tab pos="527050" algn="l"/>
              </a:tabLst>
            </a:pPr>
            <a:r>
              <a:rPr sz="1200" spc="-5" dirty="0">
                <a:solidFill>
                  <a:srgbClr val="231F20"/>
                </a:solidFill>
                <a:latin typeface="Arial"/>
                <a:cs typeface="Arial"/>
              </a:rPr>
              <a:t>Prioritize</a:t>
            </a:r>
            <a:r>
              <a:rPr sz="1200" spc="-55" dirty="0">
                <a:solidFill>
                  <a:srgbClr val="231F20"/>
                </a:solidFill>
                <a:latin typeface="Arial"/>
                <a:cs typeface="Arial"/>
              </a:rPr>
              <a:t> </a:t>
            </a:r>
            <a:r>
              <a:rPr sz="1200" dirty="0">
                <a:solidFill>
                  <a:srgbClr val="231F20"/>
                </a:solidFill>
                <a:latin typeface="Arial"/>
                <a:cs typeface="Arial"/>
              </a:rPr>
              <a:t>wants</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Verify</a:t>
            </a:r>
            <a:r>
              <a:rPr sz="1200" spc="-65" dirty="0">
                <a:solidFill>
                  <a:srgbClr val="231F20"/>
                </a:solidFill>
                <a:latin typeface="Arial"/>
                <a:cs typeface="Arial"/>
              </a:rPr>
              <a:t> </a:t>
            </a:r>
            <a:r>
              <a:rPr sz="1200" spc="25" dirty="0">
                <a:solidFill>
                  <a:srgbClr val="231F20"/>
                </a:solidFill>
                <a:latin typeface="Arial"/>
                <a:cs typeface="Arial"/>
              </a:rPr>
              <a:t>motivation</a:t>
            </a:r>
            <a:endParaRPr sz="1200">
              <a:latin typeface="Arial"/>
              <a:cs typeface="Arial"/>
            </a:endParaRPr>
          </a:p>
          <a:p>
            <a:pPr marL="527050" lvl="1" indent="-228600">
              <a:lnSpc>
                <a:spcPct val="100000"/>
              </a:lnSpc>
              <a:buAutoNum type="alphaLcPeriod"/>
              <a:tabLst>
                <a:tab pos="526415" algn="l"/>
                <a:tab pos="527050" algn="l"/>
              </a:tabLst>
            </a:pPr>
            <a:r>
              <a:rPr sz="1200" spc="5" dirty="0">
                <a:solidFill>
                  <a:srgbClr val="231F20"/>
                </a:solidFill>
                <a:latin typeface="Arial"/>
                <a:cs typeface="Arial"/>
              </a:rPr>
              <a:t>Check</a:t>
            </a:r>
            <a:r>
              <a:rPr sz="1200" spc="-65" dirty="0">
                <a:solidFill>
                  <a:srgbClr val="231F20"/>
                </a:solidFill>
                <a:latin typeface="Arial"/>
                <a:cs typeface="Arial"/>
              </a:rPr>
              <a:t> </a:t>
            </a:r>
            <a:r>
              <a:rPr sz="1200" spc="5" dirty="0">
                <a:solidFill>
                  <a:srgbClr val="231F20"/>
                </a:solidFill>
                <a:latin typeface="Arial"/>
                <a:cs typeface="Arial"/>
              </a:rPr>
              <a:t>financial</a:t>
            </a:r>
            <a:r>
              <a:rPr sz="1200" spc="-60" dirty="0">
                <a:solidFill>
                  <a:srgbClr val="231F20"/>
                </a:solidFill>
                <a:latin typeface="Arial"/>
                <a:cs typeface="Arial"/>
              </a:rPr>
              <a:t> </a:t>
            </a:r>
            <a:r>
              <a:rPr sz="1200" spc="5" dirty="0">
                <a:solidFill>
                  <a:srgbClr val="231F20"/>
                </a:solidFill>
                <a:latin typeface="Arial"/>
                <a:cs typeface="Arial"/>
              </a:rPr>
              <a:t>ability</a:t>
            </a:r>
            <a:endParaRPr sz="1200">
              <a:latin typeface="Arial"/>
              <a:cs typeface="Arial"/>
            </a:endParaRPr>
          </a:p>
          <a:p>
            <a:pPr marL="527050" lvl="1" indent="-228600">
              <a:lnSpc>
                <a:spcPct val="100000"/>
              </a:lnSpc>
              <a:buAutoNum type="alphaLcPeriod"/>
              <a:tabLst>
                <a:tab pos="527050" algn="l"/>
              </a:tabLst>
            </a:pPr>
            <a:r>
              <a:rPr sz="1200" spc="-10" dirty="0">
                <a:solidFill>
                  <a:srgbClr val="231F20"/>
                </a:solidFill>
                <a:latin typeface="Arial"/>
                <a:cs typeface="Arial"/>
              </a:rPr>
              <a:t>Transition</a:t>
            </a:r>
            <a:r>
              <a:rPr sz="1200" spc="-40" dirty="0">
                <a:solidFill>
                  <a:srgbClr val="231F20"/>
                </a:solidFill>
                <a:latin typeface="Arial"/>
                <a:cs typeface="Arial"/>
              </a:rPr>
              <a:t> </a:t>
            </a:r>
            <a:r>
              <a:rPr sz="1200" spc="55" dirty="0">
                <a:solidFill>
                  <a:srgbClr val="231F20"/>
                </a:solidFill>
                <a:latin typeface="Arial"/>
                <a:cs typeface="Arial"/>
              </a:rPr>
              <a:t>to</a:t>
            </a:r>
            <a:r>
              <a:rPr sz="1200" spc="-40" dirty="0">
                <a:solidFill>
                  <a:srgbClr val="231F20"/>
                </a:solidFill>
                <a:latin typeface="Arial"/>
                <a:cs typeface="Arial"/>
              </a:rPr>
              <a:t> </a:t>
            </a:r>
            <a:r>
              <a:rPr sz="1200" spc="-5" dirty="0">
                <a:solidFill>
                  <a:srgbClr val="231F20"/>
                </a:solidFill>
                <a:latin typeface="Arial"/>
                <a:cs typeface="Arial"/>
              </a:rPr>
              <a:t>roles</a:t>
            </a:r>
            <a:r>
              <a:rPr sz="1200" spc="-40" dirty="0">
                <a:solidFill>
                  <a:srgbClr val="231F20"/>
                </a:solidFill>
                <a:latin typeface="Arial"/>
                <a:cs typeface="Arial"/>
              </a:rPr>
              <a:t> </a:t>
            </a:r>
            <a:r>
              <a:rPr sz="1200" dirty="0">
                <a:solidFill>
                  <a:srgbClr val="231F20"/>
                </a:solidFill>
                <a:latin typeface="Arial"/>
                <a:cs typeface="Arial"/>
              </a:rPr>
              <a:t>and</a:t>
            </a:r>
            <a:r>
              <a:rPr sz="1200" spc="-40" dirty="0">
                <a:solidFill>
                  <a:srgbClr val="231F20"/>
                </a:solidFill>
                <a:latin typeface="Arial"/>
                <a:cs typeface="Arial"/>
              </a:rPr>
              <a:t> </a:t>
            </a:r>
            <a:r>
              <a:rPr sz="1200" dirty="0">
                <a:solidFill>
                  <a:srgbClr val="231F20"/>
                </a:solidFill>
                <a:latin typeface="Arial"/>
                <a:cs typeface="Arial"/>
              </a:rPr>
              <a:t>expectations</a:t>
            </a:r>
            <a:endParaRPr sz="1200">
              <a:latin typeface="Arial"/>
              <a:cs typeface="Arial"/>
            </a:endParaRPr>
          </a:p>
          <a:p>
            <a:pPr marL="698500" lvl="2" indent="-171450">
              <a:lnSpc>
                <a:spcPct val="100000"/>
              </a:lnSpc>
              <a:buChar char="•"/>
              <a:tabLst>
                <a:tab pos="698500" algn="l"/>
              </a:tabLst>
            </a:pPr>
            <a:r>
              <a:rPr sz="1200" spc="-20" dirty="0">
                <a:solidFill>
                  <a:srgbClr val="231F20"/>
                </a:solidFill>
                <a:latin typeface="Arial"/>
                <a:cs typeface="Arial"/>
              </a:rPr>
              <a:t>Review</a:t>
            </a:r>
            <a:r>
              <a:rPr sz="1200" spc="-65" dirty="0">
                <a:solidFill>
                  <a:srgbClr val="231F20"/>
                </a:solidFill>
                <a:latin typeface="Arial"/>
                <a:cs typeface="Arial"/>
              </a:rPr>
              <a:t> </a:t>
            </a:r>
            <a:r>
              <a:rPr sz="1200" spc="35" dirty="0">
                <a:solidFill>
                  <a:srgbClr val="231F20"/>
                </a:solidFill>
                <a:latin typeface="Arial"/>
                <a:cs typeface="Arial"/>
              </a:rPr>
              <a:t>my</a:t>
            </a:r>
            <a:r>
              <a:rPr sz="1200" spc="-60" dirty="0">
                <a:solidFill>
                  <a:srgbClr val="231F20"/>
                </a:solidFill>
                <a:latin typeface="Arial"/>
                <a:cs typeface="Arial"/>
              </a:rPr>
              <a:t> </a:t>
            </a:r>
            <a:r>
              <a:rPr sz="1200" spc="15" dirty="0">
                <a:solidFill>
                  <a:srgbClr val="231F20"/>
                </a:solidFill>
                <a:latin typeface="Arial"/>
                <a:cs typeface="Arial"/>
              </a:rPr>
              <a:t>role</a:t>
            </a:r>
            <a:endParaRPr sz="1200">
              <a:latin typeface="Arial"/>
              <a:cs typeface="Arial"/>
            </a:endParaRPr>
          </a:p>
          <a:p>
            <a:pPr marL="698500" lvl="2" indent="-171450">
              <a:lnSpc>
                <a:spcPct val="100000"/>
              </a:lnSpc>
              <a:buChar char="•"/>
              <a:tabLst>
                <a:tab pos="698500" algn="l"/>
              </a:tabLst>
            </a:pPr>
            <a:r>
              <a:rPr sz="1200" spc="-20" dirty="0">
                <a:solidFill>
                  <a:srgbClr val="231F20"/>
                </a:solidFill>
                <a:latin typeface="Arial"/>
                <a:cs typeface="Arial"/>
              </a:rPr>
              <a:t>Review</a:t>
            </a:r>
            <a:r>
              <a:rPr sz="1200" spc="-65" dirty="0">
                <a:solidFill>
                  <a:srgbClr val="231F20"/>
                </a:solidFill>
                <a:latin typeface="Arial"/>
                <a:cs typeface="Arial"/>
              </a:rPr>
              <a:t> </a:t>
            </a:r>
            <a:r>
              <a:rPr sz="1200" spc="20" dirty="0">
                <a:solidFill>
                  <a:srgbClr val="231F20"/>
                </a:solidFill>
                <a:latin typeface="Arial"/>
                <a:cs typeface="Arial"/>
              </a:rPr>
              <a:t>your</a:t>
            </a:r>
            <a:r>
              <a:rPr sz="1200" spc="-60" dirty="0">
                <a:solidFill>
                  <a:srgbClr val="231F20"/>
                </a:solidFill>
                <a:latin typeface="Arial"/>
                <a:cs typeface="Arial"/>
              </a:rPr>
              <a:t> </a:t>
            </a:r>
            <a:r>
              <a:rPr sz="1200" spc="15" dirty="0">
                <a:solidFill>
                  <a:srgbClr val="231F20"/>
                </a:solidFill>
                <a:latin typeface="Arial"/>
                <a:cs typeface="Arial"/>
              </a:rPr>
              <a:t>role</a:t>
            </a:r>
            <a:endParaRPr sz="1200">
              <a:latin typeface="Arial"/>
              <a:cs typeface="Arial"/>
            </a:endParaRPr>
          </a:p>
          <a:p>
            <a:pPr marL="527050" lvl="1" indent="-228600">
              <a:lnSpc>
                <a:spcPct val="100000"/>
              </a:lnSpc>
              <a:buAutoNum type="alphaLcPeriod"/>
              <a:tabLst>
                <a:tab pos="527050" algn="l"/>
              </a:tabLst>
            </a:pPr>
            <a:r>
              <a:rPr sz="1200" spc="-20" dirty="0">
                <a:solidFill>
                  <a:srgbClr val="231F20"/>
                </a:solidFill>
                <a:latin typeface="Arial"/>
                <a:cs typeface="Arial"/>
              </a:rPr>
              <a:t>Agree</a:t>
            </a:r>
            <a:r>
              <a:rPr sz="1200" spc="-40" dirty="0">
                <a:solidFill>
                  <a:srgbClr val="231F20"/>
                </a:solidFill>
                <a:latin typeface="Arial"/>
                <a:cs typeface="Arial"/>
              </a:rPr>
              <a:t> </a:t>
            </a:r>
            <a:r>
              <a:rPr sz="1200" spc="50" dirty="0">
                <a:solidFill>
                  <a:srgbClr val="231F20"/>
                </a:solidFill>
                <a:latin typeface="Arial"/>
                <a:cs typeface="Arial"/>
              </a:rPr>
              <a:t>on</a:t>
            </a:r>
            <a:r>
              <a:rPr sz="1200" spc="-40" dirty="0">
                <a:solidFill>
                  <a:srgbClr val="231F20"/>
                </a:solidFill>
                <a:latin typeface="Arial"/>
                <a:cs typeface="Arial"/>
              </a:rPr>
              <a:t> </a:t>
            </a:r>
            <a:r>
              <a:rPr sz="1200" spc="-5" dirty="0">
                <a:solidFill>
                  <a:srgbClr val="231F20"/>
                </a:solidFill>
                <a:latin typeface="Arial"/>
                <a:cs typeface="Arial"/>
              </a:rPr>
              <a:t>roles</a:t>
            </a:r>
            <a:r>
              <a:rPr sz="1200" spc="-40" dirty="0">
                <a:solidFill>
                  <a:srgbClr val="231F20"/>
                </a:solidFill>
                <a:latin typeface="Arial"/>
                <a:cs typeface="Arial"/>
              </a:rPr>
              <a:t> </a:t>
            </a:r>
            <a:r>
              <a:rPr sz="1200" dirty="0">
                <a:solidFill>
                  <a:srgbClr val="231F20"/>
                </a:solidFill>
                <a:latin typeface="Arial"/>
                <a:cs typeface="Arial"/>
              </a:rPr>
              <a:t>and</a:t>
            </a:r>
            <a:r>
              <a:rPr sz="1200" spc="-40" dirty="0">
                <a:solidFill>
                  <a:srgbClr val="231F20"/>
                </a:solidFill>
                <a:latin typeface="Arial"/>
                <a:cs typeface="Arial"/>
              </a:rPr>
              <a:t> </a:t>
            </a:r>
            <a:r>
              <a:rPr sz="1200" dirty="0">
                <a:solidFill>
                  <a:srgbClr val="231F20"/>
                </a:solidFill>
                <a:latin typeface="Arial"/>
                <a:cs typeface="Arial"/>
              </a:rPr>
              <a:t>expectations</a:t>
            </a:r>
            <a:endParaRPr sz="1200">
              <a:latin typeface="Arial"/>
              <a:cs typeface="Arial"/>
            </a:endParaRPr>
          </a:p>
          <a:p>
            <a:pPr marL="527050" lvl="1" indent="-228600">
              <a:lnSpc>
                <a:spcPct val="100000"/>
              </a:lnSpc>
              <a:buAutoNum type="alphaLcPeriod"/>
              <a:tabLst>
                <a:tab pos="526415" algn="l"/>
                <a:tab pos="527050" algn="l"/>
              </a:tabLst>
            </a:pPr>
            <a:r>
              <a:rPr sz="1200" spc="-20" dirty="0">
                <a:solidFill>
                  <a:srgbClr val="231F20"/>
                </a:solidFill>
                <a:latin typeface="Arial"/>
                <a:cs typeface="Arial"/>
              </a:rPr>
              <a:t>C</a:t>
            </a:r>
            <a:r>
              <a:rPr sz="1200" spc="20" dirty="0">
                <a:solidFill>
                  <a:srgbClr val="231F20"/>
                </a:solidFill>
                <a:latin typeface="Arial"/>
                <a:cs typeface="Arial"/>
              </a:rPr>
              <a:t>l</a:t>
            </a:r>
            <a:r>
              <a:rPr sz="1200" spc="-10" dirty="0">
                <a:solidFill>
                  <a:srgbClr val="231F20"/>
                </a:solidFill>
                <a:latin typeface="Arial"/>
                <a:cs typeface="Arial"/>
              </a:rPr>
              <a:t>ose</a:t>
            </a:r>
            <a:r>
              <a:rPr sz="1200" spc="-35" dirty="0">
                <a:solidFill>
                  <a:srgbClr val="231F20"/>
                </a:solidFill>
                <a:latin typeface="Arial"/>
                <a:cs typeface="Arial"/>
              </a:rPr>
              <a:t> </a:t>
            </a:r>
            <a:r>
              <a:rPr sz="1200" spc="15" dirty="0">
                <a:solidFill>
                  <a:srgbClr val="231F20"/>
                </a:solidFill>
                <a:latin typeface="Arial"/>
                <a:cs typeface="Arial"/>
              </a:rPr>
              <a:t>in</a:t>
            </a:r>
            <a:r>
              <a:rPr sz="1200" spc="-35" dirty="0">
                <a:solidFill>
                  <a:srgbClr val="231F20"/>
                </a:solidFill>
                <a:latin typeface="Arial"/>
                <a:cs typeface="Arial"/>
              </a:rPr>
              <a:t> </a:t>
            </a:r>
            <a:r>
              <a:rPr sz="1200" spc="50" dirty="0">
                <a:solidFill>
                  <a:srgbClr val="231F20"/>
                </a:solidFill>
                <a:latin typeface="Arial"/>
                <a:cs typeface="Arial"/>
              </a:rPr>
              <a:t>on</a:t>
            </a:r>
            <a:r>
              <a:rPr sz="1200" spc="-35" dirty="0">
                <a:solidFill>
                  <a:srgbClr val="231F20"/>
                </a:solidFill>
                <a:latin typeface="Arial"/>
                <a:cs typeface="Arial"/>
              </a:rPr>
              <a:t> </a:t>
            </a:r>
            <a:r>
              <a:rPr sz="1200" spc="-60" dirty="0">
                <a:solidFill>
                  <a:srgbClr val="231F20"/>
                </a:solidFill>
                <a:latin typeface="Arial"/>
                <a:cs typeface="Arial"/>
              </a:rPr>
              <a:t>a</a:t>
            </a:r>
            <a:r>
              <a:rPr sz="1200" spc="-35" dirty="0">
                <a:solidFill>
                  <a:srgbClr val="231F20"/>
                </a:solidFill>
                <a:latin typeface="Arial"/>
                <a:cs typeface="Arial"/>
              </a:rPr>
              <a:t> </a:t>
            </a:r>
            <a:r>
              <a:rPr sz="1200" spc="80" dirty="0">
                <a:solidFill>
                  <a:srgbClr val="231F20"/>
                </a:solidFill>
                <a:latin typeface="Arial"/>
                <a:cs typeface="Arial"/>
              </a:rPr>
              <a:t>w</a:t>
            </a:r>
            <a:r>
              <a:rPr sz="1200" spc="15" dirty="0">
                <a:solidFill>
                  <a:srgbClr val="231F20"/>
                </a:solidFill>
                <a:latin typeface="Arial"/>
                <a:cs typeface="Arial"/>
              </a:rPr>
              <a:t>orking</a:t>
            </a:r>
            <a:r>
              <a:rPr sz="1200" spc="-35" dirty="0">
                <a:solidFill>
                  <a:srgbClr val="231F20"/>
                </a:solidFill>
                <a:latin typeface="Arial"/>
                <a:cs typeface="Arial"/>
              </a:rPr>
              <a:t> </a:t>
            </a:r>
            <a:r>
              <a:rPr sz="1200" spc="-15" dirty="0">
                <a:solidFill>
                  <a:srgbClr val="231F20"/>
                </a:solidFill>
                <a:latin typeface="Arial"/>
                <a:cs typeface="Arial"/>
              </a:rPr>
              <a:t>rel</a:t>
            </a:r>
            <a:r>
              <a:rPr sz="1200" spc="-30" dirty="0">
                <a:solidFill>
                  <a:srgbClr val="231F20"/>
                </a:solidFill>
                <a:latin typeface="Arial"/>
                <a:cs typeface="Arial"/>
              </a:rPr>
              <a:t>a</a:t>
            </a:r>
            <a:r>
              <a:rPr sz="1200" spc="15" dirty="0">
                <a:solidFill>
                  <a:srgbClr val="231F20"/>
                </a:solidFill>
                <a:latin typeface="Arial"/>
                <a:cs typeface="Arial"/>
              </a:rPr>
              <a:t>tionship</a:t>
            </a:r>
            <a:endParaRPr sz="1200">
              <a:latin typeface="Arial"/>
              <a:cs typeface="Arial"/>
            </a:endParaRPr>
          </a:p>
          <a:p>
            <a:pPr marL="698500" lvl="2" indent="-171450">
              <a:lnSpc>
                <a:spcPct val="100000"/>
              </a:lnSpc>
              <a:buChar char="•"/>
              <a:tabLst>
                <a:tab pos="698500" algn="l"/>
              </a:tabLst>
            </a:pPr>
            <a:r>
              <a:rPr sz="1200" spc="-20" dirty="0">
                <a:solidFill>
                  <a:srgbClr val="231F20"/>
                </a:solidFill>
                <a:latin typeface="Arial"/>
                <a:cs typeface="Arial"/>
              </a:rPr>
              <a:t>Review</a:t>
            </a:r>
            <a:r>
              <a:rPr sz="1200" spc="-50" dirty="0">
                <a:solidFill>
                  <a:srgbClr val="231F20"/>
                </a:solidFill>
                <a:latin typeface="Arial"/>
                <a:cs typeface="Arial"/>
              </a:rPr>
              <a:t> </a:t>
            </a:r>
            <a:r>
              <a:rPr sz="1200" spc="-15" dirty="0">
                <a:solidFill>
                  <a:srgbClr val="231F20"/>
                </a:solidFill>
                <a:latin typeface="Arial"/>
                <a:cs typeface="Arial"/>
              </a:rPr>
              <a:t>Buyer</a:t>
            </a:r>
            <a:r>
              <a:rPr sz="1200" spc="-45" dirty="0">
                <a:solidFill>
                  <a:srgbClr val="231F20"/>
                </a:solidFill>
                <a:latin typeface="Arial"/>
                <a:cs typeface="Arial"/>
              </a:rPr>
              <a:t> </a:t>
            </a:r>
            <a:r>
              <a:rPr sz="1200" spc="-10" dirty="0">
                <a:solidFill>
                  <a:srgbClr val="231F20"/>
                </a:solidFill>
                <a:latin typeface="Arial"/>
                <a:cs typeface="Arial"/>
              </a:rPr>
              <a:t>Representation</a:t>
            </a:r>
            <a:r>
              <a:rPr sz="1200" spc="-45" dirty="0">
                <a:solidFill>
                  <a:srgbClr val="231F20"/>
                </a:solidFill>
                <a:latin typeface="Arial"/>
                <a:cs typeface="Arial"/>
              </a:rPr>
              <a:t> </a:t>
            </a:r>
            <a:r>
              <a:rPr sz="1200" spc="5" dirty="0">
                <a:solidFill>
                  <a:srgbClr val="231F20"/>
                </a:solidFill>
                <a:latin typeface="Arial"/>
                <a:cs typeface="Arial"/>
              </a:rPr>
              <a:t>Agreement</a:t>
            </a:r>
            <a:endParaRPr sz="1200">
              <a:latin typeface="Arial"/>
              <a:cs typeface="Arial"/>
            </a:endParaRPr>
          </a:p>
          <a:p>
            <a:pPr marL="698500" lvl="2" indent="-171450">
              <a:lnSpc>
                <a:spcPct val="100000"/>
              </a:lnSpc>
              <a:buChar char="•"/>
              <a:tabLst>
                <a:tab pos="698500" algn="l"/>
              </a:tabLst>
            </a:pPr>
            <a:r>
              <a:rPr sz="1200" spc="-25" dirty="0">
                <a:solidFill>
                  <a:srgbClr val="231F20"/>
                </a:solidFill>
                <a:latin typeface="Arial"/>
                <a:cs typeface="Arial"/>
              </a:rPr>
              <a:t>Give</a:t>
            </a:r>
            <a:r>
              <a:rPr sz="1200" spc="-45" dirty="0">
                <a:solidFill>
                  <a:srgbClr val="231F20"/>
                </a:solidFill>
                <a:latin typeface="Arial"/>
                <a:cs typeface="Arial"/>
              </a:rPr>
              <a:t> </a:t>
            </a:r>
            <a:r>
              <a:rPr sz="1200" spc="-10" dirty="0">
                <a:solidFill>
                  <a:srgbClr val="231F20"/>
                </a:solidFill>
                <a:latin typeface="Arial"/>
                <a:cs typeface="Arial"/>
              </a:rPr>
              <a:t>buyers</a:t>
            </a:r>
            <a:r>
              <a:rPr sz="1200" spc="-45" dirty="0">
                <a:solidFill>
                  <a:srgbClr val="231F20"/>
                </a:solidFill>
                <a:latin typeface="Arial"/>
                <a:cs typeface="Arial"/>
              </a:rPr>
              <a:t> </a:t>
            </a:r>
            <a:r>
              <a:rPr sz="1200" spc="10" dirty="0">
                <a:solidFill>
                  <a:srgbClr val="231F20"/>
                </a:solidFill>
                <a:latin typeface="Arial"/>
                <a:cs typeface="Arial"/>
              </a:rPr>
              <a:t>guide</a:t>
            </a:r>
            <a:r>
              <a:rPr sz="1200" spc="-45" dirty="0">
                <a:solidFill>
                  <a:srgbClr val="231F20"/>
                </a:solidFill>
                <a:latin typeface="Arial"/>
                <a:cs typeface="Arial"/>
              </a:rPr>
              <a:t> </a:t>
            </a:r>
            <a:r>
              <a:rPr sz="1200" dirty="0">
                <a:solidFill>
                  <a:srgbClr val="231F20"/>
                </a:solidFill>
                <a:latin typeface="Arial"/>
                <a:cs typeface="Arial"/>
              </a:rPr>
              <a:t>and</a:t>
            </a:r>
            <a:r>
              <a:rPr sz="1200" spc="-45" dirty="0">
                <a:solidFill>
                  <a:srgbClr val="231F20"/>
                </a:solidFill>
                <a:latin typeface="Arial"/>
                <a:cs typeface="Arial"/>
              </a:rPr>
              <a:t> </a:t>
            </a:r>
            <a:r>
              <a:rPr sz="1200" spc="25" dirty="0">
                <a:solidFill>
                  <a:srgbClr val="231F20"/>
                </a:solidFill>
                <a:latin typeface="Arial"/>
                <a:cs typeface="Arial"/>
              </a:rPr>
              <a:t>contract</a:t>
            </a:r>
            <a:endParaRPr sz="1200">
              <a:latin typeface="Arial"/>
              <a:cs typeface="Arial"/>
            </a:endParaRPr>
          </a:p>
          <a:p>
            <a:pPr marL="698500" lvl="2" indent="-171450">
              <a:lnSpc>
                <a:spcPct val="100000"/>
              </a:lnSpc>
              <a:buChar char="•"/>
              <a:tabLst>
                <a:tab pos="698500" algn="l"/>
              </a:tabLst>
            </a:pPr>
            <a:r>
              <a:rPr sz="1200" spc="-105" dirty="0">
                <a:solidFill>
                  <a:srgbClr val="231F20"/>
                </a:solidFill>
                <a:latin typeface="Arial"/>
                <a:cs typeface="Arial"/>
              </a:rPr>
              <a:t>S</a:t>
            </a:r>
            <a:r>
              <a:rPr sz="1200" spc="-90" dirty="0">
                <a:solidFill>
                  <a:srgbClr val="231F20"/>
                </a:solidFill>
                <a:latin typeface="Arial"/>
                <a:cs typeface="Arial"/>
              </a:rPr>
              <a:t>e</a:t>
            </a:r>
            <a:r>
              <a:rPr sz="1200" spc="50" dirty="0">
                <a:solidFill>
                  <a:srgbClr val="231F20"/>
                </a:solidFill>
                <a:latin typeface="Arial"/>
                <a:cs typeface="Arial"/>
              </a:rPr>
              <a:t>t</a:t>
            </a:r>
            <a:r>
              <a:rPr sz="1200" spc="-35" dirty="0">
                <a:solidFill>
                  <a:srgbClr val="231F20"/>
                </a:solidFill>
                <a:latin typeface="Arial"/>
                <a:cs typeface="Arial"/>
              </a:rPr>
              <a:t> </a:t>
            </a:r>
            <a:r>
              <a:rPr sz="1200" spc="-15" dirty="0">
                <a:solidFill>
                  <a:srgbClr val="231F20"/>
                </a:solidFill>
                <a:latin typeface="Arial"/>
                <a:cs typeface="Arial"/>
              </a:rPr>
              <a:t>d</a:t>
            </a:r>
            <a:r>
              <a:rPr sz="1200" spc="-25" dirty="0">
                <a:solidFill>
                  <a:srgbClr val="231F20"/>
                </a:solidFill>
                <a:latin typeface="Arial"/>
                <a:cs typeface="Arial"/>
              </a:rPr>
              <a:t>a</a:t>
            </a:r>
            <a:r>
              <a:rPr sz="1200" spc="45" dirty="0">
                <a:solidFill>
                  <a:srgbClr val="231F20"/>
                </a:solidFill>
                <a:latin typeface="Arial"/>
                <a:cs typeface="Arial"/>
              </a:rPr>
              <a:t>t</a:t>
            </a:r>
            <a:r>
              <a:rPr sz="1200" spc="-15" dirty="0">
                <a:solidFill>
                  <a:srgbClr val="231F20"/>
                </a:solidFill>
                <a:latin typeface="Arial"/>
                <a:cs typeface="Arial"/>
              </a:rPr>
              <a:t>e</a:t>
            </a:r>
            <a:r>
              <a:rPr sz="1200" spc="-35" dirty="0">
                <a:solidFill>
                  <a:srgbClr val="231F20"/>
                </a:solidFill>
                <a:latin typeface="Arial"/>
                <a:cs typeface="Arial"/>
              </a:rPr>
              <a:t> </a:t>
            </a:r>
            <a:r>
              <a:rPr sz="1200" spc="15" dirty="0">
                <a:solidFill>
                  <a:srgbClr val="231F20"/>
                </a:solidFill>
                <a:latin typeface="Arial"/>
                <a:cs typeface="Arial"/>
              </a:rPr>
              <a:t>f</a:t>
            </a:r>
            <a:r>
              <a:rPr sz="1200" spc="35" dirty="0">
                <a:solidFill>
                  <a:srgbClr val="231F20"/>
                </a:solidFill>
                <a:latin typeface="Arial"/>
                <a:cs typeface="Arial"/>
              </a:rPr>
              <a:t>or</a:t>
            </a:r>
            <a:r>
              <a:rPr sz="1200" spc="-35" dirty="0">
                <a:solidFill>
                  <a:srgbClr val="231F20"/>
                </a:solidFill>
                <a:latin typeface="Arial"/>
                <a:cs typeface="Arial"/>
              </a:rPr>
              <a:t> </a:t>
            </a:r>
            <a:r>
              <a:rPr sz="1200" spc="-60" dirty="0">
                <a:solidFill>
                  <a:srgbClr val="231F20"/>
                </a:solidFill>
                <a:latin typeface="Arial"/>
                <a:cs typeface="Arial"/>
              </a:rPr>
              <a:t>a</a:t>
            </a:r>
            <a:r>
              <a:rPr sz="1200" spc="-35" dirty="0">
                <a:solidFill>
                  <a:srgbClr val="231F20"/>
                </a:solidFill>
                <a:latin typeface="Arial"/>
                <a:cs typeface="Arial"/>
              </a:rPr>
              <a:t> </a:t>
            </a:r>
            <a:r>
              <a:rPr sz="1200" spc="-20" dirty="0">
                <a:solidFill>
                  <a:srgbClr val="231F20"/>
                </a:solidFill>
                <a:latin typeface="Arial"/>
                <a:cs typeface="Arial"/>
              </a:rPr>
              <a:t>se</a:t>
            </a:r>
            <a:r>
              <a:rPr sz="1200" spc="-30" dirty="0">
                <a:solidFill>
                  <a:srgbClr val="231F20"/>
                </a:solidFill>
                <a:latin typeface="Arial"/>
                <a:cs typeface="Arial"/>
              </a:rPr>
              <a:t>c</a:t>
            </a:r>
            <a:r>
              <a:rPr sz="1200" spc="40" dirty="0">
                <a:solidFill>
                  <a:srgbClr val="231F20"/>
                </a:solidFill>
                <a:latin typeface="Arial"/>
                <a:cs typeface="Arial"/>
              </a:rPr>
              <a:t>ond</a:t>
            </a:r>
            <a:r>
              <a:rPr sz="1200" spc="-35" dirty="0">
                <a:solidFill>
                  <a:srgbClr val="231F20"/>
                </a:solidFill>
                <a:latin typeface="Arial"/>
                <a:cs typeface="Arial"/>
              </a:rPr>
              <a:t> </a:t>
            </a:r>
            <a:r>
              <a:rPr sz="1200" spc="20" dirty="0">
                <a:solidFill>
                  <a:srgbClr val="231F20"/>
                </a:solidFill>
                <a:latin typeface="Arial"/>
                <a:cs typeface="Arial"/>
              </a:rPr>
              <a:t>me</a:t>
            </a:r>
            <a:r>
              <a:rPr sz="1200" spc="10" dirty="0">
                <a:solidFill>
                  <a:srgbClr val="231F20"/>
                </a:solidFill>
                <a:latin typeface="Arial"/>
                <a:cs typeface="Arial"/>
              </a:rPr>
              <a:t>e</a:t>
            </a:r>
            <a:r>
              <a:rPr sz="1200" spc="25" dirty="0">
                <a:solidFill>
                  <a:srgbClr val="231F20"/>
                </a:solidFill>
                <a:latin typeface="Arial"/>
                <a:cs typeface="Arial"/>
              </a:rPr>
              <a:t>ting</a:t>
            </a:r>
            <a:endParaRPr sz="1200">
              <a:latin typeface="Arial"/>
              <a:cs typeface="Arial"/>
            </a:endParaRPr>
          </a:p>
          <a:p>
            <a:pPr marL="298450" indent="-285750">
              <a:lnSpc>
                <a:spcPct val="100000"/>
              </a:lnSpc>
              <a:buAutoNum type="arabicPeriod" startAt="2"/>
              <a:tabLst>
                <a:tab pos="297815" algn="l"/>
                <a:tab pos="298450" algn="l"/>
              </a:tabLst>
            </a:pPr>
            <a:r>
              <a:rPr sz="1200" b="1" spc="-70" dirty="0">
                <a:solidFill>
                  <a:srgbClr val="231F20"/>
                </a:solidFill>
                <a:latin typeface="Lucida Sans"/>
                <a:cs typeface="Lucida Sans"/>
              </a:rPr>
              <a:t>Sign</a:t>
            </a:r>
            <a:r>
              <a:rPr sz="1200" b="1" spc="-85" dirty="0">
                <a:solidFill>
                  <a:srgbClr val="231F20"/>
                </a:solidFill>
                <a:latin typeface="Lucida Sans"/>
                <a:cs typeface="Lucida Sans"/>
              </a:rPr>
              <a:t> </a:t>
            </a:r>
            <a:r>
              <a:rPr sz="1200" b="1" spc="-65" dirty="0">
                <a:solidFill>
                  <a:srgbClr val="231F20"/>
                </a:solidFill>
                <a:latin typeface="Lucida Sans"/>
                <a:cs typeface="Lucida Sans"/>
              </a:rPr>
              <a:t>Buyer</a:t>
            </a:r>
            <a:r>
              <a:rPr sz="1200" b="1" spc="-85" dirty="0">
                <a:solidFill>
                  <a:srgbClr val="231F20"/>
                </a:solidFill>
                <a:latin typeface="Lucida Sans"/>
                <a:cs typeface="Lucida Sans"/>
              </a:rPr>
              <a:t> </a:t>
            </a:r>
            <a:r>
              <a:rPr sz="1200" b="1" spc="-75" dirty="0">
                <a:solidFill>
                  <a:srgbClr val="231F20"/>
                </a:solidFill>
                <a:latin typeface="Lucida Sans"/>
                <a:cs typeface="Lucida Sans"/>
              </a:rPr>
              <a:t>Representation</a:t>
            </a:r>
            <a:r>
              <a:rPr sz="1200" b="1" spc="-80" dirty="0">
                <a:solidFill>
                  <a:srgbClr val="231F20"/>
                </a:solidFill>
                <a:latin typeface="Lucida Sans"/>
                <a:cs typeface="Lucida Sans"/>
              </a:rPr>
              <a:t> Agreement</a:t>
            </a:r>
            <a:endParaRPr sz="1200">
              <a:latin typeface="Lucida Sans"/>
              <a:cs typeface="Lucida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991794" y="850900"/>
            <a:ext cx="3789045"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5" dirty="0">
                <a:solidFill>
                  <a:srgbClr val="231F20"/>
                </a:solidFill>
                <a:uFill>
                  <a:solidFill>
                    <a:srgbClr val="231F20"/>
                  </a:solidFill>
                </a:uFill>
                <a:latin typeface="Gill Sans MT"/>
                <a:cs typeface="Gill Sans MT"/>
              </a:rPr>
              <a:t>CTIVITIE</a:t>
            </a:r>
            <a:r>
              <a:rPr sz="1600" b="1" u="sng" spc="-60" dirty="0">
                <a:solidFill>
                  <a:srgbClr val="231F20"/>
                </a:solidFill>
                <a:uFill>
                  <a:solidFill>
                    <a:srgbClr val="231F20"/>
                  </a:solidFill>
                </a:uFill>
                <a:latin typeface="Gill Sans MT"/>
                <a:cs typeface="Gill Sans MT"/>
              </a:rPr>
              <a:t>S</a:t>
            </a:r>
            <a:r>
              <a:rPr sz="1600" b="1" u="sng" spc="-45" dirty="0">
                <a:solidFill>
                  <a:srgbClr val="231F20"/>
                </a:solidFill>
                <a:uFill>
                  <a:solidFill>
                    <a:srgbClr val="231F20"/>
                  </a:solidFill>
                </a:uFill>
                <a:latin typeface="Gill Sans MT"/>
                <a:cs typeface="Gill Sans MT"/>
              </a:rPr>
              <a:t> </a:t>
            </a:r>
            <a:r>
              <a:rPr sz="1600" u="sng" spc="-110" dirty="0">
                <a:solidFill>
                  <a:srgbClr val="231F20"/>
                </a:solidFill>
                <a:uFill>
                  <a:solidFill>
                    <a:srgbClr val="231F20"/>
                  </a:solidFill>
                </a:uFill>
                <a:latin typeface="Lucida Sans"/>
                <a:cs typeface="Lucida Sans"/>
              </a:rPr>
              <a:t>(</a:t>
            </a:r>
            <a:r>
              <a:rPr sz="1600" u="sng" spc="20" dirty="0">
                <a:solidFill>
                  <a:srgbClr val="231F20"/>
                </a:solidFill>
                <a:uFill>
                  <a:solidFill>
                    <a:srgbClr val="231F20"/>
                  </a:solidFill>
                </a:uFill>
                <a:latin typeface="Lucida Sans"/>
                <a:cs typeface="Lucida Sans"/>
              </a:rPr>
              <a:t>c</a:t>
            </a:r>
            <a:r>
              <a:rPr sz="1600" u="sng" spc="-20" dirty="0">
                <a:solidFill>
                  <a:srgbClr val="231F20"/>
                </a:solidFill>
                <a:uFill>
                  <a:solidFill>
                    <a:srgbClr val="231F20"/>
                  </a:solidFill>
                </a:uFill>
                <a:latin typeface="Lucida Sans"/>
                <a:cs typeface="Lucida Sans"/>
              </a:rPr>
              <a:t>o</a:t>
            </a:r>
            <a:r>
              <a:rPr sz="1600" u="sng" spc="-30" dirty="0">
                <a:solidFill>
                  <a:srgbClr val="231F20"/>
                </a:solidFill>
                <a:uFill>
                  <a:solidFill>
                    <a:srgbClr val="231F20"/>
                  </a:solidFill>
                </a:uFill>
                <a:latin typeface="Lucida Sans"/>
                <a:cs typeface="Lucida Sans"/>
              </a:rPr>
              <a:t>n</a:t>
            </a:r>
            <a:r>
              <a:rPr sz="1600" u="sng" spc="-60" dirty="0">
                <a:solidFill>
                  <a:srgbClr val="231F20"/>
                </a:solidFill>
                <a:uFill>
                  <a:solidFill>
                    <a:srgbClr val="231F20"/>
                  </a:solidFill>
                </a:uFill>
                <a:latin typeface="Lucida Sans"/>
                <a:cs typeface="Lucida Sans"/>
              </a:rPr>
              <a:t>tinued)</a:t>
            </a:r>
            <a:endParaRPr sz="1600">
              <a:latin typeface="Lucida Sans"/>
              <a:cs typeface="Lucida Sans"/>
            </a:endParaRPr>
          </a:p>
        </p:txBody>
      </p:sp>
      <p:sp>
        <p:nvSpPr>
          <p:cNvPr id="4" name="object 4"/>
          <p:cNvSpPr/>
          <p:nvPr/>
        </p:nvSpPr>
        <p:spPr>
          <a:xfrm>
            <a:off x="920750" y="1377950"/>
            <a:ext cx="5930900" cy="7531100"/>
          </a:xfrm>
          <a:custGeom>
            <a:avLst/>
            <a:gdLst/>
            <a:ahLst/>
            <a:cxnLst/>
            <a:rect l="l" t="t" r="r" b="b"/>
            <a:pathLst>
              <a:path w="5930900" h="75311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7308850"/>
                </a:lnTo>
                <a:lnTo>
                  <a:pt x="4523" y="7353586"/>
                </a:lnTo>
                <a:lnTo>
                  <a:pt x="17492" y="7395279"/>
                </a:lnTo>
                <a:lnTo>
                  <a:pt x="38006" y="7433028"/>
                </a:lnTo>
                <a:lnTo>
                  <a:pt x="65166" y="7465933"/>
                </a:lnTo>
                <a:lnTo>
                  <a:pt x="98071" y="7493093"/>
                </a:lnTo>
                <a:lnTo>
                  <a:pt x="135820" y="7513607"/>
                </a:lnTo>
                <a:lnTo>
                  <a:pt x="177513" y="7526576"/>
                </a:lnTo>
                <a:lnTo>
                  <a:pt x="222250" y="7531100"/>
                </a:lnTo>
                <a:lnTo>
                  <a:pt x="5708650" y="7531100"/>
                </a:lnTo>
                <a:lnTo>
                  <a:pt x="5753386" y="7526576"/>
                </a:lnTo>
                <a:lnTo>
                  <a:pt x="5795079" y="7513607"/>
                </a:lnTo>
                <a:lnTo>
                  <a:pt x="5832828" y="7493093"/>
                </a:lnTo>
                <a:lnTo>
                  <a:pt x="5865733" y="7465933"/>
                </a:lnTo>
                <a:lnTo>
                  <a:pt x="5892893" y="7433028"/>
                </a:lnTo>
                <a:lnTo>
                  <a:pt x="5913407" y="7395279"/>
                </a:lnTo>
                <a:lnTo>
                  <a:pt x="5926376" y="7353586"/>
                </a:lnTo>
                <a:lnTo>
                  <a:pt x="5930900" y="73088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60" dirty="0">
                <a:solidFill>
                  <a:srgbClr val="FFFFFF"/>
                </a:solidFill>
                <a:latin typeface="Gill Sans MT"/>
                <a:cs typeface="Gill Sans MT"/>
              </a:rPr>
              <a:t>A</a:t>
            </a:r>
            <a:r>
              <a:rPr sz="1600" b="1" spc="-175" dirty="0">
                <a:solidFill>
                  <a:srgbClr val="FFFFFF"/>
                </a:solidFill>
                <a:latin typeface="Gill Sans MT"/>
                <a:cs typeface="Gill Sans MT"/>
              </a:rPr>
              <a:t>D</a:t>
            </a:r>
            <a:r>
              <a:rPr sz="1600" b="1" spc="-90" dirty="0">
                <a:solidFill>
                  <a:srgbClr val="FFFFFF"/>
                </a:solidFill>
                <a:latin typeface="Gill Sans MT"/>
                <a:cs typeface="Gill Sans MT"/>
              </a:rPr>
              <a:t>MINISTR</a:t>
            </a:r>
            <a:r>
              <a:rPr sz="1600" b="1" spc="-210" dirty="0">
                <a:solidFill>
                  <a:srgbClr val="FFFFFF"/>
                </a:solidFill>
                <a:latin typeface="Gill Sans MT"/>
                <a:cs typeface="Gill Sans MT"/>
              </a:rPr>
              <a:t>A</a:t>
            </a:r>
            <a:r>
              <a:rPr sz="1600" b="1" spc="-105" dirty="0">
                <a:solidFill>
                  <a:srgbClr val="FFFFFF"/>
                </a:solidFill>
                <a:latin typeface="Gill Sans MT"/>
                <a:cs typeface="Gill Sans MT"/>
              </a:rPr>
              <a:t>TIVE</a:t>
            </a:r>
            <a:r>
              <a:rPr sz="1600" b="1" spc="-45" dirty="0">
                <a:solidFill>
                  <a:srgbClr val="FFFFFF"/>
                </a:solidFill>
                <a:latin typeface="Gill Sans MT"/>
                <a:cs typeface="Gill Sans MT"/>
              </a:rPr>
              <a:t> </a:t>
            </a:r>
            <a:r>
              <a:rPr sz="1600" b="1" spc="-80" dirty="0">
                <a:solidFill>
                  <a:srgbClr val="FFFFFF"/>
                </a:solidFill>
                <a:latin typeface="Gill Sans MT"/>
                <a:cs typeface="Gill Sans MT"/>
              </a:rPr>
              <a:t>PRE</a:t>
            </a:r>
            <a:r>
              <a:rPr sz="1600" b="1" spc="-135" dirty="0">
                <a:solidFill>
                  <a:srgbClr val="FFFFFF"/>
                </a:solidFill>
                <a:latin typeface="Gill Sans MT"/>
                <a:cs typeface="Gill Sans MT"/>
              </a:rPr>
              <a:t>P</a:t>
            </a:r>
            <a:r>
              <a:rPr sz="1600" b="1" spc="-155" dirty="0">
                <a:solidFill>
                  <a:srgbClr val="FFFFFF"/>
                </a:solidFill>
                <a:latin typeface="Gill Sans MT"/>
                <a:cs typeface="Gill Sans MT"/>
              </a:rPr>
              <a:t>AR</a:t>
            </a:r>
            <a:r>
              <a:rPr sz="1600" b="1" spc="-260"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11" name="object 11"/>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51</a:t>
            </a:fld>
            <a:endParaRPr spc="135" dirty="0"/>
          </a:p>
        </p:txBody>
      </p:sp>
      <p:sp>
        <p:nvSpPr>
          <p:cNvPr id="6" name="object 6"/>
          <p:cNvSpPr txBox="1"/>
          <p:nvPr/>
        </p:nvSpPr>
        <p:spPr>
          <a:xfrm>
            <a:off x="1358900" y="2006600"/>
            <a:ext cx="4098290" cy="167132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7"/>
              <a:tabLst>
                <a:tab pos="297815" algn="l"/>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85" dirty="0">
                <a:solidFill>
                  <a:srgbClr val="231F20"/>
                </a:solidFill>
                <a:latin typeface="Lucida Sans"/>
                <a:cs typeface="Lucida Sans"/>
              </a:rPr>
              <a:t>han</a:t>
            </a:r>
            <a:r>
              <a:rPr sz="1200" b="1" spc="-105" dirty="0">
                <a:solidFill>
                  <a:srgbClr val="231F20"/>
                </a:solidFill>
                <a:latin typeface="Lucida Sans"/>
                <a:cs typeface="Lucida Sans"/>
              </a:rPr>
              <a:t>k</a:t>
            </a:r>
            <a:r>
              <a:rPr sz="1200" b="1" spc="45" dirty="0">
                <a:solidFill>
                  <a:srgbClr val="231F20"/>
                </a:solidFill>
                <a:latin typeface="Lucida Sans"/>
                <a:cs typeface="Lucida Sans"/>
              </a:rPr>
              <a:t>-</a:t>
            </a:r>
            <a:r>
              <a:rPr sz="1200" b="1" spc="-195" dirty="0">
                <a:solidFill>
                  <a:srgbClr val="231F20"/>
                </a:solidFill>
                <a:latin typeface="Lucida Sans"/>
                <a:cs typeface="Lucida Sans"/>
              </a:rPr>
              <a:t>Y</a:t>
            </a:r>
            <a:r>
              <a:rPr sz="1200" b="1" spc="-50" dirty="0">
                <a:solidFill>
                  <a:srgbClr val="231F20"/>
                </a:solidFill>
                <a:latin typeface="Lucida Sans"/>
                <a:cs typeface="Lucida Sans"/>
              </a:rPr>
              <a:t>ou</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55" dirty="0">
                <a:solidFill>
                  <a:srgbClr val="231F20"/>
                </a:solidFill>
                <a:latin typeface="Lucida Sans"/>
                <a:cs typeface="Lucida Sans"/>
              </a:rPr>
              <a:t>e</a:t>
            </a:r>
            <a:r>
              <a:rPr sz="1200" b="1" spc="-50" dirty="0">
                <a:solidFill>
                  <a:srgbClr val="231F20"/>
                </a:solidFill>
                <a:latin typeface="Lucida Sans"/>
                <a:cs typeface="Lucida Sans"/>
              </a:rPr>
              <a:t>t</a:t>
            </a:r>
            <a:r>
              <a:rPr sz="1200" b="1" spc="-55" dirty="0">
                <a:solidFill>
                  <a:srgbClr val="231F20"/>
                </a:solidFill>
                <a:latin typeface="Lucida Sans"/>
                <a:cs typeface="Lucida Sans"/>
              </a:rPr>
              <a:t>t</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7"/>
              <a:tabLst>
                <a:tab pos="297815" algn="l"/>
                <a:tab pos="298450" algn="l"/>
              </a:tabLst>
            </a:pPr>
            <a:r>
              <a:rPr sz="1200" b="1" spc="-25" dirty="0">
                <a:solidFill>
                  <a:srgbClr val="231F20"/>
                </a:solidFill>
                <a:latin typeface="Lucida Sans"/>
                <a:cs typeface="Lucida Sans"/>
              </a:rPr>
              <a:t>C</a:t>
            </a:r>
            <a:r>
              <a:rPr sz="1200" b="1" spc="-120" dirty="0">
                <a:solidFill>
                  <a:srgbClr val="231F20"/>
                </a:solidFill>
                <a:latin typeface="Lucida Sans"/>
                <a:cs typeface="Lucida Sans"/>
              </a:rPr>
              <a:t>r</a:t>
            </a:r>
            <a:r>
              <a:rPr sz="1200" b="1" spc="-65" dirty="0">
                <a:solidFill>
                  <a:srgbClr val="231F20"/>
                </a:solidFill>
                <a:latin typeface="Lucida Sans"/>
                <a:cs typeface="Lucida Sans"/>
              </a:rPr>
              <a:t>e</a:t>
            </a:r>
            <a:r>
              <a:rPr sz="1200" b="1" spc="-7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r>
              <a:rPr sz="1200" b="1" spc="-85" dirty="0">
                <a:solidFill>
                  <a:srgbClr val="231F20"/>
                </a:solidFill>
                <a:latin typeface="Lucida Sans"/>
                <a:cs typeface="Lucida Sans"/>
              </a:rPr>
              <a:t> F</a:t>
            </a:r>
            <a:r>
              <a:rPr sz="1200" b="1" spc="-65" dirty="0">
                <a:solidFill>
                  <a:srgbClr val="231F20"/>
                </a:solidFill>
                <a:latin typeface="Lucida Sans"/>
                <a:cs typeface="Lucida Sans"/>
              </a:rPr>
              <a:t>ile</a:t>
            </a:r>
            <a:endParaRPr sz="1200">
              <a:latin typeface="Lucida Sans"/>
              <a:cs typeface="Lucida Sans"/>
            </a:endParaRPr>
          </a:p>
          <a:p>
            <a:pPr marL="298450" indent="-285750">
              <a:lnSpc>
                <a:spcPct val="100000"/>
              </a:lnSpc>
              <a:buAutoNum type="arabicPeriod" startAt="7"/>
              <a:tabLst>
                <a:tab pos="297815" algn="l"/>
                <a:tab pos="298450" algn="l"/>
              </a:tabLst>
            </a:pPr>
            <a:r>
              <a:rPr sz="1200" b="1" spc="-114" dirty="0">
                <a:solidFill>
                  <a:srgbClr val="231F20"/>
                </a:solidFill>
                <a:latin typeface="Lucida Sans"/>
                <a:cs typeface="Lucida Sans"/>
              </a:rPr>
              <a:t>V</a:t>
            </a:r>
            <a:r>
              <a:rPr sz="1200" b="1" spc="-85" dirty="0">
                <a:solidFill>
                  <a:srgbClr val="231F20"/>
                </a:solidFill>
                <a:latin typeface="Lucida Sans"/>
                <a:cs typeface="Lucida Sans"/>
              </a:rPr>
              <a:t>erify </a:t>
            </a:r>
            <a:r>
              <a:rPr sz="1200" b="1" spc="-25" dirty="0">
                <a:solidFill>
                  <a:srgbClr val="231F20"/>
                </a:solidFill>
                <a:latin typeface="Lucida Sans"/>
                <a:cs typeface="Lucida Sans"/>
              </a:rPr>
              <a:t>P</a:t>
            </a:r>
            <a:r>
              <a:rPr sz="1200" b="1" spc="-60" dirty="0">
                <a:solidFill>
                  <a:srgbClr val="231F20"/>
                </a:solidFill>
                <a:latin typeface="Lucida Sans"/>
                <a:cs typeface="Lucida Sans"/>
              </a:rPr>
              <a:t>ri</a:t>
            </a:r>
            <a:r>
              <a:rPr sz="1200" b="1" spc="-90" dirty="0">
                <a:solidFill>
                  <a:srgbClr val="231F20"/>
                </a:solidFill>
                <a:latin typeface="Lucida Sans"/>
                <a:cs typeface="Lucida Sans"/>
              </a:rPr>
              <a:t>c</a:t>
            </a:r>
            <a:r>
              <a:rPr sz="1200" b="1" spc="-50" dirty="0">
                <a:solidFill>
                  <a:srgbClr val="231F20"/>
                </a:solidFill>
                <a:latin typeface="Lucida Sans"/>
                <a:cs typeface="Lucida Sans"/>
              </a:rPr>
              <a:t>e</a:t>
            </a:r>
            <a:r>
              <a:rPr sz="1200" b="1" spc="-85" dirty="0">
                <a:solidFill>
                  <a:srgbClr val="231F20"/>
                </a:solidFill>
                <a:latin typeface="Lucida Sans"/>
                <a:cs typeface="Lucida Sans"/>
              </a:rPr>
              <a:t> R</a:t>
            </a:r>
            <a:r>
              <a:rPr sz="1200" b="1" spc="-70" dirty="0">
                <a:solidFill>
                  <a:srgbClr val="231F20"/>
                </a:solidFill>
                <a:latin typeface="Lucida Sans"/>
                <a:cs typeface="Lucida Sans"/>
              </a:rPr>
              <a:t>ange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70" dirty="0">
                <a:solidFill>
                  <a:srgbClr val="231F20"/>
                </a:solidFill>
                <a:latin typeface="Lucida Sans"/>
                <a:cs typeface="Lucida Sans"/>
              </a:rPr>
              <a:t>ender</a:t>
            </a:r>
            <a:endParaRPr sz="1200">
              <a:latin typeface="Lucida Sans"/>
              <a:cs typeface="Lucida Sans"/>
            </a:endParaRPr>
          </a:p>
          <a:p>
            <a:pPr marL="298450" indent="-285750">
              <a:lnSpc>
                <a:spcPct val="100000"/>
              </a:lnSpc>
              <a:buAutoNum type="arabicPeriod" startAt="7"/>
              <a:tabLst>
                <a:tab pos="298450" algn="l"/>
              </a:tabLst>
            </a:pPr>
            <a:r>
              <a:rPr sz="1200" b="1" spc="-114" dirty="0">
                <a:solidFill>
                  <a:srgbClr val="231F20"/>
                </a:solidFill>
                <a:latin typeface="Lucida Sans"/>
                <a:cs typeface="Lucida Sans"/>
              </a:rPr>
              <a:t>V</a:t>
            </a:r>
            <a:r>
              <a:rPr sz="1200" b="1" spc="-85" dirty="0">
                <a:solidFill>
                  <a:srgbClr val="231F20"/>
                </a:solidFill>
                <a:latin typeface="Lucida Sans"/>
                <a:cs typeface="Lucida Sans"/>
              </a:rPr>
              <a:t>erify </a:t>
            </a:r>
            <a:r>
              <a:rPr sz="1200" b="1" spc="-25" dirty="0">
                <a:solidFill>
                  <a:srgbClr val="231F20"/>
                </a:solidFill>
                <a:latin typeface="Lucida Sans"/>
                <a:cs typeface="Lucida Sans"/>
              </a:rPr>
              <a:t>P</a:t>
            </a:r>
            <a:r>
              <a:rPr sz="1200" b="1" spc="-60" dirty="0">
                <a:solidFill>
                  <a:srgbClr val="231F20"/>
                </a:solidFill>
                <a:latin typeface="Lucida Sans"/>
                <a:cs typeface="Lucida Sans"/>
              </a:rPr>
              <a:t>ri</a:t>
            </a:r>
            <a:r>
              <a:rPr sz="1200" b="1" spc="-90" dirty="0">
                <a:solidFill>
                  <a:srgbClr val="231F20"/>
                </a:solidFill>
                <a:latin typeface="Lucida Sans"/>
                <a:cs typeface="Lucida Sans"/>
              </a:rPr>
              <a:t>c</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75" dirty="0">
                <a:solidFill>
                  <a:srgbClr val="231F20"/>
                </a:solidFill>
                <a:latin typeface="Lucida Sans"/>
                <a:cs typeface="Lucida Sans"/>
              </a:rPr>
              <a:t>eiling</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7"/>
              <a:tabLst>
                <a:tab pos="298450" algn="l"/>
              </a:tabLst>
            </a:pPr>
            <a:r>
              <a:rPr sz="1200" b="1" spc="-45" dirty="0">
                <a:solidFill>
                  <a:srgbClr val="231F20"/>
                </a:solidFill>
                <a:latin typeface="Lucida Sans"/>
                <a:cs typeface="Lucida Sans"/>
              </a:rPr>
              <a:t>Place</a:t>
            </a:r>
            <a:r>
              <a:rPr sz="1200" b="1" spc="-80" dirty="0">
                <a:solidFill>
                  <a:srgbClr val="231F20"/>
                </a:solidFill>
                <a:latin typeface="Lucida Sans"/>
                <a:cs typeface="Lucida Sans"/>
              </a:rPr>
              <a:t> </a:t>
            </a:r>
            <a:r>
              <a:rPr sz="1200" b="1" spc="-60" dirty="0">
                <a:solidFill>
                  <a:srgbClr val="231F20"/>
                </a:solidFill>
                <a:latin typeface="Lucida Sans"/>
                <a:cs typeface="Lucida Sans"/>
              </a:rPr>
              <a:t>Client</a:t>
            </a:r>
            <a:r>
              <a:rPr sz="1200" b="1" spc="-75" dirty="0">
                <a:solidFill>
                  <a:srgbClr val="231F20"/>
                </a:solidFill>
                <a:latin typeface="Lucida Sans"/>
                <a:cs typeface="Lucida Sans"/>
              </a:rPr>
              <a:t> </a:t>
            </a:r>
            <a:r>
              <a:rPr sz="1200" b="1" spc="-80" dirty="0">
                <a:solidFill>
                  <a:srgbClr val="231F20"/>
                </a:solidFill>
                <a:latin typeface="Lucida Sans"/>
                <a:cs typeface="Lucida Sans"/>
              </a:rPr>
              <a:t>in Database</a:t>
            </a:r>
            <a:r>
              <a:rPr sz="1200" b="1" spc="-75" dirty="0">
                <a:solidFill>
                  <a:srgbClr val="231F20"/>
                </a:solidFill>
                <a:latin typeface="Lucida Sans"/>
                <a:cs typeface="Lucida Sans"/>
              </a:rPr>
              <a:t> </a:t>
            </a:r>
            <a:r>
              <a:rPr sz="1200" b="1" spc="-80" dirty="0">
                <a:solidFill>
                  <a:srgbClr val="231F20"/>
                </a:solidFill>
                <a:latin typeface="Lucida Sans"/>
                <a:cs typeface="Lucida Sans"/>
              </a:rPr>
              <a:t>Management/Touch </a:t>
            </a:r>
            <a:r>
              <a:rPr sz="1200" b="1" spc="-75" dirty="0">
                <a:solidFill>
                  <a:srgbClr val="231F20"/>
                </a:solidFill>
                <a:latin typeface="Lucida Sans"/>
                <a:cs typeface="Lucida Sans"/>
              </a:rPr>
              <a:t>Program</a:t>
            </a:r>
            <a:endParaRPr sz="1200">
              <a:latin typeface="Lucida Sans"/>
              <a:cs typeface="Lucida Sans"/>
            </a:endParaRPr>
          </a:p>
          <a:p>
            <a:pPr marL="298450" indent="-285750">
              <a:lnSpc>
                <a:spcPct val="100000"/>
              </a:lnSpc>
              <a:buAutoNum type="arabicPeriod" startAt="7"/>
              <a:tabLst>
                <a:tab pos="298450" algn="l"/>
              </a:tabLst>
            </a:pPr>
            <a:r>
              <a:rPr sz="1200" b="1" spc="-65" dirty="0">
                <a:solidFill>
                  <a:srgbClr val="231F20"/>
                </a:solidFill>
                <a:latin typeface="Lucida Sans"/>
                <a:cs typeface="Lucida Sans"/>
              </a:rPr>
              <a:t>Sea</a:t>
            </a:r>
            <a:r>
              <a:rPr sz="1200" b="1" spc="-80" dirty="0">
                <a:solidFill>
                  <a:srgbClr val="231F20"/>
                </a:solidFill>
                <a:latin typeface="Lucida Sans"/>
                <a:cs typeface="Lucida Sans"/>
              </a:rPr>
              <a:t>r</a:t>
            </a:r>
            <a:r>
              <a:rPr sz="1200" b="1" spc="-40" dirty="0">
                <a:solidFill>
                  <a:srgbClr val="231F20"/>
                </a:solidFill>
                <a:latin typeface="Lucida Sans"/>
                <a:cs typeface="Lucida Sans"/>
              </a:rPr>
              <a:t>ch</a:t>
            </a:r>
            <a:r>
              <a:rPr sz="1200" b="1" spc="-85" dirty="0">
                <a:solidFill>
                  <a:srgbClr val="231F20"/>
                </a:solidFill>
                <a:latin typeface="Lucida Sans"/>
                <a:cs typeface="Lucida Sans"/>
              </a:rPr>
              <a:t> </a:t>
            </a:r>
            <a:r>
              <a:rPr sz="1200" b="1" spc="-55" dirty="0">
                <a:solidFill>
                  <a:srgbClr val="231F20"/>
                </a:solidFill>
                <a:latin typeface="Lucida Sans"/>
                <a:cs typeface="Lucida Sans"/>
              </a:rPr>
              <a:t>MLS</a:t>
            </a:r>
            <a:r>
              <a:rPr sz="1200" b="1" spc="-85" dirty="0">
                <a:solidFill>
                  <a:srgbClr val="231F20"/>
                </a:solidFill>
                <a:latin typeface="Lucida Sans"/>
                <a:cs typeface="Lucida Sans"/>
              </a:rPr>
              <a:t> </a:t>
            </a:r>
            <a:r>
              <a:rPr sz="1200" b="1" spc="-75" dirty="0">
                <a:solidFill>
                  <a:srgbClr val="231F20"/>
                </a:solidFill>
                <a:latin typeface="Lucida Sans"/>
                <a:cs typeface="Lucida Sans"/>
              </a:rPr>
              <a:t>and</a:t>
            </a:r>
            <a:r>
              <a:rPr sz="1200" b="1" spc="-85" dirty="0">
                <a:solidFill>
                  <a:srgbClr val="231F20"/>
                </a:solidFill>
                <a:latin typeface="Lucida Sans"/>
                <a:cs typeface="Lucida Sans"/>
              </a:rPr>
              <a:t> F</a:t>
            </a:r>
            <a:r>
              <a:rPr sz="1200" b="1" spc="-15" dirty="0">
                <a:solidFill>
                  <a:srgbClr val="231F20"/>
                </a:solidFill>
                <a:latin typeface="Lucida Sans"/>
                <a:cs typeface="Lucida Sans"/>
              </a:rPr>
              <a:t>SBO</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75" dirty="0">
                <a:solidFill>
                  <a:srgbClr val="231F20"/>
                </a:solidFill>
                <a:latin typeface="Lucida Sans"/>
                <a:cs typeface="Lucida Sans"/>
              </a:rPr>
              <a:t>n</a:t>
            </a:r>
            <a:r>
              <a:rPr sz="1200" b="1" spc="-95" dirty="0">
                <a:solidFill>
                  <a:srgbClr val="231F20"/>
                </a:solidFill>
                <a:latin typeface="Lucida Sans"/>
                <a:cs typeface="Lucida Sans"/>
              </a:rPr>
              <a:t>v</a:t>
            </a:r>
            <a:r>
              <a:rPr sz="1200" b="1" spc="-60" dirty="0">
                <a:solidFill>
                  <a:srgbClr val="231F20"/>
                </a:solidFill>
                <a:latin typeface="Lucida Sans"/>
                <a:cs typeface="Lucida Sans"/>
              </a:rPr>
              <a:t>e</a:t>
            </a:r>
            <a:r>
              <a:rPr sz="1200" b="1" spc="-75" dirty="0">
                <a:solidFill>
                  <a:srgbClr val="231F20"/>
                </a:solidFill>
                <a:latin typeface="Lucida Sans"/>
                <a:cs typeface="Lucida Sans"/>
              </a:rPr>
              <a:t>n</a:t>
            </a:r>
            <a:r>
              <a:rPr sz="1200" b="1" spc="-60" dirty="0">
                <a:solidFill>
                  <a:srgbClr val="231F20"/>
                </a:solidFill>
                <a:latin typeface="Lucida Sans"/>
                <a:cs typeface="Lucida Sans"/>
              </a:rPr>
              <a:t>t</a:t>
            </a:r>
            <a:r>
              <a:rPr sz="1200" b="1" spc="-80" dirty="0">
                <a:solidFill>
                  <a:srgbClr val="231F20"/>
                </a:solidFill>
                <a:latin typeface="Lucida Sans"/>
                <a:cs typeface="Lucida Sans"/>
              </a:rPr>
              <a:t>ories</a:t>
            </a:r>
            <a:endParaRPr sz="1200">
              <a:latin typeface="Lucida Sans"/>
              <a:cs typeface="Lucida Sans"/>
            </a:endParaRPr>
          </a:p>
          <a:p>
            <a:pPr marL="298450" indent="-285750">
              <a:lnSpc>
                <a:spcPct val="100000"/>
              </a:lnSpc>
              <a:buAutoNum type="arabicPeriod" startAt="7"/>
              <a:tabLst>
                <a:tab pos="298450" algn="l"/>
              </a:tabLst>
            </a:pPr>
            <a:r>
              <a:rPr sz="1200" b="1" spc="-55" dirty="0">
                <a:solidFill>
                  <a:srgbClr val="231F20"/>
                </a:solidFill>
                <a:latin typeface="Lucida Sans"/>
                <a:cs typeface="Lucida Sans"/>
              </a:rPr>
              <a:t>Call</a:t>
            </a:r>
            <a:r>
              <a:rPr sz="1200" b="1" spc="-85" dirty="0">
                <a:solidFill>
                  <a:srgbClr val="231F20"/>
                </a:solidFill>
                <a:latin typeface="Lucida Sans"/>
                <a:cs typeface="Lucida Sans"/>
              </a:rPr>
              <a:t> Listing</a:t>
            </a:r>
            <a:r>
              <a:rPr sz="1200" b="1" spc="-80" dirty="0">
                <a:solidFill>
                  <a:srgbClr val="231F20"/>
                </a:solidFill>
                <a:latin typeface="Lucida Sans"/>
                <a:cs typeface="Lucida Sans"/>
              </a:rPr>
              <a:t> Agent </a:t>
            </a:r>
            <a:r>
              <a:rPr sz="1200" b="1" spc="-40" dirty="0">
                <a:solidFill>
                  <a:srgbClr val="231F20"/>
                </a:solidFill>
                <a:latin typeface="Lucida Sans"/>
                <a:cs typeface="Lucida Sans"/>
              </a:rPr>
              <a:t>to</a:t>
            </a:r>
            <a:r>
              <a:rPr sz="1200" b="1" spc="-85" dirty="0">
                <a:solidFill>
                  <a:srgbClr val="231F20"/>
                </a:solidFill>
                <a:latin typeface="Lucida Sans"/>
                <a:cs typeface="Lucida Sans"/>
              </a:rPr>
              <a:t> </a:t>
            </a:r>
            <a:r>
              <a:rPr sz="1200" b="1" spc="-90" dirty="0">
                <a:solidFill>
                  <a:srgbClr val="231F20"/>
                </a:solidFill>
                <a:latin typeface="Lucida Sans"/>
                <a:cs typeface="Lucida Sans"/>
              </a:rPr>
              <a:t>Verify</a:t>
            </a:r>
            <a:r>
              <a:rPr sz="1200" b="1" spc="-80" dirty="0">
                <a:solidFill>
                  <a:srgbClr val="231F20"/>
                </a:solidFill>
                <a:latin typeface="Lucida Sans"/>
                <a:cs typeface="Lucida Sans"/>
              </a:rPr>
              <a:t> </a:t>
            </a:r>
            <a:r>
              <a:rPr sz="1200" b="1" spc="-85" dirty="0">
                <a:solidFill>
                  <a:srgbClr val="231F20"/>
                </a:solidFill>
                <a:latin typeface="Lucida Sans"/>
                <a:cs typeface="Lucida Sans"/>
              </a:rPr>
              <a:t>Availability</a:t>
            </a:r>
            <a:endParaRPr sz="1200">
              <a:latin typeface="Lucida Sans"/>
              <a:cs typeface="Lucida Sans"/>
            </a:endParaRPr>
          </a:p>
          <a:p>
            <a:pPr marL="298450" indent="-285750">
              <a:lnSpc>
                <a:spcPct val="100000"/>
              </a:lnSpc>
              <a:buAutoNum type="arabicPeriod" startAt="7"/>
              <a:tabLst>
                <a:tab pos="298450" algn="l"/>
              </a:tabLst>
            </a:pPr>
            <a:r>
              <a:rPr sz="1200" b="1" spc="-25" dirty="0">
                <a:solidFill>
                  <a:srgbClr val="231F20"/>
                </a:solidFill>
                <a:latin typeface="Lucida Sans"/>
                <a:cs typeface="Lucida Sans"/>
              </a:rPr>
              <a:t>P</a:t>
            </a:r>
            <a:r>
              <a:rPr sz="1200" b="1" spc="-120" dirty="0">
                <a:solidFill>
                  <a:srgbClr val="231F20"/>
                </a:solidFill>
                <a:latin typeface="Lucida Sans"/>
                <a:cs typeface="Lucida Sans"/>
              </a:rPr>
              <a:t>r</a:t>
            </a:r>
            <a:r>
              <a:rPr sz="1200" b="1" spc="-80" dirty="0">
                <a:solidFill>
                  <a:srgbClr val="231F20"/>
                </a:solidFill>
                <a:latin typeface="Lucida Sans"/>
                <a:cs typeface="Lucida Sans"/>
              </a:rPr>
              <a:t>epar</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50" dirty="0">
                <a:solidFill>
                  <a:srgbClr val="231F20"/>
                </a:solidFill>
                <a:latin typeface="Lucida Sans"/>
                <a:cs typeface="Lucida Sans"/>
              </a:rPr>
              <a:t>ho</a:t>
            </a:r>
            <a:r>
              <a:rPr sz="1200" b="1" spc="-75" dirty="0">
                <a:solidFill>
                  <a:srgbClr val="231F20"/>
                </a:solidFill>
                <a:latin typeface="Lucida Sans"/>
                <a:cs typeface="Lucida Sans"/>
              </a:rPr>
              <a:t>wing</a:t>
            </a:r>
            <a:r>
              <a:rPr sz="1200" b="1" spc="-85" dirty="0">
                <a:solidFill>
                  <a:srgbClr val="231F20"/>
                </a:solidFill>
                <a:latin typeface="Lucida Sans"/>
                <a:cs typeface="Lucida Sans"/>
              </a:rPr>
              <a:t> </a:t>
            </a:r>
            <a:r>
              <a:rPr sz="1200" b="1" spc="-25" dirty="0">
                <a:solidFill>
                  <a:srgbClr val="231F20"/>
                </a:solidFill>
                <a:latin typeface="Lucida Sans"/>
                <a:cs typeface="Lucida Sans"/>
              </a:rPr>
              <a:t>P</a:t>
            </a:r>
            <a:r>
              <a:rPr sz="1200" b="1" spc="-80" dirty="0">
                <a:solidFill>
                  <a:srgbClr val="231F20"/>
                </a:solidFill>
                <a:latin typeface="Lucida Sans"/>
                <a:cs typeface="Lucida Sans"/>
              </a:rPr>
              <a:t>ackages</a:t>
            </a:r>
            <a:endParaRPr sz="1200">
              <a:latin typeface="Lucida Sans"/>
              <a:cs typeface="Lucida Sans"/>
            </a:endParaRPr>
          </a:p>
          <a:p>
            <a:pPr marL="298450" indent="-285750">
              <a:lnSpc>
                <a:spcPct val="100000"/>
              </a:lnSpc>
              <a:buAutoNum type="arabicPeriod" startAt="7"/>
              <a:tabLst>
                <a:tab pos="298450" algn="l"/>
              </a:tabLst>
            </a:pPr>
            <a:r>
              <a:rPr sz="1200" b="1" spc="-45" dirty="0">
                <a:solidFill>
                  <a:srgbClr val="231F20"/>
                </a:solidFill>
                <a:latin typeface="Lucida Sans"/>
                <a:cs typeface="Lucida Sans"/>
              </a:rPr>
              <a:t>Book</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50" dirty="0">
                <a:solidFill>
                  <a:srgbClr val="231F20"/>
                </a:solidFill>
                <a:latin typeface="Lucida Sans"/>
                <a:cs typeface="Lucida Sans"/>
              </a:rPr>
              <a:t>ho</a:t>
            </a:r>
            <a:r>
              <a:rPr sz="1200" b="1" spc="-90" dirty="0">
                <a:solidFill>
                  <a:srgbClr val="231F20"/>
                </a:solidFill>
                <a:latin typeface="Lucida Sans"/>
                <a:cs typeface="Lucida Sans"/>
              </a:rPr>
              <a:t>wings</a:t>
            </a:r>
            <a:endParaRPr sz="1200">
              <a:latin typeface="Lucida Sans"/>
              <a:cs typeface="Lucida Sans"/>
            </a:endParaRPr>
          </a:p>
        </p:txBody>
      </p:sp>
      <p:sp>
        <p:nvSpPr>
          <p:cNvPr id="7" name="object 7"/>
          <p:cNvSpPr txBox="1"/>
          <p:nvPr/>
        </p:nvSpPr>
        <p:spPr>
          <a:xfrm>
            <a:off x="1358900" y="4566920"/>
            <a:ext cx="2498725" cy="130556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16"/>
              <a:tabLst>
                <a:tab pos="298450" algn="l"/>
              </a:tabLst>
            </a:pPr>
            <a:r>
              <a:rPr sz="1200" b="1" spc="-80" dirty="0">
                <a:solidFill>
                  <a:srgbClr val="231F20"/>
                </a:solidFill>
                <a:latin typeface="Lucida Sans"/>
                <a:cs typeface="Lucida Sans"/>
              </a:rPr>
              <a:t>M</a:t>
            </a:r>
            <a:r>
              <a:rPr sz="1200" b="1" spc="-50" dirty="0">
                <a:solidFill>
                  <a:srgbClr val="231F20"/>
                </a:solidFill>
                <a:latin typeface="Lucida Sans"/>
                <a:cs typeface="Lucida Sans"/>
              </a:rPr>
              <a:t>e</a:t>
            </a:r>
            <a:r>
              <a:rPr sz="1200" b="1" spc="-55" dirty="0">
                <a:solidFill>
                  <a:srgbClr val="231F20"/>
                </a:solidFill>
                <a:latin typeface="Lucida Sans"/>
                <a:cs typeface="Lucida Sans"/>
              </a:rPr>
              <a:t>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60" dirty="0">
                <a:solidFill>
                  <a:srgbClr val="231F20"/>
                </a:solidFill>
                <a:latin typeface="Lucida Sans"/>
                <a:cs typeface="Lucida Sans"/>
              </a:rPr>
              <a:t>the</a:t>
            </a:r>
            <a:r>
              <a:rPr sz="1200" b="1" spc="-85" dirty="0">
                <a:solidFill>
                  <a:srgbClr val="231F20"/>
                </a:solidFill>
                <a:latin typeface="Lucida Sans"/>
                <a:cs typeface="Lucida Sans"/>
              </a:rPr>
              <a:t> </a:t>
            </a:r>
            <a:r>
              <a:rPr sz="1200" b="1" spc="-60" dirty="0">
                <a:solidFill>
                  <a:srgbClr val="231F20"/>
                </a:solidFill>
                <a:latin typeface="Lucida Sans"/>
                <a:cs typeface="Lucida Sans"/>
              </a:rPr>
              <a:t>Offi</a:t>
            </a:r>
            <a:r>
              <a:rPr sz="1200" b="1" spc="-75" dirty="0">
                <a:solidFill>
                  <a:srgbClr val="231F20"/>
                </a:solidFill>
                <a:latin typeface="Lucida Sans"/>
                <a:cs typeface="Lucida Sans"/>
              </a:rPr>
              <a:t>c</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(mee</a:t>
            </a:r>
            <a:r>
              <a:rPr sz="1200" b="1" spc="-75" dirty="0">
                <a:solidFill>
                  <a:srgbClr val="231F20"/>
                </a:solidFill>
                <a:latin typeface="Lucida Sans"/>
                <a:cs typeface="Lucida Sans"/>
              </a:rPr>
              <a:t>ting</a:t>
            </a:r>
            <a:r>
              <a:rPr sz="1200" b="1" spc="-85" dirty="0">
                <a:solidFill>
                  <a:srgbClr val="231F20"/>
                </a:solidFill>
                <a:latin typeface="Lucida Sans"/>
                <a:cs typeface="Lucida Sans"/>
              </a:rPr>
              <a:t> </a:t>
            </a:r>
            <a:r>
              <a:rPr sz="1200" b="1" spc="-35" dirty="0">
                <a:solidFill>
                  <a:srgbClr val="231F20"/>
                </a:solidFill>
                <a:latin typeface="Lucida Sans"/>
                <a:cs typeface="Lucida Sans"/>
              </a:rPr>
              <a:t>#2)</a:t>
            </a:r>
            <a:endParaRPr sz="1200">
              <a:latin typeface="Lucida Sans"/>
              <a:cs typeface="Lucida Sans"/>
            </a:endParaRPr>
          </a:p>
          <a:p>
            <a:pPr marL="298450" indent="-285750">
              <a:lnSpc>
                <a:spcPct val="100000"/>
              </a:lnSpc>
              <a:buAutoNum type="arabicPeriod" startAt="16"/>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50" dirty="0">
                <a:solidFill>
                  <a:srgbClr val="231F20"/>
                </a:solidFill>
                <a:latin typeface="Lucida Sans"/>
                <a:cs typeface="Lucida Sans"/>
              </a:rPr>
              <a:t>N</a:t>
            </a:r>
            <a:r>
              <a:rPr sz="1200" b="1" spc="-80" dirty="0">
                <a:solidFill>
                  <a:srgbClr val="231F20"/>
                </a:solidFill>
                <a:latin typeface="Lucida Sans"/>
                <a:cs typeface="Lucida Sans"/>
              </a:rPr>
              <a:t>eeds</a:t>
            </a:r>
            <a:endParaRPr sz="1200">
              <a:latin typeface="Lucida Sans"/>
              <a:cs typeface="Lucida Sans"/>
            </a:endParaRPr>
          </a:p>
          <a:p>
            <a:pPr marL="298450" indent="-285750">
              <a:lnSpc>
                <a:spcPct val="100000"/>
              </a:lnSpc>
              <a:buAutoNum type="arabicPeriod" startAt="16"/>
              <a:tabLst>
                <a:tab pos="298450" algn="l"/>
              </a:tabLst>
            </a:pPr>
            <a:r>
              <a:rPr sz="1200" b="1" spc="-75" dirty="0">
                <a:solidFill>
                  <a:srgbClr val="231F20"/>
                </a:solidFill>
                <a:latin typeface="Lucida Sans"/>
                <a:cs typeface="Lucida Sans"/>
              </a:rPr>
              <a:t>Explain</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50" dirty="0">
                <a:solidFill>
                  <a:srgbClr val="231F20"/>
                </a:solidFill>
                <a:latin typeface="Lucida Sans"/>
                <a:cs typeface="Lucida Sans"/>
              </a:rPr>
              <a:t>ho</a:t>
            </a:r>
            <a:r>
              <a:rPr sz="1200" b="1" spc="-75" dirty="0">
                <a:solidFill>
                  <a:srgbClr val="231F20"/>
                </a:solidFill>
                <a:latin typeface="Lucida Sans"/>
                <a:cs typeface="Lucida Sans"/>
              </a:rPr>
              <a:t>wing</a:t>
            </a:r>
            <a:r>
              <a:rPr sz="1200" b="1" spc="-85" dirty="0">
                <a:solidFill>
                  <a:srgbClr val="231F20"/>
                </a:solidFill>
                <a:latin typeface="Lucida Sans"/>
                <a:cs typeface="Lucida Sans"/>
              </a:rPr>
              <a:t> </a:t>
            </a:r>
            <a:r>
              <a:rPr sz="1200" b="1" spc="-25" dirty="0">
                <a:solidFill>
                  <a:srgbClr val="231F20"/>
                </a:solidFill>
                <a:latin typeface="Lucida Sans"/>
                <a:cs typeface="Lucida Sans"/>
              </a:rPr>
              <a:t>P</a:t>
            </a:r>
            <a:r>
              <a:rPr sz="1200" b="1" spc="-80" dirty="0">
                <a:solidFill>
                  <a:srgbClr val="231F20"/>
                </a:solidFill>
                <a:latin typeface="Lucida Sans"/>
                <a:cs typeface="Lucida Sans"/>
              </a:rPr>
              <a:t>ackages</a:t>
            </a:r>
            <a:endParaRPr sz="1200">
              <a:latin typeface="Lucida Sans"/>
              <a:cs typeface="Lucida Sans"/>
            </a:endParaRPr>
          </a:p>
          <a:p>
            <a:pPr marL="298450" indent="-285750">
              <a:lnSpc>
                <a:spcPct val="100000"/>
              </a:lnSpc>
              <a:buAutoNum type="arabicPeriod" startAt="16"/>
              <a:tabLst>
                <a:tab pos="298450" algn="l"/>
              </a:tabLst>
            </a:pPr>
            <a:r>
              <a:rPr sz="1200" b="1" spc="-95" dirty="0">
                <a:solidFill>
                  <a:srgbClr val="231F20"/>
                </a:solidFill>
                <a:latin typeface="Lucida Sans"/>
                <a:cs typeface="Lucida Sans"/>
              </a:rPr>
              <a:t>Ans</a:t>
            </a:r>
            <a:r>
              <a:rPr sz="1200" b="1" spc="-130" dirty="0">
                <a:solidFill>
                  <a:srgbClr val="231F20"/>
                </a:solidFill>
                <a:latin typeface="Lucida Sans"/>
                <a:cs typeface="Lucida Sans"/>
              </a:rPr>
              <a:t>w</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75" dirty="0">
                <a:solidFill>
                  <a:srgbClr val="231F20"/>
                </a:solidFill>
                <a:latin typeface="Lucida Sans"/>
                <a:cs typeface="Lucida Sans"/>
              </a:rPr>
              <a:t>Questions</a:t>
            </a:r>
            <a:endParaRPr sz="1200">
              <a:latin typeface="Lucida Sans"/>
              <a:cs typeface="Lucida Sans"/>
            </a:endParaRPr>
          </a:p>
          <a:p>
            <a:pPr marL="298450" indent="-285750">
              <a:lnSpc>
                <a:spcPct val="100000"/>
              </a:lnSpc>
              <a:buAutoNum type="arabicPeriod" startAt="16"/>
              <a:tabLst>
                <a:tab pos="298450" algn="l"/>
              </a:tabLst>
            </a:pPr>
            <a:r>
              <a:rPr sz="1200" b="1" spc="-25" dirty="0">
                <a:solidFill>
                  <a:srgbClr val="231F20"/>
                </a:solidFill>
                <a:latin typeface="Lucida Sans"/>
                <a:cs typeface="Lucida Sans"/>
              </a:rPr>
              <a:t>Ge</a:t>
            </a:r>
            <a:r>
              <a:rPr sz="1200" b="1" spc="-50" dirty="0">
                <a:solidFill>
                  <a:srgbClr val="231F20"/>
                </a:solidFill>
                <a:latin typeface="Lucida Sans"/>
                <a:cs typeface="Lucida Sans"/>
              </a:rPr>
              <a:t>t</a:t>
            </a:r>
            <a:r>
              <a:rPr sz="1200" b="1" spc="-85" dirty="0">
                <a:solidFill>
                  <a:srgbClr val="231F20"/>
                </a:solidFill>
                <a:latin typeface="Lucida Sans"/>
                <a:cs typeface="Lucida Sans"/>
              </a:rPr>
              <a:t> </a:t>
            </a:r>
            <a:r>
              <a:rPr sz="1200" b="1" spc="-80" dirty="0">
                <a:solidFill>
                  <a:srgbClr val="231F20"/>
                </a:solidFill>
                <a:latin typeface="Lucida Sans"/>
                <a:cs typeface="Lucida Sans"/>
              </a:rPr>
              <a:t>in</a:t>
            </a:r>
            <a:r>
              <a:rPr sz="1200" b="1" spc="-85" dirty="0">
                <a:solidFill>
                  <a:srgbClr val="231F20"/>
                </a:solidFill>
                <a:latin typeface="Lucida Sans"/>
                <a:cs typeface="Lucida Sans"/>
              </a:rPr>
              <a:t> </a:t>
            </a:r>
            <a:r>
              <a:rPr sz="1200" b="1" spc="-60" dirty="0">
                <a:solidFill>
                  <a:srgbClr val="231F20"/>
                </a:solidFill>
                <a:latin typeface="Lucida Sans"/>
                <a:cs typeface="Lucida Sans"/>
              </a:rPr>
              <a:t>the</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90" dirty="0">
                <a:solidFill>
                  <a:srgbClr val="231F20"/>
                </a:solidFill>
                <a:latin typeface="Lucida Sans"/>
                <a:cs typeface="Lucida Sans"/>
              </a:rPr>
              <a:t>ar</a:t>
            </a:r>
            <a:endParaRPr sz="1200">
              <a:latin typeface="Lucida Sans"/>
              <a:cs typeface="Lucida Sans"/>
            </a:endParaRPr>
          </a:p>
          <a:p>
            <a:pPr marL="298450" indent="-285750">
              <a:lnSpc>
                <a:spcPct val="100000"/>
              </a:lnSpc>
              <a:buAutoNum type="arabicPeriod" startAt="16"/>
              <a:tabLst>
                <a:tab pos="298450" algn="l"/>
              </a:tabLst>
            </a:pPr>
            <a:r>
              <a:rPr sz="1200" b="1" spc="-210" dirty="0">
                <a:solidFill>
                  <a:srgbClr val="231F20"/>
                </a:solidFill>
                <a:latin typeface="Lucida Sans"/>
                <a:cs typeface="Lucida Sans"/>
              </a:rPr>
              <a:t>T</a:t>
            </a:r>
            <a:r>
              <a:rPr sz="1200" b="1" spc="-65" dirty="0">
                <a:solidFill>
                  <a:srgbClr val="231F20"/>
                </a:solidFill>
                <a:latin typeface="Lucida Sans"/>
                <a:cs typeface="Lucida Sans"/>
              </a:rPr>
              <a:t>our</a:t>
            </a:r>
            <a:r>
              <a:rPr sz="1200" b="1" spc="-85" dirty="0">
                <a:solidFill>
                  <a:srgbClr val="231F20"/>
                </a:solidFill>
                <a:latin typeface="Lucida Sans"/>
                <a:cs typeface="Lucida Sans"/>
              </a:rPr>
              <a:t> </a:t>
            </a:r>
            <a:r>
              <a:rPr sz="1200" b="1" spc="-60" dirty="0">
                <a:solidFill>
                  <a:srgbClr val="231F20"/>
                </a:solidFill>
                <a:latin typeface="Lucida Sans"/>
                <a:cs typeface="Lucida Sans"/>
              </a:rPr>
              <a:t>H</a:t>
            </a:r>
            <a:r>
              <a:rPr sz="1200" b="1" spc="-75" dirty="0">
                <a:solidFill>
                  <a:srgbClr val="231F20"/>
                </a:solidFill>
                <a:latin typeface="Lucida Sans"/>
                <a:cs typeface="Lucida Sans"/>
              </a:rPr>
              <a:t>omes</a:t>
            </a:r>
            <a:endParaRPr sz="1200">
              <a:latin typeface="Lucida Sans"/>
              <a:cs typeface="Lucida Sans"/>
            </a:endParaRPr>
          </a:p>
          <a:p>
            <a:pPr marL="298450" indent="-285750">
              <a:lnSpc>
                <a:spcPct val="100000"/>
              </a:lnSpc>
              <a:buAutoNum type="arabicPeriod" startAt="16"/>
              <a:tabLst>
                <a:tab pos="298450" algn="l"/>
              </a:tabLst>
            </a:pPr>
            <a:r>
              <a:rPr sz="1200" b="1" spc="-85" dirty="0">
                <a:solidFill>
                  <a:srgbClr val="231F20"/>
                </a:solidFill>
                <a:latin typeface="Lucida Sans"/>
                <a:cs typeface="Lucida Sans"/>
              </a:rPr>
              <a:t>F</a:t>
            </a:r>
            <a:r>
              <a:rPr sz="1200" b="1" spc="-75" dirty="0">
                <a:solidFill>
                  <a:srgbClr val="231F20"/>
                </a:solidFill>
                <a:latin typeface="Lucida Sans"/>
                <a:cs typeface="Lucida Sans"/>
              </a:rPr>
              <a:t>inali</a:t>
            </a:r>
            <a:r>
              <a:rPr sz="1200" b="1" spc="-114" dirty="0">
                <a:solidFill>
                  <a:srgbClr val="231F20"/>
                </a:solidFill>
                <a:latin typeface="Lucida Sans"/>
                <a:cs typeface="Lucida Sans"/>
              </a:rPr>
              <a:t>z</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5" dirty="0">
                <a:solidFill>
                  <a:srgbClr val="231F20"/>
                </a:solidFill>
                <a:latin typeface="Lucida Sans"/>
                <a:cs typeface="Lucida Sans"/>
              </a:rPr>
              <a:t>an</a:t>
            </a:r>
            <a:r>
              <a:rPr sz="1200" b="1" spc="-85" dirty="0">
                <a:solidFill>
                  <a:srgbClr val="231F20"/>
                </a:solidFill>
                <a:latin typeface="Lucida Sans"/>
                <a:cs typeface="Lucida Sans"/>
              </a:rPr>
              <a:t> </a:t>
            </a:r>
            <a:r>
              <a:rPr sz="1200" b="1" spc="-75" dirty="0">
                <a:solidFill>
                  <a:srgbClr val="231F20"/>
                </a:solidFill>
                <a:latin typeface="Lucida Sans"/>
                <a:cs typeface="Lucida Sans"/>
              </a:rPr>
              <a:t>Of</a:t>
            </a:r>
            <a:r>
              <a:rPr sz="1200" b="1" spc="-65" dirty="0">
                <a:solidFill>
                  <a:srgbClr val="231F20"/>
                </a:solidFill>
                <a:latin typeface="Lucida Sans"/>
                <a:cs typeface="Lucida Sans"/>
              </a:rPr>
              <a:t>f</a:t>
            </a:r>
            <a:r>
              <a:rPr sz="1200" b="1" spc="-75" dirty="0">
                <a:solidFill>
                  <a:srgbClr val="231F20"/>
                </a:solidFill>
                <a:latin typeface="Lucida Sans"/>
                <a:cs typeface="Lucida Sans"/>
              </a:rPr>
              <a:t>er</a:t>
            </a:r>
            <a:endParaRPr sz="1200">
              <a:latin typeface="Lucida Sans"/>
              <a:cs typeface="Lucida Sans"/>
            </a:endParaRPr>
          </a:p>
        </p:txBody>
      </p:sp>
      <p:sp>
        <p:nvSpPr>
          <p:cNvPr id="8" name="object 8"/>
          <p:cNvSpPr txBox="1"/>
          <p:nvPr/>
        </p:nvSpPr>
        <p:spPr>
          <a:xfrm>
            <a:off x="1358900" y="6761480"/>
            <a:ext cx="3173730" cy="20370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23"/>
              <a:tabLst>
                <a:tab pos="298450" algn="l"/>
              </a:tabLst>
            </a:pPr>
            <a:r>
              <a:rPr sz="1200" b="1" spc="-55" dirty="0">
                <a:solidFill>
                  <a:srgbClr val="231F20"/>
                </a:solidFill>
                <a:latin typeface="Lucida Sans"/>
                <a:cs typeface="Lucida Sans"/>
              </a:rPr>
              <a:t>Send</a:t>
            </a:r>
            <a:r>
              <a:rPr sz="1200" b="1" spc="-85" dirty="0">
                <a:solidFill>
                  <a:srgbClr val="231F20"/>
                </a:solidFill>
                <a:latin typeface="Lucida Sans"/>
                <a:cs typeface="Lucida Sans"/>
              </a:rPr>
              <a:t> </a:t>
            </a:r>
            <a:r>
              <a:rPr sz="1200" b="1" spc="-75" dirty="0">
                <a:solidFill>
                  <a:srgbClr val="231F20"/>
                </a:solidFill>
                <a:latin typeface="Lucida Sans"/>
                <a:cs typeface="Lucida Sans"/>
              </a:rPr>
              <a:t>Of</a:t>
            </a:r>
            <a:r>
              <a:rPr sz="1200" b="1" spc="-65" dirty="0">
                <a:solidFill>
                  <a:srgbClr val="231F20"/>
                </a:solidFill>
                <a:latin typeface="Lucida Sans"/>
                <a:cs typeface="Lucida Sans"/>
              </a:rPr>
              <a:t>f</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65" dirty="0">
                <a:solidFill>
                  <a:srgbClr val="231F20"/>
                </a:solidFill>
                <a:latin typeface="Lucida Sans"/>
                <a:cs typeface="Lucida Sans"/>
              </a:rPr>
              <a:t>ge</a:t>
            </a:r>
            <a:r>
              <a:rPr sz="1200" b="1" spc="-8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23"/>
              <a:tabLst>
                <a:tab pos="298450" algn="l"/>
              </a:tabLst>
            </a:pPr>
            <a:r>
              <a:rPr sz="1200" b="1" spc="-50" dirty="0">
                <a:solidFill>
                  <a:srgbClr val="231F20"/>
                </a:solidFill>
                <a:latin typeface="Lucida Sans"/>
                <a:cs typeface="Lucida Sans"/>
              </a:rPr>
              <a:t>Neg</a:t>
            </a:r>
            <a:r>
              <a:rPr sz="1200" b="1" spc="-60" dirty="0">
                <a:solidFill>
                  <a:srgbClr val="231F20"/>
                </a:solidFill>
                <a:latin typeface="Lucida Sans"/>
                <a:cs typeface="Lucida Sans"/>
              </a:rPr>
              <a:t>oti</a:t>
            </a:r>
            <a:r>
              <a:rPr sz="1200" b="1" spc="-10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5" dirty="0">
                <a:solidFill>
                  <a:srgbClr val="231F20"/>
                </a:solidFill>
                <a:latin typeface="Lucida Sans"/>
                <a:cs typeface="Lucida Sans"/>
              </a:rPr>
              <a:t>Of</a:t>
            </a:r>
            <a:r>
              <a:rPr sz="1200" b="1" spc="-65" dirty="0">
                <a:solidFill>
                  <a:srgbClr val="231F20"/>
                </a:solidFill>
                <a:latin typeface="Lucida Sans"/>
                <a:cs typeface="Lucida Sans"/>
              </a:rPr>
              <a:t>f</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130" dirty="0">
                <a:solidFill>
                  <a:srgbClr val="231F20"/>
                </a:solidFill>
                <a:latin typeface="Lucida Sans"/>
                <a:cs typeface="Lucida Sans"/>
              </a:rPr>
              <a:t>A</a:t>
            </a:r>
            <a:r>
              <a:rPr sz="1200" b="1" spc="-15" dirty="0">
                <a:solidFill>
                  <a:srgbClr val="231F20"/>
                </a:solidFill>
                <a:latin typeface="Lucida Sans"/>
                <a:cs typeface="Lucida Sans"/>
              </a:rPr>
              <a:t>cc</a:t>
            </a:r>
            <a:r>
              <a:rPr sz="1200" b="1" spc="-60" dirty="0">
                <a:solidFill>
                  <a:srgbClr val="231F20"/>
                </a:solidFill>
                <a:latin typeface="Lucida Sans"/>
                <a:cs typeface="Lucida Sans"/>
              </a:rPr>
              <a:t>e</a:t>
            </a:r>
            <a:r>
              <a:rPr sz="1200" b="1" spc="-70" dirty="0">
                <a:solidFill>
                  <a:srgbClr val="231F20"/>
                </a:solidFill>
                <a:latin typeface="Lucida Sans"/>
                <a:cs typeface="Lucida Sans"/>
              </a:rPr>
              <a:t>p</a:t>
            </a:r>
            <a:r>
              <a:rPr sz="1200" b="1" spc="-50" dirty="0">
                <a:solidFill>
                  <a:srgbClr val="231F20"/>
                </a:solidFill>
                <a:latin typeface="Lucida Sans"/>
                <a:cs typeface="Lucida Sans"/>
              </a:rPr>
              <a:t>tan</a:t>
            </a:r>
            <a:r>
              <a:rPr sz="1200" b="1" spc="-60" dirty="0">
                <a:solidFill>
                  <a:srgbClr val="231F20"/>
                </a:solidFill>
                <a:latin typeface="Lucida Sans"/>
                <a:cs typeface="Lucida Sans"/>
              </a:rPr>
              <a:t>c</a:t>
            </a:r>
            <a:r>
              <a:rPr sz="1200" b="1" spc="-50" dirty="0">
                <a:solidFill>
                  <a:srgbClr val="231F20"/>
                </a:solidFill>
                <a:latin typeface="Lucida Sans"/>
                <a:cs typeface="Lucida Sans"/>
              </a:rPr>
              <a:t>e</a:t>
            </a:r>
            <a:endParaRPr sz="1200">
              <a:latin typeface="Lucida Sans"/>
              <a:cs typeface="Lucida Sans"/>
            </a:endParaRPr>
          </a:p>
          <a:p>
            <a:pPr marL="298450" indent="-285750">
              <a:lnSpc>
                <a:spcPct val="100000"/>
              </a:lnSpc>
              <a:buAutoNum type="arabicPeriod" startAt="23"/>
              <a:tabLst>
                <a:tab pos="298450" algn="l"/>
              </a:tabLst>
            </a:pPr>
            <a:r>
              <a:rPr sz="1200" b="1" spc="-20" dirty="0">
                <a:solidFill>
                  <a:srgbClr val="231F20"/>
                </a:solidFill>
                <a:latin typeface="Lucida Sans"/>
                <a:cs typeface="Lucida Sans"/>
              </a:rPr>
              <a:t>O</a:t>
            </a:r>
            <a:r>
              <a:rPr sz="1200" b="1" spc="-65" dirty="0">
                <a:solidFill>
                  <a:srgbClr val="231F20"/>
                </a:solidFill>
                <a:latin typeface="Lucida Sans"/>
                <a:cs typeface="Lucida Sans"/>
              </a:rPr>
              <a:t>pen</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75" dirty="0">
                <a:solidFill>
                  <a:srgbClr val="231F20"/>
                </a:solidFill>
                <a:latin typeface="Lucida Sans"/>
                <a:cs typeface="Lucida Sans"/>
              </a:rPr>
              <a:t>itle/Deli</a:t>
            </a:r>
            <a:r>
              <a:rPr sz="1200" b="1" spc="-100" dirty="0">
                <a:solidFill>
                  <a:srgbClr val="231F20"/>
                </a:solidFill>
                <a:latin typeface="Lucida Sans"/>
                <a:cs typeface="Lucida Sans"/>
              </a:rPr>
              <a:t>v</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80" dirty="0">
                <a:solidFill>
                  <a:srgbClr val="231F20"/>
                </a:solidFill>
                <a:latin typeface="Lucida Sans"/>
                <a:cs typeface="Lucida Sans"/>
              </a:rPr>
              <a:t>Earnest</a:t>
            </a:r>
            <a:r>
              <a:rPr sz="1200" b="1" spc="-85" dirty="0">
                <a:solidFill>
                  <a:srgbClr val="231F20"/>
                </a:solidFill>
                <a:latin typeface="Lucida Sans"/>
                <a:cs typeface="Lucida Sans"/>
              </a:rPr>
              <a:t> </a:t>
            </a:r>
            <a:r>
              <a:rPr sz="1200" b="1" spc="-80" dirty="0">
                <a:solidFill>
                  <a:srgbClr val="231F20"/>
                </a:solidFill>
                <a:latin typeface="Lucida Sans"/>
                <a:cs typeface="Lucida Sans"/>
              </a:rPr>
              <a:t>M</a:t>
            </a:r>
            <a:r>
              <a:rPr sz="1200" b="1" spc="-55" dirty="0">
                <a:solidFill>
                  <a:srgbClr val="231F20"/>
                </a:solidFill>
                <a:latin typeface="Lucida Sans"/>
                <a:cs typeface="Lucida Sans"/>
              </a:rPr>
              <a:t>oney</a:t>
            </a:r>
            <a:endParaRPr sz="1200">
              <a:latin typeface="Lucida Sans"/>
              <a:cs typeface="Lucida Sans"/>
            </a:endParaRPr>
          </a:p>
          <a:p>
            <a:pPr marL="298450" indent="-285750">
              <a:lnSpc>
                <a:spcPct val="100000"/>
              </a:lnSpc>
              <a:buAutoNum type="arabicPeriod" startAt="23"/>
              <a:tabLst>
                <a:tab pos="298450" algn="l"/>
              </a:tabLst>
            </a:pPr>
            <a:r>
              <a:rPr sz="1200" b="1" spc="-70" dirty="0">
                <a:solidFill>
                  <a:srgbClr val="231F20"/>
                </a:solidFill>
                <a:latin typeface="Lucida Sans"/>
                <a:cs typeface="Lucida Sans"/>
              </a:rPr>
              <a:t>Deli</a:t>
            </a:r>
            <a:r>
              <a:rPr sz="1200" b="1" spc="-90" dirty="0">
                <a:solidFill>
                  <a:srgbClr val="231F20"/>
                </a:solidFill>
                <a:latin typeface="Lucida Sans"/>
                <a:cs typeface="Lucida Sans"/>
              </a:rPr>
              <a:t>v</a:t>
            </a:r>
            <a:r>
              <a:rPr sz="1200" b="1" spc="-75" dirty="0">
                <a:solidFill>
                  <a:srgbClr val="231F20"/>
                </a:solidFill>
                <a:latin typeface="Lucida Sans"/>
                <a:cs typeface="Lucida Sans"/>
              </a:rPr>
              <a:t>er</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75" dirty="0">
                <a:solidFill>
                  <a:srgbClr val="231F20"/>
                </a:solidFill>
                <a:latin typeface="Lucida Sans"/>
                <a:cs typeface="Lucida Sans"/>
              </a:rPr>
              <a:t>igned</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60" dirty="0">
                <a:solidFill>
                  <a:srgbClr val="231F20"/>
                </a:solidFill>
                <a:latin typeface="Lucida Sans"/>
                <a:cs typeface="Lucida Sans"/>
              </a:rPr>
              <a:t>n</a:t>
            </a:r>
            <a:r>
              <a:rPr sz="1200" b="1" spc="-70" dirty="0">
                <a:solidFill>
                  <a:srgbClr val="231F20"/>
                </a:solidFill>
                <a:latin typeface="Lucida Sans"/>
                <a:cs typeface="Lucida Sans"/>
              </a:rPr>
              <a:t>t</a:t>
            </a:r>
            <a:r>
              <a:rPr sz="1200" b="1" spc="-90" dirty="0">
                <a:solidFill>
                  <a:srgbClr val="231F20"/>
                </a:solidFill>
                <a:latin typeface="Lucida Sans"/>
                <a:cs typeface="Lucida Sans"/>
              </a:rPr>
              <a:t>r</a:t>
            </a:r>
            <a:r>
              <a:rPr sz="1200" b="1" spc="-45" dirty="0">
                <a:solidFill>
                  <a:srgbClr val="231F20"/>
                </a:solidFill>
                <a:latin typeface="Lucida Sans"/>
                <a:cs typeface="Lucida Sans"/>
              </a:rPr>
              <a:t>act</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60" dirty="0">
                <a:solidFill>
                  <a:srgbClr val="231F20"/>
                </a:solidFill>
                <a:latin typeface="Lucida Sans"/>
                <a:cs typeface="Lucida Sans"/>
              </a:rPr>
              <a:t>Offi</a:t>
            </a:r>
            <a:r>
              <a:rPr sz="1200" b="1" spc="-75" dirty="0">
                <a:solidFill>
                  <a:srgbClr val="231F20"/>
                </a:solidFill>
                <a:latin typeface="Lucida Sans"/>
                <a:cs typeface="Lucida Sans"/>
              </a:rPr>
              <a:t>c</a:t>
            </a:r>
            <a:r>
              <a:rPr sz="1200" b="1" spc="-50" dirty="0">
                <a:solidFill>
                  <a:srgbClr val="231F20"/>
                </a:solidFill>
                <a:latin typeface="Lucida Sans"/>
                <a:cs typeface="Lucida Sans"/>
              </a:rPr>
              <a:t>e</a:t>
            </a:r>
            <a:endParaRPr sz="1200">
              <a:latin typeface="Lucida Sans"/>
              <a:cs typeface="Lucida Sans"/>
            </a:endParaRPr>
          </a:p>
          <a:p>
            <a:pPr marL="298450" indent="-285750">
              <a:lnSpc>
                <a:spcPct val="100000"/>
              </a:lnSpc>
              <a:buAutoNum type="arabicPeriod" startAt="23"/>
              <a:tabLst>
                <a:tab pos="298450" algn="l"/>
              </a:tabLst>
            </a:pPr>
            <a:r>
              <a:rPr sz="1200" b="1" spc="-50" dirty="0">
                <a:solidFill>
                  <a:srgbClr val="231F20"/>
                </a:solidFill>
                <a:latin typeface="Lucida Sans"/>
                <a:cs typeface="Lucida Sans"/>
              </a:rPr>
              <a:t>Schedule</a:t>
            </a:r>
            <a:r>
              <a:rPr sz="1200" b="1" spc="-85" dirty="0">
                <a:solidFill>
                  <a:srgbClr val="231F20"/>
                </a:solidFill>
                <a:latin typeface="Lucida Sans"/>
                <a:cs typeface="Lucida Sans"/>
              </a:rPr>
              <a:t> </a:t>
            </a:r>
            <a:r>
              <a:rPr sz="1200" b="1" spc="-60" dirty="0">
                <a:solidFill>
                  <a:srgbClr val="231F20"/>
                </a:solidFill>
                <a:latin typeface="Lucida Sans"/>
                <a:cs typeface="Lucida Sans"/>
              </a:rPr>
              <a:t>H</a:t>
            </a:r>
            <a:r>
              <a:rPr sz="1200" b="1" spc="-55" dirty="0">
                <a:solidFill>
                  <a:srgbClr val="231F20"/>
                </a:solidFill>
                <a:latin typeface="Lucida Sans"/>
                <a:cs typeface="Lucida Sans"/>
              </a:rPr>
              <a:t>ome</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75" dirty="0">
                <a:solidFill>
                  <a:srgbClr val="231F20"/>
                </a:solidFill>
                <a:latin typeface="Lucida Sans"/>
                <a:cs typeface="Lucida Sans"/>
              </a:rPr>
              <a:t>nspections</a:t>
            </a:r>
            <a:endParaRPr sz="1200">
              <a:latin typeface="Lucida Sans"/>
              <a:cs typeface="Lucida Sans"/>
            </a:endParaRPr>
          </a:p>
          <a:p>
            <a:pPr marL="298450" indent="-285750">
              <a:lnSpc>
                <a:spcPct val="100000"/>
              </a:lnSpc>
              <a:buAutoNum type="arabicPeriod" startAt="23"/>
              <a:tabLst>
                <a:tab pos="298450" algn="l"/>
              </a:tabLst>
            </a:pPr>
            <a:r>
              <a:rPr sz="1200" b="1" spc="-50" dirty="0">
                <a:solidFill>
                  <a:srgbClr val="231F20"/>
                </a:solidFill>
                <a:latin typeface="Lucida Sans"/>
                <a:cs typeface="Lucida Sans"/>
              </a:rPr>
              <a:t>Check</a:t>
            </a:r>
            <a:r>
              <a:rPr sz="1200" b="1" spc="-85" dirty="0">
                <a:solidFill>
                  <a:srgbClr val="231F20"/>
                </a:solidFill>
                <a:latin typeface="Lucida Sans"/>
                <a:cs typeface="Lucida Sans"/>
              </a:rPr>
              <a:t> </a:t>
            </a:r>
            <a:r>
              <a:rPr sz="1200" b="1" spc="-60" dirty="0">
                <a:solidFill>
                  <a:srgbClr val="231F20"/>
                </a:solidFill>
                <a:latin typeface="Lucida Sans"/>
                <a:cs typeface="Lucida Sans"/>
              </a:rPr>
              <a:t>H</a:t>
            </a:r>
            <a:r>
              <a:rPr sz="1200" b="1" spc="-55" dirty="0">
                <a:solidFill>
                  <a:srgbClr val="231F20"/>
                </a:solidFill>
                <a:latin typeface="Lucida Sans"/>
                <a:cs typeface="Lucida Sans"/>
              </a:rPr>
              <a:t>ome</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105" dirty="0">
                <a:solidFill>
                  <a:srgbClr val="231F20"/>
                </a:solidFill>
                <a:latin typeface="Lucida Sans"/>
                <a:cs typeface="Lucida Sans"/>
              </a:rPr>
              <a:t>nsu</a:t>
            </a:r>
            <a:r>
              <a:rPr sz="1200" b="1" spc="-85" dirty="0">
                <a:solidFill>
                  <a:srgbClr val="231F20"/>
                </a:solidFill>
                <a:latin typeface="Lucida Sans"/>
                <a:cs typeface="Lucida Sans"/>
              </a:rPr>
              <a:t>r</a:t>
            </a:r>
            <a:r>
              <a:rPr sz="1200" b="1" spc="-75" dirty="0">
                <a:solidFill>
                  <a:srgbClr val="231F20"/>
                </a:solidFill>
                <a:latin typeface="Lucida Sans"/>
                <a:cs typeface="Lucida Sans"/>
              </a:rPr>
              <a:t>ability</a:t>
            </a:r>
            <a:endParaRPr sz="1200">
              <a:latin typeface="Lucida Sans"/>
              <a:cs typeface="Lucida Sans"/>
            </a:endParaRPr>
          </a:p>
          <a:p>
            <a:pPr marL="298450" indent="-285750">
              <a:lnSpc>
                <a:spcPct val="100000"/>
              </a:lnSpc>
              <a:buAutoNum type="arabicPeriod" startAt="23"/>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23"/>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65" dirty="0">
                <a:solidFill>
                  <a:srgbClr val="231F20"/>
                </a:solidFill>
                <a:latin typeface="Lucida Sans"/>
                <a:cs typeface="Lucida Sans"/>
              </a:rPr>
              <a:t>ge</a:t>
            </a:r>
            <a:r>
              <a:rPr sz="1200" b="1" spc="-8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23"/>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60" dirty="0">
                <a:solidFill>
                  <a:srgbClr val="231F20"/>
                </a:solidFill>
                <a:latin typeface="Lucida Sans"/>
                <a:cs typeface="Lucida Sans"/>
              </a:rPr>
              <a:t>I</a:t>
            </a:r>
            <a:r>
              <a:rPr sz="1200" b="1" spc="-65" dirty="0">
                <a:solidFill>
                  <a:srgbClr val="231F20"/>
                </a:solidFill>
                <a:latin typeface="Lucida Sans"/>
                <a:cs typeface="Lucida Sans"/>
              </a:rPr>
              <a:t>nspection</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60" dirty="0">
                <a:solidFill>
                  <a:srgbClr val="231F20"/>
                </a:solidFill>
                <a:latin typeface="Lucida Sans"/>
                <a:cs typeface="Lucida Sans"/>
              </a:rPr>
              <a:t>eport</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23"/>
              <a:tabLst>
                <a:tab pos="298450" algn="l"/>
              </a:tabLst>
            </a:pPr>
            <a:r>
              <a:rPr sz="1200" b="1" spc="-55" dirty="0">
                <a:solidFill>
                  <a:srgbClr val="231F20"/>
                </a:solidFill>
                <a:latin typeface="Lucida Sans"/>
                <a:cs typeface="Lucida Sans"/>
              </a:rPr>
              <a:t>Send</a:t>
            </a:r>
            <a:r>
              <a:rPr sz="1200" b="1" spc="-85" dirty="0">
                <a:solidFill>
                  <a:srgbClr val="231F20"/>
                </a:solidFill>
                <a:latin typeface="Lucida Sans"/>
                <a:cs typeface="Lucida Sans"/>
              </a:rPr>
              <a:t> </a:t>
            </a:r>
            <a:r>
              <a:rPr sz="1200" b="1" spc="-75" dirty="0">
                <a:solidFill>
                  <a:srgbClr val="231F20"/>
                </a:solidFill>
                <a:latin typeface="Lucida Sans"/>
                <a:cs typeface="Lucida Sans"/>
              </a:rPr>
              <a:t>Amended</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45" dirty="0">
                <a:solidFill>
                  <a:srgbClr val="231F20"/>
                </a:solidFill>
                <a:latin typeface="Lucida Sans"/>
                <a:cs typeface="Lucida Sans"/>
              </a:rPr>
              <a:t>o</a:t>
            </a:r>
            <a:r>
              <a:rPr sz="1200" b="1" spc="-60" dirty="0">
                <a:solidFill>
                  <a:srgbClr val="231F20"/>
                </a:solidFill>
                <a:latin typeface="Lucida Sans"/>
                <a:cs typeface="Lucida Sans"/>
              </a:rPr>
              <a:t>n</a:t>
            </a:r>
            <a:r>
              <a:rPr sz="1200" b="1" spc="-70" dirty="0">
                <a:solidFill>
                  <a:srgbClr val="231F20"/>
                </a:solidFill>
                <a:latin typeface="Lucida Sans"/>
                <a:cs typeface="Lucida Sans"/>
              </a:rPr>
              <a:t>t</a:t>
            </a:r>
            <a:r>
              <a:rPr sz="1200" b="1" spc="-90" dirty="0">
                <a:solidFill>
                  <a:srgbClr val="231F20"/>
                </a:solidFill>
                <a:latin typeface="Lucida Sans"/>
                <a:cs typeface="Lucida Sans"/>
              </a:rPr>
              <a:t>r</a:t>
            </a:r>
            <a:r>
              <a:rPr sz="1200" b="1" spc="-45" dirty="0">
                <a:solidFill>
                  <a:srgbClr val="231F20"/>
                </a:solidFill>
                <a:latin typeface="Lucida Sans"/>
                <a:cs typeface="Lucida Sans"/>
              </a:rPr>
              <a:t>act</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Listing </a:t>
            </a:r>
            <a:r>
              <a:rPr sz="1200" b="1" spc="-130" dirty="0">
                <a:solidFill>
                  <a:srgbClr val="231F20"/>
                </a:solidFill>
                <a:latin typeface="Lucida Sans"/>
                <a:cs typeface="Lucida Sans"/>
              </a:rPr>
              <a:t>A</a:t>
            </a:r>
            <a:r>
              <a:rPr sz="1200" b="1" spc="-65" dirty="0">
                <a:solidFill>
                  <a:srgbClr val="231F20"/>
                </a:solidFill>
                <a:latin typeface="Lucida Sans"/>
                <a:cs typeface="Lucida Sans"/>
              </a:rPr>
              <a:t>ge</a:t>
            </a:r>
            <a:r>
              <a:rPr sz="1200" b="1" spc="-8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23"/>
              <a:tabLst>
                <a:tab pos="298450" algn="l"/>
              </a:tabLst>
            </a:pPr>
            <a:r>
              <a:rPr sz="1200" b="1" spc="-50" dirty="0">
                <a:solidFill>
                  <a:srgbClr val="231F20"/>
                </a:solidFill>
                <a:latin typeface="Lucida Sans"/>
                <a:cs typeface="Lucida Sans"/>
              </a:rPr>
              <a:t>Neg</a:t>
            </a:r>
            <a:r>
              <a:rPr sz="1200" b="1" spc="-60" dirty="0">
                <a:solidFill>
                  <a:srgbClr val="231F20"/>
                </a:solidFill>
                <a:latin typeface="Lucida Sans"/>
                <a:cs typeface="Lucida Sans"/>
              </a:rPr>
              <a:t>oti</a:t>
            </a:r>
            <a:r>
              <a:rPr sz="1200" b="1" spc="-105"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95" dirty="0">
                <a:solidFill>
                  <a:srgbClr val="231F20"/>
                </a:solidFill>
                <a:latin typeface="Lucida Sans"/>
                <a:cs typeface="Lucida Sans"/>
              </a:rPr>
              <a:t>R</a:t>
            </a:r>
            <a:r>
              <a:rPr sz="1200" b="1" spc="-80" dirty="0">
                <a:solidFill>
                  <a:srgbClr val="231F20"/>
                </a:solidFill>
                <a:latin typeface="Lucida Sans"/>
                <a:cs typeface="Lucida Sans"/>
              </a:rPr>
              <a:t>epai</a:t>
            </a:r>
            <a:r>
              <a:rPr sz="1200" b="1" spc="-75"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p:txBody>
      </p:sp>
      <p:sp>
        <p:nvSpPr>
          <p:cNvPr id="9" name="object 9"/>
          <p:cNvSpPr txBox="1"/>
          <p:nvPr/>
        </p:nvSpPr>
        <p:spPr>
          <a:xfrm>
            <a:off x="914400" y="60579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310" dirty="0">
                <a:solidFill>
                  <a:srgbClr val="FFFFFF"/>
                </a:solidFill>
                <a:latin typeface="Gill Sans MT"/>
                <a:cs typeface="Gill Sans MT"/>
              </a:rPr>
              <a:t>W</a:t>
            </a:r>
            <a:r>
              <a:rPr sz="1600" b="1" spc="-90" dirty="0">
                <a:solidFill>
                  <a:srgbClr val="FFFFFF"/>
                </a:solidFill>
                <a:latin typeface="Gill Sans MT"/>
                <a:cs typeface="Gill Sans MT"/>
              </a:rPr>
              <a:t>RITING</a:t>
            </a:r>
            <a:r>
              <a:rPr sz="1600" b="1" spc="-45" dirty="0">
                <a:solidFill>
                  <a:srgbClr val="FFFFFF"/>
                </a:solidFill>
                <a:latin typeface="Gill Sans MT"/>
                <a:cs typeface="Gill Sans MT"/>
              </a:rPr>
              <a:t> </a:t>
            </a:r>
            <a:r>
              <a:rPr sz="1600" b="1" spc="-140" dirty="0">
                <a:solidFill>
                  <a:srgbClr val="FFFFFF"/>
                </a:solidFill>
                <a:latin typeface="Gill Sans MT"/>
                <a:cs typeface="Gill Sans MT"/>
              </a:rPr>
              <a:t>&amp;</a:t>
            </a:r>
            <a:r>
              <a:rPr sz="1600" b="1" spc="-45" dirty="0">
                <a:solidFill>
                  <a:srgbClr val="FFFFFF"/>
                </a:solidFill>
                <a:latin typeface="Gill Sans MT"/>
                <a:cs typeface="Gill Sans MT"/>
              </a:rPr>
              <a:t> </a:t>
            </a:r>
            <a:r>
              <a:rPr sz="1600" b="1" spc="-165" dirty="0">
                <a:solidFill>
                  <a:srgbClr val="FFFFFF"/>
                </a:solidFill>
                <a:latin typeface="Gill Sans MT"/>
                <a:cs typeface="Gill Sans MT"/>
              </a:rPr>
              <a:t>N</a:t>
            </a:r>
            <a:r>
              <a:rPr sz="1600" b="1" spc="-155" dirty="0">
                <a:solidFill>
                  <a:srgbClr val="FFFFFF"/>
                </a:solidFill>
                <a:latin typeface="Gill Sans MT"/>
                <a:cs typeface="Gill Sans MT"/>
              </a:rPr>
              <a:t>E</a:t>
            </a:r>
            <a:r>
              <a:rPr sz="1600" b="1" spc="-95" dirty="0">
                <a:solidFill>
                  <a:srgbClr val="FFFFFF"/>
                </a:solidFill>
                <a:latin typeface="Gill Sans MT"/>
                <a:cs typeface="Gill Sans MT"/>
              </a:rPr>
              <a:t>G</a:t>
            </a:r>
            <a:r>
              <a:rPr sz="1600" b="1" spc="-140" dirty="0">
                <a:solidFill>
                  <a:srgbClr val="FFFFFF"/>
                </a:solidFill>
                <a:latin typeface="Gill Sans MT"/>
                <a:cs typeface="Gill Sans MT"/>
              </a:rPr>
              <a:t>O</a:t>
            </a:r>
            <a:r>
              <a:rPr sz="1600" b="1" spc="-114" dirty="0">
                <a:solidFill>
                  <a:srgbClr val="FFFFFF"/>
                </a:solidFill>
                <a:latin typeface="Gill Sans MT"/>
                <a:cs typeface="Gill Sans MT"/>
              </a:rPr>
              <a:t>TI</a:t>
            </a:r>
            <a:r>
              <a:rPr sz="1600" b="1" spc="-265" dirty="0">
                <a:solidFill>
                  <a:srgbClr val="FFFFFF"/>
                </a:solidFill>
                <a:latin typeface="Gill Sans MT"/>
                <a:cs typeface="Gill Sans MT"/>
              </a:rPr>
              <a:t>A</a:t>
            </a:r>
            <a:r>
              <a:rPr sz="1600" b="1" spc="-110" dirty="0">
                <a:solidFill>
                  <a:srgbClr val="FFFFFF"/>
                </a:solidFill>
                <a:latin typeface="Gill Sans MT"/>
                <a:cs typeface="Gill Sans MT"/>
              </a:rPr>
              <a:t>TING</a:t>
            </a:r>
            <a:endParaRPr sz="1600">
              <a:latin typeface="Gill Sans MT"/>
              <a:cs typeface="Gill Sans MT"/>
            </a:endParaRPr>
          </a:p>
        </p:txBody>
      </p:sp>
      <p:sp>
        <p:nvSpPr>
          <p:cNvPr id="10" name="object 10"/>
          <p:cNvSpPr txBox="1"/>
          <p:nvPr/>
        </p:nvSpPr>
        <p:spPr>
          <a:xfrm>
            <a:off x="914400" y="38862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35" dirty="0">
                <a:solidFill>
                  <a:srgbClr val="FFFFFF"/>
                </a:solidFill>
                <a:latin typeface="Gill Sans MT"/>
                <a:cs typeface="Gill Sans MT"/>
              </a:rPr>
              <a:t>SHOWING</a:t>
            </a:r>
            <a:endParaRPr sz="1600">
              <a:latin typeface="Gill Sans MT"/>
              <a:cs typeface="Gill Sans M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991794" y="850900"/>
            <a:ext cx="3789045" cy="269240"/>
          </a:xfrm>
          <a:prstGeom prst="rect">
            <a:avLst/>
          </a:prstGeom>
        </p:spPr>
        <p:txBody>
          <a:bodyPr vert="horz" wrap="square" lIns="0" tIns="12700" rIns="0" bIns="0" rtlCol="0">
            <a:spAutoFit/>
          </a:bodyPr>
          <a:lstStyle/>
          <a:p>
            <a:pPr marL="12700">
              <a:lnSpc>
                <a:spcPct val="100000"/>
              </a:lnSpc>
              <a:spcBef>
                <a:spcPts val="100"/>
              </a:spcBef>
            </a:pPr>
            <a:r>
              <a:rPr sz="1600" b="1" u="sng" spc="110" dirty="0">
                <a:solidFill>
                  <a:srgbClr val="231F20"/>
                </a:solidFill>
                <a:uFill>
                  <a:solidFill>
                    <a:srgbClr val="231F20"/>
                  </a:solidFill>
                </a:uFill>
                <a:latin typeface="Gill Sans MT"/>
                <a:cs typeface="Gill Sans MT"/>
              </a:rPr>
              <a:t>4</a:t>
            </a:r>
            <a:r>
              <a:rPr sz="1600" b="1" u="sng" spc="-10" dirty="0">
                <a:solidFill>
                  <a:srgbClr val="231F20"/>
                </a:solidFill>
                <a:uFill>
                  <a:solidFill>
                    <a:srgbClr val="231F20"/>
                  </a:solidFill>
                </a:uFill>
                <a:latin typeface="Gill Sans MT"/>
                <a:cs typeface="Gill Sans MT"/>
              </a:rPr>
              <a:t>7</a:t>
            </a:r>
            <a:r>
              <a:rPr sz="1600" b="1" u="sng" spc="-45" dirty="0">
                <a:solidFill>
                  <a:srgbClr val="231F20"/>
                </a:solidFill>
                <a:uFill>
                  <a:solidFill>
                    <a:srgbClr val="231F20"/>
                  </a:solidFill>
                </a:uFill>
                <a:latin typeface="Gill Sans MT"/>
                <a:cs typeface="Gill Sans MT"/>
              </a:rPr>
              <a:t> </a:t>
            </a:r>
            <a:r>
              <a:rPr sz="1600" b="1" u="sng" spc="-85" dirty="0">
                <a:solidFill>
                  <a:srgbClr val="231F20"/>
                </a:solidFill>
                <a:uFill>
                  <a:solidFill>
                    <a:srgbClr val="231F20"/>
                  </a:solidFill>
                </a:uFill>
                <a:latin typeface="Gill Sans MT"/>
                <a:cs typeface="Gill Sans MT"/>
              </a:rPr>
              <a:t>VI</a:t>
            </a:r>
            <a:r>
              <a:rPr sz="1600" b="1" u="sng" spc="-215" dirty="0">
                <a:solidFill>
                  <a:srgbClr val="231F20"/>
                </a:solidFill>
                <a:uFill>
                  <a:solidFill>
                    <a:srgbClr val="231F20"/>
                  </a:solidFill>
                </a:uFill>
                <a:latin typeface="Gill Sans MT"/>
                <a:cs typeface="Gill Sans MT"/>
              </a:rPr>
              <a:t>T</a:t>
            </a:r>
            <a:r>
              <a:rPr sz="1600" b="1" u="sng" spc="-204" dirty="0">
                <a:solidFill>
                  <a:srgbClr val="231F20"/>
                </a:solidFill>
                <a:uFill>
                  <a:solidFill>
                    <a:srgbClr val="231F20"/>
                  </a:solidFill>
                </a:uFill>
                <a:latin typeface="Gill Sans MT"/>
                <a:cs typeface="Gill Sans MT"/>
              </a:rPr>
              <a:t>A</a:t>
            </a:r>
            <a:r>
              <a:rPr sz="1600" b="1" u="sng" spc="-125" dirty="0">
                <a:solidFill>
                  <a:srgbClr val="231F20"/>
                </a:solidFill>
                <a:uFill>
                  <a:solidFill>
                    <a:srgbClr val="231F20"/>
                  </a:solidFill>
                </a:uFill>
                <a:latin typeface="Gill Sans MT"/>
                <a:cs typeface="Gill Sans MT"/>
              </a:rPr>
              <a:t>L</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95" dirty="0">
                <a:solidFill>
                  <a:srgbClr val="231F20"/>
                </a:solidFill>
                <a:uFill>
                  <a:solidFill>
                    <a:srgbClr val="231F20"/>
                  </a:solidFill>
                </a:uFill>
                <a:latin typeface="Gill Sans MT"/>
                <a:cs typeface="Gill Sans MT"/>
              </a:rPr>
              <a:t>CTIVITIE</a:t>
            </a:r>
            <a:r>
              <a:rPr sz="1600" b="1" u="sng" spc="-60" dirty="0">
                <a:solidFill>
                  <a:srgbClr val="231F20"/>
                </a:solidFill>
                <a:uFill>
                  <a:solidFill>
                    <a:srgbClr val="231F20"/>
                  </a:solidFill>
                </a:uFill>
                <a:latin typeface="Gill Sans MT"/>
                <a:cs typeface="Gill Sans MT"/>
              </a:rPr>
              <a:t>S</a:t>
            </a:r>
            <a:r>
              <a:rPr sz="1600" b="1" u="sng" spc="-45" dirty="0">
                <a:solidFill>
                  <a:srgbClr val="231F20"/>
                </a:solidFill>
                <a:uFill>
                  <a:solidFill>
                    <a:srgbClr val="231F20"/>
                  </a:solidFill>
                </a:uFill>
                <a:latin typeface="Gill Sans MT"/>
                <a:cs typeface="Gill Sans MT"/>
              </a:rPr>
              <a:t> </a:t>
            </a:r>
            <a:r>
              <a:rPr sz="1600" u="sng" spc="-110" dirty="0">
                <a:solidFill>
                  <a:srgbClr val="231F20"/>
                </a:solidFill>
                <a:uFill>
                  <a:solidFill>
                    <a:srgbClr val="231F20"/>
                  </a:solidFill>
                </a:uFill>
                <a:latin typeface="Lucida Sans"/>
                <a:cs typeface="Lucida Sans"/>
              </a:rPr>
              <a:t>(</a:t>
            </a:r>
            <a:r>
              <a:rPr sz="1600" u="sng" spc="20" dirty="0">
                <a:solidFill>
                  <a:srgbClr val="231F20"/>
                </a:solidFill>
                <a:uFill>
                  <a:solidFill>
                    <a:srgbClr val="231F20"/>
                  </a:solidFill>
                </a:uFill>
                <a:latin typeface="Lucida Sans"/>
                <a:cs typeface="Lucida Sans"/>
              </a:rPr>
              <a:t>c</a:t>
            </a:r>
            <a:r>
              <a:rPr sz="1600" u="sng" spc="-20" dirty="0">
                <a:solidFill>
                  <a:srgbClr val="231F20"/>
                </a:solidFill>
                <a:uFill>
                  <a:solidFill>
                    <a:srgbClr val="231F20"/>
                  </a:solidFill>
                </a:uFill>
                <a:latin typeface="Lucida Sans"/>
                <a:cs typeface="Lucida Sans"/>
              </a:rPr>
              <a:t>o</a:t>
            </a:r>
            <a:r>
              <a:rPr sz="1600" u="sng" spc="-30" dirty="0">
                <a:solidFill>
                  <a:srgbClr val="231F20"/>
                </a:solidFill>
                <a:uFill>
                  <a:solidFill>
                    <a:srgbClr val="231F20"/>
                  </a:solidFill>
                </a:uFill>
                <a:latin typeface="Lucida Sans"/>
                <a:cs typeface="Lucida Sans"/>
              </a:rPr>
              <a:t>n</a:t>
            </a:r>
            <a:r>
              <a:rPr sz="1600" u="sng" spc="-60" dirty="0">
                <a:solidFill>
                  <a:srgbClr val="231F20"/>
                </a:solidFill>
                <a:uFill>
                  <a:solidFill>
                    <a:srgbClr val="231F20"/>
                  </a:solidFill>
                </a:uFill>
                <a:latin typeface="Lucida Sans"/>
                <a:cs typeface="Lucida Sans"/>
              </a:rPr>
              <a:t>tinued)</a:t>
            </a:r>
            <a:endParaRPr sz="1600">
              <a:latin typeface="Lucida Sans"/>
              <a:cs typeface="Lucida Sans"/>
            </a:endParaRPr>
          </a:p>
        </p:txBody>
      </p:sp>
      <p:sp>
        <p:nvSpPr>
          <p:cNvPr id="4" name="object 4"/>
          <p:cNvSpPr/>
          <p:nvPr/>
        </p:nvSpPr>
        <p:spPr>
          <a:xfrm>
            <a:off x="920750" y="1377950"/>
            <a:ext cx="5930900" cy="4330700"/>
          </a:xfrm>
          <a:custGeom>
            <a:avLst/>
            <a:gdLst/>
            <a:ahLst/>
            <a:cxnLst/>
            <a:rect l="l" t="t" r="r" b="b"/>
            <a:pathLst>
              <a:path w="5930900" h="43307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4108450"/>
                </a:lnTo>
                <a:lnTo>
                  <a:pt x="4523" y="4153186"/>
                </a:lnTo>
                <a:lnTo>
                  <a:pt x="17492" y="4194879"/>
                </a:lnTo>
                <a:lnTo>
                  <a:pt x="38006" y="4232628"/>
                </a:lnTo>
                <a:lnTo>
                  <a:pt x="65166" y="4265533"/>
                </a:lnTo>
                <a:lnTo>
                  <a:pt x="98071" y="4292693"/>
                </a:lnTo>
                <a:lnTo>
                  <a:pt x="135820" y="4313207"/>
                </a:lnTo>
                <a:lnTo>
                  <a:pt x="177513" y="4326176"/>
                </a:lnTo>
                <a:lnTo>
                  <a:pt x="222250" y="4330700"/>
                </a:lnTo>
                <a:lnTo>
                  <a:pt x="5708650" y="4330700"/>
                </a:lnTo>
                <a:lnTo>
                  <a:pt x="5753386" y="4326176"/>
                </a:lnTo>
                <a:lnTo>
                  <a:pt x="5795079" y="4313207"/>
                </a:lnTo>
                <a:lnTo>
                  <a:pt x="5832828" y="4292693"/>
                </a:lnTo>
                <a:lnTo>
                  <a:pt x="5865733" y="4265533"/>
                </a:lnTo>
                <a:lnTo>
                  <a:pt x="5892893" y="4232628"/>
                </a:lnTo>
                <a:lnTo>
                  <a:pt x="5913407" y="4194879"/>
                </a:lnTo>
                <a:lnTo>
                  <a:pt x="5926376" y="4153186"/>
                </a:lnTo>
                <a:lnTo>
                  <a:pt x="5930900" y="41084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5" name="object 5"/>
          <p:cNvSpPr txBox="1"/>
          <p:nvPr/>
        </p:nvSpPr>
        <p:spPr>
          <a:xfrm>
            <a:off x="914400" y="13716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35" dirty="0">
                <a:solidFill>
                  <a:srgbClr val="FFFFFF"/>
                </a:solidFill>
                <a:latin typeface="Gill Sans MT"/>
                <a:cs typeface="Gill Sans MT"/>
              </a:rPr>
              <a:t>C</a:t>
            </a:r>
            <a:r>
              <a:rPr sz="1600" b="1" spc="-150" dirty="0">
                <a:solidFill>
                  <a:srgbClr val="FFFFFF"/>
                </a:solidFill>
                <a:latin typeface="Gill Sans MT"/>
                <a:cs typeface="Gill Sans MT"/>
              </a:rPr>
              <a:t>L</a:t>
            </a:r>
            <a:r>
              <a:rPr sz="1600" b="1" spc="-90" dirty="0">
                <a:solidFill>
                  <a:srgbClr val="FFFFFF"/>
                </a:solidFill>
                <a:latin typeface="Gill Sans MT"/>
                <a:cs typeface="Gill Sans MT"/>
              </a:rPr>
              <a:t>OSING</a:t>
            </a:r>
            <a:r>
              <a:rPr sz="1600" b="1" spc="-45" dirty="0">
                <a:solidFill>
                  <a:srgbClr val="FFFFFF"/>
                </a:solidFill>
                <a:latin typeface="Gill Sans MT"/>
                <a:cs typeface="Gill Sans MT"/>
              </a:rPr>
              <a:t> </a:t>
            </a:r>
            <a:r>
              <a:rPr sz="1600" b="1" spc="-80" dirty="0">
                <a:solidFill>
                  <a:srgbClr val="FFFFFF"/>
                </a:solidFill>
                <a:latin typeface="Gill Sans MT"/>
                <a:cs typeface="Gill Sans MT"/>
              </a:rPr>
              <a:t>PRE</a:t>
            </a:r>
            <a:r>
              <a:rPr sz="1600" b="1" spc="-135" dirty="0">
                <a:solidFill>
                  <a:srgbClr val="FFFFFF"/>
                </a:solidFill>
                <a:latin typeface="Gill Sans MT"/>
                <a:cs typeface="Gill Sans MT"/>
              </a:rPr>
              <a:t>P</a:t>
            </a:r>
            <a:r>
              <a:rPr sz="1600" b="1" spc="-155" dirty="0">
                <a:solidFill>
                  <a:srgbClr val="FFFFFF"/>
                </a:solidFill>
                <a:latin typeface="Gill Sans MT"/>
                <a:cs typeface="Gill Sans MT"/>
              </a:rPr>
              <a:t>AR</a:t>
            </a:r>
            <a:r>
              <a:rPr sz="1600" b="1" spc="-260" dirty="0">
                <a:solidFill>
                  <a:srgbClr val="FFFFFF"/>
                </a:solidFill>
                <a:latin typeface="Gill Sans MT"/>
                <a:cs typeface="Gill Sans MT"/>
              </a:rPr>
              <a:t>A</a:t>
            </a:r>
            <a:r>
              <a:rPr sz="1600" b="1" spc="-114" dirty="0">
                <a:solidFill>
                  <a:srgbClr val="FFFFFF"/>
                </a:solidFill>
                <a:latin typeface="Gill Sans MT"/>
                <a:cs typeface="Gill Sans MT"/>
              </a:rPr>
              <a:t>TION</a:t>
            </a:r>
            <a:endParaRPr sz="1600">
              <a:latin typeface="Gill Sans MT"/>
              <a:cs typeface="Gill Sans MT"/>
            </a:endParaRPr>
          </a:p>
        </p:txBody>
      </p:sp>
      <p:sp>
        <p:nvSpPr>
          <p:cNvPr id="9" name="object 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52</a:t>
            </a:fld>
            <a:endParaRPr spc="135" dirty="0"/>
          </a:p>
        </p:txBody>
      </p:sp>
      <p:sp>
        <p:nvSpPr>
          <p:cNvPr id="6" name="object 6"/>
          <p:cNvSpPr txBox="1"/>
          <p:nvPr/>
        </p:nvSpPr>
        <p:spPr>
          <a:xfrm>
            <a:off x="1358900" y="2006600"/>
            <a:ext cx="2172970" cy="112268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34"/>
              <a:tabLst>
                <a:tab pos="298450" algn="l"/>
              </a:tabLst>
            </a:pPr>
            <a:r>
              <a:rPr sz="1200" b="1" spc="-50" dirty="0">
                <a:solidFill>
                  <a:srgbClr val="231F20"/>
                </a:solidFill>
                <a:latin typeface="Lucida Sans"/>
                <a:cs typeface="Lucida Sans"/>
              </a:rPr>
              <a:t>Schedule</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0" dirty="0">
                <a:solidFill>
                  <a:srgbClr val="231F20"/>
                </a:solidFill>
                <a:latin typeface="Lucida Sans"/>
                <a:cs typeface="Lucida Sans"/>
              </a:rPr>
              <a:t>osing</a:t>
            </a:r>
            <a:endParaRPr sz="1200">
              <a:latin typeface="Lucida Sans"/>
              <a:cs typeface="Lucida Sans"/>
            </a:endParaRPr>
          </a:p>
          <a:p>
            <a:pPr marL="298450" indent="-285750">
              <a:lnSpc>
                <a:spcPct val="100000"/>
              </a:lnSpc>
              <a:buAutoNum type="arabicPeriod" startAt="34"/>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34"/>
              <a:tabLst>
                <a:tab pos="298450" algn="l"/>
              </a:tabLst>
            </a:pPr>
            <a:r>
              <a:rPr sz="1200" b="1" spc="-25" dirty="0">
                <a:solidFill>
                  <a:srgbClr val="231F20"/>
                </a:solidFill>
                <a:latin typeface="Lucida Sans"/>
                <a:cs typeface="Lucida Sans"/>
              </a:rPr>
              <a:t>C</a:t>
            </a:r>
            <a:r>
              <a:rPr sz="1200" b="1" spc="-65" dirty="0">
                <a:solidFill>
                  <a:srgbClr val="231F20"/>
                </a:solidFill>
                <a:latin typeface="Lucida Sans"/>
                <a:cs typeface="Lucida Sans"/>
              </a:rPr>
              <a:t>ommunic</a:t>
            </a:r>
            <a:r>
              <a:rPr sz="1200" b="1" spc="-70" dirty="0">
                <a:solidFill>
                  <a:srgbClr val="231F20"/>
                </a:solidFill>
                <a:latin typeface="Lucida Sans"/>
                <a:cs typeface="Lucida Sans"/>
              </a:rPr>
              <a:t>a</a:t>
            </a:r>
            <a:r>
              <a:rPr sz="1200" b="1" spc="-55" dirty="0">
                <a:solidFill>
                  <a:srgbClr val="231F20"/>
                </a:solidFill>
                <a:latin typeface="Lucida Sans"/>
                <a:cs typeface="Lucida Sans"/>
              </a:rPr>
              <a:t>t</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70" dirty="0">
                <a:solidFill>
                  <a:srgbClr val="231F20"/>
                </a:solidFill>
                <a:latin typeface="Lucida Sans"/>
                <a:cs typeface="Lucida Sans"/>
              </a:rPr>
              <a:t>with</a:t>
            </a:r>
            <a:r>
              <a:rPr sz="1200" b="1" spc="-85" dirty="0">
                <a:solidFill>
                  <a:srgbClr val="231F20"/>
                </a:solidFill>
                <a:latin typeface="Lucida Sans"/>
                <a:cs typeface="Lucida Sans"/>
              </a:rPr>
              <a:t> </a:t>
            </a:r>
            <a:r>
              <a:rPr sz="1200" b="1" spc="-95" dirty="0">
                <a:solidFill>
                  <a:srgbClr val="231F20"/>
                </a:solidFill>
                <a:latin typeface="Lucida Sans"/>
                <a:cs typeface="Lucida Sans"/>
              </a:rPr>
              <a:t>L</a:t>
            </a:r>
            <a:r>
              <a:rPr sz="1200" b="1" spc="-70" dirty="0">
                <a:solidFill>
                  <a:srgbClr val="231F20"/>
                </a:solidFill>
                <a:latin typeface="Lucida Sans"/>
                <a:cs typeface="Lucida Sans"/>
              </a:rPr>
              <a:t>ender</a:t>
            </a:r>
            <a:endParaRPr sz="1200">
              <a:latin typeface="Lucida Sans"/>
              <a:cs typeface="Lucida Sans"/>
            </a:endParaRPr>
          </a:p>
          <a:p>
            <a:pPr marL="298450" indent="-285750">
              <a:lnSpc>
                <a:spcPct val="100000"/>
              </a:lnSpc>
              <a:buAutoNum type="arabicPeriod" startAt="34"/>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114" dirty="0">
                <a:solidFill>
                  <a:srgbClr val="231F20"/>
                </a:solidFill>
                <a:latin typeface="Lucida Sans"/>
                <a:cs typeface="Lucida Sans"/>
              </a:rPr>
              <a:t>T</a:t>
            </a:r>
            <a:r>
              <a:rPr sz="1200" b="1" spc="-65" dirty="0">
                <a:solidFill>
                  <a:srgbClr val="231F20"/>
                </a:solidFill>
                <a:latin typeface="Lucida Sans"/>
                <a:cs typeface="Lucida Sans"/>
              </a:rPr>
              <a:t>itle</a:t>
            </a:r>
            <a:r>
              <a:rPr sz="1200" b="1" spc="-85" dirty="0">
                <a:solidFill>
                  <a:srgbClr val="231F20"/>
                </a:solidFill>
                <a:latin typeface="Lucida Sans"/>
                <a:cs typeface="Lucida Sans"/>
              </a:rPr>
              <a:t> </a:t>
            </a:r>
            <a:r>
              <a:rPr sz="1200" b="1" spc="-30" dirty="0">
                <a:solidFill>
                  <a:srgbClr val="231F20"/>
                </a:solidFill>
                <a:latin typeface="Lucida Sans"/>
                <a:cs typeface="Lucida Sans"/>
              </a:rPr>
              <a:t>P</a:t>
            </a:r>
            <a:r>
              <a:rPr sz="1200" b="1" spc="-50" dirty="0">
                <a:solidFill>
                  <a:srgbClr val="231F20"/>
                </a:solidFill>
                <a:latin typeface="Lucida Sans"/>
                <a:cs typeface="Lucida Sans"/>
              </a:rPr>
              <a:t>olicy</a:t>
            </a:r>
            <a:endParaRPr sz="1200">
              <a:latin typeface="Lucida Sans"/>
              <a:cs typeface="Lucida Sans"/>
            </a:endParaRPr>
          </a:p>
          <a:p>
            <a:pPr marL="298450" indent="-285750">
              <a:lnSpc>
                <a:spcPct val="100000"/>
              </a:lnSpc>
              <a:buAutoNum type="arabicPeriod" startAt="34"/>
              <a:tabLst>
                <a:tab pos="298450" algn="l"/>
              </a:tabLst>
            </a:pPr>
            <a:r>
              <a:rPr sz="1200" b="1" spc="-95" dirty="0">
                <a:solidFill>
                  <a:srgbClr val="231F20"/>
                </a:solidFill>
                <a:latin typeface="Lucida Sans"/>
                <a:cs typeface="Lucida Sans"/>
              </a:rPr>
              <a:t>R</a:t>
            </a:r>
            <a:r>
              <a:rPr sz="1200" b="1" spc="-70" dirty="0">
                <a:solidFill>
                  <a:srgbClr val="231F20"/>
                </a:solidFill>
                <a:latin typeface="Lucida Sans"/>
                <a:cs typeface="Lucida Sans"/>
              </a:rPr>
              <a:t>eview</a:t>
            </a:r>
            <a:r>
              <a:rPr sz="1200" b="1" spc="-85" dirty="0">
                <a:solidFill>
                  <a:srgbClr val="231F20"/>
                </a:solidFill>
                <a:latin typeface="Lucida Sans"/>
                <a:cs typeface="Lucida Sans"/>
              </a:rPr>
              <a:t> </a:t>
            </a:r>
            <a:r>
              <a:rPr sz="1200" b="1" spc="-50" dirty="0">
                <a:solidFill>
                  <a:srgbClr val="231F20"/>
                </a:solidFill>
                <a:latin typeface="Lucida Sans"/>
                <a:cs typeface="Lucida Sans"/>
              </a:rPr>
              <a:t>HUD</a:t>
            </a:r>
            <a:r>
              <a:rPr sz="1200" b="1" spc="-85" dirty="0">
                <a:solidFill>
                  <a:srgbClr val="231F20"/>
                </a:solidFill>
                <a:latin typeface="Lucida Sans"/>
                <a:cs typeface="Lucida Sans"/>
              </a:rPr>
              <a:t> </a:t>
            </a:r>
            <a:r>
              <a:rPr sz="1200" b="1" spc="-40" dirty="0">
                <a:solidFill>
                  <a:srgbClr val="231F20"/>
                </a:solidFill>
                <a:latin typeface="Lucida Sans"/>
                <a:cs typeface="Lucida Sans"/>
              </a:rPr>
              <a:t>S</a:t>
            </a:r>
            <a:r>
              <a:rPr sz="1200" b="1" spc="-55" dirty="0">
                <a:solidFill>
                  <a:srgbClr val="231F20"/>
                </a:solidFill>
                <a:latin typeface="Lucida Sans"/>
                <a:cs typeface="Lucida Sans"/>
              </a:rPr>
              <a:t>t</a:t>
            </a:r>
            <a:r>
              <a:rPr sz="1200" b="1" spc="-85" dirty="0">
                <a:solidFill>
                  <a:srgbClr val="231F20"/>
                </a:solidFill>
                <a:latin typeface="Lucida Sans"/>
                <a:cs typeface="Lucida Sans"/>
              </a:rPr>
              <a:t>a</a:t>
            </a:r>
            <a:r>
              <a:rPr sz="1200" b="1" spc="-55" dirty="0">
                <a:solidFill>
                  <a:srgbClr val="231F20"/>
                </a:solidFill>
                <a:latin typeface="Lucida Sans"/>
                <a:cs typeface="Lucida Sans"/>
              </a:rPr>
              <a:t>t</a:t>
            </a:r>
            <a:r>
              <a:rPr sz="1200" b="1" spc="-65" dirty="0">
                <a:solidFill>
                  <a:srgbClr val="231F20"/>
                </a:solidFill>
                <a:latin typeface="Lucida Sans"/>
                <a:cs typeface="Lucida Sans"/>
              </a:rPr>
              <a:t>eme</a:t>
            </a:r>
            <a:r>
              <a:rPr sz="1200" b="1" spc="-70" dirty="0">
                <a:solidFill>
                  <a:srgbClr val="231F20"/>
                </a:solidFill>
                <a:latin typeface="Lucida Sans"/>
                <a:cs typeface="Lucida Sans"/>
              </a:rPr>
              <a:t>n</a:t>
            </a:r>
            <a:r>
              <a:rPr sz="1200" b="1" spc="-50" dirty="0">
                <a:solidFill>
                  <a:srgbClr val="231F20"/>
                </a:solidFill>
                <a:latin typeface="Lucida Sans"/>
                <a:cs typeface="Lucida Sans"/>
              </a:rPr>
              <a:t>t</a:t>
            </a:r>
            <a:endParaRPr sz="1200">
              <a:latin typeface="Lucida Sans"/>
              <a:cs typeface="Lucida Sans"/>
            </a:endParaRPr>
          </a:p>
          <a:p>
            <a:pPr marL="298450" indent="-285750">
              <a:lnSpc>
                <a:spcPct val="100000"/>
              </a:lnSpc>
              <a:buAutoNum type="arabicPeriod" startAt="34"/>
              <a:tabLst>
                <a:tab pos="298450" algn="l"/>
              </a:tabLst>
            </a:pPr>
            <a:r>
              <a:rPr sz="1200" b="1" spc="-140" dirty="0">
                <a:solidFill>
                  <a:srgbClr val="231F20"/>
                </a:solidFill>
                <a:latin typeface="Lucida Sans"/>
                <a:cs typeface="Lucida Sans"/>
              </a:rPr>
              <a:t>A</a:t>
            </a:r>
            <a:r>
              <a:rPr sz="1200" b="1" spc="-50" dirty="0">
                <a:solidFill>
                  <a:srgbClr val="231F20"/>
                </a:solidFill>
                <a:latin typeface="Lucida Sans"/>
                <a:cs typeface="Lucida Sans"/>
              </a:rPr>
              <a:t>t</a:t>
            </a:r>
            <a:r>
              <a:rPr sz="1200" b="1" spc="-55" dirty="0">
                <a:solidFill>
                  <a:srgbClr val="231F20"/>
                </a:solidFill>
                <a:latin typeface="Lucida Sans"/>
                <a:cs typeface="Lucida Sans"/>
              </a:rPr>
              <a:t>t</a:t>
            </a:r>
            <a:r>
              <a:rPr sz="1200" b="1" spc="-65" dirty="0">
                <a:solidFill>
                  <a:srgbClr val="231F20"/>
                </a:solidFill>
                <a:latin typeface="Lucida Sans"/>
                <a:cs typeface="Lucida Sans"/>
              </a:rPr>
              <a:t>end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0" dirty="0">
                <a:solidFill>
                  <a:srgbClr val="231F20"/>
                </a:solidFill>
                <a:latin typeface="Lucida Sans"/>
                <a:cs typeface="Lucida Sans"/>
              </a:rPr>
              <a:t>osing</a:t>
            </a:r>
            <a:endParaRPr sz="1200">
              <a:latin typeface="Lucida Sans"/>
              <a:cs typeface="Lucida Sans"/>
            </a:endParaRPr>
          </a:p>
        </p:txBody>
      </p:sp>
      <p:sp>
        <p:nvSpPr>
          <p:cNvPr id="7" name="object 7"/>
          <p:cNvSpPr txBox="1"/>
          <p:nvPr/>
        </p:nvSpPr>
        <p:spPr>
          <a:xfrm>
            <a:off x="1358900" y="3962400"/>
            <a:ext cx="3797935" cy="1488440"/>
          </a:xfrm>
          <a:prstGeom prst="rect">
            <a:avLst/>
          </a:prstGeom>
        </p:spPr>
        <p:txBody>
          <a:bodyPr vert="horz" wrap="square" lIns="0" tIns="12700" rIns="0" bIns="0" rtlCol="0">
            <a:spAutoFit/>
          </a:bodyPr>
          <a:lstStyle/>
          <a:p>
            <a:pPr marL="298450" indent="-285750">
              <a:lnSpc>
                <a:spcPct val="100000"/>
              </a:lnSpc>
              <a:spcBef>
                <a:spcPts val="100"/>
              </a:spcBef>
              <a:buAutoNum type="arabicPeriod" startAt="40"/>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25" dirty="0">
                <a:solidFill>
                  <a:srgbClr val="231F20"/>
                </a:solidFill>
                <a:latin typeface="Lucida Sans"/>
                <a:cs typeface="Lucida Sans"/>
              </a:rPr>
              <a:t>C</a:t>
            </a:r>
            <a:r>
              <a:rPr sz="1200" b="1" spc="-105" dirty="0">
                <a:solidFill>
                  <a:srgbClr val="231F20"/>
                </a:solidFill>
                <a:latin typeface="Lucida Sans"/>
                <a:cs typeface="Lucida Sans"/>
              </a:rPr>
              <a:t>us</a:t>
            </a:r>
            <a:r>
              <a:rPr sz="1200" b="1" spc="-80" dirty="0">
                <a:solidFill>
                  <a:srgbClr val="231F20"/>
                </a:solidFill>
                <a:latin typeface="Lucida Sans"/>
                <a:cs typeface="Lucida Sans"/>
              </a:rPr>
              <a:t>t</a:t>
            </a:r>
            <a:r>
              <a:rPr sz="1200" b="1" spc="-65" dirty="0">
                <a:solidFill>
                  <a:srgbClr val="231F20"/>
                </a:solidFill>
                <a:latin typeface="Lucida Sans"/>
                <a:cs typeface="Lucida Sans"/>
              </a:rPr>
              <a:t>omer</a:t>
            </a:r>
            <a:r>
              <a:rPr sz="1200" b="1" spc="-85" dirty="0">
                <a:solidFill>
                  <a:srgbClr val="231F20"/>
                </a:solidFill>
                <a:latin typeface="Lucida Sans"/>
                <a:cs typeface="Lucida Sans"/>
              </a:rPr>
              <a:t> </a:t>
            </a:r>
            <a:r>
              <a:rPr sz="1200" b="1" spc="-35" dirty="0">
                <a:solidFill>
                  <a:srgbClr val="231F20"/>
                </a:solidFill>
                <a:latin typeface="Lucida Sans"/>
                <a:cs typeface="Lucida Sans"/>
              </a:rPr>
              <a:t>S</a:t>
            </a:r>
            <a:r>
              <a:rPr sz="1200" b="1" spc="-85" dirty="0">
                <a:solidFill>
                  <a:srgbClr val="231F20"/>
                </a:solidFill>
                <a:latin typeface="Lucida Sans"/>
                <a:cs typeface="Lucida Sans"/>
              </a:rPr>
              <a:t>ur</a:t>
            </a:r>
            <a:r>
              <a:rPr sz="1200" b="1" spc="-95" dirty="0">
                <a:solidFill>
                  <a:srgbClr val="231F20"/>
                </a:solidFill>
                <a:latin typeface="Lucida Sans"/>
                <a:cs typeface="Lucida Sans"/>
              </a:rPr>
              <a:t>v</a:t>
            </a:r>
            <a:r>
              <a:rPr sz="1200" b="1" spc="-50" dirty="0">
                <a:solidFill>
                  <a:srgbClr val="231F20"/>
                </a:solidFill>
                <a:latin typeface="Lucida Sans"/>
                <a:cs typeface="Lucida Sans"/>
              </a:rPr>
              <a:t>e</a:t>
            </a:r>
            <a:r>
              <a:rPr sz="1200" b="1" spc="-85" dirty="0">
                <a:solidFill>
                  <a:srgbClr val="231F20"/>
                </a:solidFill>
                <a:latin typeface="Lucida Sans"/>
                <a:cs typeface="Lucida Sans"/>
              </a:rPr>
              <a:t>y</a:t>
            </a:r>
            <a:endParaRPr sz="1200">
              <a:latin typeface="Lucida Sans"/>
              <a:cs typeface="Lucida Sans"/>
            </a:endParaRPr>
          </a:p>
          <a:p>
            <a:pPr marL="298450" indent="-285750">
              <a:lnSpc>
                <a:spcPct val="100000"/>
              </a:lnSpc>
              <a:buAutoNum type="arabicPeriod" startAt="40"/>
              <a:tabLst>
                <a:tab pos="298450" algn="l"/>
              </a:tabLst>
            </a:pPr>
            <a:r>
              <a:rPr sz="1200" b="1" spc="-65" dirty="0">
                <a:solidFill>
                  <a:srgbClr val="231F20"/>
                </a:solidFill>
                <a:latin typeface="Lucida Sans"/>
                <a:cs typeface="Lucida Sans"/>
              </a:rPr>
              <a:t>Look</a:t>
            </a:r>
            <a:r>
              <a:rPr sz="1200" b="1" spc="-85" dirty="0">
                <a:solidFill>
                  <a:srgbClr val="231F20"/>
                </a:solidFill>
                <a:latin typeface="Lucida Sans"/>
                <a:cs typeface="Lucida Sans"/>
              </a:rPr>
              <a:t> </a:t>
            </a:r>
            <a:r>
              <a:rPr sz="1200" b="1" spc="-75" dirty="0">
                <a:solidFill>
                  <a:srgbClr val="231F20"/>
                </a:solidFill>
                <a:latin typeface="Lucida Sans"/>
                <a:cs typeface="Lucida Sans"/>
              </a:rPr>
              <a:t>up</a:t>
            </a:r>
            <a:r>
              <a:rPr sz="1200" b="1" spc="-85" dirty="0">
                <a:solidFill>
                  <a:srgbClr val="231F20"/>
                </a:solidFill>
                <a:latin typeface="Lucida Sans"/>
                <a:cs typeface="Lucida Sans"/>
              </a:rPr>
              <a:t> </a:t>
            </a:r>
            <a:r>
              <a:rPr sz="1200" b="1" spc="-25" dirty="0">
                <a:solidFill>
                  <a:srgbClr val="231F20"/>
                </a:solidFill>
                <a:latin typeface="Lucida Sans"/>
                <a:cs typeface="Lucida Sans"/>
              </a:rPr>
              <a:t>Just-Sold</a:t>
            </a:r>
            <a:r>
              <a:rPr sz="1200" b="1" spc="-80" dirty="0">
                <a:solidFill>
                  <a:srgbClr val="231F20"/>
                </a:solidFill>
                <a:latin typeface="Lucida Sans"/>
                <a:cs typeface="Lucida Sans"/>
              </a:rPr>
              <a:t> </a:t>
            </a:r>
            <a:r>
              <a:rPr sz="1200" b="1" spc="-45" dirty="0">
                <a:solidFill>
                  <a:srgbClr val="231F20"/>
                </a:solidFill>
                <a:latin typeface="Lucida Sans"/>
                <a:cs typeface="Lucida Sans"/>
              </a:rPr>
              <a:t>Phone</a:t>
            </a:r>
            <a:r>
              <a:rPr sz="1200" b="1" spc="-85" dirty="0">
                <a:solidFill>
                  <a:srgbClr val="231F20"/>
                </a:solidFill>
                <a:latin typeface="Lucida Sans"/>
                <a:cs typeface="Lucida Sans"/>
              </a:rPr>
              <a:t> Numbers </a:t>
            </a:r>
            <a:r>
              <a:rPr sz="1200" b="1" spc="-75" dirty="0">
                <a:solidFill>
                  <a:srgbClr val="231F20"/>
                </a:solidFill>
                <a:latin typeface="Lucida Sans"/>
                <a:cs typeface="Lucida Sans"/>
              </a:rPr>
              <a:t>and</a:t>
            </a:r>
            <a:r>
              <a:rPr sz="1200" b="1" spc="-80" dirty="0">
                <a:solidFill>
                  <a:srgbClr val="231F20"/>
                </a:solidFill>
                <a:latin typeface="Lucida Sans"/>
                <a:cs typeface="Lucida Sans"/>
              </a:rPr>
              <a:t> </a:t>
            </a:r>
            <a:r>
              <a:rPr sz="1200" b="1" spc="-105" dirty="0">
                <a:solidFill>
                  <a:srgbClr val="231F20"/>
                </a:solidFill>
                <a:latin typeface="Lucida Sans"/>
                <a:cs typeface="Lucida Sans"/>
              </a:rPr>
              <a:t>Addresses</a:t>
            </a:r>
            <a:endParaRPr sz="1200">
              <a:latin typeface="Lucida Sans"/>
              <a:cs typeface="Lucida Sans"/>
            </a:endParaRPr>
          </a:p>
          <a:p>
            <a:pPr marL="298450" indent="-285750">
              <a:lnSpc>
                <a:spcPct val="100000"/>
              </a:lnSpc>
              <a:buAutoNum type="arabicPeriod" startAt="40"/>
              <a:tabLst>
                <a:tab pos="298450" algn="l"/>
              </a:tabLst>
            </a:pPr>
            <a:r>
              <a:rPr sz="1200" b="1" spc="-20" dirty="0">
                <a:solidFill>
                  <a:srgbClr val="231F20"/>
                </a:solidFill>
                <a:latin typeface="Lucida Sans"/>
                <a:cs typeface="Lucida Sans"/>
              </a:rPr>
              <a:t>O</a:t>
            </a:r>
            <a:r>
              <a:rPr sz="1200" b="1" spc="-120" dirty="0">
                <a:solidFill>
                  <a:srgbClr val="231F20"/>
                </a:solidFill>
                <a:latin typeface="Lucida Sans"/>
                <a:cs typeface="Lucida Sans"/>
              </a:rPr>
              <a:t>r</a:t>
            </a:r>
            <a:r>
              <a:rPr sz="1200" b="1" spc="-75" dirty="0">
                <a:solidFill>
                  <a:srgbClr val="231F20"/>
                </a:solidFill>
                <a:latin typeface="Lucida Sans"/>
                <a:cs typeface="Lucida Sans"/>
              </a:rPr>
              <a:t>der</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40" dirty="0">
                <a:solidFill>
                  <a:srgbClr val="231F20"/>
                </a:solidFill>
                <a:latin typeface="Lucida Sans"/>
                <a:cs typeface="Lucida Sans"/>
              </a:rPr>
              <a:t>ust</a:t>
            </a:r>
            <a:r>
              <a:rPr sz="1200" b="1" spc="-55" dirty="0">
                <a:solidFill>
                  <a:srgbClr val="231F20"/>
                </a:solidFill>
                <a:latin typeface="Lucida Sans"/>
                <a:cs typeface="Lucida Sans"/>
              </a:rPr>
              <a:t>-</a:t>
            </a:r>
            <a:r>
              <a:rPr sz="1200" b="1" spc="-45" dirty="0">
                <a:solidFill>
                  <a:srgbClr val="231F20"/>
                </a:solidFill>
                <a:latin typeface="Lucida Sans"/>
                <a:cs typeface="Lucida Sans"/>
              </a:rPr>
              <a:t>Sold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a:p>
            <a:pPr marL="298450" indent="-285750">
              <a:lnSpc>
                <a:spcPct val="100000"/>
              </a:lnSpc>
              <a:buAutoNum type="arabicPeriod" startAt="40"/>
              <a:tabLst>
                <a:tab pos="298450" algn="l"/>
              </a:tabLst>
            </a:pPr>
            <a:r>
              <a:rPr sz="1200" b="1" spc="-55" dirty="0">
                <a:solidFill>
                  <a:srgbClr val="231F20"/>
                </a:solidFill>
                <a:latin typeface="Lucida Sans"/>
                <a:cs typeface="Lucida Sans"/>
              </a:rPr>
              <a:t>Door</a:t>
            </a:r>
            <a:r>
              <a:rPr sz="1200" b="1" spc="-85" dirty="0">
                <a:solidFill>
                  <a:srgbClr val="231F20"/>
                </a:solidFill>
                <a:latin typeface="Lucida Sans"/>
                <a:cs typeface="Lucida Sans"/>
              </a:rPr>
              <a:t> </a:t>
            </a:r>
            <a:r>
              <a:rPr sz="1200" b="1" spc="-110" dirty="0">
                <a:solidFill>
                  <a:srgbClr val="231F20"/>
                </a:solidFill>
                <a:latin typeface="Lucida Sans"/>
                <a:cs typeface="Lucida Sans"/>
              </a:rPr>
              <a:t>K</a:t>
            </a:r>
            <a:r>
              <a:rPr sz="1200" b="1" spc="-55" dirty="0">
                <a:solidFill>
                  <a:srgbClr val="231F20"/>
                </a:solidFill>
                <a:latin typeface="Lucida Sans"/>
                <a:cs typeface="Lucida Sans"/>
              </a:rPr>
              <a:t>nock</a:t>
            </a:r>
            <a:r>
              <a:rPr sz="1200" b="1" spc="-85" dirty="0">
                <a:solidFill>
                  <a:srgbClr val="231F20"/>
                </a:solidFill>
                <a:latin typeface="Lucida Sans"/>
                <a:cs typeface="Lucida Sans"/>
              </a:rPr>
              <a:t> </a:t>
            </a:r>
            <a:r>
              <a:rPr sz="1200" b="1" spc="-60" dirty="0">
                <a:solidFill>
                  <a:srgbClr val="231F20"/>
                </a:solidFill>
                <a:latin typeface="Lucida Sans"/>
                <a:cs typeface="Lucida Sans"/>
              </a:rPr>
              <a:t>50</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l</a:t>
            </a:r>
            <a:r>
              <a:rPr sz="1200" b="1" spc="-85" dirty="0">
                <a:solidFill>
                  <a:srgbClr val="231F20"/>
                </a:solidFill>
                <a:latin typeface="Lucida Sans"/>
                <a:cs typeface="Lucida Sans"/>
              </a:rPr>
              <a:t>osest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40"/>
              <a:tabLst>
                <a:tab pos="298450" algn="l"/>
              </a:tabLst>
            </a:pPr>
            <a:r>
              <a:rPr sz="1200" b="1" spc="-20" dirty="0">
                <a:solidFill>
                  <a:srgbClr val="231F20"/>
                </a:solidFill>
                <a:latin typeface="Lucida Sans"/>
                <a:cs typeface="Lucida Sans"/>
              </a:rPr>
              <a:t>C</a:t>
            </a:r>
            <a:r>
              <a:rPr sz="1200" b="1" spc="-65" dirty="0">
                <a:solidFill>
                  <a:srgbClr val="231F20"/>
                </a:solidFill>
                <a:latin typeface="Lucida Sans"/>
                <a:cs typeface="Lucida Sans"/>
              </a:rPr>
              <a:t>all</a:t>
            </a:r>
            <a:r>
              <a:rPr sz="1200" b="1" spc="-85" dirty="0">
                <a:solidFill>
                  <a:srgbClr val="231F20"/>
                </a:solidFill>
                <a:latin typeface="Lucida Sans"/>
                <a:cs typeface="Lucida Sans"/>
              </a:rPr>
              <a:t> </a:t>
            </a:r>
            <a:r>
              <a:rPr sz="1200" b="1" spc="-75" dirty="0">
                <a:solidFill>
                  <a:srgbClr val="231F20"/>
                </a:solidFill>
                <a:latin typeface="Lucida Sans"/>
                <a:cs typeface="Lucida Sans"/>
              </a:rPr>
              <a:t>100</a:t>
            </a:r>
            <a:r>
              <a:rPr sz="1200" b="1" spc="-85" dirty="0">
                <a:solidFill>
                  <a:srgbClr val="231F20"/>
                </a:solidFill>
                <a:latin typeface="Lucida Sans"/>
                <a:cs typeface="Lucida Sans"/>
              </a:rPr>
              <a:t> </a:t>
            </a:r>
            <a:r>
              <a:rPr sz="1200" b="1" spc="-50" dirty="0">
                <a:solidFill>
                  <a:srgbClr val="231F20"/>
                </a:solidFill>
                <a:latin typeface="Lucida Sans"/>
                <a:cs typeface="Lucida Sans"/>
              </a:rPr>
              <a:t>N</a:t>
            </a:r>
            <a:r>
              <a:rPr sz="1200" b="1" spc="-70" dirty="0">
                <a:solidFill>
                  <a:srgbClr val="231F20"/>
                </a:solidFill>
                <a:latin typeface="Lucida Sans"/>
                <a:cs typeface="Lucida Sans"/>
              </a:rPr>
              <a:t>eighbo</a:t>
            </a:r>
            <a:r>
              <a:rPr sz="1200" b="1" spc="-60" dirty="0">
                <a:solidFill>
                  <a:srgbClr val="231F20"/>
                </a:solidFill>
                <a:latin typeface="Lucida Sans"/>
                <a:cs typeface="Lucida Sans"/>
              </a:rPr>
              <a:t>r</a:t>
            </a:r>
            <a:r>
              <a:rPr sz="1200" b="1" spc="-145" dirty="0">
                <a:solidFill>
                  <a:srgbClr val="231F20"/>
                </a:solidFill>
                <a:latin typeface="Lucida Sans"/>
                <a:cs typeface="Lucida Sans"/>
              </a:rPr>
              <a:t>s</a:t>
            </a:r>
            <a:endParaRPr sz="1200">
              <a:latin typeface="Lucida Sans"/>
              <a:cs typeface="Lucida Sans"/>
            </a:endParaRPr>
          </a:p>
          <a:p>
            <a:pPr marL="298450" indent="-285750">
              <a:lnSpc>
                <a:spcPct val="100000"/>
              </a:lnSpc>
              <a:buAutoNum type="arabicPeriod" startAt="40"/>
              <a:tabLst>
                <a:tab pos="298450" algn="l"/>
              </a:tabLst>
            </a:pPr>
            <a:r>
              <a:rPr sz="1200" b="1" spc="-75" dirty="0">
                <a:solidFill>
                  <a:srgbClr val="231F20"/>
                </a:solidFill>
                <a:latin typeface="Lucida Sans"/>
                <a:cs typeface="Lucida Sans"/>
              </a:rPr>
              <a:t>Mail</a:t>
            </a:r>
            <a:r>
              <a:rPr sz="1200" b="1" spc="-85" dirty="0">
                <a:solidFill>
                  <a:srgbClr val="231F20"/>
                </a:solidFill>
                <a:latin typeface="Lucida Sans"/>
                <a:cs typeface="Lucida Sans"/>
              </a:rPr>
              <a:t> </a:t>
            </a:r>
            <a:r>
              <a:rPr sz="1200" b="1" spc="-45" dirty="0">
                <a:solidFill>
                  <a:srgbClr val="231F20"/>
                </a:solidFill>
                <a:latin typeface="Lucida Sans"/>
                <a:cs typeface="Lucida Sans"/>
              </a:rPr>
              <a:t>300</a:t>
            </a:r>
            <a:r>
              <a:rPr sz="1200" b="1" spc="-85" dirty="0">
                <a:solidFill>
                  <a:srgbClr val="231F20"/>
                </a:solidFill>
                <a:latin typeface="Lucida Sans"/>
                <a:cs typeface="Lucida Sans"/>
              </a:rPr>
              <a:t> </a:t>
            </a:r>
            <a:r>
              <a:rPr sz="1200" b="1" spc="120" dirty="0">
                <a:solidFill>
                  <a:srgbClr val="231F20"/>
                </a:solidFill>
                <a:latin typeface="Lucida Sans"/>
                <a:cs typeface="Lucida Sans"/>
              </a:rPr>
              <a:t>J</a:t>
            </a:r>
            <a:r>
              <a:rPr sz="1200" b="1" spc="-40" dirty="0">
                <a:solidFill>
                  <a:srgbClr val="231F20"/>
                </a:solidFill>
                <a:latin typeface="Lucida Sans"/>
                <a:cs typeface="Lucida Sans"/>
              </a:rPr>
              <a:t>ust</a:t>
            </a:r>
            <a:r>
              <a:rPr sz="1200" b="1" spc="-55" dirty="0">
                <a:solidFill>
                  <a:srgbClr val="231F20"/>
                </a:solidFill>
                <a:latin typeface="Lucida Sans"/>
                <a:cs typeface="Lucida Sans"/>
              </a:rPr>
              <a:t>-</a:t>
            </a:r>
            <a:r>
              <a:rPr sz="1200" b="1" spc="-45" dirty="0">
                <a:solidFill>
                  <a:srgbClr val="231F20"/>
                </a:solidFill>
                <a:latin typeface="Lucida Sans"/>
                <a:cs typeface="Lucida Sans"/>
              </a:rPr>
              <a:t>Sold</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100" dirty="0">
                <a:solidFill>
                  <a:srgbClr val="231F20"/>
                </a:solidFill>
                <a:latin typeface="Lucida Sans"/>
                <a:cs typeface="Lucida Sans"/>
              </a:rPr>
              <a:t>a</a:t>
            </a:r>
            <a:r>
              <a:rPr sz="1200" b="1" spc="-95" dirty="0">
                <a:solidFill>
                  <a:srgbClr val="231F20"/>
                </a:solidFill>
                <a:latin typeface="Lucida Sans"/>
                <a:cs typeface="Lucida Sans"/>
              </a:rPr>
              <a:t>r</a:t>
            </a:r>
            <a:r>
              <a:rPr sz="1200" b="1" spc="-110" dirty="0">
                <a:solidFill>
                  <a:srgbClr val="231F20"/>
                </a:solidFill>
                <a:latin typeface="Lucida Sans"/>
                <a:cs typeface="Lucida Sans"/>
              </a:rPr>
              <a:t>ds</a:t>
            </a:r>
            <a:endParaRPr sz="1200">
              <a:latin typeface="Lucida Sans"/>
              <a:cs typeface="Lucida Sans"/>
            </a:endParaRPr>
          </a:p>
          <a:p>
            <a:pPr marL="298450" indent="-285750">
              <a:lnSpc>
                <a:spcPct val="100000"/>
              </a:lnSpc>
              <a:buAutoNum type="arabicPeriod" startAt="40"/>
              <a:tabLst>
                <a:tab pos="298450" algn="l"/>
              </a:tabLst>
            </a:pPr>
            <a:r>
              <a:rPr sz="1200" b="1" spc="-95" dirty="0">
                <a:solidFill>
                  <a:srgbClr val="231F20"/>
                </a:solidFill>
                <a:latin typeface="Lucida Sans"/>
                <a:cs typeface="Lucida Sans"/>
              </a:rPr>
              <a:t>Ma</a:t>
            </a:r>
            <a:r>
              <a:rPr sz="1200" b="1" spc="-90" dirty="0">
                <a:solidFill>
                  <a:srgbClr val="231F20"/>
                </a:solidFill>
                <a:latin typeface="Lucida Sans"/>
                <a:cs typeface="Lucida Sans"/>
              </a:rPr>
              <a:t>k</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20" dirty="0">
                <a:solidFill>
                  <a:srgbClr val="231F20"/>
                </a:solidFill>
                <a:latin typeface="Lucida Sans"/>
                <a:cs typeface="Lucida Sans"/>
              </a:rPr>
              <a:t>7-</a:t>
            </a:r>
            <a:r>
              <a:rPr sz="1200" b="1" spc="-40" dirty="0">
                <a:solidFill>
                  <a:srgbClr val="231F20"/>
                </a:solidFill>
                <a:latin typeface="Lucida Sans"/>
                <a:cs typeface="Lucida Sans"/>
              </a:rPr>
              <a:t>D</a:t>
            </a:r>
            <a:r>
              <a:rPr sz="1200" b="1" spc="-85" dirty="0">
                <a:solidFill>
                  <a:srgbClr val="231F20"/>
                </a:solidFill>
                <a:latin typeface="Lucida Sans"/>
                <a:cs typeface="Lucida Sans"/>
              </a:rPr>
              <a:t>ay </a:t>
            </a:r>
            <a:r>
              <a:rPr sz="1200" b="1" spc="-90" dirty="0">
                <a:solidFill>
                  <a:srgbClr val="231F20"/>
                </a:solidFill>
                <a:latin typeface="Lucida Sans"/>
                <a:cs typeface="Lucida Sans"/>
              </a:rPr>
              <a:t>F</a:t>
            </a:r>
            <a:r>
              <a:rPr sz="1200" b="1" spc="-50" dirty="0">
                <a:solidFill>
                  <a:srgbClr val="231F20"/>
                </a:solidFill>
                <a:latin typeface="Lucida Sans"/>
                <a:cs typeface="Lucida Sans"/>
              </a:rPr>
              <a:t>ol</a:t>
            </a:r>
            <a:r>
              <a:rPr sz="1200" b="1" spc="-40" dirty="0">
                <a:solidFill>
                  <a:srgbClr val="231F20"/>
                </a:solidFill>
                <a:latin typeface="Lucida Sans"/>
                <a:cs typeface="Lucida Sans"/>
              </a:rPr>
              <a:t>l</a:t>
            </a:r>
            <a:r>
              <a:rPr sz="1200" b="1" spc="-25" dirty="0">
                <a:solidFill>
                  <a:srgbClr val="231F20"/>
                </a:solidFill>
                <a:latin typeface="Lucida Sans"/>
                <a:cs typeface="Lucida Sans"/>
              </a:rPr>
              <a:t>o</a:t>
            </a:r>
            <a:r>
              <a:rPr sz="1200" b="1" spc="15" dirty="0">
                <a:solidFill>
                  <a:srgbClr val="231F20"/>
                </a:solidFill>
                <a:latin typeface="Lucida Sans"/>
                <a:cs typeface="Lucida Sans"/>
              </a:rPr>
              <a:t>w-</a:t>
            </a:r>
            <a:r>
              <a:rPr sz="1200" b="1" spc="5" dirty="0">
                <a:solidFill>
                  <a:srgbClr val="231F20"/>
                </a:solidFill>
                <a:latin typeface="Lucida Sans"/>
                <a:cs typeface="Lucida Sans"/>
              </a:rPr>
              <a:t>U</a:t>
            </a:r>
            <a:r>
              <a:rPr sz="1200" b="1" spc="-75" dirty="0">
                <a:solidFill>
                  <a:srgbClr val="231F20"/>
                </a:solidFill>
                <a:latin typeface="Lucida Sans"/>
                <a:cs typeface="Lucida Sans"/>
              </a:rPr>
              <a:t>p</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all</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a:p>
            <a:pPr marL="298450" indent="-285750">
              <a:lnSpc>
                <a:spcPct val="100000"/>
              </a:lnSpc>
              <a:buAutoNum type="arabicPeriod" startAt="40"/>
              <a:tabLst>
                <a:tab pos="298450" algn="l"/>
              </a:tabLst>
            </a:pPr>
            <a:r>
              <a:rPr sz="1200" b="1" spc="-95" dirty="0">
                <a:solidFill>
                  <a:srgbClr val="231F20"/>
                </a:solidFill>
                <a:latin typeface="Lucida Sans"/>
                <a:cs typeface="Lucida Sans"/>
              </a:rPr>
              <a:t>Ma</a:t>
            </a:r>
            <a:r>
              <a:rPr sz="1200" b="1" spc="-90" dirty="0">
                <a:solidFill>
                  <a:srgbClr val="231F20"/>
                </a:solidFill>
                <a:latin typeface="Lucida Sans"/>
                <a:cs typeface="Lucida Sans"/>
              </a:rPr>
              <a:t>k</a:t>
            </a:r>
            <a:r>
              <a:rPr sz="1200" b="1" spc="-50" dirty="0">
                <a:solidFill>
                  <a:srgbClr val="231F20"/>
                </a:solidFill>
                <a:latin typeface="Lucida Sans"/>
                <a:cs typeface="Lucida Sans"/>
              </a:rPr>
              <a:t>e</a:t>
            </a:r>
            <a:r>
              <a:rPr sz="1200" b="1" spc="-85" dirty="0">
                <a:solidFill>
                  <a:srgbClr val="231F20"/>
                </a:solidFill>
                <a:latin typeface="Lucida Sans"/>
                <a:cs typeface="Lucida Sans"/>
              </a:rPr>
              <a:t> </a:t>
            </a:r>
            <a:r>
              <a:rPr sz="1200" b="1" spc="-15" dirty="0">
                <a:solidFill>
                  <a:srgbClr val="231F20"/>
                </a:solidFill>
                <a:latin typeface="Lucida Sans"/>
                <a:cs typeface="Lucida Sans"/>
              </a:rPr>
              <a:t>30-</a:t>
            </a:r>
            <a:r>
              <a:rPr sz="1200" b="1" spc="-25" dirty="0">
                <a:solidFill>
                  <a:srgbClr val="231F20"/>
                </a:solidFill>
                <a:latin typeface="Lucida Sans"/>
                <a:cs typeface="Lucida Sans"/>
              </a:rPr>
              <a:t>D</a:t>
            </a:r>
            <a:r>
              <a:rPr sz="1200" b="1" spc="-85" dirty="0">
                <a:solidFill>
                  <a:srgbClr val="231F20"/>
                </a:solidFill>
                <a:latin typeface="Lucida Sans"/>
                <a:cs typeface="Lucida Sans"/>
              </a:rPr>
              <a:t>ay </a:t>
            </a:r>
            <a:r>
              <a:rPr sz="1200" b="1" spc="-90" dirty="0">
                <a:solidFill>
                  <a:srgbClr val="231F20"/>
                </a:solidFill>
                <a:latin typeface="Lucida Sans"/>
                <a:cs typeface="Lucida Sans"/>
              </a:rPr>
              <a:t>F</a:t>
            </a:r>
            <a:r>
              <a:rPr sz="1200" b="1" spc="-50" dirty="0">
                <a:solidFill>
                  <a:srgbClr val="231F20"/>
                </a:solidFill>
                <a:latin typeface="Lucida Sans"/>
                <a:cs typeface="Lucida Sans"/>
              </a:rPr>
              <a:t>ol</a:t>
            </a:r>
            <a:r>
              <a:rPr sz="1200" b="1" spc="-40" dirty="0">
                <a:solidFill>
                  <a:srgbClr val="231F20"/>
                </a:solidFill>
                <a:latin typeface="Lucida Sans"/>
                <a:cs typeface="Lucida Sans"/>
              </a:rPr>
              <a:t>l</a:t>
            </a:r>
            <a:r>
              <a:rPr sz="1200" b="1" spc="-25" dirty="0">
                <a:solidFill>
                  <a:srgbClr val="231F20"/>
                </a:solidFill>
                <a:latin typeface="Lucida Sans"/>
                <a:cs typeface="Lucida Sans"/>
              </a:rPr>
              <a:t>o</a:t>
            </a:r>
            <a:r>
              <a:rPr sz="1200" b="1" spc="15" dirty="0">
                <a:solidFill>
                  <a:srgbClr val="231F20"/>
                </a:solidFill>
                <a:latin typeface="Lucida Sans"/>
                <a:cs typeface="Lucida Sans"/>
              </a:rPr>
              <a:t>w-</a:t>
            </a:r>
            <a:r>
              <a:rPr sz="1200" b="1" spc="5" dirty="0">
                <a:solidFill>
                  <a:srgbClr val="231F20"/>
                </a:solidFill>
                <a:latin typeface="Lucida Sans"/>
                <a:cs typeface="Lucida Sans"/>
              </a:rPr>
              <a:t>U</a:t>
            </a:r>
            <a:r>
              <a:rPr sz="1200" b="1" spc="-75" dirty="0">
                <a:solidFill>
                  <a:srgbClr val="231F20"/>
                </a:solidFill>
                <a:latin typeface="Lucida Sans"/>
                <a:cs typeface="Lucida Sans"/>
              </a:rPr>
              <a:t>p</a:t>
            </a:r>
            <a:r>
              <a:rPr sz="1200" b="1" spc="-85" dirty="0">
                <a:solidFill>
                  <a:srgbClr val="231F20"/>
                </a:solidFill>
                <a:latin typeface="Lucida Sans"/>
                <a:cs typeface="Lucida Sans"/>
              </a:rPr>
              <a:t> </a:t>
            </a:r>
            <a:r>
              <a:rPr sz="1200" b="1" spc="-20" dirty="0">
                <a:solidFill>
                  <a:srgbClr val="231F20"/>
                </a:solidFill>
                <a:latin typeface="Lucida Sans"/>
                <a:cs typeface="Lucida Sans"/>
              </a:rPr>
              <a:t>C</a:t>
            </a:r>
            <a:r>
              <a:rPr sz="1200" b="1" spc="-65" dirty="0">
                <a:solidFill>
                  <a:srgbClr val="231F20"/>
                </a:solidFill>
                <a:latin typeface="Lucida Sans"/>
                <a:cs typeface="Lucida Sans"/>
              </a:rPr>
              <a:t>all</a:t>
            </a:r>
            <a:r>
              <a:rPr sz="1200" b="1" spc="-85" dirty="0">
                <a:solidFill>
                  <a:srgbClr val="231F20"/>
                </a:solidFill>
                <a:latin typeface="Lucida Sans"/>
                <a:cs typeface="Lucida Sans"/>
              </a:rPr>
              <a:t> </a:t>
            </a:r>
            <a:r>
              <a:rPr sz="1200" b="1" spc="-60" dirty="0">
                <a:solidFill>
                  <a:srgbClr val="231F20"/>
                </a:solidFill>
                <a:latin typeface="Lucida Sans"/>
                <a:cs typeface="Lucida Sans"/>
              </a:rPr>
              <a:t>t</a:t>
            </a:r>
            <a:r>
              <a:rPr sz="1200" b="1" spc="-20" dirty="0">
                <a:solidFill>
                  <a:srgbClr val="231F20"/>
                </a:solidFill>
                <a:latin typeface="Lucida Sans"/>
                <a:cs typeface="Lucida Sans"/>
              </a:rPr>
              <a:t>o</a:t>
            </a:r>
            <a:r>
              <a:rPr sz="1200" b="1" spc="-85" dirty="0">
                <a:solidFill>
                  <a:srgbClr val="231F20"/>
                </a:solidFill>
                <a:latin typeface="Lucida Sans"/>
                <a:cs typeface="Lucida Sans"/>
              </a:rPr>
              <a:t> </a:t>
            </a:r>
            <a:r>
              <a:rPr sz="1200" b="1" spc="-60" dirty="0">
                <a:solidFill>
                  <a:srgbClr val="231F20"/>
                </a:solidFill>
                <a:latin typeface="Lucida Sans"/>
                <a:cs typeface="Lucida Sans"/>
              </a:rPr>
              <a:t>Buy</a:t>
            </a:r>
            <a:r>
              <a:rPr sz="1200" b="1" spc="-75" dirty="0">
                <a:solidFill>
                  <a:srgbClr val="231F20"/>
                </a:solidFill>
                <a:latin typeface="Lucida Sans"/>
                <a:cs typeface="Lucida Sans"/>
              </a:rPr>
              <a:t>er</a:t>
            </a:r>
            <a:endParaRPr sz="1200">
              <a:latin typeface="Lucida Sans"/>
              <a:cs typeface="Lucida Sans"/>
            </a:endParaRPr>
          </a:p>
        </p:txBody>
      </p:sp>
      <p:sp>
        <p:nvSpPr>
          <p:cNvPr id="8" name="object 8"/>
          <p:cNvSpPr txBox="1"/>
          <p:nvPr/>
        </p:nvSpPr>
        <p:spPr>
          <a:xfrm>
            <a:off x="914400" y="33147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75" dirty="0">
                <a:solidFill>
                  <a:srgbClr val="FFFFFF"/>
                </a:solidFill>
                <a:latin typeface="Gill Sans MT"/>
                <a:cs typeface="Gill Sans MT"/>
              </a:rPr>
              <a:t>POS</a:t>
            </a:r>
            <a:r>
              <a:rPr sz="1600" b="1" spc="-270" dirty="0">
                <a:solidFill>
                  <a:srgbClr val="FFFFFF"/>
                </a:solidFill>
                <a:latin typeface="Gill Sans MT"/>
                <a:cs typeface="Gill Sans MT"/>
              </a:rPr>
              <a:t>T</a:t>
            </a:r>
            <a:r>
              <a:rPr sz="1600" b="1" spc="-40" dirty="0">
                <a:solidFill>
                  <a:srgbClr val="FFFFFF"/>
                </a:solidFill>
                <a:latin typeface="Gill Sans MT"/>
                <a:cs typeface="Gill Sans MT"/>
              </a:rPr>
              <a:t>-C</a:t>
            </a:r>
            <a:r>
              <a:rPr sz="1600" b="1" spc="-80" dirty="0">
                <a:solidFill>
                  <a:srgbClr val="FFFFFF"/>
                </a:solidFill>
                <a:latin typeface="Gill Sans MT"/>
                <a:cs typeface="Gill Sans MT"/>
              </a:rPr>
              <a:t>L</a:t>
            </a:r>
            <a:r>
              <a:rPr sz="1600" b="1" spc="-90" dirty="0">
                <a:solidFill>
                  <a:srgbClr val="FFFFFF"/>
                </a:solidFill>
                <a:latin typeface="Gill Sans MT"/>
                <a:cs typeface="Gill Sans MT"/>
              </a:rPr>
              <a:t>OSING</a:t>
            </a:r>
            <a:r>
              <a:rPr sz="1600" b="1" spc="-45" dirty="0">
                <a:solidFill>
                  <a:srgbClr val="FFFFFF"/>
                </a:solidFill>
                <a:latin typeface="Gill Sans MT"/>
                <a:cs typeface="Gill Sans MT"/>
              </a:rPr>
              <a:t> </a:t>
            </a:r>
            <a:r>
              <a:rPr sz="1600" b="1" spc="-229" dirty="0">
                <a:solidFill>
                  <a:srgbClr val="FFFFFF"/>
                </a:solidFill>
                <a:latin typeface="Gill Sans MT"/>
                <a:cs typeface="Gill Sans MT"/>
              </a:rPr>
              <a:t>A</a:t>
            </a:r>
            <a:r>
              <a:rPr sz="1600" b="1" spc="-90" dirty="0">
                <a:solidFill>
                  <a:srgbClr val="FFFFFF"/>
                </a:solidFill>
                <a:latin typeface="Gill Sans MT"/>
                <a:cs typeface="Gill Sans MT"/>
              </a:rPr>
              <a:t>CTIVITIES</a:t>
            </a:r>
            <a:endParaRPr sz="1600">
              <a:latin typeface="Gill Sans MT"/>
              <a:cs typeface="Gill Sans M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3065673" y="3134696"/>
            <a:ext cx="1322705" cy="561340"/>
          </a:xfrm>
          <a:prstGeom prst="rect">
            <a:avLst/>
          </a:prstGeom>
          <a:ln w="10581">
            <a:solidFill>
              <a:srgbClr val="0054A4"/>
            </a:solidFill>
          </a:ln>
        </p:spPr>
        <p:txBody>
          <a:bodyPr vert="horz" wrap="square" lIns="0" tIns="6350" rIns="0" bIns="0" rtlCol="0">
            <a:spAutoFit/>
          </a:bodyPr>
          <a:lstStyle/>
          <a:p>
            <a:pPr>
              <a:lnSpc>
                <a:spcPct val="100000"/>
              </a:lnSpc>
              <a:spcBef>
                <a:spcPts val="50"/>
              </a:spcBef>
            </a:pPr>
            <a:endParaRPr sz="1200">
              <a:latin typeface="Times New Roman"/>
              <a:cs typeface="Times New Roman"/>
            </a:endParaRPr>
          </a:p>
          <a:p>
            <a:pPr marL="151765">
              <a:lnSpc>
                <a:spcPct val="100000"/>
              </a:lnSpc>
            </a:pPr>
            <a:r>
              <a:rPr sz="1400" spc="-185" dirty="0">
                <a:solidFill>
                  <a:srgbClr val="231F20"/>
                </a:solidFill>
                <a:latin typeface="Lucida Sans"/>
                <a:cs typeface="Lucida Sans"/>
              </a:rPr>
              <a:t>T</a:t>
            </a:r>
            <a:r>
              <a:rPr sz="1400" spc="-40" dirty="0">
                <a:solidFill>
                  <a:srgbClr val="231F20"/>
                </a:solidFill>
                <a:latin typeface="Lucida Sans"/>
                <a:cs typeface="Lucida Sans"/>
              </a:rPr>
              <a:t>eam</a:t>
            </a:r>
            <a:r>
              <a:rPr sz="1400" spc="-95" dirty="0">
                <a:solidFill>
                  <a:srgbClr val="231F20"/>
                </a:solidFill>
                <a:latin typeface="Lucida Sans"/>
                <a:cs typeface="Lucida Sans"/>
              </a:rPr>
              <a:t> </a:t>
            </a:r>
            <a:r>
              <a:rPr sz="1400" spc="-55" dirty="0">
                <a:solidFill>
                  <a:srgbClr val="231F20"/>
                </a:solidFill>
                <a:latin typeface="Lucida Sans"/>
                <a:cs typeface="Lucida Sans"/>
              </a:rPr>
              <a:t>Leader</a:t>
            </a:r>
            <a:endParaRPr sz="1400">
              <a:latin typeface="Lucida Sans"/>
              <a:cs typeface="Lucida Sans"/>
            </a:endParaRPr>
          </a:p>
        </p:txBody>
      </p:sp>
      <p:sp>
        <p:nvSpPr>
          <p:cNvPr id="4" name="object 4"/>
          <p:cNvSpPr txBox="1"/>
          <p:nvPr/>
        </p:nvSpPr>
        <p:spPr>
          <a:xfrm>
            <a:off x="1401269" y="4081010"/>
            <a:ext cx="1322705" cy="561340"/>
          </a:xfrm>
          <a:prstGeom prst="rect">
            <a:avLst/>
          </a:prstGeom>
          <a:ln w="10581">
            <a:solidFill>
              <a:srgbClr val="0054A4"/>
            </a:solidFill>
          </a:ln>
        </p:spPr>
        <p:txBody>
          <a:bodyPr vert="horz" wrap="square" lIns="0" tIns="109855" rIns="0" bIns="0" rtlCol="0">
            <a:spAutoFit/>
          </a:bodyPr>
          <a:lstStyle/>
          <a:p>
            <a:pPr marL="208279" marR="200660" indent="198755">
              <a:lnSpc>
                <a:spcPts val="1630"/>
              </a:lnSpc>
              <a:spcBef>
                <a:spcPts val="865"/>
              </a:spcBef>
            </a:pPr>
            <a:r>
              <a:rPr sz="1400" spc="-80" dirty="0">
                <a:solidFill>
                  <a:srgbClr val="231F20"/>
                </a:solidFill>
                <a:latin typeface="Lucida Sans"/>
                <a:cs typeface="Lucida Sans"/>
              </a:rPr>
              <a:t>Listing </a:t>
            </a:r>
            <a:r>
              <a:rPr sz="1400" spc="-75" dirty="0">
                <a:solidFill>
                  <a:srgbClr val="231F20"/>
                </a:solidFill>
                <a:latin typeface="Lucida Sans"/>
                <a:cs typeface="Lucida Sans"/>
              </a:rPr>
              <a:t> </a:t>
            </a:r>
            <a:r>
              <a:rPr sz="1400" spc="-70" dirty="0">
                <a:solidFill>
                  <a:srgbClr val="231F20"/>
                </a:solidFill>
                <a:latin typeface="Lucida Sans"/>
                <a:cs typeface="Lucida Sans"/>
              </a:rPr>
              <a:t>Specialist(s)</a:t>
            </a:r>
            <a:endParaRPr sz="1400">
              <a:latin typeface="Lucida Sans"/>
              <a:cs typeface="Lucida Sans"/>
            </a:endParaRPr>
          </a:p>
        </p:txBody>
      </p:sp>
      <p:sp>
        <p:nvSpPr>
          <p:cNvPr id="5" name="object 5"/>
          <p:cNvSpPr txBox="1"/>
          <p:nvPr/>
        </p:nvSpPr>
        <p:spPr>
          <a:xfrm>
            <a:off x="4806819" y="4081010"/>
            <a:ext cx="1322705" cy="561340"/>
          </a:xfrm>
          <a:prstGeom prst="rect">
            <a:avLst/>
          </a:prstGeom>
          <a:ln w="10581">
            <a:solidFill>
              <a:srgbClr val="0054A4"/>
            </a:solidFill>
          </a:ln>
        </p:spPr>
        <p:txBody>
          <a:bodyPr vert="horz" wrap="square" lIns="0" tIns="111760" rIns="0" bIns="0" rtlCol="0">
            <a:spAutoFit/>
          </a:bodyPr>
          <a:lstStyle/>
          <a:p>
            <a:pPr marL="208279" marR="200660" indent="222885">
              <a:lnSpc>
                <a:spcPts val="1630"/>
              </a:lnSpc>
              <a:spcBef>
                <a:spcPts val="880"/>
              </a:spcBef>
            </a:pPr>
            <a:r>
              <a:rPr sz="1400" spc="-35" dirty="0">
                <a:solidFill>
                  <a:srgbClr val="231F20"/>
                </a:solidFill>
                <a:latin typeface="Lucida Sans"/>
                <a:cs typeface="Lucida Sans"/>
              </a:rPr>
              <a:t>Buyer </a:t>
            </a:r>
            <a:r>
              <a:rPr sz="1400" spc="-30" dirty="0">
                <a:solidFill>
                  <a:srgbClr val="231F20"/>
                </a:solidFill>
                <a:latin typeface="Lucida Sans"/>
                <a:cs typeface="Lucida Sans"/>
              </a:rPr>
              <a:t> </a:t>
            </a:r>
            <a:r>
              <a:rPr sz="1400" spc="-70" dirty="0">
                <a:solidFill>
                  <a:srgbClr val="231F20"/>
                </a:solidFill>
                <a:latin typeface="Lucida Sans"/>
                <a:cs typeface="Lucida Sans"/>
              </a:rPr>
              <a:t>Specialist(s)</a:t>
            </a:r>
            <a:endParaRPr sz="1400">
              <a:latin typeface="Lucida Sans"/>
              <a:cs typeface="Lucida Sans"/>
            </a:endParaRPr>
          </a:p>
        </p:txBody>
      </p:sp>
      <p:sp>
        <p:nvSpPr>
          <p:cNvPr id="6" name="object 6"/>
          <p:cNvSpPr/>
          <p:nvPr/>
        </p:nvSpPr>
        <p:spPr>
          <a:xfrm>
            <a:off x="1955038" y="4730660"/>
            <a:ext cx="118110" cy="208279"/>
          </a:xfrm>
          <a:custGeom>
            <a:avLst/>
            <a:gdLst/>
            <a:ahLst/>
            <a:cxnLst/>
            <a:rect l="l" t="t" r="r" b="b"/>
            <a:pathLst>
              <a:path w="118110" h="208279">
                <a:moveTo>
                  <a:pt x="117500" y="124866"/>
                </a:moveTo>
                <a:lnTo>
                  <a:pt x="81762" y="124866"/>
                </a:lnTo>
                <a:lnTo>
                  <a:pt x="81762" y="0"/>
                </a:lnTo>
                <a:lnTo>
                  <a:pt x="36309" y="0"/>
                </a:lnTo>
                <a:lnTo>
                  <a:pt x="36309" y="124866"/>
                </a:lnTo>
                <a:lnTo>
                  <a:pt x="0" y="124866"/>
                </a:lnTo>
                <a:lnTo>
                  <a:pt x="58750" y="208140"/>
                </a:lnTo>
                <a:lnTo>
                  <a:pt x="117500" y="124866"/>
                </a:lnTo>
                <a:close/>
              </a:path>
            </a:pathLst>
          </a:custGeom>
          <a:solidFill>
            <a:srgbClr val="0054A4"/>
          </a:solidFill>
        </p:spPr>
        <p:txBody>
          <a:bodyPr wrap="square" lIns="0" tIns="0" rIns="0" bIns="0" rtlCol="0"/>
          <a:lstStyle/>
          <a:p>
            <a:endParaRPr/>
          </a:p>
        </p:txBody>
      </p:sp>
      <p:sp>
        <p:nvSpPr>
          <p:cNvPr id="7" name="object 7"/>
          <p:cNvSpPr/>
          <p:nvPr/>
        </p:nvSpPr>
        <p:spPr>
          <a:xfrm>
            <a:off x="1955038" y="3392372"/>
            <a:ext cx="819785" cy="499745"/>
          </a:xfrm>
          <a:custGeom>
            <a:avLst/>
            <a:gdLst/>
            <a:ahLst/>
            <a:cxnLst/>
            <a:rect l="l" t="t" r="r" b="b"/>
            <a:pathLst>
              <a:path w="819785" h="499745">
                <a:moveTo>
                  <a:pt x="819645" y="0"/>
                </a:moveTo>
                <a:lnTo>
                  <a:pt x="36474" y="0"/>
                </a:lnTo>
                <a:lnTo>
                  <a:pt x="36474" y="22733"/>
                </a:lnTo>
                <a:lnTo>
                  <a:pt x="36309" y="22733"/>
                </a:lnTo>
                <a:lnTo>
                  <a:pt x="36309" y="415899"/>
                </a:lnTo>
                <a:lnTo>
                  <a:pt x="0" y="415899"/>
                </a:lnTo>
                <a:lnTo>
                  <a:pt x="58750" y="499173"/>
                </a:lnTo>
                <a:lnTo>
                  <a:pt x="117500" y="415899"/>
                </a:lnTo>
                <a:lnTo>
                  <a:pt x="81762" y="415899"/>
                </a:lnTo>
                <a:lnTo>
                  <a:pt x="81762" y="45453"/>
                </a:lnTo>
                <a:lnTo>
                  <a:pt x="819645" y="45453"/>
                </a:lnTo>
                <a:lnTo>
                  <a:pt x="819645" y="0"/>
                </a:lnTo>
                <a:close/>
              </a:path>
            </a:pathLst>
          </a:custGeom>
          <a:solidFill>
            <a:srgbClr val="0054A4"/>
          </a:solidFill>
        </p:spPr>
        <p:txBody>
          <a:bodyPr wrap="square" lIns="0" tIns="0" rIns="0" bIns="0" rtlCol="0"/>
          <a:lstStyle/>
          <a:p>
            <a:endParaRPr/>
          </a:p>
        </p:txBody>
      </p:sp>
      <p:sp>
        <p:nvSpPr>
          <p:cNvPr id="8" name="object 8"/>
          <p:cNvSpPr/>
          <p:nvPr/>
        </p:nvSpPr>
        <p:spPr>
          <a:xfrm>
            <a:off x="4679289" y="3392372"/>
            <a:ext cx="819785" cy="499745"/>
          </a:xfrm>
          <a:custGeom>
            <a:avLst/>
            <a:gdLst/>
            <a:ahLst/>
            <a:cxnLst/>
            <a:rect l="l" t="t" r="r" b="b"/>
            <a:pathLst>
              <a:path w="819785" h="499745">
                <a:moveTo>
                  <a:pt x="819632" y="415899"/>
                </a:moveTo>
                <a:lnTo>
                  <a:pt x="783348" y="415899"/>
                </a:lnTo>
                <a:lnTo>
                  <a:pt x="783348" y="22733"/>
                </a:lnTo>
                <a:lnTo>
                  <a:pt x="783170" y="22733"/>
                </a:lnTo>
                <a:lnTo>
                  <a:pt x="783170" y="0"/>
                </a:lnTo>
                <a:lnTo>
                  <a:pt x="0" y="0"/>
                </a:lnTo>
                <a:lnTo>
                  <a:pt x="0" y="45453"/>
                </a:lnTo>
                <a:lnTo>
                  <a:pt x="737882" y="45453"/>
                </a:lnTo>
                <a:lnTo>
                  <a:pt x="737882" y="415899"/>
                </a:lnTo>
                <a:lnTo>
                  <a:pt x="702132" y="415899"/>
                </a:lnTo>
                <a:lnTo>
                  <a:pt x="760882" y="499173"/>
                </a:lnTo>
                <a:lnTo>
                  <a:pt x="819632" y="415899"/>
                </a:lnTo>
                <a:close/>
              </a:path>
            </a:pathLst>
          </a:custGeom>
          <a:solidFill>
            <a:srgbClr val="0054A4"/>
          </a:solidFill>
        </p:spPr>
        <p:txBody>
          <a:bodyPr wrap="square" lIns="0" tIns="0" rIns="0" bIns="0" rtlCol="0"/>
          <a:lstStyle/>
          <a:p>
            <a:endParaRPr/>
          </a:p>
        </p:txBody>
      </p:sp>
      <p:sp>
        <p:nvSpPr>
          <p:cNvPr id="9" name="object 9"/>
          <p:cNvSpPr/>
          <p:nvPr/>
        </p:nvSpPr>
        <p:spPr>
          <a:xfrm>
            <a:off x="5409387" y="4730660"/>
            <a:ext cx="118110" cy="208279"/>
          </a:xfrm>
          <a:custGeom>
            <a:avLst/>
            <a:gdLst/>
            <a:ahLst/>
            <a:cxnLst/>
            <a:rect l="l" t="t" r="r" b="b"/>
            <a:pathLst>
              <a:path w="118110" h="208279">
                <a:moveTo>
                  <a:pt x="117500" y="124866"/>
                </a:moveTo>
                <a:lnTo>
                  <a:pt x="81470" y="124866"/>
                </a:lnTo>
                <a:lnTo>
                  <a:pt x="81470" y="0"/>
                </a:lnTo>
                <a:lnTo>
                  <a:pt x="36017" y="0"/>
                </a:lnTo>
                <a:lnTo>
                  <a:pt x="36017" y="124866"/>
                </a:lnTo>
                <a:lnTo>
                  <a:pt x="0" y="124866"/>
                </a:lnTo>
                <a:lnTo>
                  <a:pt x="58750" y="208140"/>
                </a:lnTo>
                <a:lnTo>
                  <a:pt x="117500" y="124866"/>
                </a:lnTo>
                <a:close/>
              </a:path>
            </a:pathLst>
          </a:custGeom>
          <a:solidFill>
            <a:srgbClr val="0054A4"/>
          </a:solidFill>
        </p:spPr>
        <p:txBody>
          <a:bodyPr wrap="square" lIns="0" tIns="0" rIns="0" bIns="0" rtlCol="0"/>
          <a:lstStyle/>
          <a:p>
            <a:endParaRPr/>
          </a:p>
        </p:txBody>
      </p:sp>
      <p:sp>
        <p:nvSpPr>
          <p:cNvPr id="10" name="object 10"/>
          <p:cNvSpPr txBox="1"/>
          <p:nvPr/>
        </p:nvSpPr>
        <p:spPr>
          <a:xfrm>
            <a:off x="1401269" y="5039301"/>
            <a:ext cx="1322705" cy="561340"/>
          </a:xfrm>
          <a:prstGeom prst="rect">
            <a:avLst/>
          </a:prstGeom>
          <a:ln w="10581">
            <a:solidFill>
              <a:srgbClr val="0054A4"/>
            </a:solidFill>
          </a:ln>
        </p:spPr>
        <p:txBody>
          <a:bodyPr vert="horz" wrap="square" lIns="0" tIns="106680" rIns="0" bIns="0" rtlCol="0">
            <a:spAutoFit/>
          </a:bodyPr>
          <a:lstStyle/>
          <a:p>
            <a:pPr marL="176530" marR="168910" indent="230504">
              <a:lnSpc>
                <a:spcPts val="1630"/>
              </a:lnSpc>
              <a:spcBef>
                <a:spcPts val="840"/>
              </a:spcBef>
            </a:pPr>
            <a:r>
              <a:rPr sz="1400" spc="-80" dirty="0">
                <a:solidFill>
                  <a:srgbClr val="231F20"/>
                </a:solidFill>
                <a:latin typeface="Lucida Sans"/>
                <a:cs typeface="Lucida Sans"/>
              </a:rPr>
              <a:t>Listing </a:t>
            </a:r>
            <a:r>
              <a:rPr sz="1400" spc="-75" dirty="0">
                <a:solidFill>
                  <a:srgbClr val="231F20"/>
                </a:solidFill>
                <a:latin typeface="Lucida Sans"/>
                <a:cs typeface="Lucida Sans"/>
              </a:rPr>
              <a:t> </a:t>
            </a:r>
            <a:r>
              <a:rPr sz="1400" spc="-50" dirty="0">
                <a:solidFill>
                  <a:srgbClr val="231F20"/>
                </a:solidFill>
                <a:latin typeface="Lucida Sans"/>
                <a:cs typeface="Lucida Sans"/>
              </a:rPr>
              <a:t>Coordinator</a:t>
            </a:r>
            <a:endParaRPr sz="1400">
              <a:latin typeface="Lucida Sans"/>
              <a:cs typeface="Lucida Sans"/>
            </a:endParaRPr>
          </a:p>
        </p:txBody>
      </p:sp>
      <p:sp>
        <p:nvSpPr>
          <p:cNvPr id="11" name="object 11"/>
          <p:cNvSpPr txBox="1"/>
          <p:nvPr/>
        </p:nvSpPr>
        <p:spPr>
          <a:xfrm>
            <a:off x="4803840" y="5039301"/>
            <a:ext cx="1329055" cy="561340"/>
          </a:xfrm>
          <a:prstGeom prst="rect">
            <a:avLst/>
          </a:prstGeom>
          <a:ln w="10581">
            <a:solidFill>
              <a:srgbClr val="0054A4"/>
            </a:solidFill>
          </a:ln>
        </p:spPr>
        <p:txBody>
          <a:bodyPr vert="horz" wrap="square" lIns="0" tIns="121285" rIns="0" bIns="0" rtlCol="0">
            <a:spAutoFit/>
          </a:bodyPr>
          <a:lstStyle/>
          <a:p>
            <a:pPr marL="179705" marR="172085" indent="183515">
              <a:lnSpc>
                <a:spcPts val="1630"/>
              </a:lnSpc>
              <a:spcBef>
                <a:spcPts val="955"/>
              </a:spcBef>
            </a:pPr>
            <a:r>
              <a:rPr sz="1400" spc="-55" dirty="0">
                <a:solidFill>
                  <a:srgbClr val="231F20"/>
                </a:solidFill>
                <a:latin typeface="Lucida Sans"/>
                <a:cs typeface="Lucida Sans"/>
              </a:rPr>
              <a:t>Closing </a:t>
            </a:r>
            <a:r>
              <a:rPr sz="1400" spc="-50" dirty="0">
                <a:solidFill>
                  <a:srgbClr val="231F20"/>
                </a:solidFill>
                <a:latin typeface="Lucida Sans"/>
                <a:cs typeface="Lucida Sans"/>
              </a:rPr>
              <a:t> Coordinator</a:t>
            </a:r>
            <a:endParaRPr sz="1400">
              <a:latin typeface="Lucida Sans"/>
              <a:cs typeface="Lucida Sans"/>
            </a:endParaRPr>
          </a:p>
        </p:txBody>
      </p:sp>
      <p:sp>
        <p:nvSpPr>
          <p:cNvPr id="12" name="object 12"/>
          <p:cNvSpPr txBox="1"/>
          <p:nvPr/>
        </p:nvSpPr>
        <p:spPr>
          <a:xfrm>
            <a:off x="3065673" y="5039301"/>
            <a:ext cx="1322705" cy="561340"/>
          </a:xfrm>
          <a:prstGeom prst="rect">
            <a:avLst/>
          </a:prstGeom>
          <a:ln w="10581">
            <a:solidFill>
              <a:srgbClr val="0054A4"/>
            </a:solidFill>
          </a:ln>
        </p:spPr>
        <p:txBody>
          <a:bodyPr vert="horz" wrap="square" lIns="0" tIns="106680" rIns="0" bIns="0" rtlCol="0">
            <a:spAutoFit/>
          </a:bodyPr>
          <a:lstStyle/>
          <a:p>
            <a:pPr marL="176530" marR="168910" indent="91440">
              <a:lnSpc>
                <a:spcPts val="1630"/>
              </a:lnSpc>
              <a:spcBef>
                <a:spcPts val="840"/>
              </a:spcBef>
            </a:pPr>
            <a:r>
              <a:rPr sz="1400" spc="-75" dirty="0">
                <a:solidFill>
                  <a:srgbClr val="231F20"/>
                </a:solidFill>
                <a:latin typeface="Lucida Sans"/>
                <a:cs typeface="Lucida Sans"/>
              </a:rPr>
              <a:t>Marketing </a:t>
            </a:r>
            <a:r>
              <a:rPr sz="1400" spc="-70" dirty="0">
                <a:solidFill>
                  <a:srgbClr val="231F20"/>
                </a:solidFill>
                <a:latin typeface="Lucida Sans"/>
                <a:cs typeface="Lucida Sans"/>
              </a:rPr>
              <a:t> </a:t>
            </a:r>
            <a:r>
              <a:rPr sz="1400" spc="-50" dirty="0">
                <a:solidFill>
                  <a:srgbClr val="231F20"/>
                </a:solidFill>
                <a:latin typeface="Lucida Sans"/>
                <a:cs typeface="Lucida Sans"/>
              </a:rPr>
              <a:t>Coordinator</a:t>
            </a:r>
            <a:endParaRPr sz="1400">
              <a:latin typeface="Lucida Sans"/>
              <a:cs typeface="Lucida Sans"/>
            </a:endParaRPr>
          </a:p>
        </p:txBody>
      </p:sp>
      <p:sp>
        <p:nvSpPr>
          <p:cNvPr id="13" name="object 13"/>
          <p:cNvSpPr txBox="1"/>
          <p:nvPr/>
        </p:nvSpPr>
        <p:spPr>
          <a:xfrm>
            <a:off x="2970443" y="2245206"/>
            <a:ext cx="1513205" cy="499109"/>
          </a:xfrm>
          <a:prstGeom prst="rect">
            <a:avLst/>
          </a:prstGeom>
          <a:ln w="9552">
            <a:solidFill>
              <a:srgbClr val="0054A4"/>
            </a:solidFill>
          </a:ln>
        </p:spPr>
        <p:txBody>
          <a:bodyPr vert="horz" wrap="square" lIns="0" tIns="121285" rIns="0" bIns="0" rtlCol="0">
            <a:spAutoFit/>
          </a:bodyPr>
          <a:lstStyle/>
          <a:p>
            <a:pPr marL="482600">
              <a:lnSpc>
                <a:spcPct val="100000"/>
              </a:lnSpc>
              <a:spcBef>
                <a:spcPts val="955"/>
              </a:spcBef>
            </a:pPr>
            <a:r>
              <a:rPr sz="1400" spc="-20" dirty="0">
                <a:solidFill>
                  <a:srgbClr val="231F20"/>
                </a:solidFill>
                <a:latin typeface="Lucida Sans"/>
                <a:cs typeface="Lucida Sans"/>
              </a:rPr>
              <a:t>Owner</a:t>
            </a:r>
            <a:endParaRPr sz="1400">
              <a:latin typeface="Lucida Sans"/>
              <a:cs typeface="Lucida Sans"/>
            </a:endParaRPr>
          </a:p>
        </p:txBody>
      </p:sp>
      <p:sp>
        <p:nvSpPr>
          <p:cNvPr id="14" name="object 14"/>
          <p:cNvSpPr/>
          <p:nvPr/>
        </p:nvSpPr>
        <p:spPr>
          <a:xfrm>
            <a:off x="1955038" y="5679351"/>
            <a:ext cx="118110" cy="208279"/>
          </a:xfrm>
          <a:custGeom>
            <a:avLst/>
            <a:gdLst/>
            <a:ahLst/>
            <a:cxnLst/>
            <a:rect l="l" t="t" r="r" b="b"/>
            <a:pathLst>
              <a:path w="118110" h="208279">
                <a:moveTo>
                  <a:pt x="117500" y="124866"/>
                </a:moveTo>
                <a:lnTo>
                  <a:pt x="81762" y="124866"/>
                </a:lnTo>
                <a:lnTo>
                  <a:pt x="81762" y="0"/>
                </a:lnTo>
                <a:lnTo>
                  <a:pt x="36309" y="0"/>
                </a:lnTo>
                <a:lnTo>
                  <a:pt x="36309" y="124866"/>
                </a:lnTo>
                <a:lnTo>
                  <a:pt x="0" y="124866"/>
                </a:lnTo>
                <a:lnTo>
                  <a:pt x="58750" y="208140"/>
                </a:lnTo>
                <a:lnTo>
                  <a:pt x="117500" y="124866"/>
                </a:lnTo>
                <a:close/>
              </a:path>
            </a:pathLst>
          </a:custGeom>
          <a:solidFill>
            <a:srgbClr val="0054A4"/>
          </a:solidFill>
        </p:spPr>
        <p:txBody>
          <a:bodyPr wrap="square" lIns="0" tIns="0" rIns="0" bIns="0" rtlCol="0"/>
          <a:lstStyle/>
          <a:p>
            <a:endParaRPr/>
          </a:p>
        </p:txBody>
      </p:sp>
      <p:sp>
        <p:nvSpPr>
          <p:cNvPr id="15" name="object 15"/>
          <p:cNvSpPr/>
          <p:nvPr/>
        </p:nvSpPr>
        <p:spPr>
          <a:xfrm>
            <a:off x="5409387" y="5679351"/>
            <a:ext cx="118110" cy="208279"/>
          </a:xfrm>
          <a:custGeom>
            <a:avLst/>
            <a:gdLst/>
            <a:ahLst/>
            <a:cxnLst/>
            <a:rect l="l" t="t" r="r" b="b"/>
            <a:pathLst>
              <a:path w="118110" h="208279">
                <a:moveTo>
                  <a:pt x="117500" y="124866"/>
                </a:moveTo>
                <a:lnTo>
                  <a:pt x="81470" y="124866"/>
                </a:lnTo>
                <a:lnTo>
                  <a:pt x="81470" y="0"/>
                </a:lnTo>
                <a:lnTo>
                  <a:pt x="36017" y="0"/>
                </a:lnTo>
                <a:lnTo>
                  <a:pt x="36017" y="124866"/>
                </a:lnTo>
                <a:lnTo>
                  <a:pt x="0" y="124866"/>
                </a:lnTo>
                <a:lnTo>
                  <a:pt x="58750" y="208140"/>
                </a:lnTo>
                <a:lnTo>
                  <a:pt x="117500" y="124866"/>
                </a:lnTo>
                <a:close/>
              </a:path>
            </a:pathLst>
          </a:custGeom>
          <a:solidFill>
            <a:srgbClr val="0054A4"/>
          </a:solidFill>
        </p:spPr>
        <p:txBody>
          <a:bodyPr wrap="square" lIns="0" tIns="0" rIns="0" bIns="0" rtlCol="0"/>
          <a:lstStyle/>
          <a:p>
            <a:endParaRPr/>
          </a:p>
        </p:txBody>
      </p:sp>
      <p:sp>
        <p:nvSpPr>
          <p:cNvPr id="16" name="object 16"/>
          <p:cNvSpPr txBox="1"/>
          <p:nvPr/>
        </p:nvSpPr>
        <p:spPr>
          <a:xfrm>
            <a:off x="1401269" y="5987984"/>
            <a:ext cx="1322705" cy="561340"/>
          </a:xfrm>
          <a:prstGeom prst="rect">
            <a:avLst/>
          </a:prstGeom>
          <a:ln w="10581">
            <a:solidFill>
              <a:srgbClr val="0054A4"/>
            </a:solidFill>
          </a:ln>
        </p:spPr>
        <p:txBody>
          <a:bodyPr vert="horz" wrap="square" lIns="0" tIns="109220" rIns="0" bIns="0" rtlCol="0">
            <a:spAutoFit/>
          </a:bodyPr>
          <a:lstStyle/>
          <a:p>
            <a:pPr marL="270510" marR="262890" indent="219710">
              <a:lnSpc>
                <a:spcPts val="1630"/>
              </a:lnSpc>
              <a:spcBef>
                <a:spcPts val="860"/>
              </a:spcBef>
            </a:pPr>
            <a:r>
              <a:rPr sz="1400" spc="-65" dirty="0">
                <a:solidFill>
                  <a:srgbClr val="231F20"/>
                </a:solidFill>
                <a:latin typeface="Lucida Sans"/>
                <a:cs typeface="Lucida Sans"/>
              </a:rPr>
              <a:t>Title </a:t>
            </a:r>
            <a:r>
              <a:rPr sz="1400" spc="-60" dirty="0">
                <a:solidFill>
                  <a:srgbClr val="231F20"/>
                </a:solidFill>
                <a:latin typeface="Lucida Sans"/>
                <a:cs typeface="Lucida Sans"/>
              </a:rPr>
              <a:t> </a:t>
            </a:r>
            <a:r>
              <a:rPr sz="1400" spc="-35" dirty="0">
                <a:solidFill>
                  <a:srgbClr val="231F20"/>
                </a:solidFill>
                <a:latin typeface="Lucida Sans"/>
                <a:cs typeface="Lucida Sans"/>
              </a:rPr>
              <a:t>Company</a:t>
            </a:r>
            <a:endParaRPr sz="1400">
              <a:latin typeface="Lucida Sans"/>
              <a:cs typeface="Lucida Sans"/>
            </a:endParaRPr>
          </a:p>
        </p:txBody>
      </p:sp>
      <p:sp>
        <p:nvSpPr>
          <p:cNvPr id="17" name="object 17"/>
          <p:cNvSpPr txBox="1"/>
          <p:nvPr/>
        </p:nvSpPr>
        <p:spPr>
          <a:xfrm>
            <a:off x="4803840" y="5987984"/>
            <a:ext cx="1329055" cy="561340"/>
          </a:xfrm>
          <a:prstGeom prst="rect">
            <a:avLst/>
          </a:prstGeom>
          <a:ln w="10581">
            <a:solidFill>
              <a:srgbClr val="0054A4"/>
            </a:solidFill>
          </a:ln>
        </p:spPr>
        <p:txBody>
          <a:bodyPr vert="horz" wrap="square" lIns="0" tIns="109220" rIns="0" bIns="0" rtlCol="0">
            <a:spAutoFit/>
          </a:bodyPr>
          <a:lstStyle/>
          <a:p>
            <a:pPr marL="273050" marR="265430" indent="6985">
              <a:lnSpc>
                <a:spcPts val="1630"/>
              </a:lnSpc>
              <a:spcBef>
                <a:spcPts val="860"/>
              </a:spcBef>
            </a:pPr>
            <a:r>
              <a:rPr sz="1400" spc="-50" dirty="0">
                <a:solidFill>
                  <a:srgbClr val="231F20"/>
                </a:solidFill>
                <a:latin typeface="Lucida Sans"/>
                <a:cs typeface="Lucida Sans"/>
              </a:rPr>
              <a:t>Mortgage  </a:t>
            </a:r>
            <a:r>
              <a:rPr sz="1400" spc="-35" dirty="0">
                <a:solidFill>
                  <a:srgbClr val="231F20"/>
                </a:solidFill>
                <a:latin typeface="Lucida Sans"/>
                <a:cs typeface="Lucida Sans"/>
              </a:rPr>
              <a:t>Company</a:t>
            </a:r>
            <a:endParaRPr sz="1400">
              <a:latin typeface="Lucida Sans"/>
              <a:cs typeface="Lucida Sans"/>
            </a:endParaRPr>
          </a:p>
        </p:txBody>
      </p:sp>
      <p:sp>
        <p:nvSpPr>
          <p:cNvPr id="18" name="object 18"/>
          <p:cNvSpPr txBox="1"/>
          <p:nvPr/>
        </p:nvSpPr>
        <p:spPr>
          <a:xfrm>
            <a:off x="3077863" y="5987984"/>
            <a:ext cx="1322705" cy="561340"/>
          </a:xfrm>
          <a:prstGeom prst="rect">
            <a:avLst/>
          </a:prstGeom>
          <a:ln w="10581">
            <a:solidFill>
              <a:srgbClr val="0054A4"/>
            </a:solidFill>
          </a:ln>
        </p:spPr>
        <p:txBody>
          <a:bodyPr vert="horz" wrap="square" lIns="0" tIns="123825" rIns="0" bIns="0" rtlCol="0">
            <a:spAutoFit/>
          </a:bodyPr>
          <a:lstStyle/>
          <a:p>
            <a:pPr marL="318135" marR="94615" indent="-216535">
              <a:lnSpc>
                <a:spcPts val="1630"/>
              </a:lnSpc>
              <a:spcBef>
                <a:spcPts val="975"/>
              </a:spcBef>
            </a:pPr>
            <a:r>
              <a:rPr sz="1400" spc="-75" dirty="0">
                <a:solidFill>
                  <a:srgbClr val="231F20"/>
                </a:solidFill>
                <a:latin typeface="Lucida Sans"/>
                <a:cs typeface="Lucida Sans"/>
              </a:rPr>
              <a:t>Administrative  </a:t>
            </a:r>
            <a:r>
              <a:rPr sz="1400" spc="-90" dirty="0">
                <a:solidFill>
                  <a:srgbClr val="231F20"/>
                </a:solidFill>
                <a:latin typeface="Lucida Sans"/>
                <a:cs typeface="Lucida Sans"/>
              </a:rPr>
              <a:t>Assistant</a:t>
            </a:r>
            <a:endParaRPr sz="1400">
              <a:latin typeface="Lucida Sans"/>
              <a:cs typeface="Lucida Sans"/>
            </a:endParaRPr>
          </a:p>
        </p:txBody>
      </p:sp>
      <p:sp>
        <p:nvSpPr>
          <p:cNvPr id="19" name="object 19"/>
          <p:cNvSpPr txBox="1"/>
          <p:nvPr/>
        </p:nvSpPr>
        <p:spPr>
          <a:xfrm>
            <a:off x="4803840" y="6936668"/>
            <a:ext cx="1329055" cy="561340"/>
          </a:xfrm>
          <a:prstGeom prst="rect">
            <a:avLst/>
          </a:prstGeom>
          <a:ln w="10581">
            <a:solidFill>
              <a:srgbClr val="0054A4"/>
            </a:solidFill>
          </a:ln>
        </p:spPr>
        <p:txBody>
          <a:bodyPr vert="horz" wrap="square" lIns="0" tIns="104775" rIns="0" bIns="0" rtlCol="0">
            <a:spAutoFit/>
          </a:bodyPr>
          <a:lstStyle/>
          <a:p>
            <a:pPr marL="273050" marR="240665" indent="-25400">
              <a:lnSpc>
                <a:spcPts val="1630"/>
              </a:lnSpc>
              <a:spcBef>
                <a:spcPts val="825"/>
              </a:spcBef>
            </a:pPr>
            <a:r>
              <a:rPr sz="1400" spc="-45" dirty="0">
                <a:solidFill>
                  <a:srgbClr val="231F20"/>
                </a:solidFill>
                <a:latin typeface="Lucida Sans"/>
                <a:cs typeface="Lucida Sans"/>
              </a:rPr>
              <a:t>Inspection  </a:t>
            </a:r>
            <a:r>
              <a:rPr sz="1400" spc="-35" dirty="0">
                <a:solidFill>
                  <a:srgbClr val="231F20"/>
                </a:solidFill>
                <a:latin typeface="Lucida Sans"/>
                <a:cs typeface="Lucida Sans"/>
              </a:rPr>
              <a:t>Company</a:t>
            </a:r>
            <a:endParaRPr sz="1400">
              <a:latin typeface="Lucida Sans"/>
              <a:cs typeface="Lucida Sans"/>
            </a:endParaRPr>
          </a:p>
        </p:txBody>
      </p:sp>
      <p:sp>
        <p:nvSpPr>
          <p:cNvPr id="20" name="object 20"/>
          <p:cNvSpPr txBox="1"/>
          <p:nvPr/>
        </p:nvSpPr>
        <p:spPr>
          <a:xfrm>
            <a:off x="3077863" y="6936668"/>
            <a:ext cx="1322705" cy="561340"/>
          </a:xfrm>
          <a:prstGeom prst="rect">
            <a:avLst/>
          </a:prstGeom>
          <a:ln w="10581">
            <a:solidFill>
              <a:srgbClr val="0054A4"/>
            </a:solidFill>
          </a:ln>
        </p:spPr>
        <p:txBody>
          <a:bodyPr vert="horz" wrap="square" lIns="0" tIns="3175" rIns="0" bIns="0" rtlCol="0">
            <a:spAutoFit/>
          </a:bodyPr>
          <a:lstStyle/>
          <a:p>
            <a:pPr>
              <a:lnSpc>
                <a:spcPct val="100000"/>
              </a:lnSpc>
              <a:spcBef>
                <a:spcPts val="25"/>
              </a:spcBef>
            </a:pPr>
            <a:endParaRPr sz="1300">
              <a:latin typeface="Times New Roman"/>
              <a:cs typeface="Times New Roman"/>
            </a:endParaRPr>
          </a:p>
          <a:p>
            <a:pPr marL="372745">
              <a:lnSpc>
                <a:spcPct val="100000"/>
              </a:lnSpc>
            </a:pPr>
            <a:r>
              <a:rPr sz="1400" spc="-55" dirty="0">
                <a:solidFill>
                  <a:srgbClr val="231F20"/>
                </a:solidFill>
                <a:latin typeface="Lucida Sans"/>
                <a:cs typeface="Lucida Sans"/>
              </a:rPr>
              <a:t>Runner</a:t>
            </a:r>
            <a:endParaRPr sz="1400">
              <a:latin typeface="Lucida Sans"/>
              <a:cs typeface="Lucida Sans"/>
            </a:endParaRPr>
          </a:p>
        </p:txBody>
      </p:sp>
      <p:sp>
        <p:nvSpPr>
          <p:cNvPr id="21" name="object 21"/>
          <p:cNvSpPr/>
          <p:nvPr/>
        </p:nvSpPr>
        <p:spPr>
          <a:xfrm>
            <a:off x="3668229" y="5679351"/>
            <a:ext cx="118110" cy="208279"/>
          </a:xfrm>
          <a:custGeom>
            <a:avLst/>
            <a:gdLst/>
            <a:ahLst/>
            <a:cxnLst/>
            <a:rect l="l" t="t" r="r" b="b"/>
            <a:pathLst>
              <a:path w="118110" h="208279">
                <a:moveTo>
                  <a:pt x="117500" y="124866"/>
                </a:moveTo>
                <a:lnTo>
                  <a:pt x="81775" y="124866"/>
                </a:lnTo>
                <a:lnTo>
                  <a:pt x="81775" y="0"/>
                </a:lnTo>
                <a:lnTo>
                  <a:pt x="36322" y="0"/>
                </a:lnTo>
                <a:lnTo>
                  <a:pt x="36322" y="124866"/>
                </a:lnTo>
                <a:lnTo>
                  <a:pt x="0" y="124866"/>
                </a:lnTo>
                <a:lnTo>
                  <a:pt x="58750" y="208140"/>
                </a:lnTo>
                <a:lnTo>
                  <a:pt x="117500" y="124866"/>
                </a:lnTo>
                <a:close/>
              </a:path>
            </a:pathLst>
          </a:custGeom>
          <a:solidFill>
            <a:srgbClr val="0054A4"/>
          </a:solidFill>
        </p:spPr>
        <p:txBody>
          <a:bodyPr wrap="square" lIns="0" tIns="0" rIns="0" bIns="0" rtlCol="0"/>
          <a:lstStyle/>
          <a:p>
            <a:endParaRPr/>
          </a:p>
        </p:txBody>
      </p:sp>
      <p:sp>
        <p:nvSpPr>
          <p:cNvPr id="22" name="object 22"/>
          <p:cNvSpPr/>
          <p:nvPr/>
        </p:nvSpPr>
        <p:spPr>
          <a:xfrm>
            <a:off x="3668229" y="2834881"/>
            <a:ext cx="118110" cy="208279"/>
          </a:xfrm>
          <a:custGeom>
            <a:avLst/>
            <a:gdLst/>
            <a:ahLst/>
            <a:cxnLst/>
            <a:rect l="l" t="t" r="r" b="b"/>
            <a:pathLst>
              <a:path w="118110" h="208280">
                <a:moveTo>
                  <a:pt x="117500" y="124879"/>
                </a:moveTo>
                <a:lnTo>
                  <a:pt x="81775" y="124879"/>
                </a:lnTo>
                <a:lnTo>
                  <a:pt x="81775" y="0"/>
                </a:lnTo>
                <a:lnTo>
                  <a:pt x="36322" y="0"/>
                </a:lnTo>
                <a:lnTo>
                  <a:pt x="36322" y="124879"/>
                </a:lnTo>
                <a:lnTo>
                  <a:pt x="0" y="124879"/>
                </a:lnTo>
                <a:lnTo>
                  <a:pt x="58750" y="208153"/>
                </a:lnTo>
                <a:lnTo>
                  <a:pt x="117500" y="124879"/>
                </a:lnTo>
                <a:close/>
              </a:path>
            </a:pathLst>
          </a:custGeom>
          <a:solidFill>
            <a:srgbClr val="0054A4"/>
          </a:solidFill>
        </p:spPr>
        <p:txBody>
          <a:bodyPr wrap="square" lIns="0" tIns="0" rIns="0" bIns="0" rtlCol="0"/>
          <a:lstStyle/>
          <a:p>
            <a:endParaRPr/>
          </a:p>
        </p:txBody>
      </p:sp>
      <p:pic>
        <p:nvPicPr>
          <p:cNvPr id="23" name="object 23"/>
          <p:cNvPicPr/>
          <p:nvPr/>
        </p:nvPicPr>
        <p:blipFill>
          <a:blip r:embed="rId3" cstate="print"/>
          <a:stretch>
            <a:fillRect/>
          </a:stretch>
        </p:blipFill>
        <p:spPr>
          <a:xfrm>
            <a:off x="2679453" y="4712795"/>
            <a:ext cx="228202" cy="228601"/>
          </a:xfrm>
          <a:prstGeom prst="rect">
            <a:avLst/>
          </a:prstGeom>
        </p:spPr>
      </p:pic>
      <p:pic>
        <p:nvPicPr>
          <p:cNvPr id="24" name="object 24"/>
          <p:cNvPicPr/>
          <p:nvPr/>
        </p:nvPicPr>
        <p:blipFill>
          <a:blip r:embed="rId4" cstate="print"/>
          <a:stretch>
            <a:fillRect/>
          </a:stretch>
        </p:blipFill>
        <p:spPr>
          <a:xfrm>
            <a:off x="4540365" y="4712795"/>
            <a:ext cx="228202" cy="228601"/>
          </a:xfrm>
          <a:prstGeom prst="rect">
            <a:avLst/>
          </a:prstGeom>
        </p:spPr>
      </p:pic>
      <p:pic>
        <p:nvPicPr>
          <p:cNvPr id="25" name="object 25"/>
          <p:cNvPicPr/>
          <p:nvPr/>
        </p:nvPicPr>
        <p:blipFill>
          <a:blip r:embed="rId3" cstate="print"/>
          <a:stretch>
            <a:fillRect/>
          </a:stretch>
        </p:blipFill>
        <p:spPr>
          <a:xfrm>
            <a:off x="2679453" y="5658881"/>
            <a:ext cx="228202" cy="228601"/>
          </a:xfrm>
          <a:prstGeom prst="rect">
            <a:avLst/>
          </a:prstGeom>
        </p:spPr>
      </p:pic>
      <p:pic>
        <p:nvPicPr>
          <p:cNvPr id="26" name="object 26"/>
          <p:cNvPicPr/>
          <p:nvPr/>
        </p:nvPicPr>
        <p:blipFill>
          <a:blip r:embed="rId4" cstate="print"/>
          <a:stretch>
            <a:fillRect/>
          </a:stretch>
        </p:blipFill>
        <p:spPr>
          <a:xfrm>
            <a:off x="4540365" y="5658881"/>
            <a:ext cx="228202" cy="228601"/>
          </a:xfrm>
          <a:prstGeom prst="rect">
            <a:avLst/>
          </a:prstGeom>
        </p:spPr>
      </p:pic>
      <p:sp>
        <p:nvSpPr>
          <p:cNvPr id="27" name="object 27"/>
          <p:cNvSpPr/>
          <p:nvPr/>
        </p:nvSpPr>
        <p:spPr>
          <a:xfrm>
            <a:off x="2765844" y="6209651"/>
            <a:ext cx="208279" cy="118110"/>
          </a:xfrm>
          <a:custGeom>
            <a:avLst/>
            <a:gdLst/>
            <a:ahLst/>
            <a:cxnLst/>
            <a:rect l="l" t="t" r="r" b="b"/>
            <a:pathLst>
              <a:path w="208280" h="118110">
                <a:moveTo>
                  <a:pt x="208127" y="36296"/>
                </a:moveTo>
                <a:lnTo>
                  <a:pt x="83273" y="36296"/>
                </a:lnTo>
                <a:lnTo>
                  <a:pt x="83273" y="0"/>
                </a:lnTo>
                <a:lnTo>
                  <a:pt x="0" y="58762"/>
                </a:lnTo>
                <a:lnTo>
                  <a:pt x="83273" y="117500"/>
                </a:lnTo>
                <a:lnTo>
                  <a:pt x="83273" y="81749"/>
                </a:lnTo>
                <a:lnTo>
                  <a:pt x="208127" y="81749"/>
                </a:lnTo>
                <a:lnTo>
                  <a:pt x="208127" y="36296"/>
                </a:lnTo>
                <a:close/>
              </a:path>
            </a:pathLst>
          </a:custGeom>
          <a:solidFill>
            <a:srgbClr val="0054A4"/>
          </a:solidFill>
        </p:spPr>
        <p:txBody>
          <a:bodyPr wrap="square" lIns="0" tIns="0" rIns="0" bIns="0" rtlCol="0"/>
          <a:lstStyle/>
          <a:p>
            <a:endParaRPr/>
          </a:p>
        </p:txBody>
      </p:sp>
      <p:sp>
        <p:nvSpPr>
          <p:cNvPr id="28" name="object 28"/>
          <p:cNvSpPr/>
          <p:nvPr/>
        </p:nvSpPr>
        <p:spPr>
          <a:xfrm>
            <a:off x="4477029" y="6209651"/>
            <a:ext cx="208279" cy="118110"/>
          </a:xfrm>
          <a:custGeom>
            <a:avLst/>
            <a:gdLst/>
            <a:ahLst/>
            <a:cxnLst/>
            <a:rect l="l" t="t" r="r" b="b"/>
            <a:pathLst>
              <a:path w="208279" h="118110">
                <a:moveTo>
                  <a:pt x="208114" y="58762"/>
                </a:moveTo>
                <a:lnTo>
                  <a:pt x="124841" y="0"/>
                </a:lnTo>
                <a:lnTo>
                  <a:pt x="124841" y="36296"/>
                </a:lnTo>
                <a:lnTo>
                  <a:pt x="0" y="36296"/>
                </a:lnTo>
                <a:lnTo>
                  <a:pt x="0" y="81749"/>
                </a:lnTo>
                <a:lnTo>
                  <a:pt x="124841" y="81749"/>
                </a:lnTo>
                <a:lnTo>
                  <a:pt x="124841" y="117500"/>
                </a:lnTo>
                <a:lnTo>
                  <a:pt x="208114" y="58762"/>
                </a:lnTo>
                <a:close/>
              </a:path>
            </a:pathLst>
          </a:custGeom>
          <a:solidFill>
            <a:srgbClr val="0054A4"/>
          </a:solidFill>
        </p:spPr>
        <p:txBody>
          <a:bodyPr wrap="square" lIns="0" tIns="0" rIns="0" bIns="0" rtlCol="0"/>
          <a:lstStyle/>
          <a:p>
            <a:endParaRPr/>
          </a:p>
        </p:txBody>
      </p:sp>
      <p:sp>
        <p:nvSpPr>
          <p:cNvPr id="29" name="object 29"/>
          <p:cNvSpPr/>
          <p:nvPr/>
        </p:nvSpPr>
        <p:spPr>
          <a:xfrm>
            <a:off x="3668229" y="6638683"/>
            <a:ext cx="118110" cy="208279"/>
          </a:xfrm>
          <a:custGeom>
            <a:avLst/>
            <a:gdLst/>
            <a:ahLst/>
            <a:cxnLst/>
            <a:rect l="l" t="t" r="r" b="b"/>
            <a:pathLst>
              <a:path w="118110" h="208279">
                <a:moveTo>
                  <a:pt x="117500" y="124853"/>
                </a:moveTo>
                <a:lnTo>
                  <a:pt x="81775" y="124853"/>
                </a:lnTo>
                <a:lnTo>
                  <a:pt x="81775" y="0"/>
                </a:lnTo>
                <a:lnTo>
                  <a:pt x="36322" y="0"/>
                </a:lnTo>
                <a:lnTo>
                  <a:pt x="36322" y="124853"/>
                </a:lnTo>
                <a:lnTo>
                  <a:pt x="0" y="124853"/>
                </a:lnTo>
                <a:lnTo>
                  <a:pt x="58750" y="208127"/>
                </a:lnTo>
                <a:lnTo>
                  <a:pt x="117500" y="124853"/>
                </a:lnTo>
                <a:close/>
              </a:path>
            </a:pathLst>
          </a:custGeom>
          <a:solidFill>
            <a:srgbClr val="0054A4"/>
          </a:solidFill>
        </p:spPr>
        <p:txBody>
          <a:bodyPr wrap="square" lIns="0" tIns="0" rIns="0" bIns="0" rtlCol="0"/>
          <a:lstStyle/>
          <a:p>
            <a:endParaRPr/>
          </a:p>
        </p:txBody>
      </p:sp>
      <p:sp>
        <p:nvSpPr>
          <p:cNvPr id="30" name="object 30"/>
          <p:cNvSpPr/>
          <p:nvPr/>
        </p:nvSpPr>
        <p:spPr>
          <a:xfrm>
            <a:off x="6202959" y="5297258"/>
            <a:ext cx="208279" cy="1978660"/>
          </a:xfrm>
          <a:custGeom>
            <a:avLst/>
            <a:gdLst/>
            <a:ahLst/>
            <a:cxnLst/>
            <a:rect l="l" t="t" r="r" b="b"/>
            <a:pathLst>
              <a:path w="208279" h="1978659">
                <a:moveTo>
                  <a:pt x="208140" y="0"/>
                </a:moveTo>
                <a:lnTo>
                  <a:pt x="162687" y="0"/>
                </a:lnTo>
                <a:lnTo>
                  <a:pt x="12" y="0"/>
                </a:lnTo>
                <a:lnTo>
                  <a:pt x="12" y="45466"/>
                </a:lnTo>
                <a:lnTo>
                  <a:pt x="162687" y="45466"/>
                </a:lnTo>
                <a:lnTo>
                  <a:pt x="162687" y="1897380"/>
                </a:lnTo>
                <a:lnTo>
                  <a:pt x="83273" y="1897380"/>
                </a:lnTo>
                <a:lnTo>
                  <a:pt x="83273" y="1861083"/>
                </a:lnTo>
                <a:lnTo>
                  <a:pt x="0" y="1919833"/>
                </a:lnTo>
                <a:lnTo>
                  <a:pt x="83273" y="1978583"/>
                </a:lnTo>
                <a:lnTo>
                  <a:pt x="83273" y="1942846"/>
                </a:lnTo>
                <a:lnTo>
                  <a:pt x="208140" y="1942846"/>
                </a:lnTo>
                <a:lnTo>
                  <a:pt x="208140" y="1942287"/>
                </a:lnTo>
                <a:lnTo>
                  <a:pt x="208140" y="1897380"/>
                </a:lnTo>
                <a:lnTo>
                  <a:pt x="208140" y="45466"/>
                </a:lnTo>
                <a:lnTo>
                  <a:pt x="208140" y="0"/>
                </a:lnTo>
                <a:close/>
              </a:path>
            </a:pathLst>
          </a:custGeom>
          <a:solidFill>
            <a:srgbClr val="0054A4"/>
          </a:solidFill>
        </p:spPr>
        <p:txBody>
          <a:bodyPr wrap="square" lIns="0" tIns="0" rIns="0" bIns="0" rtlCol="0"/>
          <a:lstStyle/>
          <a:p>
            <a:endParaRPr/>
          </a:p>
        </p:txBody>
      </p:sp>
      <p:sp>
        <p:nvSpPr>
          <p:cNvPr id="31" name="object 31"/>
          <p:cNvSpPr txBox="1"/>
          <p:nvPr/>
        </p:nvSpPr>
        <p:spPr>
          <a:xfrm>
            <a:off x="896162" y="837577"/>
            <a:ext cx="5961380" cy="1364615"/>
          </a:xfrm>
          <a:prstGeom prst="rect">
            <a:avLst/>
          </a:prstGeom>
        </p:spPr>
        <p:txBody>
          <a:bodyPr vert="horz" wrap="square" lIns="0" tIns="12700" rIns="0" bIns="0" rtlCol="0">
            <a:spAutoFit/>
          </a:bodyPr>
          <a:lstStyle/>
          <a:p>
            <a:pPr marL="92710" algn="ctr">
              <a:lnSpc>
                <a:spcPct val="100000"/>
              </a:lnSpc>
              <a:spcBef>
                <a:spcPts val="100"/>
              </a:spcBef>
            </a:pPr>
            <a:r>
              <a:rPr sz="1600" b="1" u="sng" spc="75" dirty="0">
                <a:solidFill>
                  <a:srgbClr val="231F20"/>
                </a:solidFill>
                <a:uFill>
                  <a:solidFill>
                    <a:srgbClr val="231F20"/>
                  </a:solidFill>
                </a:uFill>
                <a:latin typeface="Trebuchet MS"/>
                <a:cs typeface="Trebuchet MS"/>
              </a:rPr>
              <a:t>ORGANIZATIONAL</a:t>
            </a:r>
            <a:r>
              <a:rPr sz="1600" b="1" u="sng" spc="-114" dirty="0">
                <a:solidFill>
                  <a:srgbClr val="231F20"/>
                </a:solidFill>
                <a:uFill>
                  <a:solidFill>
                    <a:srgbClr val="231F20"/>
                  </a:solidFill>
                </a:uFill>
                <a:latin typeface="Trebuchet MS"/>
                <a:cs typeface="Trebuchet MS"/>
              </a:rPr>
              <a:t> </a:t>
            </a:r>
            <a:r>
              <a:rPr sz="1600" b="1" u="sng" spc="90" dirty="0">
                <a:solidFill>
                  <a:srgbClr val="231F20"/>
                </a:solidFill>
                <a:uFill>
                  <a:solidFill>
                    <a:srgbClr val="231F20"/>
                  </a:solidFill>
                </a:uFill>
                <a:latin typeface="Trebuchet MS"/>
                <a:cs typeface="Trebuchet MS"/>
              </a:rPr>
              <a:t>MODEL</a:t>
            </a:r>
            <a:endParaRPr sz="1600">
              <a:latin typeface="Trebuchet MS"/>
              <a:cs typeface="Trebuchet MS"/>
            </a:endParaRPr>
          </a:p>
          <a:p>
            <a:pPr marL="12700" algn="just">
              <a:lnSpc>
                <a:spcPts val="1545"/>
              </a:lnSpc>
              <a:spcBef>
                <a:spcPts val="1290"/>
              </a:spcBef>
            </a:pPr>
            <a:r>
              <a:rPr sz="1400" b="1" dirty="0">
                <a:latin typeface="Arial"/>
                <a:cs typeface="Arial"/>
              </a:rPr>
              <a:t>STEP</a:t>
            </a:r>
            <a:r>
              <a:rPr sz="1400" b="1" spc="-5" dirty="0">
                <a:latin typeface="Arial"/>
                <a:cs typeface="Arial"/>
              </a:rPr>
              <a:t> </a:t>
            </a:r>
            <a:r>
              <a:rPr sz="1400" b="1" spc="-125" dirty="0">
                <a:latin typeface="Arial"/>
                <a:cs typeface="Arial"/>
              </a:rPr>
              <a:t>1</a:t>
            </a:r>
            <a:r>
              <a:rPr sz="1400" b="1" spc="-125" dirty="0">
                <a:latin typeface="Calibri"/>
                <a:cs typeface="Calibri"/>
              </a:rPr>
              <a:t>1</a:t>
            </a:r>
            <a:r>
              <a:rPr sz="1400" b="1" spc="-125" dirty="0">
                <a:latin typeface="Arial"/>
                <a:cs typeface="Arial"/>
              </a:rPr>
              <a:t>:</a:t>
            </a:r>
            <a:endParaRPr sz="1400">
              <a:latin typeface="Arial"/>
              <a:cs typeface="Arial"/>
            </a:endParaRPr>
          </a:p>
          <a:p>
            <a:pPr marL="12700" algn="just">
              <a:lnSpc>
                <a:spcPts val="1185"/>
              </a:lnSpc>
            </a:pPr>
            <a:r>
              <a:rPr sz="1100" spc="10" dirty="0">
                <a:latin typeface="Century Gothic"/>
                <a:cs typeface="Century Gothic"/>
              </a:rPr>
              <a:t>Determine</a:t>
            </a:r>
            <a:r>
              <a:rPr sz="1100" spc="15" dirty="0">
                <a:latin typeface="Century Gothic"/>
                <a:cs typeface="Century Gothic"/>
              </a:rPr>
              <a:t> </a:t>
            </a:r>
            <a:r>
              <a:rPr sz="1100" spc="10" dirty="0">
                <a:latin typeface="Century Gothic"/>
                <a:cs typeface="Century Gothic"/>
              </a:rPr>
              <a:t>who</a:t>
            </a:r>
            <a:r>
              <a:rPr sz="1100" spc="20" dirty="0">
                <a:latin typeface="Century Gothic"/>
                <a:cs typeface="Century Gothic"/>
              </a:rPr>
              <a:t> </a:t>
            </a:r>
            <a:r>
              <a:rPr sz="1100" spc="90" dirty="0">
                <a:latin typeface="Century Gothic"/>
                <a:cs typeface="Century Gothic"/>
              </a:rPr>
              <a:t>is</a:t>
            </a:r>
            <a:r>
              <a:rPr sz="1100" spc="20" dirty="0">
                <a:latin typeface="Century Gothic"/>
                <a:cs typeface="Century Gothic"/>
              </a:rPr>
              <a:t> </a:t>
            </a:r>
            <a:r>
              <a:rPr sz="1100" spc="5" dirty="0">
                <a:latin typeface="Century Gothic"/>
                <a:cs typeface="Century Gothic"/>
              </a:rPr>
              <a:t>doing</a:t>
            </a:r>
            <a:r>
              <a:rPr sz="1100" spc="15" dirty="0">
                <a:latin typeface="Century Gothic"/>
                <a:cs typeface="Century Gothic"/>
              </a:rPr>
              <a:t> </a:t>
            </a:r>
            <a:r>
              <a:rPr sz="1100" spc="-10" dirty="0">
                <a:latin typeface="Century Gothic"/>
                <a:cs typeface="Century Gothic"/>
              </a:rPr>
              <a:t>what.</a:t>
            </a:r>
            <a:endParaRPr sz="1100">
              <a:latin typeface="Century Gothic"/>
              <a:cs typeface="Century Gothic"/>
            </a:endParaRPr>
          </a:p>
          <a:p>
            <a:pPr>
              <a:lnSpc>
                <a:spcPct val="100000"/>
              </a:lnSpc>
            </a:pPr>
            <a:endParaRPr sz="1250">
              <a:latin typeface="Century Gothic"/>
              <a:cs typeface="Century Gothic"/>
            </a:endParaRPr>
          </a:p>
          <a:p>
            <a:pPr marL="12700" marR="5080" algn="just">
              <a:lnSpc>
                <a:spcPct val="77600"/>
              </a:lnSpc>
            </a:pPr>
            <a:r>
              <a:rPr sz="1100" spc="25" dirty="0">
                <a:latin typeface="Century Gothic"/>
                <a:cs typeface="Century Gothic"/>
              </a:rPr>
              <a:t>Now </a:t>
            </a:r>
            <a:r>
              <a:rPr sz="1100" spc="5" dirty="0">
                <a:latin typeface="Century Gothic"/>
                <a:cs typeface="Century Gothic"/>
              </a:rPr>
              <a:t>that </a:t>
            </a:r>
            <a:r>
              <a:rPr sz="1100" spc="15" dirty="0">
                <a:latin typeface="Century Gothic"/>
                <a:cs typeface="Century Gothic"/>
              </a:rPr>
              <a:t>you </a:t>
            </a:r>
            <a:r>
              <a:rPr sz="1100" spc="-35" dirty="0">
                <a:latin typeface="Century Gothic"/>
                <a:cs typeface="Century Gothic"/>
              </a:rPr>
              <a:t>have </a:t>
            </a:r>
            <a:r>
              <a:rPr sz="1100" spc="10" dirty="0">
                <a:latin typeface="Century Gothic"/>
                <a:cs typeface="Century Gothic"/>
              </a:rPr>
              <a:t>clarified </a:t>
            </a:r>
            <a:r>
              <a:rPr sz="1100" spc="40" dirty="0">
                <a:latin typeface="Century Gothic"/>
                <a:cs typeface="Century Gothic"/>
              </a:rPr>
              <a:t>your </a:t>
            </a:r>
            <a:r>
              <a:rPr sz="1100" spc="-5" dirty="0">
                <a:latin typeface="Century Gothic"/>
                <a:cs typeface="Century Gothic"/>
              </a:rPr>
              <a:t>financial </a:t>
            </a:r>
            <a:r>
              <a:rPr sz="1100" spc="-45" dirty="0">
                <a:latin typeface="Century Gothic"/>
                <a:cs typeface="Century Gothic"/>
              </a:rPr>
              <a:t>and </a:t>
            </a:r>
            <a:r>
              <a:rPr sz="1100" spc="-5" dirty="0">
                <a:latin typeface="Century Gothic"/>
                <a:cs typeface="Century Gothic"/>
              </a:rPr>
              <a:t>operational </a:t>
            </a:r>
            <a:r>
              <a:rPr sz="1100" spc="10" dirty="0">
                <a:latin typeface="Century Gothic"/>
                <a:cs typeface="Century Gothic"/>
              </a:rPr>
              <a:t>models, </a:t>
            </a:r>
            <a:r>
              <a:rPr sz="1100" spc="15" dirty="0">
                <a:latin typeface="Century Gothic"/>
                <a:cs typeface="Century Gothic"/>
              </a:rPr>
              <a:t>you </a:t>
            </a:r>
            <a:r>
              <a:rPr sz="1100" spc="25" dirty="0">
                <a:latin typeface="Century Gothic"/>
                <a:cs typeface="Century Gothic"/>
              </a:rPr>
              <a:t>should </a:t>
            </a:r>
            <a:r>
              <a:rPr sz="1100" spc="-35" dirty="0">
                <a:latin typeface="Century Gothic"/>
                <a:cs typeface="Century Gothic"/>
              </a:rPr>
              <a:t>have </a:t>
            </a:r>
            <a:r>
              <a:rPr sz="1100" spc="-114" dirty="0">
                <a:latin typeface="Century Gothic"/>
                <a:cs typeface="Century Gothic"/>
              </a:rPr>
              <a:t>a </a:t>
            </a:r>
            <a:r>
              <a:rPr sz="1100" spc="-110" dirty="0">
                <a:latin typeface="Century Gothic"/>
                <a:cs typeface="Century Gothic"/>
              </a:rPr>
              <a:t> </a:t>
            </a:r>
            <a:r>
              <a:rPr sz="1100" spc="-20" dirty="0">
                <a:latin typeface="Century Gothic"/>
                <a:cs typeface="Century Gothic"/>
              </a:rPr>
              <a:t>clear </a:t>
            </a:r>
            <a:r>
              <a:rPr sz="1100" spc="10" dirty="0">
                <a:latin typeface="Century Gothic"/>
                <a:cs typeface="Century Gothic"/>
              </a:rPr>
              <a:t>understanding </a:t>
            </a:r>
            <a:r>
              <a:rPr sz="1100" spc="20" dirty="0">
                <a:latin typeface="Century Gothic"/>
                <a:cs typeface="Century Gothic"/>
              </a:rPr>
              <a:t>of </a:t>
            </a:r>
            <a:r>
              <a:rPr sz="1100" spc="40" dirty="0">
                <a:latin typeface="Century Gothic"/>
                <a:cs typeface="Century Gothic"/>
              </a:rPr>
              <a:t>your </a:t>
            </a:r>
            <a:r>
              <a:rPr sz="1100" spc="-5" dirty="0">
                <a:latin typeface="Century Gothic"/>
                <a:cs typeface="Century Gothic"/>
              </a:rPr>
              <a:t>Operational </a:t>
            </a:r>
            <a:r>
              <a:rPr sz="1100" spc="45" dirty="0">
                <a:latin typeface="Century Gothic"/>
                <a:cs typeface="Century Gothic"/>
              </a:rPr>
              <a:t>Responsibilities </a:t>
            </a:r>
            <a:r>
              <a:rPr sz="1100" spc="-45" dirty="0">
                <a:latin typeface="Century Gothic"/>
                <a:cs typeface="Century Gothic"/>
              </a:rPr>
              <a:t>and </a:t>
            </a:r>
            <a:r>
              <a:rPr sz="1100" spc="25" dirty="0">
                <a:latin typeface="Century Gothic"/>
                <a:cs typeface="Century Gothic"/>
              </a:rPr>
              <a:t>Vital </a:t>
            </a:r>
            <a:r>
              <a:rPr sz="1100" spc="30" dirty="0">
                <a:latin typeface="Century Gothic"/>
                <a:cs typeface="Century Gothic"/>
              </a:rPr>
              <a:t>Activities. </a:t>
            </a:r>
            <a:r>
              <a:rPr sz="1100" spc="60" dirty="0">
                <a:latin typeface="Century Gothic"/>
                <a:cs typeface="Century Gothic"/>
              </a:rPr>
              <a:t>The </a:t>
            </a:r>
            <a:r>
              <a:rPr sz="1100" spc="25" dirty="0">
                <a:latin typeface="Century Gothic"/>
                <a:cs typeface="Century Gothic"/>
              </a:rPr>
              <a:t>next </a:t>
            </a:r>
            <a:r>
              <a:rPr sz="1100" spc="-290" dirty="0">
                <a:latin typeface="Century Gothic"/>
                <a:cs typeface="Century Gothic"/>
              </a:rPr>
              <a:t> </a:t>
            </a:r>
            <a:r>
              <a:rPr sz="1100" spc="25" dirty="0">
                <a:latin typeface="Century Gothic"/>
                <a:cs typeface="Century Gothic"/>
              </a:rPr>
              <a:t>step </a:t>
            </a:r>
            <a:r>
              <a:rPr sz="1100" spc="35" dirty="0">
                <a:latin typeface="Century Gothic"/>
                <a:cs typeface="Century Gothic"/>
              </a:rPr>
              <a:t>in</a:t>
            </a:r>
            <a:r>
              <a:rPr sz="1100" spc="30" dirty="0">
                <a:latin typeface="Century Gothic"/>
                <a:cs typeface="Century Gothic"/>
              </a:rPr>
              <a:t> </a:t>
            </a:r>
            <a:r>
              <a:rPr sz="1100" dirty="0">
                <a:latin typeface="Century Gothic"/>
                <a:cs typeface="Century Gothic"/>
              </a:rPr>
              <a:t>the</a:t>
            </a:r>
            <a:r>
              <a:rPr sz="1100" spc="25" dirty="0">
                <a:latin typeface="Century Gothic"/>
                <a:cs typeface="Century Gothic"/>
              </a:rPr>
              <a:t> </a:t>
            </a:r>
            <a:r>
              <a:rPr sz="1100" spc="45" dirty="0">
                <a:latin typeface="Century Gothic"/>
                <a:cs typeface="Century Gothic"/>
              </a:rPr>
              <a:t>business</a:t>
            </a:r>
            <a:r>
              <a:rPr sz="1100" spc="30" dirty="0">
                <a:latin typeface="Century Gothic"/>
                <a:cs typeface="Century Gothic"/>
              </a:rPr>
              <a:t> </a:t>
            </a:r>
            <a:r>
              <a:rPr sz="1100" spc="-15" dirty="0">
                <a:latin typeface="Century Gothic"/>
                <a:cs typeface="Century Gothic"/>
              </a:rPr>
              <a:t>plan</a:t>
            </a:r>
            <a:r>
              <a:rPr sz="1100" spc="25" dirty="0">
                <a:latin typeface="Century Gothic"/>
                <a:cs typeface="Century Gothic"/>
              </a:rPr>
              <a:t> </a:t>
            </a:r>
            <a:r>
              <a:rPr sz="1100" spc="90" dirty="0">
                <a:latin typeface="Century Gothic"/>
                <a:cs typeface="Century Gothic"/>
              </a:rPr>
              <a:t>is</a:t>
            </a:r>
            <a:r>
              <a:rPr sz="1100" spc="30" dirty="0">
                <a:latin typeface="Century Gothic"/>
                <a:cs typeface="Century Gothic"/>
              </a:rPr>
              <a:t> to</a:t>
            </a:r>
            <a:r>
              <a:rPr sz="1100" spc="25" dirty="0">
                <a:latin typeface="Century Gothic"/>
                <a:cs typeface="Century Gothic"/>
              </a:rPr>
              <a:t> </a:t>
            </a:r>
            <a:r>
              <a:rPr sz="1100" spc="30" dirty="0">
                <a:latin typeface="Century Gothic"/>
                <a:cs typeface="Century Gothic"/>
              </a:rPr>
              <a:t>identify </a:t>
            </a:r>
            <a:r>
              <a:rPr sz="1100" spc="-5" dirty="0">
                <a:latin typeface="Century Gothic"/>
                <a:cs typeface="Century Gothic"/>
              </a:rPr>
              <a:t>what</a:t>
            </a:r>
            <a:r>
              <a:rPr sz="1100" spc="25" dirty="0">
                <a:latin typeface="Century Gothic"/>
                <a:cs typeface="Century Gothic"/>
              </a:rPr>
              <a:t> </a:t>
            </a:r>
            <a:r>
              <a:rPr sz="1100" spc="40" dirty="0">
                <a:latin typeface="Century Gothic"/>
                <a:cs typeface="Century Gothic"/>
              </a:rPr>
              <a:t>your</a:t>
            </a:r>
            <a:r>
              <a:rPr sz="1100" spc="30" dirty="0">
                <a:latin typeface="Century Gothic"/>
                <a:cs typeface="Century Gothic"/>
              </a:rPr>
              <a:t> </a:t>
            </a:r>
            <a:r>
              <a:rPr sz="1100" spc="10" dirty="0">
                <a:latin typeface="Century Gothic"/>
                <a:cs typeface="Century Gothic"/>
              </a:rPr>
              <a:t>Organizational</a:t>
            </a:r>
            <a:r>
              <a:rPr sz="1100" spc="25" dirty="0">
                <a:latin typeface="Century Gothic"/>
                <a:cs typeface="Century Gothic"/>
              </a:rPr>
              <a:t> </a:t>
            </a:r>
            <a:r>
              <a:rPr sz="1100" spc="-20" dirty="0">
                <a:latin typeface="Century Gothic"/>
                <a:cs typeface="Century Gothic"/>
              </a:rPr>
              <a:t>Model</a:t>
            </a:r>
            <a:r>
              <a:rPr sz="1100" spc="30" dirty="0">
                <a:latin typeface="Century Gothic"/>
                <a:cs typeface="Century Gothic"/>
              </a:rPr>
              <a:t> </a:t>
            </a:r>
            <a:r>
              <a:rPr sz="1100" spc="60" dirty="0">
                <a:latin typeface="Century Gothic"/>
                <a:cs typeface="Century Gothic"/>
              </a:rPr>
              <a:t>will</a:t>
            </a:r>
            <a:r>
              <a:rPr sz="1100" spc="25" dirty="0">
                <a:latin typeface="Century Gothic"/>
                <a:cs typeface="Century Gothic"/>
              </a:rPr>
              <a:t> </a:t>
            </a:r>
            <a:r>
              <a:rPr sz="1100" spc="30" dirty="0">
                <a:latin typeface="Century Gothic"/>
                <a:cs typeface="Century Gothic"/>
              </a:rPr>
              <a:t>look </a:t>
            </a:r>
            <a:r>
              <a:rPr sz="1100" spc="20" dirty="0">
                <a:latin typeface="Century Gothic"/>
                <a:cs typeface="Century Gothic"/>
              </a:rPr>
              <a:t>like.</a:t>
            </a:r>
            <a:endParaRPr sz="1100">
              <a:latin typeface="Century Gothic"/>
              <a:cs typeface="Century Gothic"/>
            </a:endParaRPr>
          </a:p>
        </p:txBody>
      </p:sp>
      <p:sp>
        <p:nvSpPr>
          <p:cNvPr id="32" name="object 32"/>
          <p:cNvSpPr txBox="1"/>
          <p:nvPr/>
        </p:nvSpPr>
        <p:spPr>
          <a:xfrm>
            <a:off x="883323" y="7584871"/>
            <a:ext cx="2346325"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Lucida Sans"/>
                <a:cs typeface="Lucida Sans"/>
              </a:rPr>
              <a:t>What</a:t>
            </a:r>
            <a:r>
              <a:rPr sz="1200" spc="-145" dirty="0">
                <a:latin typeface="Lucida Sans"/>
                <a:cs typeface="Lucida Sans"/>
              </a:rPr>
              <a:t> </a:t>
            </a:r>
            <a:r>
              <a:rPr sz="1200" spc="-55" dirty="0">
                <a:latin typeface="Lucida Sans"/>
                <a:cs typeface="Lucida Sans"/>
              </a:rPr>
              <a:t>position</a:t>
            </a:r>
            <a:r>
              <a:rPr sz="1200" spc="-60" dirty="0">
                <a:latin typeface="Lucida Sans"/>
                <a:cs typeface="Lucida Sans"/>
              </a:rPr>
              <a:t>s</a:t>
            </a:r>
            <a:r>
              <a:rPr sz="1200" spc="-145" dirty="0">
                <a:latin typeface="Lucida Sans"/>
                <a:cs typeface="Lucida Sans"/>
              </a:rPr>
              <a:t> </a:t>
            </a:r>
            <a:r>
              <a:rPr sz="1200" spc="-45" dirty="0">
                <a:latin typeface="Lucida Sans"/>
                <a:cs typeface="Lucida Sans"/>
              </a:rPr>
              <a:t>ar</a:t>
            </a:r>
            <a:r>
              <a:rPr sz="1200" spc="-60" dirty="0">
                <a:latin typeface="Lucida Sans"/>
                <a:cs typeface="Lucida Sans"/>
              </a:rPr>
              <a:t>e</a:t>
            </a:r>
            <a:r>
              <a:rPr sz="1200" spc="-145" dirty="0">
                <a:latin typeface="Lucida Sans"/>
                <a:cs typeface="Lucida Sans"/>
              </a:rPr>
              <a:t> </a:t>
            </a:r>
            <a:r>
              <a:rPr sz="1200" spc="-45" dirty="0">
                <a:latin typeface="Lucida Sans"/>
                <a:cs typeface="Lucida Sans"/>
              </a:rPr>
              <a:t>currentl</a:t>
            </a:r>
            <a:r>
              <a:rPr sz="1200" spc="-50" dirty="0">
                <a:latin typeface="Lucida Sans"/>
                <a:cs typeface="Lucida Sans"/>
              </a:rPr>
              <a:t>y</a:t>
            </a:r>
            <a:r>
              <a:rPr sz="1200" spc="-145" dirty="0">
                <a:latin typeface="Lucida Sans"/>
                <a:cs typeface="Lucida Sans"/>
              </a:rPr>
              <a:t> </a:t>
            </a:r>
            <a:r>
              <a:rPr sz="1200" spc="-40" dirty="0">
                <a:latin typeface="Lucida Sans"/>
                <a:cs typeface="Lucida Sans"/>
              </a:rPr>
              <a:t>filled?</a:t>
            </a:r>
            <a:endParaRPr sz="1200">
              <a:latin typeface="Lucida Sans"/>
              <a:cs typeface="Lucida Sans"/>
            </a:endParaRPr>
          </a:p>
        </p:txBody>
      </p:sp>
      <p:sp>
        <p:nvSpPr>
          <p:cNvPr id="33" name="object 33"/>
          <p:cNvSpPr/>
          <p:nvPr/>
        </p:nvSpPr>
        <p:spPr>
          <a:xfrm>
            <a:off x="896023" y="7885506"/>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34" name="object 34"/>
          <p:cNvSpPr/>
          <p:nvPr/>
        </p:nvSpPr>
        <p:spPr>
          <a:xfrm>
            <a:off x="896023" y="8188502"/>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35" name="object 35"/>
          <p:cNvSpPr txBox="1"/>
          <p:nvPr/>
        </p:nvSpPr>
        <p:spPr>
          <a:xfrm>
            <a:off x="883323" y="8373744"/>
            <a:ext cx="260985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Lucida Sans"/>
                <a:cs typeface="Lucida Sans"/>
              </a:rPr>
              <a:t>What</a:t>
            </a:r>
            <a:r>
              <a:rPr sz="1200" spc="-145" dirty="0">
                <a:latin typeface="Lucida Sans"/>
                <a:cs typeface="Lucida Sans"/>
              </a:rPr>
              <a:t> </a:t>
            </a:r>
            <a:r>
              <a:rPr sz="1200" spc="-55" dirty="0">
                <a:latin typeface="Lucida Sans"/>
                <a:cs typeface="Lucida Sans"/>
              </a:rPr>
              <a:t>position</a:t>
            </a:r>
            <a:r>
              <a:rPr sz="1200" spc="-60" dirty="0">
                <a:latin typeface="Lucida Sans"/>
                <a:cs typeface="Lucida Sans"/>
              </a:rPr>
              <a:t>s</a:t>
            </a:r>
            <a:r>
              <a:rPr sz="1200" spc="-145" dirty="0">
                <a:latin typeface="Lucida Sans"/>
                <a:cs typeface="Lucida Sans"/>
              </a:rPr>
              <a:t> </a:t>
            </a:r>
            <a:r>
              <a:rPr sz="1200" spc="-45" dirty="0">
                <a:latin typeface="Lucida Sans"/>
                <a:cs typeface="Lucida Sans"/>
              </a:rPr>
              <a:t>ar</a:t>
            </a:r>
            <a:r>
              <a:rPr sz="1200" spc="-60" dirty="0">
                <a:latin typeface="Lucida Sans"/>
                <a:cs typeface="Lucida Sans"/>
              </a:rPr>
              <a:t>e</a:t>
            </a:r>
            <a:r>
              <a:rPr sz="1200" spc="-145" dirty="0">
                <a:latin typeface="Lucida Sans"/>
                <a:cs typeface="Lucida Sans"/>
              </a:rPr>
              <a:t> </a:t>
            </a:r>
            <a:r>
              <a:rPr sz="1200" spc="-40" dirty="0">
                <a:latin typeface="Lucida Sans"/>
                <a:cs typeface="Lucida Sans"/>
              </a:rPr>
              <a:t>no</a:t>
            </a:r>
            <a:r>
              <a:rPr sz="1200" spc="-30" dirty="0">
                <a:latin typeface="Lucida Sans"/>
                <a:cs typeface="Lucida Sans"/>
              </a:rPr>
              <a:t>t</a:t>
            </a:r>
            <a:r>
              <a:rPr sz="1200" spc="-145" dirty="0">
                <a:latin typeface="Lucida Sans"/>
                <a:cs typeface="Lucida Sans"/>
              </a:rPr>
              <a:t> </a:t>
            </a:r>
            <a:r>
              <a:rPr sz="1200" spc="-45" dirty="0">
                <a:latin typeface="Lucida Sans"/>
                <a:cs typeface="Lucida Sans"/>
              </a:rPr>
              <a:t>currentl</a:t>
            </a:r>
            <a:r>
              <a:rPr sz="1200" spc="-50" dirty="0">
                <a:latin typeface="Lucida Sans"/>
                <a:cs typeface="Lucida Sans"/>
              </a:rPr>
              <a:t>y</a:t>
            </a:r>
            <a:r>
              <a:rPr sz="1200" spc="-145" dirty="0">
                <a:latin typeface="Lucida Sans"/>
                <a:cs typeface="Lucida Sans"/>
              </a:rPr>
              <a:t> </a:t>
            </a:r>
            <a:r>
              <a:rPr sz="1200" spc="-40" dirty="0">
                <a:latin typeface="Lucida Sans"/>
                <a:cs typeface="Lucida Sans"/>
              </a:rPr>
              <a:t>filled?</a:t>
            </a:r>
            <a:endParaRPr sz="1200">
              <a:latin typeface="Lucida Sans"/>
              <a:cs typeface="Lucida Sans"/>
            </a:endParaRPr>
          </a:p>
        </p:txBody>
      </p:sp>
      <p:sp>
        <p:nvSpPr>
          <p:cNvPr id="36" name="object 36"/>
          <p:cNvSpPr/>
          <p:nvPr/>
        </p:nvSpPr>
        <p:spPr>
          <a:xfrm>
            <a:off x="896023" y="8674379"/>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37" name="object 37"/>
          <p:cNvSpPr/>
          <p:nvPr/>
        </p:nvSpPr>
        <p:spPr>
          <a:xfrm>
            <a:off x="896023" y="8977376"/>
            <a:ext cx="5950585" cy="0"/>
          </a:xfrm>
          <a:custGeom>
            <a:avLst/>
            <a:gdLst/>
            <a:ahLst/>
            <a:cxnLst/>
            <a:rect l="l" t="t" r="r" b="b"/>
            <a:pathLst>
              <a:path w="5950584">
                <a:moveTo>
                  <a:pt x="0" y="0"/>
                </a:moveTo>
                <a:lnTo>
                  <a:pt x="5950000" y="0"/>
                </a:lnTo>
              </a:path>
            </a:pathLst>
          </a:custGeom>
          <a:ln w="8839">
            <a:solidFill>
              <a:srgbClr val="000000"/>
            </a:solidFill>
          </a:ln>
        </p:spPr>
        <p:txBody>
          <a:bodyPr wrap="square" lIns="0" tIns="0" rIns="0" bIns="0" rtlCol="0"/>
          <a:lstStyle/>
          <a:p>
            <a:endParaRPr/>
          </a:p>
        </p:txBody>
      </p:sp>
      <p:sp>
        <p:nvSpPr>
          <p:cNvPr id="38" name="object 3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53</a:t>
            </a:fld>
            <a:endParaRPr spc="135"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896162" y="850900"/>
            <a:ext cx="6003290" cy="1381125"/>
          </a:xfrm>
          <a:prstGeom prst="rect">
            <a:avLst/>
          </a:prstGeom>
        </p:spPr>
        <p:txBody>
          <a:bodyPr vert="horz" wrap="square" lIns="0" tIns="12700" rIns="0" bIns="0" rtlCol="0">
            <a:spAutoFit/>
          </a:bodyPr>
          <a:lstStyle/>
          <a:p>
            <a:pPr marR="15240" algn="ctr">
              <a:lnSpc>
                <a:spcPct val="100000"/>
              </a:lnSpc>
              <a:spcBef>
                <a:spcPts val="100"/>
              </a:spcBef>
            </a:pPr>
            <a:r>
              <a:rPr sz="1600" b="1" u="sng" spc="-125" dirty="0">
                <a:solidFill>
                  <a:srgbClr val="231F20"/>
                </a:solidFill>
                <a:uFill>
                  <a:solidFill>
                    <a:srgbClr val="231F20"/>
                  </a:solidFill>
                </a:uFill>
                <a:latin typeface="Gill Sans MT"/>
                <a:cs typeface="Gill Sans MT"/>
              </a:rPr>
              <a:t>CAREE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120" dirty="0">
                <a:solidFill>
                  <a:srgbClr val="231F20"/>
                </a:solidFill>
                <a:uFill>
                  <a:solidFill>
                    <a:srgbClr val="231F20"/>
                  </a:solidFill>
                </a:uFill>
                <a:latin typeface="Gill Sans MT"/>
                <a:cs typeface="Gill Sans MT"/>
              </a:rPr>
              <a:t>DEVE</a:t>
            </a:r>
            <a:r>
              <a:rPr sz="1600" b="1" u="sng" spc="-145" dirty="0">
                <a:solidFill>
                  <a:srgbClr val="231F20"/>
                </a:solidFill>
                <a:uFill>
                  <a:solidFill>
                    <a:srgbClr val="231F20"/>
                  </a:solidFill>
                </a:uFill>
                <a:latin typeface="Gill Sans MT"/>
                <a:cs typeface="Gill Sans MT"/>
              </a:rPr>
              <a:t>L</a:t>
            </a:r>
            <a:r>
              <a:rPr sz="1600" b="1" u="sng" spc="-95" dirty="0">
                <a:solidFill>
                  <a:srgbClr val="231F20"/>
                </a:solidFill>
                <a:uFill>
                  <a:solidFill>
                    <a:srgbClr val="231F20"/>
                  </a:solidFill>
                </a:uFill>
                <a:latin typeface="Gill Sans MT"/>
                <a:cs typeface="Gill Sans MT"/>
              </a:rPr>
              <a:t>O</a:t>
            </a:r>
            <a:r>
              <a:rPr sz="1600" b="1" u="sng" spc="-85" dirty="0">
                <a:solidFill>
                  <a:srgbClr val="231F20"/>
                </a:solidFill>
                <a:uFill>
                  <a:solidFill>
                    <a:srgbClr val="231F20"/>
                  </a:solidFill>
                </a:uFill>
                <a:latin typeface="Gill Sans MT"/>
                <a:cs typeface="Gill Sans MT"/>
              </a:rPr>
              <a:t>P</a:t>
            </a:r>
            <a:r>
              <a:rPr sz="1600" b="1" u="sng" spc="-105" dirty="0">
                <a:solidFill>
                  <a:srgbClr val="231F20"/>
                </a:solidFill>
                <a:uFill>
                  <a:solidFill>
                    <a:srgbClr val="231F20"/>
                  </a:solidFill>
                </a:uFill>
                <a:latin typeface="Gill Sans MT"/>
                <a:cs typeface="Gill Sans MT"/>
              </a:rPr>
              <a:t>MEN</a:t>
            </a:r>
            <a:r>
              <a:rPr sz="1600" b="1" u="sng" spc="-160" dirty="0">
                <a:solidFill>
                  <a:srgbClr val="231F20"/>
                </a:solidFill>
                <a:uFill>
                  <a:solidFill>
                    <a:srgbClr val="231F20"/>
                  </a:solidFill>
                </a:uFill>
                <a:latin typeface="Gill Sans MT"/>
                <a:cs typeface="Gill Sans MT"/>
              </a:rPr>
              <a:t>T</a:t>
            </a:r>
            <a:r>
              <a:rPr sz="1600" b="1" u="sng" spc="-45" dirty="0">
                <a:solidFill>
                  <a:srgbClr val="231F20"/>
                </a:solidFill>
                <a:uFill>
                  <a:solidFill>
                    <a:srgbClr val="231F20"/>
                  </a:solidFill>
                </a:uFill>
                <a:latin typeface="Gill Sans MT"/>
                <a:cs typeface="Gill Sans MT"/>
              </a:rPr>
              <a:t> M</a:t>
            </a:r>
            <a:r>
              <a:rPr sz="1600" b="1" u="sng" spc="-120" dirty="0">
                <a:solidFill>
                  <a:srgbClr val="231F20"/>
                </a:solidFill>
                <a:uFill>
                  <a:solidFill>
                    <a:srgbClr val="231F20"/>
                  </a:solidFill>
                </a:uFill>
                <a:latin typeface="Gill Sans MT"/>
                <a:cs typeface="Gill Sans MT"/>
              </a:rPr>
              <a:t>ODEL</a:t>
            </a:r>
            <a:endParaRPr sz="1600">
              <a:latin typeface="Gill Sans MT"/>
              <a:cs typeface="Gill Sans MT"/>
            </a:endParaRPr>
          </a:p>
          <a:p>
            <a:pPr marL="12700" algn="just">
              <a:lnSpc>
                <a:spcPts val="1505"/>
              </a:lnSpc>
              <a:spcBef>
                <a:spcPts val="1385"/>
              </a:spcBef>
            </a:pPr>
            <a:r>
              <a:rPr sz="1400" b="1" dirty="0">
                <a:latin typeface="Arial"/>
                <a:cs typeface="Arial"/>
              </a:rPr>
              <a:t>STEP</a:t>
            </a:r>
            <a:r>
              <a:rPr sz="1400" b="1" spc="-5" dirty="0">
                <a:latin typeface="Arial"/>
                <a:cs typeface="Arial"/>
              </a:rPr>
              <a:t> </a:t>
            </a:r>
            <a:r>
              <a:rPr sz="1400" b="1" spc="-30" dirty="0">
                <a:latin typeface="Arial"/>
                <a:cs typeface="Arial"/>
              </a:rPr>
              <a:t>1</a:t>
            </a:r>
            <a:r>
              <a:rPr sz="1400" b="1" spc="-30" dirty="0">
                <a:latin typeface="Calibri"/>
                <a:cs typeface="Calibri"/>
              </a:rPr>
              <a:t>2</a:t>
            </a:r>
            <a:r>
              <a:rPr sz="1400" b="1" spc="-30" dirty="0">
                <a:latin typeface="Arial"/>
                <a:cs typeface="Arial"/>
              </a:rPr>
              <a:t>:</a:t>
            </a:r>
            <a:endParaRPr sz="1400">
              <a:latin typeface="Arial"/>
              <a:cs typeface="Arial"/>
            </a:endParaRPr>
          </a:p>
          <a:p>
            <a:pPr marL="12700" algn="just">
              <a:lnSpc>
                <a:spcPts val="1145"/>
              </a:lnSpc>
            </a:pPr>
            <a:r>
              <a:rPr sz="1100" spc="30" dirty="0">
                <a:latin typeface="Century Gothic"/>
                <a:cs typeface="Century Gothic"/>
              </a:rPr>
              <a:t>Identify</a:t>
            </a:r>
            <a:r>
              <a:rPr sz="1100" spc="5" dirty="0">
                <a:latin typeface="Century Gothic"/>
                <a:cs typeface="Century Gothic"/>
              </a:rPr>
              <a:t> relevant </a:t>
            </a:r>
            <a:r>
              <a:rPr sz="1100" spc="20" dirty="0">
                <a:latin typeface="Century Gothic"/>
                <a:cs typeface="Century Gothic"/>
              </a:rPr>
              <a:t>courses.</a:t>
            </a:r>
            <a:endParaRPr sz="1100">
              <a:latin typeface="Century Gothic"/>
              <a:cs typeface="Century Gothic"/>
            </a:endParaRPr>
          </a:p>
          <a:p>
            <a:pPr>
              <a:lnSpc>
                <a:spcPct val="100000"/>
              </a:lnSpc>
              <a:spcBef>
                <a:spcPts val="45"/>
              </a:spcBef>
            </a:pPr>
            <a:endParaRPr sz="1300">
              <a:latin typeface="Century Gothic"/>
              <a:cs typeface="Century Gothic"/>
            </a:endParaRPr>
          </a:p>
          <a:p>
            <a:pPr marL="12700" marR="5080" algn="just">
              <a:lnSpc>
                <a:spcPct val="77600"/>
              </a:lnSpc>
            </a:pPr>
            <a:r>
              <a:rPr sz="1100" spc="30" dirty="0">
                <a:latin typeface="Century Gothic"/>
                <a:cs typeface="Century Gothic"/>
              </a:rPr>
              <a:t>Identify </a:t>
            </a:r>
            <a:r>
              <a:rPr sz="1100" dirty="0">
                <a:latin typeface="Century Gothic"/>
                <a:cs typeface="Century Gothic"/>
              </a:rPr>
              <a:t>the </a:t>
            </a:r>
            <a:r>
              <a:rPr sz="1100" spc="5" dirty="0">
                <a:latin typeface="Century Gothic"/>
                <a:cs typeface="Century Gothic"/>
              </a:rPr>
              <a:t>relevant </a:t>
            </a:r>
            <a:r>
              <a:rPr sz="1100" spc="25" dirty="0">
                <a:latin typeface="Century Gothic"/>
                <a:cs typeface="Century Gothic"/>
              </a:rPr>
              <a:t>courses </a:t>
            </a:r>
            <a:r>
              <a:rPr sz="1100" spc="15" dirty="0">
                <a:latin typeface="Century Gothic"/>
                <a:cs typeface="Century Gothic"/>
              </a:rPr>
              <a:t>you </a:t>
            </a:r>
            <a:r>
              <a:rPr sz="1100" spc="60" dirty="0">
                <a:latin typeface="Century Gothic"/>
                <a:cs typeface="Century Gothic"/>
              </a:rPr>
              <a:t>will </a:t>
            </a:r>
            <a:r>
              <a:rPr sz="1100" spc="-40" dirty="0">
                <a:latin typeface="Century Gothic"/>
                <a:cs typeface="Century Gothic"/>
              </a:rPr>
              <a:t>need </a:t>
            </a:r>
            <a:r>
              <a:rPr sz="1100" spc="30" dirty="0">
                <a:latin typeface="Century Gothic"/>
                <a:cs typeface="Century Gothic"/>
              </a:rPr>
              <a:t>to </a:t>
            </a:r>
            <a:r>
              <a:rPr sz="1100" spc="-10" dirty="0">
                <a:latin typeface="Century Gothic"/>
                <a:cs typeface="Century Gothic"/>
              </a:rPr>
              <a:t>take </a:t>
            </a:r>
            <a:r>
              <a:rPr sz="1100" spc="30" dirty="0">
                <a:latin typeface="Century Gothic"/>
                <a:cs typeface="Century Gothic"/>
              </a:rPr>
              <a:t>to </a:t>
            </a:r>
            <a:r>
              <a:rPr sz="1100" spc="-45" dirty="0">
                <a:latin typeface="Century Gothic"/>
                <a:cs typeface="Century Gothic"/>
              </a:rPr>
              <a:t>enhance </a:t>
            </a:r>
            <a:r>
              <a:rPr sz="1100" spc="40" dirty="0">
                <a:latin typeface="Century Gothic"/>
                <a:cs typeface="Century Gothic"/>
              </a:rPr>
              <a:t>your </a:t>
            </a:r>
            <a:r>
              <a:rPr sz="1100" spc="80" dirty="0">
                <a:latin typeface="Century Gothic"/>
                <a:cs typeface="Century Gothic"/>
              </a:rPr>
              <a:t>skill </a:t>
            </a:r>
            <a:r>
              <a:rPr sz="1100" spc="40" dirty="0">
                <a:latin typeface="Century Gothic"/>
                <a:cs typeface="Century Gothic"/>
              </a:rPr>
              <a:t>set </a:t>
            </a:r>
            <a:r>
              <a:rPr sz="1100" spc="-45" dirty="0">
                <a:latin typeface="Century Gothic"/>
                <a:cs typeface="Century Gothic"/>
              </a:rPr>
              <a:t>and </a:t>
            </a:r>
            <a:r>
              <a:rPr sz="1100" spc="-15" dirty="0">
                <a:latin typeface="Century Gothic"/>
                <a:cs typeface="Century Gothic"/>
              </a:rPr>
              <a:t>meet </a:t>
            </a:r>
            <a:r>
              <a:rPr sz="1100" spc="-10" dirty="0">
                <a:latin typeface="Century Gothic"/>
                <a:cs typeface="Century Gothic"/>
              </a:rPr>
              <a:t> </a:t>
            </a:r>
            <a:r>
              <a:rPr sz="1100" spc="40" dirty="0">
                <a:latin typeface="Century Gothic"/>
                <a:cs typeface="Century Gothic"/>
              </a:rPr>
              <a:t>your </a:t>
            </a:r>
            <a:r>
              <a:rPr sz="1100" spc="10" dirty="0">
                <a:latin typeface="Century Gothic"/>
                <a:cs typeface="Century Gothic"/>
              </a:rPr>
              <a:t>transaction </a:t>
            </a:r>
            <a:r>
              <a:rPr sz="1100" spc="-10" dirty="0">
                <a:latin typeface="Century Gothic"/>
                <a:cs typeface="Century Gothic"/>
              </a:rPr>
              <a:t>benchmark </a:t>
            </a:r>
            <a:r>
              <a:rPr sz="1100" dirty="0">
                <a:latin typeface="Century Gothic"/>
                <a:cs typeface="Century Gothic"/>
              </a:rPr>
              <a:t>as </a:t>
            </a:r>
            <a:r>
              <a:rPr sz="1100" spc="25" dirty="0">
                <a:latin typeface="Century Gothic"/>
                <a:cs typeface="Century Gothic"/>
              </a:rPr>
              <a:t>well </a:t>
            </a:r>
            <a:r>
              <a:rPr sz="1100" dirty="0">
                <a:latin typeface="Century Gothic"/>
                <a:cs typeface="Century Gothic"/>
              </a:rPr>
              <a:t>as </a:t>
            </a:r>
            <a:r>
              <a:rPr sz="1100" spc="-20" dirty="0">
                <a:latin typeface="Century Gothic"/>
                <a:cs typeface="Century Gothic"/>
              </a:rPr>
              <a:t>any </a:t>
            </a:r>
            <a:r>
              <a:rPr sz="1100" spc="20" dirty="0">
                <a:latin typeface="Century Gothic"/>
                <a:cs typeface="Century Gothic"/>
              </a:rPr>
              <a:t>of </a:t>
            </a:r>
            <a:r>
              <a:rPr sz="1100" dirty="0">
                <a:latin typeface="Century Gothic"/>
                <a:cs typeface="Century Gothic"/>
              </a:rPr>
              <a:t>the </a:t>
            </a:r>
            <a:r>
              <a:rPr sz="1100" spc="-20" dirty="0">
                <a:latin typeface="Century Gothic"/>
                <a:cs typeface="Century Gothic"/>
              </a:rPr>
              <a:t>recommended </a:t>
            </a:r>
            <a:r>
              <a:rPr sz="1100" spc="-25" dirty="0">
                <a:latin typeface="Century Gothic"/>
                <a:cs typeface="Century Gothic"/>
              </a:rPr>
              <a:t>agent </a:t>
            </a:r>
            <a:r>
              <a:rPr sz="1100" spc="-5" dirty="0">
                <a:latin typeface="Century Gothic"/>
                <a:cs typeface="Century Gothic"/>
              </a:rPr>
              <a:t>development </a:t>
            </a:r>
            <a:r>
              <a:rPr sz="1100" dirty="0">
                <a:latin typeface="Century Gothic"/>
                <a:cs typeface="Century Gothic"/>
              </a:rPr>
              <a:t> </a:t>
            </a:r>
            <a:r>
              <a:rPr sz="1100" spc="15" dirty="0">
                <a:latin typeface="Century Gothic"/>
                <a:cs typeface="Century Gothic"/>
              </a:rPr>
              <a:t>programs.</a:t>
            </a:r>
            <a:endParaRPr sz="1100">
              <a:latin typeface="Century Gothic"/>
              <a:cs typeface="Century Gothic"/>
            </a:endParaRPr>
          </a:p>
        </p:txBody>
      </p:sp>
      <p:sp>
        <p:nvSpPr>
          <p:cNvPr id="4" name="object 4"/>
          <p:cNvSpPr txBox="1"/>
          <p:nvPr/>
        </p:nvSpPr>
        <p:spPr>
          <a:xfrm>
            <a:off x="976701" y="2905759"/>
            <a:ext cx="551815" cy="193040"/>
          </a:xfrm>
          <a:prstGeom prst="rect">
            <a:avLst/>
          </a:prstGeom>
        </p:spPr>
        <p:txBody>
          <a:bodyPr vert="horz" wrap="square" lIns="0" tIns="12700" rIns="0" bIns="0" rtlCol="0">
            <a:spAutoFit/>
          </a:bodyPr>
          <a:lstStyle/>
          <a:p>
            <a:pPr marL="12700">
              <a:lnSpc>
                <a:spcPct val="100000"/>
              </a:lnSpc>
              <a:spcBef>
                <a:spcPts val="100"/>
              </a:spcBef>
            </a:pPr>
            <a:r>
              <a:rPr sz="1100" spc="155" dirty="0">
                <a:solidFill>
                  <a:srgbClr val="231F20"/>
                </a:solidFill>
                <a:latin typeface="Century Gothic"/>
                <a:cs typeface="Century Gothic"/>
              </a:rPr>
              <a:t>L</a:t>
            </a:r>
            <a:r>
              <a:rPr sz="1100" spc="10" dirty="0">
                <a:solidFill>
                  <a:srgbClr val="231F20"/>
                </a:solidFill>
                <a:latin typeface="Century Gothic"/>
                <a:cs typeface="Century Gothic"/>
              </a:rPr>
              <a:t>ectu</a:t>
            </a:r>
            <a:r>
              <a:rPr sz="1100" spc="-20" dirty="0">
                <a:solidFill>
                  <a:srgbClr val="231F20"/>
                </a:solidFill>
                <a:latin typeface="Century Gothic"/>
                <a:cs typeface="Century Gothic"/>
              </a:rPr>
              <a:t>r</a:t>
            </a:r>
            <a:r>
              <a:rPr sz="1100" spc="-65" dirty="0">
                <a:solidFill>
                  <a:srgbClr val="231F20"/>
                </a:solidFill>
                <a:latin typeface="Century Gothic"/>
                <a:cs typeface="Century Gothic"/>
              </a:rPr>
              <a:t>e</a:t>
            </a:r>
            <a:endParaRPr sz="1100">
              <a:latin typeface="Century Gothic"/>
              <a:cs typeface="Century Gothic"/>
            </a:endParaRPr>
          </a:p>
        </p:txBody>
      </p:sp>
      <p:sp>
        <p:nvSpPr>
          <p:cNvPr id="5" name="object 5"/>
          <p:cNvSpPr txBox="1"/>
          <p:nvPr/>
        </p:nvSpPr>
        <p:spPr>
          <a:xfrm>
            <a:off x="1796320" y="2905759"/>
            <a:ext cx="432434" cy="193040"/>
          </a:xfrm>
          <a:prstGeom prst="rect">
            <a:avLst/>
          </a:prstGeom>
        </p:spPr>
        <p:txBody>
          <a:bodyPr vert="horz" wrap="square" lIns="0" tIns="12700" rIns="0" bIns="0" rtlCol="0">
            <a:spAutoFit/>
          </a:bodyPr>
          <a:lstStyle/>
          <a:p>
            <a:pPr marL="12700">
              <a:lnSpc>
                <a:spcPct val="100000"/>
              </a:lnSpc>
              <a:spcBef>
                <a:spcPts val="100"/>
              </a:spcBef>
            </a:pPr>
            <a:r>
              <a:rPr sz="1100" spc="145" dirty="0">
                <a:solidFill>
                  <a:srgbClr val="231F20"/>
                </a:solidFill>
                <a:latin typeface="Century Gothic"/>
                <a:cs typeface="Century Gothic"/>
              </a:rPr>
              <a:t>S</a:t>
            </a:r>
            <a:r>
              <a:rPr sz="1100" spc="25" dirty="0">
                <a:solidFill>
                  <a:srgbClr val="231F20"/>
                </a:solidFill>
                <a:latin typeface="Century Gothic"/>
                <a:cs typeface="Century Gothic"/>
              </a:rPr>
              <a:t>tudy</a:t>
            </a:r>
            <a:endParaRPr sz="1100">
              <a:latin typeface="Century Gothic"/>
              <a:cs typeface="Century Gothic"/>
            </a:endParaRPr>
          </a:p>
        </p:txBody>
      </p:sp>
      <p:sp>
        <p:nvSpPr>
          <p:cNvPr id="6" name="object 6"/>
          <p:cNvSpPr txBox="1"/>
          <p:nvPr/>
        </p:nvSpPr>
        <p:spPr>
          <a:xfrm>
            <a:off x="2247557" y="2569324"/>
            <a:ext cx="4548505" cy="529590"/>
          </a:xfrm>
          <a:prstGeom prst="rect">
            <a:avLst/>
          </a:prstGeom>
        </p:spPr>
        <p:txBody>
          <a:bodyPr vert="horz" wrap="square" lIns="0" tIns="12700" rIns="0" bIns="0" rtlCol="0">
            <a:spAutoFit/>
          </a:bodyPr>
          <a:lstStyle/>
          <a:p>
            <a:pPr marL="12700">
              <a:lnSpc>
                <a:spcPct val="100000"/>
              </a:lnSpc>
              <a:spcBef>
                <a:spcPts val="100"/>
              </a:spcBef>
            </a:pPr>
            <a:r>
              <a:rPr sz="1100" b="1" spc="15" dirty="0">
                <a:solidFill>
                  <a:srgbClr val="231F20"/>
                </a:solidFill>
                <a:latin typeface="Tahoma"/>
                <a:cs typeface="Tahoma"/>
              </a:rPr>
              <a:t>Recommended</a:t>
            </a:r>
            <a:r>
              <a:rPr sz="1100" b="1" spc="-5" dirty="0">
                <a:solidFill>
                  <a:srgbClr val="231F20"/>
                </a:solidFill>
                <a:latin typeface="Tahoma"/>
                <a:cs typeface="Tahoma"/>
              </a:rPr>
              <a:t> </a:t>
            </a:r>
            <a:r>
              <a:rPr sz="1100" b="1" spc="25" dirty="0">
                <a:solidFill>
                  <a:srgbClr val="231F20"/>
                </a:solidFill>
                <a:latin typeface="Tahoma"/>
                <a:cs typeface="Tahoma"/>
              </a:rPr>
              <a:t>Agent</a:t>
            </a:r>
            <a:r>
              <a:rPr sz="1100" b="1" spc="-5" dirty="0">
                <a:solidFill>
                  <a:srgbClr val="231F20"/>
                </a:solidFill>
                <a:latin typeface="Tahoma"/>
                <a:cs typeface="Tahoma"/>
              </a:rPr>
              <a:t> </a:t>
            </a:r>
            <a:r>
              <a:rPr sz="1100" b="1" spc="10" dirty="0">
                <a:solidFill>
                  <a:srgbClr val="231F20"/>
                </a:solidFill>
                <a:latin typeface="Tahoma"/>
                <a:cs typeface="Tahoma"/>
              </a:rPr>
              <a:t>Development</a:t>
            </a:r>
            <a:r>
              <a:rPr sz="1100" b="1" dirty="0">
                <a:solidFill>
                  <a:srgbClr val="231F20"/>
                </a:solidFill>
                <a:latin typeface="Tahoma"/>
                <a:cs typeface="Tahoma"/>
              </a:rPr>
              <a:t> Programs</a:t>
            </a:r>
            <a:endParaRPr sz="1100">
              <a:latin typeface="Tahoma"/>
              <a:cs typeface="Tahoma"/>
            </a:endParaRPr>
          </a:p>
          <a:p>
            <a:pPr>
              <a:lnSpc>
                <a:spcPct val="100000"/>
              </a:lnSpc>
            </a:pPr>
            <a:endParaRPr sz="1100">
              <a:latin typeface="Tahoma"/>
              <a:cs typeface="Tahoma"/>
            </a:endParaRPr>
          </a:p>
          <a:p>
            <a:pPr marL="260985">
              <a:lnSpc>
                <a:spcPct val="100000"/>
              </a:lnSpc>
              <a:tabLst>
                <a:tab pos="1115060" algn="l"/>
                <a:tab pos="2425700" algn="l"/>
                <a:tab pos="3723004" algn="l"/>
              </a:tabLst>
            </a:pPr>
            <a:r>
              <a:rPr sz="1100" spc="130" dirty="0">
                <a:solidFill>
                  <a:srgbClr val="231F20"/>
                </a:solidFill>
                <a:latin typeface="Century Gothic"/>
                <a:cs typeface="Century Gothic"/>
              </a:rPr>
              <a:t>P</a:t>
            </a:r>
            <a:r>
              <a:rPr sz="1100" spc="35" dirty="0">
                <a:solidFill>
                  <a:srgbClr val="231F20"/>
                </a:solidFill>
                <a:latin typeface="Century Gothic"/>
                <a:cs typeface="Century Gothic"/>
              </a:rPr>
              <a:t>r</a:t>
            </a:r>
            <a:r>
              <a:rPr sz="1100" spc="-30" dirty="0">
                <a:solidFill>
                  <a:srgbClr val="231F20"/>
                </a:solidFill>
                <a:latin typeface="Century Gothic"/>
                <a:cs typeface="Century Gothic"/>
              </a:rPr>
              <a:t>acti</a:t>
            </a:r>
            <a:r>
              <a:rPr sz="1100" spc="-60" dirty="0">
                <a:solidFill>
                  <a:srgbClr val="231F20"/>
                </a:solidFill>
                <a:latin typeface="Century Gothic"/>
                <a:cs typeface="Century Gothic"/>
              </a:rPr>
              <a:t>c</a:t>
            </a:r>
            <a:r>
              <a:rPr sz="1100" spc="-65" dirty="0">
                <a:solidFill>
                  <a:srgbClr val="231F20"/>
                </a:solidFill>
                <a:latin typeface="Century Gothic"/>
                <a:cs typeface="Century Gothic"/>
              </a:rPr>
              <a:t>e</a:t>
            </a:r>
            <a:r>
              <a:rPr sz="1100" dirty="0">
                <a:solidFill>
                  <a:srgbClr val="231F20"/>
                </a:solidFill>
                <a:latin typeface="Century Gothic"/>
                <a:cs typeface="Century Gothic"/>
              </a:rPr>
              <a:t>	</a:t>
            </a:r>
            <a:r>
              <a:rPr sz="1100" spc="110" dirty="0">
                <a:solidFill>
                  <a:srgbClr val="231F20"/>
                </a:solidFill>
                <a:latin typeface="Century Gothic"/>
                <a:cs typeface="Century Gothic"/>
              </a:rPr>
              <a:t>R</a:t>
            </a:r>
            <a:r>
              <a:rPr sz="1100" spc="15" dirty="0">
                <a:solidFill>
                  <a:srgbClr val="231F20"/>
                </a:solidFill>
                <a:latin typeface="Century Gothic"/>
                <a:cs typeface="Century Gothic"/>
              </a:rPr>
              <a:t>ein</a:t>
            </a:r>
            <a:r>
              <a:rPr sz="1100" spc="-5" dirty="0">
                <a:solidFill>
                  <a:srgbClr val="231F20"/>
                </a:solidFill>
                <a:latin typeface="Century Gothic"/>
                <a:cs typeface="Century Gothic"/>
              </a:rPr>
              <a:t>f</a:t>
            </a:r>
            <a:r>
              <a:rPr sz="1100" spc="70" dirty="0">
                <a:solidFill>
                  <a:srgbClr val="231F20"/>
                </a:solidFill>
                <a:latin typeface="Century Gothic"/>
                <a:cs typeface="Century Gothic"/>
              </a:rPr>
              <a:t>o</a:t>
            </a:r>
            <a:r>
              <a:rPr sz="1100" spc="5" dirty="0">
                <a:solidFill>
                  <a:srgbClr val="231F20"/>
                </a:solidFill>
                <a:latin typeface="Century Gothic"/>
                <a:cs typeface="Century Gothic"/>
              </a:rPr>
              <a:t>r</a:t>
            </a:r>
            <a:r>
              <a:rPr sz="1100" spc="-105" dirty="0">
                <a:solidFill>
                  <a:srgbClr val="231F20"/>
                </a:solidFill>
                <a:latin typeface="Century Gothic"/>
                <a:cs typeface="Century Gothic"/>
              </a:rPr>
              <a:t>c</a:t>
            </a:r>
            <a:r>
              <a:rPr sz="1100" spc="-10" dirty="0">
                <a:solidFill>
                  <a:srgbClr val="231F20"/>
                </a:solidFill>
                <a:latin typeface="Century Gothic"/>
                <a:cs typeface="Century Gothic"/>
              </a:rPr>
              <a:t>ement</a:t>
            </a:r>
            <a:r>
              <a:rPr sz="1100" dirty="0">
                <a:solidFill>
                  <a:srgbClr val="231F20"/>
                </a:solidFill>
                <a:latin typeface="Century Gothic"/>
                <a:cs typeface="Century Gothic"/>
              </a:rPr>
              <a:t>	</a:t>
            </a:r>
            <a:r>
              <a:rPr sz="1100" spc="25" dirty="0">
                <a:solidFill>
                  <a:srgbClr val="231F20"/>
                </a:solidFill>
                <a:latin typeface="Century Gothic"/>
                <a:cs typeface="Century Gothic"/>
              </a:rPr>
              <a:t>A</a:t>
            </a:r>
            <a:r>
              <a:rPr sz="1100" spc="-105" dirty="0">
                <a:solidFill>
                  <a:srgbClr val="231F20"/>
                </a:solidFill>
                <a:latin typeface="Century Gothic"/>
                <a:cs typeface="Century Gothic"/>
              </a:rPr>
              <a:t>cc</a:t>
            </a:r>
            <a:r>
              <a:rPr sz="1100" spc="25" dirty="0">
                <a:solidFill>
                  <a:srgbClr val="231F20"/>
                </a:solidFill>
                <a:latin typeface="Century Gothic"/>
                <a:cs typeface="Century Gothic"/>
              </a:rPr>
              <a:t>ountability</a:t>
            </a:r>
            <a:r>
              <a:rPr sz="1100" dirty="0">
                <a:solidFill>
                  <a:srgbClr val="231F20"/>
                </a:solidFill>
                <a:latin typeface="Century Gothic"/>
                <a:cs typeface="Century Gothic"/>
              </a:rPr>
              <a:t>	</a:t>
            </a:r>
            <a:r>
              <a:rPr sz="1100" spc="-20" dirty="0">
                <a:solidFill>
                  <a:srgbClr val="231F20"/>
                </a:solidFill>
                <a:latin typeface="Century Gothic"/>
                <a:cs typeface="Century Gothic"/>
              </a:rPr>
              <a:t>Ma</a:t>
            </a:r>
            <a:r>
              <a:rPr sz="1100" spc="-25" dirty="0">
                <a:solidFill>
                  <a:srgbClr val="231F20"/>
                </a:solidFill>
                <a:latin typeface="Century Gothic"/>
                <a:cs typeface="Century Gothic"/>
              </a:rPr>
              <a:t>s</a:t>
            </a:r>
            <a:r>
              <a:rPr sz="1100" spc="50" dirty="0">
                <a:solidFill>
                  <a:srgbClr val="231F20"/>
                </a:solidFill>
                <a:latin typeface="Century Gothic"/>
                <a:cs typeface="Century Gothic"/>
              </a:rPr>
              <a:t>t</a:t>
            </a:r>
            <a:r>
              <a:rPr sz="1100" spc="15" dirty="0">
                <a:solidFill>
                  <a:srgbClr val="231F20"/>
                </a:solidFill>
                <a:latin typeface="Century Gothic"/>
                <a:cs typeface="Century Gothic"/>
              </a:rPr>
              <a:t>ermind</a:t>
            </a:r>
            <a:endParaRPr sz="1100">
              <a:latin typeface="Century Gothic"/>
              <a:cs typeface="Century Gothic"/>
            </a:endParaRPr>
          </a:p>
        </p:txBody>
      </p:sp>
      <p:sp>
        <p:nvSpPr>
          <p:cNvPr id="7" name="object 7"/>
          <p:cNvSpPr txBox="1"/>
          <p:nvPr/>
        </p:nvSpPr>
        <p:spPr>
          <a:xfrm>
            <a:off x="914400" y="3378200"/>
            <a:ext cx="5943600" cy="458470"/>
          </a:xfrm>
          <a:prstGeom prst="rect">
            <a:avLst/>
          </a:prstGeom>
          <a:solidFill>
            <a:srgbClr val="0054A4"/>
          </a:solidFill>
        </p:spPr>
        <p:txBody>
          <a:bodyPr vert="horz" wrap="square" lIns="0" tIns="101600" rIns="0" bIns="0" rtlCol="0">
            <a:spAutoFit/>
          </a:bodyPr>
          <a:lstStyle/>
          <a:p>
            <a:pPr marL="187325" algn="ctr">
              <a:lnSpc>
                <a:spcPct val="100000"/>
              </a:lnSpc>
              <a:spcBef>
                <a:spcPts val="800"/>
              </a:spcBef>
            </a:pPr>
            <a:r>
              <a:rPr sz="1600" b="1" spc="-140" dirty="0">
                <a:solidFill>
                  <a:srgbClr val="FFFFFF"/>
                </a:solidFill>
                <a:latin typeface="Gill Sans MT"/>
                <a:cs typeface="Gill Sans MT"/>
              </a:rPr>
              <a:t>THE</a:t>
            </a:r>
            <a:r>
              <a:rPr sz="1600" b="1" spc="-45" dirty="0">
                <a:solidFill>
                  <a:srgbClr val="FFFFFF"/>
                </a:solidFill>
                <a:latin typeface="Gill Sans MT"/>
                <a:cs typeface="Gill Sans MT"/>
              </a:rPr>
              <a:t> </a:t>
            </a:r>
            <a:r>
              <a:rPr sz="1600" b="1" spc="30" dirty="0">
                <a:solidFill>
                  <a:srgbClr val="FFFFFF"/>
                </a:solidFill>
                <a:latin typeface="Gill Sans MT"/>
                <a:cs typeface="Gill Sans MT"/>
              </a:rPr>
              <a:t>18</a:t>
            </a:r>
            <a:r>
              <a:rPr sz="1600" b="1" spc="-45" dirty="0">
                <a:solidFill>
                  <a:srgbClr val="FFFFFF"/>
                </a:solidFill>
                <a:latin typeface="Gill Sans MT"/>
                <a:cs typeface="Gill Sans MT"/>
              </a:rPr>
              <a:t> </a:t>
            </a:r>
            <a:r>
              <a:rPr sz="1600" b="1" spc="-100" dirty="0">
                <a:solidFill>
                  <a:srgbClr val="FFFFFF"/>
                </a:solidFill>
                <a:latin typeface="Gill Sans MT"/>
                <a:cs typeface="Gill Sans MT"/>
              </a:rPr>
              <a:t>CORE</a:t>
            </a:r>
            <a:r>
              <a:rPr sz="1600" b="1" spc="-45" dirty="0">
                <a:solidFill>
                  <a:srgbClr val="FFFFFF"/>
                </a:solidFill>
                <a:latin typeface="Gill Sans MT"/>
                <a:cs typeface="Gill Sans MT"/>
              </a:rPr>
              <a:t> </a:t>
            </a:r>
            <a:r>
              <a:rPr sz="1600" b="1" spc="-114" dirty="0">
                <a:solidFill>
                  <a:srgbClr val="FFFFFF"/>
                </a:solidFill>
                <a:latin typeface="Gill Sans MT"/>
                <a:cs typeface="Gill Sans MT"/>
              </a:rPr>
              <a:t>TRAINING</a:t>
            </a:r>
            <a:r>
              <a:rPr sz="1600" b="1" spc="-45" dirty="0">
                <a:solidFill>
                  <a:srgbClr val="FFFFFF"/>
                </a:solidFill>
                <a:latin typeface="Gill Sans MT"/>
                <a:cs typeface="Gill Sans MT"/>
              </a:rPr>
              <a:t> </a:t>
            </a:r>
            <a:r>
              <a:rPr sz="1600" b="1" spc="-100" dirty="0">
                <a:solidFill>
                  <a:srgbClr val="FFFFFF"/>
                </a:solidFill>
                <a:latin typeface="Gill Sans MT"/>
                <a:cs typeface="Gill Sans MT"/>
              </a:rPr>
              <a:t>COURSES</a:t>
            </a:r>
            <a:endParaRPr sz="1600">
              <a:latin typeface="Gill Sans MT"/>
              <a:cs typeface="Gill Sans MT"/>
            </a:endParaRPr>
          </a:p>
        </p:txBody>
      </p:sp>
      <p:sp>
        <p:nvSpPr>
          <p:cNvPr id="8" name="object 8"/>
          <p:cNvSpPr/>
          <p:nvPr/>
        </p:nvSpPr>
        <p:spPr>
          <a:xfrm>
            <a:off x="920750" y="3389777"/>
            <a:ext cx="5930900" cy="3979545"/>
          </a:xfrm>
          <a:custGeom>
            <a:avLst/>
            <a:gdLst/>
            <a:ahLst/>
            <a:cxnLst/>
            <a:rect l="l" t="t" r="r" b="b"/>
            <a:pathLst>
              <a:path w="5930900" h="3979545">
                <a:moveTo>
                  <a:pt x="222250" y="0"/>
                </a:moveTo>
                <a:lnTo>
                  <a:pt x="177513" y="5268"/>
                </a:lnTo>
                <a:lnTo>
                  <a:pt x="135820" y="20373"/>
                </a:lnTo>
                <a:lnTo>
                  <a:pt x="98071" y="44266"/>
                </a:lnTo>
                <a:lnTo>
                  <a:pt x="65166" y="75900"/>
                </a:lnTo>
                <a:lnTo>
                  <a:pt x="38006" y="114224"/>
                </a:lnTo>
                <a:lnTo>
                  <a:pt x="17492" y="158190"/>
                </a:lnTo>
                <a:lnTo>
                  <a:pt x="4523" y="206750"/>
                </a:lnTo>
                <a:lnTo>
                  <a:pt x="0" y="258855"/>
                </a:lnTo>
                <a:lnTo>
                  <a:pt x="0" y="3720120"/>
                </a:lnTo>
                <a:lnTo>
                  <a:pt x="4523" y="3772225"/>
                </a:lnTo>
                <a:lnTo>
                  <a:pt x="17492" y="3820785"/>
                </a:lnTo>
                <a:lnTo>
                  <a:pt x="38006" y="3864751"/>
                </a:lnTo>
                <a:lnTo>
                  <a:pt x="65166" y="3903076"/>
                </a:lnTo>
                <a:lnTo>
                  <a:pt x="98071" y="3934709"/>
                </a:lnTo>
                <a:lnTo>
                  <a:pt x="135820" y="3958602"/>
                </a:lnTo>
                <a:lnTo>
                  <a:pt x="177513" y="3973708"/>
                </a:lnTo>
                <a:lnTo>
                  <a:pt x="222250" y="3978976"/>
                </a:lnTo>
                <a:lnTo>
                  <a:pt x="5708650" y="3978976"/>
                </a:lnTo>
                <a:lnTo>
                  <a:pt x="5753386" y="3973708"/>
                </a:lnTo>
                <a:lnTo>
                  <a:pt x="5795079" y="3958602"/>
                </a:lnTo>
                <a:lnTo>
                  <a:pt x="5832828" y="3934709"/>
                </a:lnTo>
                <a:lnTo>
                  <a:pt x="5865733" y="3903076"/>
                </a:lnTo>
                <a:lnTo>
                  <a:pt x="5892893" y="3864751"/>
                </a:lnTo>
                <a:lnTo>
                  <a:pt x="5913407" y="3820785"/>
                </a:lnTo>
                <a:lnTo>
                  <a:pt x="5926376" y="3772225"/>
                </a:lnTo>
                <a:lnTo>
                  <a:pt x="5930900" y="3720120"/>
                </a:lnTo>
                <a:lnTo>
                  <a:pt x="5930900" y="258855"/>
                </a:lnTo>
                <a:lnTo>
                  <a:pt x="5926376" y="206750"/>
                </a:lnTo>
                <a:lnTo>
                  <a:pt x="5913407" y="158190"/>
                </a:lnTo>
                <a:lnTo>
                  <a:pt x="5892893" y="114224"/>
                </a:lnTo>
                <a:lnTo>
                  <a:pt x="5865733" y="75900"/>
                </a:lnTo>
                <a:lnTo>
                  <a:pt x="5832828" y="44266"/>
                </a:lnTo>
                <a:lnTo>
                  <a:pt x="5795079" y="20373"/>
                </a:lnTo>
                <a:lnTo>
                  <a:pt x="5753386" y="5268"/>
                </a:lnTo>
                <a:lnTo>
                  <a:pt x="5708650" y="0"/>
                </a:lnTo>
                <a:lnTo>
                  <a:pt x="222250" y="0"/>
                </a:lnTo>
                <a:close/>
              </a:path>
            </a:pathLst>
          </a:custGeom>
          <a:ln w="14142">
            <a:solidFill>
              <a:srgbClr val="0054A4"/>
            </a:solidFill>
          </a:ln>
        </p:spPr>
        <p:txBody>
          <a:bodyPr wrap="square" lIns="0" tIns="0" rIns="0" bIns="0" rtlCol="0"/>
          <a:lstStyle/>
          <a:p>
            <a:endParaRPr/>
          </a:p>
        </p:txBody>
      </p:sp>
      <p:sp>
        <p:nvSpPr>
          <p:cNvPr id="9" name="object 9"/>
          <p:cNvSpPr txBox="1"/>
          <p:nvPr/>
        </p:nvSpPr>
        <p:spPr>
          <a:xfrm>
            <a:off x="1099819" y="3957828"/>
            <a:ext cx="2084705" cy="208279"/>
          </a:xfrm>
          <a:prstGeom prst="rect">
            <a:avLst/>
          </a:prstGeom>
        </p:spPr>
        <p:txBody>
          <a:bodyPr vert="horz" wrap="square" lIns="0" tIns="12700" rIns="0" bIns="0" rtlCol="0">
            <a:spAutoFit/>
          </a:bodyPr>
          <a:lstStyle/>
          <a:p>
            <a:pPr marL="12700">
              <a:lnSpc>
                <a:spcPct val="100000"/>
              </a:lnSpc>
              <a:spcBef>
                <a:spcPts val="100"/>
              </a:spcBef>
            </a:pPr>
            <a:r>
              <a:rPr sz="1200" b="1" spc="-85" dirty="0">
                <a:solidFill>
                  <a:srgbClr val="231F20"/>
                </a:solidFill>
                <a:latin typeface="Lucida Sans"/>
                <a:cs typeface="Lucida Sans"/>
              </a:rPr>
              <a:t>LEAD </a:t>
            </a:r>
            <a:r>
              <a:rPr sz="1200" b="1" spc="-55" dirty="0">
                <a:solidFill>
                  <a:srgbClr val="231F20"/>
                </a:solidFill>
                <a:latin typeface="Lucida Sans"/>
                <a:cs typeface="Lucida Sans"/>
              </a:rPr>
              <a:t>GENER</a:t>
            </a:r>
            <a:r>
              <a:rPr sz="1200" b="1" spc="-140" dirty="0">
                <a:solidFill>
                  <a:srgbClr val="231F20"/>
                </a:solidFill>
                <a:latin typeface="Lucida Sans"/>
                <a:cs typeface="Lucida Sans"/>
              </a:rPr>
              <a:t>A</a:t>
            </a:r>
            <a:r>
              <a:rPr sz="1200" b="1" spc="-50" dirty="0">
                <a:solidFill>
                  <a:srgbClr val="231F20"/>
                </a:solidFill>
                <a:latin typeface="Lucida Sans"/>
                <a:cs typeface="Lucida Sans"/>
              </a:rPr>
              <a:t>TION</a:t>
            </a:r>
            <a:r>
              <a:rPr sz="1200" b="1" spc="-85" dirty="0">
                <a:solidFill>
                  <a:srgbClr val="231F20"/>
                </a:solidFill>
                <a:latin typeface="Lucida Sans"/>
                <a:cs typeface="Lucida Sans"/>
              </a:rPr>
              <a:t> </a:t>
            </a:r>
            <a:r>
              <a:rPr sz="1200" b="1" spc="-45" dirty="0">
                <a:solidFill>
                  <a:srgbClr val="231F20"/>
                </a:solidFill>
                <a:latin typeface="Lucida Sans"/>
                <a:cs typeface="Lucida Sans"/>
              </a:rPr>
              <a:t>CLASSES:</a:t>
            </a:r>
            <a:endParaRPr sz="1200">
              <a:latin typeface="Lucida Sans"/>
              <a:cs typeface="Lucida Sans"/>
            </a:endParaRPr>
          </a:p>
        </p:txBody>
      </p:sp>
      <p:sp>
        <p:nvSpPr>
          <p:cNvPr id="10" name="object 10"/>
          <p:cNvSpPr txBox="1"/>
          <p:nvPr/>
        </p:nvSpPr>
        <p:spPr>
          <a:xfrm>
            <a:off x="1328419" y="4142003"/>
            <a:ext cx="2367280" cy="1849120"/>
          </a:xfrm>
          <a:prstGeom prst="rect">
            <a:avLst/>
          </a:prstGeom>
        </p:spPr>
        <p:txBody>
          <a:bodyPr vert="horz" wrap="square" lIns="0" tIns="58419" rIns="0" bIns="0" rtlCol="0">
            <a:spAutoFit/>
          </a:bodyPr>
          <a:lstStyle/>
          <a:p>
            <a:pPr marL="240665" indent="-228600">
              <a:lnSpc>
                <a:spcPct val="100000"/>
              </a:lnSpc>
              <a:spcBef>
                <a:spcPts val="459"/>
              </a:spcBef>
              <a:buChar char="•"/>
              <a:tabLst>
                <a:tab pos="240665" algn="l"/>
                <a:tab pos="241300" algn="l"/>
              </a:tabLst>
            </a:pPr>
            <a:r>
              <a:rPr sz="1200" spc="-20" dirty="0">
                <a:solidFill>
                  <a:srgbClr val="231F20"/>
                </a:solidFill>
                <a:latin typeface="Arial"/>
                <a:cs typeface="Arial"/>
              </a:rPr>
              <a:t>Expired</a:t>
            </a:r>
            <a:r>
              <a:rPr sz="1200" spc="-60" dirty="0">
                <a:solidFill>
                  <a:srgbClr val="231F20"/>
                </a:solidFill>
                <a:latin typeface="Arial"/>
                <a:cs typeface="Arial"/>
              </a:rPr>
              <a:t> </a:t>
            </a:r>
            <a:r>
              <a:rPr sz="1200" spc="30" dirty="0">
                <a:solidFill>
                  <a:srgbClr val="231F20"/>
                </a:solidFill>
                <a:latin typeface="Arial"/>
                <a:cs typeface="Arial"/>
              </a:rPr>
              <a:t>Boot</a:t>
            </a:r>
            <a:r>
              <a:rPr sz="1200" spc="-55"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240665" indent="-228600">
              <a:lnSpc>
                <a:spcPct val="100000"/>
              </a:lnSpc>
              <a:spcBef>
                <a:spcPts val="360"/>
              </a:spcBef>
              <a:buChar char="•"/>
              <a:tabLst>
                <a:tab pos="240665" algn="l"/>
                <a:tab pos="241300" algn="l"/>
              </a:tabLst>
            </a:pPr>
            <a:r>
              <a:rPr sz="1200" spc="-85" dirty="0">
                <a:solidFill>
                  <a:srgbClr val="231F20"/>
                </a:solidFill>
                <a:latin typeface="Arial"/>
                <a:cs typeface="Arial"/>
              </a:rPr>
              <a:t>FSBO</a:t>
            </a:r>
            <a:r>
              <a:rPr sz="1200" spc="-35" dirty="0">
                <a:solidFill>
                  <a:srgbClr val="231F20"/>
                </a:solidFill>
                <a:latin typeface="Arial"/>
                <a:cs typeface="Arial"/>
              </a:rPr>
              <a:t> </a:t>
            </a:r>
            <a:r>
              <a:rPr sz="1200" spc="30" dirty="0">
                <a:solidFill>
                  <a:srgbClr val="231F20"/>
                </a:solidFill>
                <a:latin typeface="Arial"/>
                <a:cs typeface="Arial"/>
              </a:rPr>
              <a:t>Boot</a:t>
            </a:r>
            <a:r>
              <a:rPr sz="1200" spc="-35"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240665" indent="-228600">
              <a:lnSpc>
                <a:spcPct val="100000"/>
              </a:lnSpc>
              <a:spcBef>
                <a:spcPts val="360"/>
              </a:spcBef>
              <a:buChar char="•"/>
              <a:tabLst>
                <a:tab pos="240665" algn="l"/>
                <a:tab pos="241300" algn="l"/>
              </a:tabLst>
            </a:pPr>
            <a:r>
              <a:rPr sz="1200" spc="20" dirty="0">
                <a:solidFill>
                  <a:srgbClr val="231F20"/>
                </a:solidFill>
                <a:latin typeface="Arial"/>
                <a:cs typeface="Arial"/>
              </a:rPr>
              <a:t>Open</a:t>
            </a:r>
            <a:r>
              <a:rPr sz="1200" spc="-55" dirty="0">
                <a:solidFill>
                  <a:srgbClr val="231F20"/>
                </a:solidFill>
                <a:latin typeface="Arial"/>
                <a:cs typeface="Arial"/>
              </a:rPr>
              <a:t> </a:t>
            </a:r>
            <a:r>
              <a:rPr sz="1200" spc="5" dirty="0">
                <a:solidFill>
                  <a:srgbClr val="231F20"/>
                </a:solidFill>
                <a:latin typeface="Arial"/>
                <a:cs typeface="Arial"/>
              </a:rPr>
              <a:t>House</a:t>
            </a:r>
            <a:r>
              <a:rPr sz="1200" spc="-50" dirty="0">
                <a:solidFill>
                  <a:srgbClr val="231F20"/>
                </a:solidFill>
                <a:latin typeface="Arial"/>
                <a:cs typeface="Arial"/>
              </a:rPr>
              <a:t> </a:t>
            </a:r>
            <a:r>
              <a:rPr sz="1200" spc="30" dirty="0">
                <a:solidFill>
                  <a:srgbClr val="231F20"/>
                </a:solidFill>
                <a:latin typeface="Arial"/>
                <a:cs typeface="Arial"/>
              </a:rPr>
              <a:t>Boot</a:t>
            </a:r>
            <a:r>
              <a:rPr sz="1200" spc="-55"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240665" indent="-228600">
              <a:lnSpc>
                <a:spcPct val="100000"/>
              </a:lnSpc>
              <a:spcBef>
                <a:spcPts val="360"/>
              </a:spcBef>
              <a:buChar char="•"/>
              <a:tabLst>
                <a:tab pos="240665" algn="l"/>
                <a:tab pos="241300" algn="l"/>
              </a:tabLst>
            </a:pPr>
            <a:r>
              <a:rPr sz="1200" dirty="0">
                <a:solidFill>
                  <a:srgbClr val="231F20"/>
                </a:solidFill>
                <a:latin typeface="Arial"/>
                <a:cs typeface="Arial"/>
              </a:rPr>
              <a:t>Marketing</a:t>
            </a:r>
            <a:r>
              <a:rPr sz="1200" spc="-55" dirty="0">
                <a:solidFill>
                  <a:srgbClr val="231F20"/>
                </a:solidFill>
                <a:latin typeface="Arial"/>
                <a:cs typeface="Arial"/>
              </a:rPr>
              <a:t> </a:t>
            </a:r>
            <a:r>
              <a:rPr sz="1200" spc="30" dirty="0">
                <a:solidFill>
                  <a:srgbClr val="231F20"/>
                </a:solidFill>
                <a:latin typeface="Arial"/>
                <a:cs typeface="Arial"/>
              </a:rPr>
              <a:t>Boot</a:t>
            </a:r>
            <a:r>
              <a:rPr sz="1200" spc="-55"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240665" indent="-228600">
              <a:lnSpc>
                <a:spcPct val="100000"/>
              </a:lnSpc>
              <a:spcBef>
                <a:spcPts val="360"/>
              </a:spcBef>
              <a:buChar char="•"/>
              <a:tabLst>
                <a:tab pos="240665" algn="l"/>
                <a:tab pos="241300" algn="l"/>
              </a:tabLst>
            </a:pPr>
            <a:r>
              <a:rPr sz="1200" spc="-20" dirty="0">
                <a:solidFill>
                  <a:srgbClr val="231F20"/>
                </a:solidFill>
                <a:latin typeface="Arial"/>
                <a:cs typeface="Arial"/>
              </a:rPr>
              <a:t>Referral</a:t>
            </a:r>
            <a:r>
              <a:rPr sz="1200" spc="-60" dirty="0">
                <a:solidFill>
                  <a:srgbClr val="231F20"/>
                </a:solidFill>
                <a:latin typeface="Arial"/>
                <a:cs typeface="Arial"/>
              </a:rPr>
              <a:t> </a:t>
            </a:r>
            <a:r>
              <a:rPr sz="1200" spc="30" dirty="0">
                <a:solidFill>
                  <a:srgbClr val="231F20"/>
                </a:solidFill>
                <a:latin typeface="Arial"/>
                <a:cs typeface="Arial"/>
              </a:rPr>
              <a:t>Boot</a:t>
            </a:r>
            <a:r>
              <a:rPr sz="1200" spc="-60"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240665" indent="-228600">
              <a:lnSpc>
                <a:spcPct val="100000"/>
              </a:lnSpc>
              <a:spcBef>
                <a:spcPts val="315"/>
              </a:spcBef>
              <a:buFont typeface="Arial"/>
              <a:buChar char="•"/>
              <a:tabLst>
                <a:tab pos="240665" algn="l"/>
                <a:tab pos="241300" algn="l"/>
              </a:tabLst>
            </a:pPr>
            <a:r>
              <a:rPr sz="1200" spc="40" dirty="0">
                <a:solidFill>
                  <a:srgbClr val="231F20"/>
                </a:solidFill>
                <a:latin typeface="Lucida Sans"/>
                <a:cs typeface="Lucida Sans"/>
              </a:rPr>
              <a:t>P</a:t>
            </a:r>
            <a:r>
              <a:rPr sz="1200" spc="-20" dirty="0">
                <a:solidFill>
                  <a:srgbClr val="231F20"/>
                </a:solidFill>
                <a:latin typeface="Lucida Sans"/>
                <a:cs typeface="Lucida Sans"/>
              </a:rPr>
              <a:t>ower</a:t>
            </a:r>
            <a:r>
              <a:rPr sz="1200" spc="-80" dirty="0">
                <a:solidFill>
                  <a:srgbClr val="231F20"/>
                </a:solidFill>
                <a:latin typeface="Lucida Sans"/>
                <a:cs typeface="Lucida Sans"/>
              </a:rPr>
              <a:t> </a:t>
            </a:r>
            <a:r>
              <a:rPr sz="1200" spc="-40" dirty="0">
                <a:solidFill>
                  <a:srgbClr val="231F20"/>
                </a:solidFill>
                <a:latin typeface="Lucida Sans"/>
                <a:cs typeface="Lucida Sans"/>
              </a:rPr>
              <a:t>of</a:t>
            </a:r>
            <a:r>
              <a:rPr sz="1200" spc="-80" dirty="0">
                <a:solidFill>
                  <a:srgbClr val="231F20"/>
                </a:solidFill>
                <a:latin typeface="Lucida Sans"/>
                <a:cs typeface="Lucida Sans"/>
              </a:rPr>
              <a:t> </a:t>
            </a:r>
            <a:r>
              <a:rPr sz="1200" spc="-45" dirty="0">
                <a:solidFill>
                  <a:srgbClr val="231F20"/>
                </a:solidFill>
                <a:latin typeface="Lucida Sans"/>
                <a:cs typeface="Lucida Sans"/>
              </a:rPr>
              <a:t>Video</a:t>
            </a:r>
            <a:r>
              <a:rPr sz="1200" spc="-80" dirty="0">
                <a:solidFill>
                  <a:srgbClr val="231F20"/>
                </a:solidFill>
                <a:latin typeface="Lucida Sans"/>
                <a:cs typeface="Lucida Sans"/>
              </a:rPr>
              <a:t> </a:t>
            </a:r>
            <a:r>
              <a:rPr sz="1200" spc="-5" dirty="0">
                <a:solidFill>
                  <a:srgbClr val="231F20"/>
                </a:solidFill>
                <a:latin typeface="Lucida Sans"/>
                <a:cs typeface="Lucida Sans"/>
              </a:rPr>
              <a:t>Boot</a:t>
            </a:r>
            <a:r>
              <a:rPr sz="1200" spc="-80" dirty="0">
                <a:solidFill>
                  <a:srgbClr val="231F20"/>
                </a:solidFill>
                <a:latin typeface="Lucida Sans"/>
                <a:cs typeface="Lucida Sans"/>
              </a:rPr>
              <a:t> </a:t>
            </a:r>
            <a:r>
              <a:rPr sz="1200" spc="-35" dirty="0">
                <a:solidFill>
                  <a:srgbClr val="231F20"/>
                </a:solidFill>
                <a:latin typeface="Lucida Sans"/>
                <a:cs typeface="Lucida Sans"/>
              </a:rPr>
              <a:t>Camp</a:t>
            </a:r>
            <a:endParaRPr sz="1200">
              <a:latin typeface="Lucida Sans"/>
              <a:cs typeface="Lucida Sans"/>
            </a:endParaRPr>
          </a:p>
          <a:p>
            <a:pPr marL="240665" indent="-228600">
              <a:lnSpc>
                <a:spcPct val="100000"/>
              </a:lnSpc>
              <a:spcBef>
                <a:spcPts val="360"/>
              </a:spcBef>
              <a:buFont typeface="Arial"/>
              <a:buChar char="•"/>
              <a:tabLst>
                <a:tab pos="240665" algn="l"/>
                <a:tab pos="241300" algn="l"/>
              </a:tabLst>
            </a:pPr>
            <a:r>
              <a:rPr sz="1200" spc="-30" dirty="0">
                <a:solidFill>
                  <a:srgbClr val="231F20"/>
                </a:solidFill>
                <a:latin typeface="Lucida Sans"/>
                <a:cs typeface="Lucida Sans"/>
              </a:rPr>
              <a:t>Social</a:t>
            </a:r>
            <a:r>
              <a:rPr sz="1200" spc="-80" dirty="0">
                <a:solidFill>
                  <a:srgbClr val="231F20"/>
                </a:solidFill>
                <a:latin typeface="Lucida Sans"/>
                <a:cs typeface="Lucida Sans"/>
              </a:rPr>
              <a:t> </a:t>
            </a:r>
            <a:r>
              <a:rPr sz="1200" spc="-50" dirty="0">
                <a:solidFill>
                  <a:srgbClr val="231F20"/>
                </a:solidFill>
                <a:latin typeface="Lucida Sans"/>
                <a:cs typeface="Lucida Sans"/>
              </a:rPr>
              <a:t>Media</a:t>
            </a:r>
            <a:r>
              <a:rPr sz="1200" spc="-80" dirty="0">
                <a:solidFill>
                  <a:srgbClr val="231F20"/>
                </a:solidFill>
                <a:latin typeface="Lucida Sans"/>
                <a:cs typeface="Lucida Sans"/>
              </a:rPr>
              <a:t> </a:t>
            </a:r>
            <a:r>
              <a:rPr sz="1200" spc="-5" dirty="0">
                <a:solidFill>
                  <a:srgbClr val="231F20"/>
                </a:solidFill>
                <a:latin typeface="Lucida Sans"/>
                <a:cs typeface="Lucida Sans"/>
              </a:rPr>
              <a:t>Boot</a:t>
            </a:r>
            <a:r>
              <a:rPr sz="1200" spc="-80" dirty="0">
                <a:solidFill>
                  <a:srgbClr val="231F20"/>
                </a:solidFill>
                <a:latin typeface="Lucida Sans"/>
                <a:cs typeface="Lucida Sans"/>
              </a:rPr>
              <a:t> </a:t>
            </a:r>
            <a:r>
              <a:rPr sz="1200" spc="-35" dirty="0">
                <a:solidFill>
                  <a:srgbClr val="231F20"/>
                </a:solidFill>
                <a:latin typeface="Lucida Sans"/>
                <a:cs typeface="Lucida Sans"/>
              </a:rPr>
              <a:t>Camp</a:t>
            </a:r>
            <a:endParaRPr sz="1200">
              <a:latin typeface="Lucida Sans"/>
              <a:cs typeface="Lucida Sans"/>
            </a:endParaRPr>
          </a:p>
          <a:p>
            <a:pPr marL="240665" indent="-228600">
              <a:lnSpc>
                <a:spcPct val="100000"/>
              </a:lnSpc>
              <a:spcBef>
                <a:spcPts val="360"/>
              </a:spcBef>
              <a:buFont typeface="Arial"/>
              <a:buChar char="•"/>
              <a:tabLst>
                <a:tab pos="240665" algn="l"/>
                <a:tab pos="241300" algn="l"/>
              </a:tabLst>
            </a:pPr>
            <a:r>
              <a:rPr sz="1200" spc="-15" dirty="0">
                <a:solidFill>
                  <a:srgbClr val="231F20"/>
                </a:solidFill>
                <a:latin typeface="Lucida Sans"/>
                <a:cs typeface="Lucida Sans"/>
              </a:rPr>
              <a:t>Phone</a:t>
            </a:r>
            <a:r>
              <a:rPr sz="1200" spc="-80" dirty="0">
                <a:solidFill>
                  <a:srgbClr val="231F20"/>
                </a:solidFill>
                <a:latin typeface="Lucida Sans"/>
                <a:cs typeface="Lucida Sans"/>
              </a:rPr>
              <a:t> </a:t>
            </a:r>
            <a:r>
              <a:rPr sz="1200" spc="-40" dirty="0">
                <a:solidFill>
                  <a:srgbClr val="231F20"/>
                </a:solidFill>
                <a:latin typeface="Lucida Sans"/>
                <a:cs typeface="Lucida Sans"/>
              </a:rPr>
              <a:t>Prospecting</a:t>
            </a:r>
            <a:r>
              <a:rPr sz="1200" spc="-80" dirty="0">
                <a:solidFill>
                  <a:srgbClr val="231F20"/>
                </a:solidFill>
                <a:latin typeface="Lucida Sans"/>
                <a:cs typeface="Lucida Sans"/>
              </a:rPr>
              <a:t> </a:t>
            </a:r>
            <a:r>
              <a:rPr sz="1200" spc="-5" dirty="0">
                <a:solidFill>
                  <a:srgbClr val="231F20"/>
                </a:solidFill>
                <a:latin typeface="Lucida Sans"/>
                <a:cs typeface="Lucida Sans"/>
              </a:rPr>
              <a:t>Boot</a:t>
            </a:r>
            <a:r>
              <a:rPr sz="1200" spc="-80" dirty="0">
                <a:solidFill>
                  <a:srgbClr val="231F20"/>
                </a:solidFill>
                <a:latin typeface="Lucida Sans"/>
                <a:cs typeface="Lucida Sans"/>
              </a:rPr>
              <a:t> </a:t>
            </a:r>
            <a:r>
              <a:rPr sz="1200" spc="-35" dirty="0">
                <a:solidFill>
                  <a:srgbClr val="231F20"/>
                </a:solidFill>
                <a:latin typeface="Lucida Sans"/>
                <a:cs typeface="Lucida Sans"/>
              </a:rPr>
              <a:t>Camp</a:t>
            </a:r>
            <a:endParaRPr sz="1200">
              <a:latin typeface="Lucida Sans"/>
              <a:cs typeface="Lucida Sans"/>
            </a:endParaRPr>
          </a:p>
        </p:txBody>
      </p:sp>
      <p:sp>
        <p:nvSpPr>
          <p:cNvPr id="11" name="object 11"/>
          <p:cNvSpPr txBox="1"/>
          <p:nvPr/>
        </p:nvSpPr>
        <p:spPr>
          <a:xfrm>
            <a:off x="1091495" y="6136925"/>
            <a:ext cx="2115820" cy="208279"/>
          </a:xfrm>
          <a:prstGeom prst="rect">
            <a:avLst/>
          </a:prstGeom>
        </p:spPr>
        <p:txBody>
          <a:bodyPr vert="horz" wrap="square" lIns="0" tIns="12700" rIns="0" bIns="0" rtlCol="0">
            <a:spAutoFit/>
          </a:bodyPr>
          <a:lstStyle/>
          <a:p>
            <a:pPr marL="12700">
              <a:lnSpc>
                <a:spcPct val="100000"/>
              </a:lnSpc>
              <a:spcBef>
                <a:spcPts val="100"/>
              </a:spcBef>
            </a:pPr>
            <a:r>
              <a:rPr sz="1200" b="1" spc="-85" dirty="0">
                <a:solidFill>
                  <a:srgbClr val="231F20"/>
                </a:solidFill>
                <a:latin typeface="Lucida Sans"/>
                <a:cs typeface="Lucida Sans"/>
              </a:rPr>
              <a:t>LEAD </a:t>
            </a:r>
            <a:r>
              <a:rPr sz="1200" b="1" spc="-30" dirty="0">
                <a:solidFill>
                  <a:srgbClr val="231F20"/>
                </a:solidFill>
                <a:latin typeface="Lucida Sans"/>
                <a:cs typeface="Lucida Sans"/>
              </a:rPr>
              <a:t>C</a:t>
            </a:r>
            <a:r>
              <a:rPr sz="1200" b="1" spc="-40" dirty="0">
                <a:solidFill>
                  <a:srgbClr val="231F20"/>
                </a:solidFill>
                <a:latin typeface="Lucida Sans"/>
                <a:cs typeface="Lucida Sans"/>
              </a:rPr>
              <a:t>ONVERSION</a:t>
            </a:r>
            <a:r>
              <a:rPr sz="1200" b="1" spc="-85" dirty="0">
                <a:solidFill>
                  <a:srgbClr val="231F20"/>
                </a:solidFill>
                <a:latin typeface="Lucida Sans"/>
                <a:cs typeface="Lucida Sans"/>
              </a:rPr>
              <a:t> </a:t>
            </a:r>
            <a:r>
              <a:rPr sz="1200" b="1" spc="-45" dirty="0">
                <a:solidFill>
                  <a:srgbClr val="231F20"/>
                </a:solidFill>
                <a:latin typeface="Lucida Sans"/>
                <a:cs typeface="Lucida Sans"/>
              </a:rPr>
              <a:t>CLASSES:</a:t>
            </a:r>
            <a:endParaRPr sz="1200">
              <a:latin typeface="Lucida Sans"/>
              <a:cs typeface="Lucida Sans"/>
            </a:endParaRPr>
          </a:p>
        </p:txBody>
      </p:sp>
      <p:sp>
        <p:nvSpPr>
          <p:cNvPr id="12" name="object 12"/>
          <p:cNvSpPr txBox="1"/>
          <p:nvPr/>
        </p:nvSpPr>
        <p:spPr>
          <a:xfrm>
            <a:off x="3899770" y="4691716"/>
            <a:ext cx="141859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231F20"/>
                </a:solidFill>
                <a:latin typeface="Lucida Sans"/>
                <a:cs typeface="Lucida Sans"/>
              </a:rPr>
              <a:t>BUSINESS</a:t>
            </a:r>
            <a:r>
              <a:rPr sz="1200" b="1" spc="-85" dirty="0">
                <a:solidFill>
                  <a:srgbClr val="231F20"/>
                </a:solidFill>
                <a:latin typeface="Lucida Sans"/>
                <a:cs typeface="Lucida Sans"/>
              </a:rPr>
              <a:t> </a:t>
            </a:r>
            <a:r>
              <a:rPr sz="1200" b="1" spc="-45" dirty="0">
                <a:solidFill>
                  <a:srgbClr val="231F20"/>
                </a:solidFill>
                <a:latin typeface="Lucida Sans"/>
                <a:cs typeface="Lucida Sans"/>
              </a:rPr>
              <a:t>CLASSES:</a:t>
            </a:r>
            <a:endParaRPr sz="1200">
              <a:latin typeface="Lucida Sans"/>
              <a:cs typeface="Lucida Sans"/>
            </a:endParaRPr>
          </a:p>
        </p:txBody>
      </p:sp>
      <p:sp>
        <p:nvSpPr>
          <p:cNvPr id="13" name="object 13"/>
          <p:cNvSpPr txBox="1"/>
          <p:nvPr/>
        </p:nvSpPr>
        <p:spPr>
          <a:xfrm>
            <a:off x="4127525" y="4880000"/>
            <a:ext cx="2516505" cy="1391920"/>
          </a:xfrm>
          <a:prstGeom prst="rect">
            <a:avLst/>
          </a:prstGeom>
        </p:spPr>
        <p:txBody>
          <a:bodyPr vert="horz" wrap="square" lIns="0" tIns="58419" rIns="0" bIns="0" rtlCol="0">
            <a:spAutoFit/>
          </a:bodyPr>
          <a:lstStyle/>
          <a:p>
            <a:pPr marL="240665" indent="-228600">
              <a:lnSpc>
                <a:spcPct val="100000"/>
              </a:lnSpc>
              <a:spcBef>
                <a:spcPts val="459"/>
              </a:spcBef>
              <a:buChar char="•"/>
              <a:tabLst>
                <a:tab pos="240665" algn="l"/>
                <a:tab pos="241300" algn="l"/>
              </a:tabLst>
            </a:pPr>
            <a:r>
              <a:rPr sz="1200" spc="-50" dirty="0">
                <a:solidFill>
                  <a:srgbClr val="231F20"/>
                </a:solidFill>
                <a:latin typeface="Arial"/>
                <a:cs typeface="Arial"/>
              </a:rPr>
              <a:t>Real</a:t>
            </a:r>
            <a:r>
              <a:rPr sz="1200" spc="-35" dirty="0">
                <a:solidFill>
                  <a:srgbClr val="231F20"/>
                </a:solidFill>
                <a:latin typeface="Arial"/>
                <a:cs typeface="Arial"/>
              </a:rPr>
              <a:t> Estate </a:t>
            </a:r>
            <a:r>
              <a:rPr sz="1200" spc="-60" dirty="0">
                <a:solidFill>
                  <a:srgbClr val="231F20"/>
                </a:solidFill>
                <a:latin typeface="Arial"/>
                <a:cs typeface="Arial"/>
              </a:rPr>
              <a:t>Sales</a:t>
            </a:r>
            <a:r>
              <a:rPr sz="1200" spc="-35" dirty="0">
                <a:solidFill>
                  <a:srgbClr val="231F20"/>
                </a:solidFill>
                <a:latin typeface="Arial"/>
                <a:cs typeface="Arial"/>
              </a:rPr>
              <a:t> </a:t>
            </a:r>
            <a:r>
              <a:rPr sz="1200" spc="-15" dirty="0">
                <a:solidFill>
                  <a:srgbClr val="231F20"/>
                </a:solidFill>
                <a:latin typeface="Arial"/>
                <a:cs typeface="Arial"/>
              </a:rPr>
              <a:t>Perspective</a:t>
            </a:r>
            <a:endParaRPr sz="1200">
              <a:latin typeface="Arial"/>
              <a:cs typeface="Arial"/>
            </a:endParaRPr>
          </a:p>
          <a:p>
            <a:pPr marL="240665" indent="-228600">
              <a:lnSpc>
                <a:spcPct val="100000"/>
              </a:lnSpc>
              <a:spcBef>
                <a:spcPts val="360"/>
              </a:spcBef>
              <a:buChar char="•"/>
              <a:tabLst>
                <a:tab pos="240665" algn="l"/>
                <a:tab pos="241300" algn="l"/>
              </a:tabLst>
            </a:pPr>
            <a:r>
              <a:rPr sz="1200" spc="-5" dirty="0">
                <a:solidFill>
                  <a:srgbClr val="231F20"/>
                </a:solidFill>
                <a:latin typeface="Arial"/>
                <a:cs typeface="Arial"/>
              </a:rPr>
              <a:t>The</a:t>
            </a:r>
            <a:r>
              <a:rPr sz="1200" spc="-50" dirty="0">
                <a:solidFill>
                  <a:srgbClr val="231F20"/>
                </a:solidFill>
                <a:latin typeface="Arial"/>
                <a:cs typeface="Arial"/>
              </a:rPr>
              <a:t> </a:t>
            </a:r>
            <a:r>
              <a:rPr sz="1200" spc="-25" dirty="0">
                <a:solidFill>
                  <a:srgbClr val="231F20"/>
                </a:solidFill>
                <a:latin typeface="Arial"/>
                <a:cs typeface="Arial"/>
              </a:rPr>
              <a:t>Leverage</a:t>
            </a:r>
            <a:r>
              <a:rPr sz="1200" spc="-45" dirty="0">
                <a:solidFill>
                  <a:srgbClr val="231F20"/>
                </a:solidFill>
                <a:latin typeface="Arial"/>
                <a:cs typeface="Arial"/>
              </a:rPr>
              <a:t> </a:t>
            </a:r>
            <a:r>
              <a:rPr sz="1200" spc="10" dirty="0">
                <a:solidFill>
                  <a:srgbClr val="231F20"/>
                </a:solidFill>
                <a:latin typeface="Arial"/>
                <a:cs typeface="Arial"/>
              </a:rPr>
              <a:t>Summit</a:t>
            </a:r>
            <a:endParaRPr sz="1200">
              <a:latin typeface="Arial"/>
              <a:cs typeface="Arial"/>
            </a:endParaRPr>
          </a:p>
          <a:p>
            <a:pPr marL="240665" indent="-228600">
              <a:lnSpc>
                <a:spcPct val="100000"/>
              </a:lnSpc>
              <a:spcBef>
                <a:spcPts val="360"/>
              </a:spcBef>
              <a:buChar char="•"/>
              <a:tabLst>
                <a:tab pos="240665" algn="l"/>
                <a:tab pos="241300" algn="l"/>
              </a:tabLst>
            </a:pPr>
            <a:r>
              <a:rPr sz="1200" spc="-10" dirty="0">
                <a:solidFill>
                  <a:srgbClr val="231F20"/>
                </a:solidFill>
                <a:latin typeface="Arial"/>
                <a:cs typeface="Arial"/>
              </a:rPr>
              <a:t>Activities</a:t>
            </a:r>
            <a:r>
              <a:rPr sz="1200" spc="-45" dirty="0">
                <a:solidFill>
                  <a:srgbClr val="231F20"/>
                </a:solidFill>
                <a:latin typeface="Arial"/>
                <a:cs typeface="Arial"/>
              </a:rPr>
              <a:t> </a:t>
            </a:r>
            <a:r>
              <a:rPr sz="1200" spc="5" dirty="0">
                <a:solidFill>
                  <a:srgbClr val="231F20"/>
                </a:solidFill>
                <a:latin typeface="Arial"/>
                <a:cs typeface="Arial"/>
              </a:rPr>
              <a:t>Management</a:t>
            </a:r>
            <a:endParaRPr sz="1200">
              <a:latin typeface="Arial"/>
              <a:cs typeface="Arial"/>
            </a:endParaRPr>
          </a:p>
          <a:p>
            <a:pPr marL="240665" indent="-228600">
              <a:lnSpc>
                <a:spcPct val="100000"/>
              </a:lnSpc>
              <a:spcBef>
                <a:spcPts val="360"/>
              </a:spcBef>
              <a:buChar char="•"/>
              <a:tabLst>
                <a:tab pos="240665" algn="l"/>
                <a:tab pos="241300" algn="l"/>
              </a:tabLst>
            </a:pPr>
            <a:r>
              <a:rPr sz="1200" spc="-20" dirty="0">
                <a:solidFill>
                  <a:srgbClr val="231F20"/>
                </a:solidFill>
                <a:latin typeface="Arial"/>
                <a:cs typeface="Arial"/>
              </a:rPr>
              <a:t>Master</a:t>
            </a:r>
            <a:r>
              <a:rPr sz="1200" spc="-55" dirty="0">
                <a:solidFill>
                  <a:srgbClr val="231F20"/>
                </a:solidFill>
                <a:latin typeface="Arial"/>
                <a:cs typeface="Arial"/>
              </a:rPr>
              <a:t> </a:t>
            </a:r>
            <a:r>
              <a:rPr sz="1200" spc="-30" dirty="0">
                <a:solidFill>
                  <a:srgbClr val="231F20"/>
                </a:solidFill>
                <a:latin typeface="Arial"/>
                <a:cs typeface="Arial"/>
              </a:rPr>
              <a:t>Team</a:t>
            </a:r>
            <a:r>
              <a:rPr sz="1200" spc="-50" dirty="0">
                <a:solidFill>
                  <a:srgbClr val="231F20"/>
                </a:solidFill>
                <a:latin typeface="Arial"/>
                <a:cs typeface="Arial"/>
              </a:rPr>
              <a:t> </a:t>
            </a:r>
            <a:r>
              <a:rPr sz="1200" dirty="0">
                <a:solidFill>
                  <a:srgbClr val="231F20"/>
                </a:solidFill>
                <a:latin typeface="Arial"/>
                <a:cs typeface="Arial"/>
              </a:rPr>
              <a:t>Builder</a:t>
            </a:r>
            <a:endParaRPr sz="1200">
              <a:latin typeface="Arial"/>
              <a:cs typeface="Arial"/>
            </a:endParaRPr>
          </a:p>
          <a:p>
            <a:pPr marL="240665" indent="-228600">
              <a:lnSpc>
                <a:spcPct val="100000"/>
              </a:lnSpc>
              <a:spcBef>
                <a:spcPts val="315"/>
              </a:spcBef>
              <a:buFont typeface="Arial"/>
              <a:buChar char="•"/>
              <a:tabLst>
                <a:tab pos="240665" algn="l"/>
                <a:tab pos="241300" algn="l"/>
              </a:tabLst>
            </a:pPr>
            <a:r>
              <a:rPr sz="1200" spc="-40" dirty="0">
                <a:solidFill>
                  <a:srgbClr val="231F20"/>
                </a:solidFill>
                <a:latin typeface="Lucida Sans"/>
                <a:cs typeface="Lucida Sans"/>
              </a:rPr>
              <a:t>The</a:t>
            </a:r>
            <a:r>
              <a:rPr sz="1200" spc="-80" dirty="0">
                <a:solidFill>
                  <a:srgbClr val="231F20"/>
                </a:solidFill>
                <a:latin typeface="Lucida Sans"/>
                <a:cs typeface="Lucida Sans"/>
              </a:rPr>
              <a:t> </a:t>
            </a:r>
            <a:r>
              <a:rPr sz="1200" spc="10" dirty="0">
                <a:solidFill>
                  <a:srgbClr val="231F20"/>
                </a:solidFill>
                <a:latin typeface="Lucida Sans"/>
                <a:cs typeface="Lucida Sans"/>
              </a:rPr>
              <a:t>E</a:t>
            </a:r>
            <a:r>
              <a:rPr sz="1200" spc="-45" dirty="0">
                <a:solidFill>
                  <a:srgbClr val="231F20"/>
                </a:solidFill>
                <a:latin typeface="Lucida Sans"/>
                <a:cs typeface="Lucida Sans"/>
              </a:rPr>
              <a:t>motionally</a:t>
            </a:r>
            <a:r>
              <a:rPr sz="1200" spc="-80" dirty="0">
                <a:solidFill>
                  <a:srgbClr val="231F20"/>
                </a:solidFill>
                <a:latin typeface="Lucida Sans"/>
                <a:cs typeface="Lucida Sans"/>
              </a:rPr>
              <a:t> </a:t>
            </a:r>
            <a:r>
              <a:rPr sz="1200" spc="-50" dirty="0">
                <a:solidFill>
                  <a:srgbClr val="231F20"/>
                </a:solidFill>
                <a:latin typeface="Lucida Sans"/>
                <a:cs typeface="Lucida Sans"/>
              </a:rPr>
              <a:t>Intelligent</a:t>
            </a:r>
            <a:r>
              <a:rPr sz="1200" spc="-80" dirty="0">
                <a:solidFill>
                  <a:srgbClr val="231F20"/>
                </a:solidFill>
                <a:latin typeface="Lucida Sans"/>
                <a:cs typeface="Lucida Sans"/>
              </a:rPr>
              <a:t> </a:t>
            </a:r>
            <a:r>
              <a:rPr sz="1200" spc="-60" dirty="0">
                <a:solidFill>
                  <a:srgbClr val="231F20"/>
                </a:solidFill>
                <a:latin typeface="Lucida Sans"/>
                <a:cs typeface="Lucida Sans"/>
              </a:rPr>
              <a:t>Agent</a:t>
            </a:r>
            <a:endParaRPr sz="1200">
              <a:latin typeface="Lucida Sans"/>
              <a:cs typeface="Lucida Sans"/>
            </a:endParaRPr>
          </a:p>
          <a:p>
            <a:pPr marL="240665" indent="-228600">
              <a:lnSpc>
                <a:spcPct val="100000"/>
              </a:lnSpc>
              <a:spcBef>
                <a:spcPts val="360"/>
              </a:spcBef>
              <a:buFont typeface="Arial"/>
              <a:buChar char="•"/>
              <a:tabLst>
                <a:tab pos="240665" algn="l"/>
                <a:tab pos="241300" algn="l"/>
              </a:tabLst>
            </a:pPr>
            <a:r>
              <a:rPr sz="1200" spc="-45" dirty="0">
                <a:solidFill>
                  <a:srgbClr val="231F20"/>
                </a:solidFill>
                <a:latin typeface="Lucida Sans"/>
                <a:cs typeface="Lucida Sans"/>
              </a:rPr>
              <a:t>Negotiation</a:t>
            </a:r>
            <a:r>
              <a:rPr sz="1200" spc="-80" dirty="0">
                <a:solidFill>
                  <a:srgbClr val="231F20"/>
                </a:solidFill>
                <a:latin typeface="Lucida Sans"/>
                <a:cs typeface="Lucida Sans"/>
              </a:rPr>
              <a:t> </a:t>
            </a:r>
            <a:r>
              <a:rPr sz="1200" spc="-5" dirty="0">
                <a:solidFill>
                  <a:srgbClr val="231F20"/>
                </a:solidFill>
                <a:latin typeface="Lucida Sans"/>
                <a:cs typeface="Lucida Sans"/>
              </a:rPr>
              <a:t>Boot</a:t>
            </a:r>
            <a:r>
              <a:rPr sz="1200" spc="-80" dirty="0">
                <a:solidFill>
                  <a:srgbClr val="231F20"/>
                </a:solidFill>
                <a:latin typeface="Lucida Sans"/>
                <a:cs typeface="Lucida Sans"/>
              </a:rPr>
              <a:t> </a:t>
            </a:r>
            <a:r>
              <a:rPr sz="1200" spc="-35" dirty="0">
                <a:solidFill>
                  <a:srgbClr val="231F20"/>
                </a:solidFill>
                <a:latin typeface="Lucida Sans"/>
                <a:cs typeface="Lucida Sans"/>
              </a:rPr>
              <a:t>Camp</a:t>
            </a:r>
            <a:endParaRPr sz="1200">
              <a:latin typeface="Lucida Sans"/>
              <a:cs typeface="Lucida Sans"/>
            </a:endParaRPr>
          </a:p>
        </p:txBody>
      </p:sp>
      <p:sp>
        <p:nvSpPr>
          <p:cNvPr id="14" name="object 14"/>
          <p:cNvSpPr txBox="1"/>
          <p:nvPr/>
        </p:nvSpPr>
        <p:spPr>
          <a:xfrm>
            <a:off x="896048" y="6319805"/>
            <a:ext cx="2709545" cy="1440180"/>
          </a:xfrm>
          <a:prstGeom prst="rect">
            <a:avLst/>
          </a:prstGeom>
        </p:spPr>
        <p:txBody>
          <a:bodyPr vert="horz" wrap="square" lIns="0" tIns="58419" rIns="0" bIns="0" rtlCol="0">
            <a:spAutoFit/>
          </a:bodyPr>
          <a:lstStyle/>
          <a:p>
            <a:pPr marL="664845" indent="-229235">
              <a:lnSpc>
                <a:spcPct val="100000"/>
              </a:lnSpc>
              <a:spcBef>
                <a:spcPts val="459"/>
              </a:spcBef>
              <a:buChar char="•"/>
              <a:tabLst>
                <a:tab pos="664845" algn="l"/>
                <a:tab pos="665480" algn="l"/>
              </a:tabLst>
            </a:pPr>
            <a:r>
              <a:rPr sz="1200" spc="-10" dirty="0">
                <a:solidFill>
                  <a:srgbClr val="231F20"/>
                </a:solidFill>
                <a:latin typeface="Arial"/>
                <a:cs typeface="Arial"/>
              </a:rPr>
              <a:t>Listing</a:t>
            </a:r>
            <a:r>
              <a:rPr sz="1200" spc="-70" dirty="0">
                <a:solidFill>
                  <a:srgbClr val="231F20"/>
                </a:solidFill>
                <a:latin typeface="Arial"/>
                <a:cs typeface="Arial"/>
              </a:rPr>
              <a:t> </a:t>
            </a:r>
            <a:r>
              <a:rPr sz="1200" spc="5" dirty="0">
                <a:solidFill>
                  <a:srgbClr val="231F20"/>
                </a:solidFill>
                <a:latin typeface="Arial"/>
                <a:cs typeface="Arial"/>
              </a:rPr>
              <a:t>Conversion</a:t>
            </a:r>
            <a:endParaRPr sz="1200">
              <a:latin typeface="Arial"/>
              <a:cs typeface="Arial"/>
            </a:endParaRPr>
          </a:p>
          <a:p>
            <a:pPr marL="664845" indent="-229235">
              <a:lnSpc>
                <a:spcPct val="100000"/>
              </a:lnSpc>
              <a:spcBef>
                <a:spcPts val="360"/>
              </a:spcBef>
              <a:buChar char="•"/>
              <a:tabLst>
                <a:tab pos="664845" algn="l"/>
                <a:tab pos="665480" algn="l"/>
              </a:tabLst>
            </a:pPr>
            <a:r>
              <a:rPr sz="1200" spc="-10" dirty="0">
                <a:solidFill>
                  <a:srgbClr val="231F20"/>
                </a:solidFill>
                <a:latin typeface="Arial"/>
                <a:cs typeface="Arial"/>
              </a:rPr>
              <a:t>Listing</a:t>
            </a:r>
            <a:r>
              <a:rPr sz="1200" spc="-50" dirty="0">
                <a:solidFill>
                  <a:srgbClr val="231F20"/>
                </a:solidFill>
                <a:latin typeface="Arial"/>
                <a:cs typeface="Arial"/>
              </a:rPr>
              <a:t> </a:t>
            </a:r>
            <a:r>
              <a:rPr sz="1200" spc="15" dirty="0">
                <a:solidFill>
                  <a:srgbClr val="231F20"/>
                </a:solidFill>
                <a:latin typeface="Arial"/>
                <a:cs typeface="Arial"/>
              </a:rPr>
              <a:t>Objections</a:t>
            </a:r>
            <a:r>
              <a:rPr sz="1200" spc="-45" dirty="0">
                <a:solidFill>
                  <a:srgbClr val="231F20"/>
                </a:solidFill>
                <a:latin typeface="Arial"/>
                <a:cs typeface="Arial"/>
              </a:rPr>
              <a:t> </a:t>
            </a:r>
            <a:r>
              <a:rPr sz="1200" spc="25" dirty="0">
                <a:solidFill>
                  <a:srgbClr val="231F20"/>
                </a:solidFill>
                <a:latin typeface="Arial"/>
                <a:cs typeface="Arial"/>
              </a:rPr>
              <a:t>Boot</a:t>
            </a:r>
            <a:r>
              <a:rPr sz="1200" spc="-50"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664845" indent="-229235">
              <a:lnSpc>
                <a:spcPct val="100000"/>
              </a:lnSpc>
              <a:spcBef>
                <a:spcPts val="360"/>
              </a:spcBef>
              <a:buChar char="•"/>
              <a:tabLst>
                <a:tab pos="664845" algn="l"/>
                <a:tab pos="665480" algn="l"/>
              </a:tabLst>
            </a:pPr>
            <a:r>
              <a:rPr sz="1200" spc="-5" dirty="0">
                <a:solidFill>
                  <a:srgbClr val="231F20"/>
                </a:solidFill>
                <a:latin typeface="Arial"/>
                <a:cs typeface="Arial"/>
              </a:rPr>
              <a:t>Pricing</a:t>
            </a:r>
            <a:r>
              <a:rPr sz="1200" spc="-55" dirty="0">
                <a:solidFill>
                  <a:srgbClr val="231F20"/>
                </a:solidFill>
                <a:latin typeface="Arial"/>
                <a:cs typeface="Arial"/>
              </a:rPr>
              <a:t> </a:t>
            </a:r>
            <a:r>
              <a:rPr sz="1200" spc="25" dirty="0">
                <a:solidFill>
                  <a:srgbClr val="231F20"/>
                </a:solidFill>
                <a:latin typeface="Arial"/>
                <a:cs typeface="Arial"/>
              </a:rPr>
              <a:t>Boot</a:t>
            </a:r>
            <a:r>
              <a:rPr sz="1200" spc="-50" dirty="0">
                <a:solidFill>
                  <a:srgbClr val="231F20"/>
                </a:solidFill>
                <a:latin typeface="Arial"/>
                <a:cs typeface="Arial"/>
              </a:rPr>
              <a:t> </a:t>
            </a:r>
            <a:r>
              <a:rPr sz="1200" spc="10" dirty="0">
                <a:solidFill>
                  <a:srgbClr val="231F20"/>
                </a:solidFill>
                <a:latin typeface="Arial"/>
                <a:cs typeface="Arial"/>
              </a:rPr>
              <a:t>Camp</a:t>
            </a:r>
            <a:endParaRPr sz="1200">
              <a:latin typeface="Arial"/>
              <a:cs typeface="Arial"/>
            </a:endParaRPr>
          </a:p>
          <a:p>
            <a:pPr marL="664845" indent="-229235">
              <a:lnSpc>
                <a:spcPct val="100000"/>
              </a:lnSpc>
              <a:spcBef>
                <a:spcPts val="360"/>
              </a:spcBef>
              <a:buChar char="•"/>
              <a:tabLst>
                <a:tab pos="664845" algn="l"/>
                <a:tab pos="665480" algn="l"/>
              </a:tabLst>
            </a:pPr>
            <a:r>
              <a:rPr sz="1200" spc="-20" dirty="0">
                <a:solidFill>
                  <a:srgbClr val="231F20"/>
                </a:solidFill>
                <a:latin typeface="Arial"/>
                <a:cs typeface="Arial"/>
              </a:rPr>
              <a:t>Buy</a:t>
            </a:r>
            <a:r>
              <a:rPr sz="1200" spc="-5" dirty="0">
                <a:solidFill>
                  <a:srgbClr val="231F20"/>
                </a:solidFill>
                <a:latin typeface="Arial"/>
                <a:cs typeface="Arial"/>
              </a:rPr>
              <a:t>er</a:t>
            </a:r>
            <a:r>
              <a:rPr sz="1200" spc="-35" dirty="0">
                <a:solidFill>
                  <a:srgbClr val="231F20"/>
                </a:solidFill>
                <a:latin typeface="Arial"/>
                <a:cs typeface="Arial"/>
              </a:rPr>
              <a:t> </a:t>
            </a:r>
            <a:r>
              <a:rPr sz="1200" spc="-25" dirty="0">
                <a:solidFill>
                  <a:srgbClr val="231F20"/>
                </a:solidFill>
                <a:latin typeface="Arial"/>
                <a:cs typeface="Arial"/>
              </a:rPr>
              <a:t>C</a:t>
            </a:r>
            <a:r>
              <a:rPr sz="1200" spc="50" dirty="0">
                <a:solidFill>
                  <a:srgbClr val="231F20"/>
                </a:solidFill>
                <a:latin typeface="Arial"/>
                <a:cs typeface="Arial"/>
              </a:rPr>
              <a:t>o</a:t>
            </a:r>
            <a:r>
              <a:rPr sz="1200" spc="45" dirty="0">
                <a:solidFill>
                  <a:srgbClr val="231F20"/>
                </a:solidFill>
                <a:latin typeface="Arial"/>
                <a:cs typeface="Arial"/>
              </a:rPr>
              <a:t>n</a:t>
            </a:r>
            <a:r>
              <a:rPr sz="1200" spc="-35" dirty="0">
                <a:solidFill>
                  <a:srgbClr val="231F20"/>
                </a:solidFill>
                <a:latin typeface="Arial"/>
                <a:cs typeface="Arial"/>
              </a:rPr>
              <a:t>v</a:t>
            </a:r>
            <a:r>
              <a:rPr sz="1200" spc="-10" dirty="0">
                <a:solidFill>
                  <a:srgbClr val="231F20"/>
                </a:solidFill>
                <a:latin typeface="Arial"/>
                <a:cs typeface="Arial"/>
              </a:rPr>
              <a:t>er</a:t>
            </a:r>
            <a:r>
              <a:rPr sz="1200" spc="5" dirty="0">
                <a:solidFill>
                  <a:srgbClr val="231F20"/>
                </a:solidFill>
                <a:latin typeface="Arial"/>
                <a:cs typeface="Arial"/>
              </a:rPr>
              <a:t>sion</a:t>
            </a:r>
            <a:endParaRPr sz="1200">
              <a:latin typeface="Arial"/>
              <a:cs typeface="Arial"/>
            </a:endParaRPr>
          </a:p>
          <a:p>
            <a:pPr>
              <a:lnSpc>
                <a:spcPct val="100000"/>
              </a:lnSpc>
            </a:pPr>
            <a:endParaRPr sz="1300">
              <a:latin typeface="Arial"/>
              <a:cs typeface="Arial"/>
            </a:endParaRPr>
          </a:p>
          <a:p>
            <a:pPr marL="12700">
              <a:lnSpc>
                <a:spcPct val="100000"/>
              </a:lnSpc>
              <a:spcBef>
                <a:spcPts val="1000"/>
              </a:spcBef>
            </a:pPr>
            <a:r>
              <a:rPr sz="1200" spc="-40" dirty="0">
                <a:latin typeface="Lucida Sans"/>
                <a:cs typeface="Lucida Sans"/>
              </a:rPr>
              <a:t>Relevan</a:t>
            </a:r>
            <a:r>
              <a:rPr sz="1200" spc="-30" dirty="0">
                <a:latin typeface="Lucida Sans"/>
                <a:cs typeface="Lucida Sans"/>
              </a:rPr>
              <a:t>t</a:t>
            </a:r>
            <a:r>
              <a:rPr sz="1200" spc="-70" dirty="0">
                <a:latin typeface="Lucida Sans"/>
                <a:cs typeface="Lucida Sans"/>
              </a:rPr>
              <a:t> </a:t>
            </a:r>
            <a:r>
              <a:rPr sz="1200" spc="-50" dirty="0">
                <a:latin typeface="Lucida Sans"/>
                <a:cs typeface="Lucida Sans"/>
              </a:rPr>
              <a:t>Courses:</a:t>
            </a:r>
            <a:endParaRPr sz="1200">
              <a:latin typeface="Lucida Sans"/>
              <a:cs typeface="Lucida Sans"/>
            </a:endParaRPr>
          </a:p>
        </p:txBody>
      </p:sp>
      <p:sp>
        <p:nvSpPr>
          <p:cNvPr id="15" name="object 15"/>
          <p:cNvSpPr/>
          <p:nvPr/>
        </p:nvSpPr>
        <p:spPr>
          <a:xfrm>
            <a:off x="908748" y="7851737"/>
            <a:ext cx="5784850" cy="0"/>
          </a:xfrm>
          <a:custGeom>
            <a:avLst/>
            <a:gdLst/>
            <a:ahLst/>
            <a:cxnLst/>
            <a:rect l="l" t="t" r="r" b="b"/>
            <a:pathLst>
              <a:path w="5784850">
                <a:moveTo>
                  <a:pt x="0" y="0"/>
                </a:moveTo>
                <a:lnTo>
                  <a:pt x="5784723" y="0"/>
                </a:lnTo>
              </a:path>
            </a:pathLst>
          </a:custGeom>
          <a:ln w="8839">
            <a:solidFill>
              <a:srgbClr val="000000"/>
            </a:solidFill>
          </a:ln>
        </p:spPr>
        <p:txBody>
          <a:bodyPr wrap="square" lIns="0" tIns="0" rIns="0" bIns="0" rtlCol="0"/>
          <a:lstStyle/>
          <a:p>
            <a:endParaRPr/>
          </a:p>
        </p:txBody>
      </p:sp>
      <p:sp>
        <p:nvSpPr>
          <p:cNvPr id="16" name="object 16"/>
          <p:cNvSpPr/>
          <p:nvPr/>
        </p:nvSpPr>
        <p:spPr>
          <a:xfrm>
            <a:off x="908748" y="8154733"/>
            <a:ext cx="5784850" cy="0"/>
          </a:xfrm>
          <a:custGeom>
            <a:avLst/>
            <a:gdLst/>
            <a:ahLst/>
            <a:cxnLst/>
            <a:rect l="l" t="t" r="r" b="b"/>
            <a:pathLst>
              <a:path w="5784850">
                <a:moveTo>
                  <a:pt x="0" y="0"/>
                </a:moveTo>
                <a:lnTo>
                  <a:pt x="5784723" y="0"/>
                </a:lnTo>
              </a:path>
            </a:pathLst>
          </a:custGeom>
          <a:ln w="8839">
            <a:solidFill>
              <a:srgbClr val="000000"/>
            </a:solidFill>
          </a:ln>
        </p:spPr>
        <p:txBody>
          <a:bodyPr wrap="square" lIns="0" tIns="0" rIns="0" bIns="0" rtlCol="0"/>
          <a:lstStyle/>
          <a:p>
            <a:endParaRPr/>
          </a:p>
        </p:txBody>
      </p:sp>
      <p:sp>
        <p:nvSpPr>
          <p:cNvPr id="17" name="object 17"/>
          <p:cNvSpPr/>
          <p:nvPr/>
        </p:nvSpPr>
        <p:spPr>
          <a:xfrm>
            <a:off x="908748" y="8509495"/>
            <a:ext cx="5784850" cy="0"/>
          </a:xfrm>
          <a:custGeom>
            <a:avLst/>
            <a:gdLst/>
            <a:ahLst/>
            <a:cxnLst/>
            <a:rect l="l" t="t" r="r" b="b"/>
            <a:pathLst>
              <a:path w="5784850">
                <a:moveTo>
                  <a:pt x="0" y="0"/>
                </a:moveTo>
                <a:lnTo>
                  <a:pt x="5784723" y="0"/>
                </a:lnTo>
              </a:path>
            </a:pathLst>
          </a:custGeom>
          <a:ln w="8839">
            <a:solidFill>
              <a:srgbClr val="000000"/>
            </a:solidFill>
          </a:ln>
        </p:spPr>
        <p:txBody>
          <a:bodyPr wrap="square" lIns="0" tIns="0" rIns="0" bIns="0" rtlCol="0"/>
          <a:lstStyle/>
          <a:p>
            <a:endParaRPr/>
          </a:p>
        </p:txBody>
      </p:sp>
      <p:sp>
        <p:nvSpPr>
          <p:cNvPr id="18" name="object 18"/>
          <p:cNvSpPr/>
          <p:nvPr/>
        </p:nvSpPr>
        <p:spPr>
          <a:xfrm>
            <a:off x="908748" y="8864257"/>
            <a:ext cx="5784850" cy="0"/>
          </a:xfrm>
          <a:custGeom>
            <a:avLst/>
            <a:gdLst/>
            <a:ahLst/>
            <a:cxnLst/>
            <a:rect l="l" t="t" r="r" b="b"/>
            <a:pathLst>
              <a:path w="5784850">
                <a:moveTo>
                  <a:pt x="0" y="0"/>
                </a:moveTo>
                <a:lnTo>
                  <a:pt x="5784723" y="0"/>
                </a:lnTo>
              </a:path>
            </a:pathLst>
          </a:custGeom>
          <a:ln w="8839">
            <a:solidFill>
              <a:srgbClr val="000000"/>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54</a:t>
            </a:fld>
            <a:endParaRPr spc="135"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901700" y="850900"/>
            <a:ext cx="5911850" cy="6733540"/>
          </a:xfrm>
          <a:prstGeom prst="rect">
            <a:avLst/>
          </a:prstGeom>
        </p:spPr>
        <p:txBody>
          <a:bodyPr vert="horz" wrap="square" lIns="0" tIns="12700" rIns="0" bIns="0" rtlCol="0">
            <a:spAutoFit/>
          </a:bodyPr>
          <a:lstStyle/>
          <a:p>
            <a:pPr marL="57150" algn="ctr">
              <a:lnSpc>
                <a:spcPct val="100000"/>
              </a:lnSpc>
              <a:spcBef>
                <a:spcPts val="100"/>
              </a:spcBef>
            </a:pPr>
            <a:r>
              <a:rPr sz="1600" b="1" u="sng" spc="110" dirty="0">
                <a:solidFill>
                  <a:srgbClr val="231F20"/>
                </a:solidFill>
                <a:uFill>
                  <a:solidFill>
                    <a:srgbClr val="231F20"/>
                  </a:solidFill>
                </a:uFill>
                <a:latin typeface="Trebuchet MS"/>
                <a:cs typeface="Trebuchet MS"/>
              </a:rPr>
              <a:t>MOMENTUM</a:t>
            </a:r>
            <a:r>
              <a:rPr sz="1600" b="1" u="sng" spc="-90"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LEAD</a:t>
            </a:r>
            <a:r>
              <a:rPr sz="1600" b="1" u="sng" spc="-90" dirty="0">
                <a:solidFill>
                  <a:srgbClr val="231F20"/>
                </a:solidFill>
                <a:uFill>
                  <a:solidFill>
                    <a:srgbClr val="231F20"/>
                  </a:solidFill>
                </a:uFill>
                <a:latin typeface="Trebuchet MS"/>
                <a:cs typeface="Trebuchet MS"/>
              </a:rPr>
              <a:t> </a:t>
            </a:r>
            <a:r>
              <a:rPr sz="1600" b="1" u="sng" spc="55" dirty="0">
                <a:solidFill>
                  <a:srgbClr val="231F20"/>
                </a:solidFill>
                <a:uFill>
                  <a:solidFill>
                    <a:srgbClr val="231F20"/>
                  </a:solidFill>
                </a:uFill>
                <a:latin typeface="Trebuchet MS"/>
                <a:cs typeface="Trebuchet MS"/>
              </a:rPr>
              <a:t>GENERATION</a:t>
            </a:r>
            <a:r>
              <a:rPr sz="1600" b="1" u="sng" spc="-90" dirty="0">
                <a:solidFill>
                  <a:srgbClr val="231F20"/>
                </a:solidFill>
                <a:uFill>
                  <a:solidFill>
                    <a:srgbClr val="231F20"/>
                  </a:solidFill>
                </a:uFill>
                <a:latin typeface="Trebuchet MS"/>
                <a:cs typeface="Trebuchet MS"/>
              </a:rPr>
              <a:t> </a:t>
            </a:r>
            <a:r>
              <a:rPr sz="1600" b="1" u="sng" spc="80" dirty="0">
                <a:solidFill>
                  <a:srgbClr val="231F20"/>
                </a:solidFill>
                <a:uFill>
                  <a:solidFill>
                    <a:srgbClr val="231F20"/>
                  </a:solidFill>
                </a:uFill>
                <a:latin typeface="Trebuchet MS"/>
                <a:cs typeface="Trebuchet MS"/>
              </a:rPr>
              <a:t>COURSES</a:t>
            </a:r>
            <a:endParaRPr sz="1600">
              <a:latin typeface="Trebuchet MS"/>
              <a:cs typeface="Trebuchet MS"/>
            </a:endParaRPr>
          </a:p>
          <a:p>
            <a:pPr marL="1411605" marR="1346835" algn="ctr">
              <a:lnSpc>
                <a:spcPct val="100000"/>
              </a:lnSpc>
              <a:spcBef>
                <a:spcPts val="1400"/>
              </a:spcBef>
            </a:pPr>
            <a:r>
              <a:rPr sz="1400" b="1" dirty="0">
                <a:solidFill>
                  <a:srgbClr val="E31836"/>
                </a:solidFill>
                <a:latin typeface="Trebuchet MS"/>
                <a:cs typeface="Trebuchet MS"/>
              </a:rPr>
              <a:t>Proactive </a:t>
            </a:r>
            <a:r>
              <a:rPr sz="1400" b="1" spc="5" dirty="0">
                <a:solidFill>
                  <a:srgbClr val="E31836"/>
                </a:solidFill>
                <a:latin typeface="Trebuchet MS"/>
                <a:cs typeface="Trebuchet MS"/>
              </a:rPr>
              <a:t>lead </a:t>
            </a:r>
            <a:r>
              <a:rPr sz="1400" b="1" spc="10" dirty="0">
                <a:solidFill>
                  <a:srgbClr val="E31836"/>
                </a:solidFill>
                <a:latin typeface="Trebuchet MS"/>
                <a:cs typeface="Trebuchet MS"/>
              </a:rPr>
              <a:t>generation </a:t>
            </a:r>
            <a:r>
              <a:rPr sz="1400" b="1" spc="30" dirty="0">
                <a:solidFill>
                  <a:srgbClr val="E31836"/>
                </a:solidFill>
                <a:latin typeface="Trebuchet MS"/>
                <a:cs typeface="Trebuchet MS"/>
              </a:rPr>
              <a:t>allows </a:t>
            </a:r>
            <a:r>
              <a:rPr sz="1400" b="1" spc="10" dirty="0">
                <a:solidFill>
                  <a:srgbClr val="E31836"/>
                </a:solidFill>
                <a:latin typeface="Trebuchet MS"/>
                <a:cs typeface="Trebuchet MS"/>
              </a:rPr>
              <a:t>for </a:t>
            </a:r>
            <a:r>
              <a:rPr sz="1400" b="1" spc="15" dirty="0">
                <a:solidFill>
                  <a:srgbClr val="E31836"/>
                </a:solidFill>
                <a:latin typeface="Trebuchet MS"/>
                <a:cs typeface="Trebuchet MS"/>
              </a:rPr>
              <a:t> </a:t>
            </a:r>
            <a:r>
              <a:rPr sz="1400" b="1" spc="10" dirty="0">
                <a:solidFill>
                  <a:srgbClr val="E31836"/>
                </a:solidFill>
                <a:latin typeface="Trebuchet MS"/>
                <a:cs typeface="Trebuchet MS"/>
              </a:rPr>
              <a:t>complete</a:t>
            </a:r>
            <a:r>
              <a:rPr sz="1400" b="1" spc="-80" dirty="0">
                <a:solidFill>
                  <a:srgbClr val="E31836"/>
                </a:solidFill>
                <a:latin typeface="Trebuchet MS"/>
                <a:cs typeface="Trebuchet MS"/>
              </a:rPr>
              <a:t> </a:t>
            </a:r>
            <a:r>
              <a:rPr sz="1400" b="1" spc="25" dirty="0">
                <a:solidFill>
                  <a:srgbClr val="E31836"/>
                </a:solidFill>
                <a:latin typeface="Trebuchet MS"/>
                <a:cs typeface="Trebuchet MS"/>
              </a:rPr>
              <a:t>control</a:t>
            </a:r>
            <a:r>
              <a:rPr sz="1400" b="1" spc="-80" dirty="0">
                <a:solidFill>
                  <a:srgbClr val="E31836"/>
                </a:solidFill>
                <a:latin typeface="Trebuchet MS"/>
                <a:cs typeface="Trebuchet MS"/>
              </a:rPr>
              <a:t> </a:t>
            </a:r>
            <a:r>
              <a:rPr sz="1400" b="1" spc="30" dirty="0">
                <a:solidFill>
                  <a:srgbClr val="E31836"/>
                </a:solidFill>
                <a:latin typeface="Trebuchet MS"/>
                <a:cs typeface="Trebuchet MS"/>
              </a:rPr>
              <a:t>of</a:t>
            </a:r>
            <a:r>
              <a:rPr sz="1400" b="1" spc="-75" dirty="0">
                <a:solidFill>
                  <a:srgbClr val="E31836"/>
                </a:solidFill>
                <a:latin typeface="Trebuchet MS"/>
                <a:cs typeface="Trebuchet MS"/>
              </a:rPr>
              <a:t> </a:t>
            </a:r>
            <a:r>
              <a:rPr sz="1400" b="1" dirty="0">
                <a:solidFill>
                  <a:srgbClr val="E31836"/>
                </a:solidFill>
                <a:latin typeface="Trebuchet MS"/>
                <a:cs typeface="Trebuchet MS"/>
              </a:rPr>
              <a:t>financial</a:t>
            </a:r>
            <a:r>
              <a:rPr sz="1400" b="1" spc="-80" dirty="0">
                <a:solidFill>
                  <a:srgbClr val="E31836"/>
                </a:solidFill>
                <a:latin typeface="Trebuchet MS"/>
                <a:cs typeface="Trebuchet MS"/>
              </a:rPr>
              <a:t> </a:t>
            </a:r>
            <a:r>
              <a:rPr sz="1400" b="1" spc="-10" dirty="0">
                <a:solidFill>
                  <a:srgbClr val="E31836"/>
                </a:solidFill>
                <a:latin typeface="Trebuchet MS"/>
                <a:cs typeface="Trebuchet MS"/>
              </a:rPr>
              <a:t>destiny!</a:t>
            </a:r>
            <a:endParaRPr sz="1400">
              <a:latin typeface="Trebuchet MS"/>
              <a:cs typeface="Trebuchet MS"/>
            </a:endParaRPr>
          </a:p>
          <a:p>
            <a:pPr>
              <a:lnSpc>
                <a:spcPct val="100000"/>
              </a:lnSpc>
              <a:spcBef>
                <a:spcPts val="25"/>
              </a:spcBef>
            </a:pPr>
            <a:endParaRPr sz="2200">
              <a:latin typeface="Trebuchet MS"/>
              <a:cs typeface="Trebuchet MS"/>
            </a:endParaRPr>
          </a:p>
          <a:p>
            <a:pPr marL="12700">
              <a:lnSpc>
                <a:spcPct val="100000"/>
              </a:lnSpc>
            </a:pPr>
            <a:r>
              <a:rPr sz="1100" b="1" spc="15" dirty="0">
                <a:solidFill>
                  <a:srgbClr val="231F20"/>
                </a:solidFill>
                <a:latin typeface="Tahoma"/>
                <a:cs typeface="Tahoma"/>
              </a:rPr>
              <a:t>Expired</a:t>
            </a:r>
            <a:r>
              <a:rPr sz="1100" b="1" spc="-20" dirty="0">
                <a:solidFill>
                  <a:srgbClr val="231F20"/>
                </a:solidFill>
                <a:latin typeface="Tahoma"/>
                <a:cs typeface="Tahoma"/>
              </a:rPr>
              <a:t> </a:t>
            </a:r>
            <a:r>
              <a:rPr sz="1100" b="1" spc="35" dirty="0">
                <a:solidFill>
                  <a:srgbClr val="231F20"/>
                </a:solidFill>
                <a:latin typeface="Tahoma"/>
                <a:cs typeface="Tahoma"/>
              </a:rPr>
              <a:t>Boot</a:t>
            </a:r>
            <a:r>
              <a:rPr sz="1100" b="1" spc="-15"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103505">
              <a:lnSpc>
                <a:spcPct val="100000"/>
              </a:lnSpc>
              <a:spcBef>
                <a:spcPts val="25"/>
              </a:spcBef>
            </a:pPr>
            <a:r>
              <a:rPr sz="1100" spc="-15" dirty="0">
                <a:solidFill>
                  <a:srgbClr val="231F20"/>
                </a:solidFill>
                <a:latin typeface="Century Gothic"/>
                <a:cs typeface="Century Gothic"/>
              </a:rPr>
              <a:t>Teaches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Call-to-Close</a:t>
            </a:r>
            <a:r>
              <a:rPr sz="1100" spc="35" dirty="0">
                <a:solidFill>
                  <a:srgbClr val="231F20"/>
                </a:solidFill>
                <a:latin typeface="Century Gothic"/>
                <a:cs typeface="Century Gothic"/>
              </a:rPr>
              <a:t> </a:t>
            </a:r>
            <a:r>
              <a:rPr sz="1100" spc="-10" dirty="0">
                <a:solidFill>
                  <a:srgbClr val="231F20"/>
                </a:solidFill>
                <a:latin typeface="Century Gothic"/>
                <a:cs typeface="Century Gothic"/>
              </a:rPr>
              <a:t>method,</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which</a:t>
            </a:r>
            <a:r>
              <a:rPr sz="1100" spc="35"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25" dirty="0">
                <a:solidFill>
                  <a:srgbClr val="231F20"/>
                </a:solidFill>
                <a:latin typeface="Century Gothic"/>
                <a:cs typeface="Century Gothic"/>
              </a:rPr>
              <a:t>very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direct</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proactive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5"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90" dirty="0">
                <a:solidFill>
                  <a:srgbClr val="231F20"/>
                </a:solidFill>
                <a:latin typeface="Century Gothic"/>
                <a:cs typeface="Century Gothic"/>
              </a:rPr>
              <a:t> </a:t>
            </a:r>
            <a:r>
              <a:rPr sz="1100" spc="35" dirty="0">
                <a:solidFill>
                  <a:srgbClr val="231F20"/>
                </a:solidFill>
                <a:latin typeface="Century Gothic"/>
                <a:cs typeface="Century Gothic"/>
              </a:rPr>
              <a:t>working</a:t>
            </a:r>
            <a:r>
              <a:rPr sz="1100" spc="30" dirty="0">
                <a:solidFill>
                  <a:srgbClr val="231F20"/>
                </a:solidFill>
                <a:latin typeface="Century Gothic"/>
                <a:cs typeface="Century Gothic"/>
              </a:rPr>
              <a:t> </a:t>
            </a:r>
            <a:r>
              <a:rPr sz="1100" spc="5" dirty="0">
                <a:solidFill>
                  <a:srgbClr val="231F20"/>
                </a:solidFill>
                <a:latin typeface="Century Gothic"/>
                <a:cs typeface="Century Gothic"/>
              </a:rPr>
              <a:t>expired</a:t>
            </a:r>
            <a:r>
              <a:rPr sz="1100" spc="30" dirty="0">
                <a:solidFill>
                  <a:srgbClr val="231F20"/>
                </a:solidFill>
                <a:latin typeface="Century Gothic"/>
                <a:cs typeface="Century Gothic"/>
              </a:rPr>
              <a:t> </a:t>
            </a:r>
            <a:r>
              <a:rPr sz="1100" spc="60" dirty="0">
                <a:solidFill>
                  <a:srgbClr val="231F20"/>
                </a:solidFill>
                <a:latin typeface="Century Gothic"/>
                <a:cs typeface="Century Gothic"/>
              </a:rPr>
              <a:t>listings</a:t>
            </a:r>
            <a:r>
              <a:rPr sz="1100" spc="30" dirty="0">
                <a:solidFill>
                  <a:srgbClr val="231F20"/>
                </a:solidFill>
                <a:latin typeface="Century Gothic"/>
                <a:cs typeface="Century Gothic"/>
              </a:rPr>
              <a:t> </a:t>
            </a:r>
            <a:r>
              <a:rPr sz="1100" dirty="0">
                <a:solidFill>
                  <a:srgbClr val="231F20"/>
                </a:solidFill>
                <a:latin typeface="Century Gothic"/>
                <a:cs typeface="Century Gothic"/>
              </a:rPr>
              <a:t>over</a:t>
            </a:r>
            <a:r>
              <a:rPr sz="1100" spc="3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phone.</a:t>
            </a:r>
            <a:r>
              <a:rPr sz="1100" spc="30" dirty="0">
                <a:solidFill>
                  <a:srgbClr val="231F20"/>
                </a:solidFill>
                <a:latin typeface="Century Gothic"/>
                <a:cs typeface="Century Gothic"/>
              </a:rPr>
              <a:t> </a:t>
            </a:r>
            <a:r>
              <a:rPr sz="1100" spc="-5" dirty="0">
                <a:solidFill>
                  <a:srgbClr val="231F20"/>
                </a:solidFill>
                <a:latin typeface="Century Gothic"/>
                <a:cs typeface="Century Gothic"/>
              </a:rPr>
              <a:t>Dialogue</a:t>
            </a:r>
            <a:r>
              <a:rPr sz="1100" spc="35"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0" dirty="0">
                <a:solidFill>
                  <a:srgbClr val="231F20"/>
                </a:solidFill>
                <a:latin typeface="Century Gothic"/>
                <a:cs typeface="Century Gothic"/>
              </a:rPr>
              <a:t> </a:t>
            </a:r>
            <a:r>
              <a:rPr sz="1100" spc="5" dirty="0">
                <a:solidFill>
                  <a:srgbClr val="231F20"/>
                </a:solidFill>
                <a:latin typeface="Century Gothic"/>
                <a:cs typeface="Century Gothic"/>
              </a:rPr>
              <a:t>taught</a:t>
            </a:r>
            <a:r>
              <a:rPr sz="1100" spc="30" dirty="0">
                <a:solidFill>
                  <a:srgbClr val="231F20"/>
                </a:solidFill>
                <a:latin typeface="Century Gothic"/>
                <a:cs typeface="Century Gothic"/>
              </a:rPr>
              <a:t> </a:t>
            </a:r>
            <a:r>
              <a:rPr sz="1100" spc="35" dirty="0">
                <a:solidFill>
                  <a:srgbClr val="231F20"/>
                </a:solidFill>
                <a:latin typeface="Century Gothic"/>
                <a:cs typeface="Century Gothic"/>
              </a:rPr>
              <a:t>in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progressive</a:t>
            </a:r>
            <a:r>
              <a:rPr sz="1100" spc="30" dirty="0">
                <a:solidFill>
                  <a:srgbClr val="231F20"/>
                </a:solidFill>
                <a:latin typeface="Century Gothic"/>
                <a:cs typeface="Century Gothic"/>
              </a:rPr>
              <a:t> </a:t>
            </a:r>
            <a:r>
              <a:rPr sz="1100" spc="-30" dirty="0">
                <a:solidFill>
                  <a:srgbClr val="231F20"/>
                </a:solidFill>
                <a:latin typeface="Century Gothic"/>
                <a:cs typeface="Century Gothic"/>
              </a:rPr>
              <a:t>manner,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giving </a:t>
            </a:r>
            <a:r>
              <a:rPr sz="1100" spc="-65" dirty="0">
                <a:solidFill>
                  <a:srgbClr val="231F20"/>
                </a:solidFill>
                <a:latin typeface="Century Gothic"/>
                <a:cs typeface="Century Gothic"/>
              </a:rPr>
              <a:t>each</a:t>
            </a:r>
            <a:r>
              <a:rPr sz="1100" spc="-60" dirty="0">
                <a:solidFill>
                  <a:srgbClr val="231F20"/>
                </a:solidFill>
                <a:latin typeface="Century Gothic"/>
                <a:cs typeface="Century Gothic"/>
              </a:rPr>
              <a:t> </a:t>
            </a:r>
            <a:r>
              <a:rPr sz="1100" spc="10" dirty="0">
                <a:solidFill>
                  <a:srgbClr val="231F20"/>
                </a:solidFill>
                <a:latin typeface="Century Gothic"/>
                <a:cs typeface="Century Gothic"/>
              </a:rPr>
              <a:t>Associate </a:t>
            </a:r>
            <a:r>
              <a:rPr sz="1100" spc="-55" dirty="0">
                <a:solidFill>
                  <a:srgbClr val="231F20"/>
                </a:solidFill>
                <a:latin typeface="Century Gothic"/>
                <a:cs typeface="Century Gothic"/>
              </a:rPr>
              <a:t>an</a:t>
            </a:r>
            <a:r>
              <a:rPr sz="1100" spc="190" dirty="0">
                <a:solidFill>
                  <a:srgbClr val="231F20"/>
                </a:solidFill>
                <a:latin typeface="Century Gothic"/>
                <a:cs typeface="Century Gothic"/>
              </a:rPr>
              <a:t> </a:t>
            </a:r>
            <a:r>
              <a:rPr sz="1100" spc="30" dirty="0">
                <a:solidFill>
                  <a:srgbClr val="231F20"/>
                </a:solidFill>
                <a:latin typeface="Century Gothic"/>
                <a:cs typeface="Century Gothic"/>
              </a:rPr>
              <a:t>opportunity </a:t>
            </a:r>
            <a:r>
              <a:rPr sz="1100" spc="20" dirty="0">
                <a:solidFill>
                  <a:srgbClr val="231F20"/>
                </a:solidFill>
                <a:latin typeface="Century Gothic"/>
                <a:cs typeface="Century Gothic"/>
              </a:rPr>
              <a:t>to </a:t>
            </a:r>
            <a:r>
              <a:rPr sz="1100" spc="-45" dirty="0">
                <a:solidFill>
                  <a:srgbClr val="231F20"/>
                </a:solidFill>
                <a:latin typeface="Century Gothic"/>
                <a:cs typeface="Century Gothic"/>
              </a:rPr>
              <a:t>become </a:t>
            </a:r>
            <a:r>
              <a:rPr sz="1100" spc="-5" dirty="0">
                <a:solidFill>
                  <a:srgbClr val="231F20"/>
                </a:solidFill>
                <a:latin typeface="Century Gothic"/>
                <a:cs typeface="Century Gothic"/>
              </a:rPr>
              <a:t>comfortable </a:t>
            </a:r>
            <a:r>
              <a:rPr sz="1100" spc="-45" dirty="0">
                <a:solidFill>
                  <a:srgbClr val="231F20"/>
                </a:solidFill>
                <a:latin typeface="Century Gothic"/>
                <a:cs typeface="Century Gothic"/>
              </a:rPr>
              <a:t>and </a:t>
            </a:r>
            <a:r>
              <a:rPr sz="1100" dirty="0">
                <a:solidFill>
                  <a:srgbClr val="231F20"/>
                </a:solidFill>
                <a:latin typeface="Century Gothic"/>
                <a:cs typeface="Century Gothic"/>
              </a:rPr>
              <a:t>confident </a:t>
            </a:r>
            <a:r>
              <a:rPr sz="1100" spc="45" dirty="0">
                <a:solidFill>
                  <a:srgbClr val="231F20"/>
                </a:solidFill>
                <a:latin typeface="Century Gothic"/>
                <a:cs typeface="Century Gothic"/>
              </a:rPr>
              <a:t>with </a:t>
            </a:r>
            <a:r>
              <a:rPr sz="1100" spc="50" dirty="0">
                <a:solidFill>
                  <a:srgbClr val="231F20"/>
                </a:solidFill>
                <a:latin typeface="Century Gothic"/>
                <a:cs typeface="Century Gothic"/>
              </a:rPr>
              <a:t> </a:t>
            </a:r>
            <a:r>
              <a:rPr sz="1100" dirty="0">
                <a:solidFill>
                  <a:srgbClr val="231F20"/>
                </a:solidFill>
                <a:latin typeface="Century Gothic"/>
                <a:cs typeface="Century Gothic"/>
              </a:rPr>
              <a:t>the </a:t>
            </a:r>
            <a:r>
              <a:rPr sz="1100" spc="-15" dirty="0">
                <a:solidFill>
                  <a:srgbClr val="231F20"/>
                </a:solidFill>
                <a:latin typeface="Century Gothic"/>
                <a:cs typeface="Century Gothic"/>
              </a:rPr>
              <a:t>technique. </a:t>
            </a:r>
            <a:r>
              <a:rPr sz="1100" spc="20" dirty="0">
                <a:solidFill>
                  <a:srgbClr val="231F20"/>
                </a:solidFill>
                <a:latin typeface="Century Gothic"/>
                <a:cs typeface="Century Gothic"/>
              </a:rPr>
              <a:t>Associates </a:t>
            </a:r>
            <a:r>
              <a:rPr sz="1100" spc="60" dirty="0">
                <a:solidFill>
                  <a:srgbClr val="231F20"/>
                </a:solidFill>
                <a:latin typeface="Century Gothic"/>
                <a:cs typeface="Century Gothic"/>
              </a:rPr>
              <a:t>will </a:t>
            </a:r>
            <a:r>
              <a:rPr sz="1100" dirty="0">
                <a:solidFill>
                  <a:srgbClr val="231F20"/>
                </a:solidFill>
                <a:latin typeface="Century Gothic"/>
                <a:cs typeface="Century Gothic"/>
              </a:rPr>
              <a:t>learn how </a:t>
            </a:r>
            <a:r>
              <a:rPr sz="1100" spc="20" dirty="0">
                <a:solidFill>
                  <a:srgbClr val="231F20"/>
                </a:solidFill>
                <a:latin typeface="Century Gothic"/>
                <a:cs typeface="Century Gothic"/>
              </a:rPr>
              <a:t>to </a:t>
            </a:r>
            <a:r>
              <a:rPr sz="1100" spc="-55" dirty="0">
                <a:solidFill>
                  <a:srgbClr val="231F20"/>
                </a:solidFill>
                <a:latin typeface="Century Gothic"/>
                <a:cs typeface="Century Gothic"/>
              </a:rPr>
              <a:t>add</a:t>
            </a:r>
            <a:r>
              <a:rPr sz="1100" spc="-50" dirty="0">
                <a:solidFill>
                  <a:srgbClr val="231F20"/>
                </a:solidFill>
                <a:latin typeface="Century Gothic"/>
                <a:cs typeface="Century Gothic"/>
              </a:rPr>
              <a:t> </a:t>
            </a:r>
            <a:r>
              <a:rPr sz="1100" spc="35" dirty="0">
                <a:solidFill>
                  <a:srgbClr val="231F20"/>
                </a:solidFill>
                <a:latin typeface="Century Gothic"/>
                <a:cs typeface="Century Gothic"/>
              </a:rPr>
              <a:t>from </a:t>
            </a:r>
            <a:r>
              <a:rPr sz="1100" spc="-220" dirty="0">
                <a:solidFill>
                  <a:srgbClr val="231F20"/>
                </a:solidFill>
                <a:latin typeface="Century Gothic"/>
                <a:cs typeface="Century Gothic"/>
              </a:rPr>
              <a:t>1</a:t>
            </a:r>
            <a:r>
              <a:rPr sz="1100" spc="-215"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60" dirty="0">
                <a:solidFill>
                  <a:srgbClr val="231F20"/>
                </a:solidFill>
                <a:latin typeface="Century Gothic"/>
                <a:cs typeface="Century Gothic"/>
              </a:rPr>
              <a:t>3 listings </a:t>
            </a:r>
            <a:r>
              <a:rPr sz="1100" spc="10" dirty="0">
                <a:solidFill>
                  <a:srgbClr val="231F20"/>
                </a:solidFill>
                <a:latin typeface="Century Gothic"/>
                <a:cs typeface="Century Gothic"/>
              </a:rPr>
              <a:t>per </a:t>
            </a:r>
            <a:r>
              <a:rPr sz="1100" spc="-15" dirty="0">
                <a:solidFill>
                  <a:srgbClr val="231F20"/>
                </a:solidFill>
                <a:latin typeface="Century Gothic"/>
                <a:cs typeface="Century Gothic"/>
              </a:rPr>
              <a:t>week </a:t>
            </a:r>
            <a:r>
              <a:rPr sz="1100" spc="20" dirty="0">
                <a:solidFill>
                  <a:srgbClr val="231F20"/>
                </a:solidFill>
                <a:latin typeface="Century Gothic"/>
                <a:cs typeface="Century Gothic"/>
              </a:rPr>
              <a:t>to </a:t>
            </a:r>
            <a:r>
              <a:rPr sz="1100" spc="35" dirty="0">
                <a:solidFill>
                  <a:srgbClr val="231F20"/>
                </a:solidFill>
                <a:latin typeface="Century Gothic"/>
                <a:cs typeface="Century Gothic"/>
              </a:rPr>
              <a:t>their </a:t>
            </a:r>
            <a:r>
              <a:rPr sz="1100" spc="-290" dirty="0">
                <a:solidFill>
                  <a:srgbClr val="231F20"/>
                </a:solidFill>
                <a:latin typeface="Century Gothic"/>
                <a:cs typeface="Century Gothic"/>
              </a:rPr>
              <a:t> </a:t>
            </a:r>
            <a:r>
              <a:rPr sz="1100" spc="5" dirty="0">
                <a:solidFill>
                  <a:srgbClr val="231F20"/>
                </a:solidFill>
                <a:latin typeface="Century Gothic"/>
                <a:cs typeface="Century Gothic"/>
              </a:rPr>
              <a:t>inventory.</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30"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Phases)</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50" dirty="0">
                <a:solidFill>
                  <a:srgbClr val="231F20"/>
                </a:solidFill>
                <a:latin typeface="Tahoma"/>
                <a:cs typeface="Tahoma"/>
              </a:rPr>
              <a:t>FSBO</a:t>
            </a:r>
            <a:r>
              <a:rPr sz="1100" b="1" spc="-20" dirty="0">
                <a:solidFill>
                  <a:srgbClr val="231F20"/>
                </a:solidFill>
                <a:latin typeface="Tahoma"/>
                <a:cs typeface="Tahoma"/>
              </a:rPr>
              <a:t> </a:t>
            </a:r>
            <a:r>
              <a:rPr sz="1100" b="1" spc="35" dirty="0">
                <a:solidFill>
                  <a:srgbClr val="231F20"/>
                </a:solidFill>
                <a:latin typeface="Tahoma"/>
                <a:cs typeface="Tahoma"/>
              </a:rPr>
              <a:t>Boot</a:t>
            </a:r>
            <a:r>
              <a:rPr sz="1100" b="1" spc="-15"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100965">
              <a:lnSpc>
                <a:spcPct val="100000"/>
              </a:lnSpc>
              <a:spcBef>
                <a:spcPts val="25"/>
              </a:spcBef>
            </a:pPr>
            <a:r>
              <a:rPr sz="1100" spc="-15" dirty="0">
                <a:solidFill>
                  <a:srgbClr val="231F20"/>
                </a:solidFill>
                <a:latin typeface="Century Gothic"/>
                <a:cs typeface="Century Gothic"/>
              </a:rPr>
              <a:t>Teaches</a:t>
            </a:r>
            <a:r>
              <a:rPr sz="1100" spc="-10" dirty="0">
                <a:solidFill>
                  <a:srgbClr val="231F20"/>
                </a:solidFill>
                <a:latin typeface="Century Gothic"/>
                <a:cs typeface="Century Gothic"/>
              </a:rPr>
              <a:t> </a:t>
            </a:r>
            <a:r>
              <a:rPr sz="1100" dirty="0">
                <a:solidFill>
                  <a:srgbClr val="231F20"/>
                </a:solidFill>
                <a:latin typeface="Century Gothic"/>
                <a:cs typeface="Century Gothic"/>
              </a:rPr>
              <a:t>the </a:t>
            </a:r>
            <a:r>
              <a:rPr sz="1100" spc="45" dirty="0">
                <a:solidFill>
                  <a:srgbClr val="231F20"/>
                </a:solidFill>
                <a:latin typeface="Century Gothic"/>
                <a:cs typeface="Century Gothic"/>
              </a:rPr>
              <a:t>Five-Step-Follow-Up </a:t>
            </a:r>
            <a:r>
              <a:rPr sz="1100" spc="-10" dirty="0">
                <a:solidFill>
                  <a:srgbClr val="231F20"/>
                </a:solidFill>
                <a:latin typeface="Century Gothic"/>
                <a:cs typeface="Century Gothic"/>
              </a:rPr>
              <a:t>method,</a:t>
            </a:r>
            <a:r>
              <a:rPr sz="1100" spc="28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75" dirty="0">
                <a:solidFill>
                  <a:srgbClr val="231F20"/>
                </a:solidFill>
                <a:latin typeface="Century Gothic"/>
                <a:cs typeface="Century Gothic"/>
              </a:rPr>
              <a:t> </a:t>
            </a:r>
            <a:r>
              <a:rPr sz="1100" spc="-20" dirty="0">
                <a:solidFill>
                  <a:srgbClr val="231F20"/>
                </a:solidFill>
                <a:latin typeface="Century Gothic"/>
                <a:cs typeface="Century Gothic"/>
              </a:rPr>
              <a:t>complete,</a:t>
            </a:r>
            <a:r>
              <a:rPr sz="1100" spc="265" dirty="0">
                <a:solidFill>
                  <a:srgbClr val="231F20"/>
                </a:solidFill>
                <a:latin typeface="Century Gothic"/>
                <a:cs typeface="Century Gothic"/>
              </a:rPr>
              <a:t> </a:t>
            </a:r>
            <a:r>
              <a:rPr sz="1100" spc="5" dirty="0">
                <a:solidFill>
                  <a:srgbClr val="231F20"/>
                </a:solidFill>
                <a:latin typeface="Century Gothic"/>
                <a:cs typeface="Century Gothic"/>
              </a:rPr>
              <a:t>non-threatening </a:t>
            </a:r>
            <a:r>
              <a:rPr sz="1100" spc="-35" dirty="0">
                <a:solidFill>
                  <a:srgbClr val="231F20"/>
                </a:solidFill>
                <a:latin typeface="Century Gothic"/>
                <a:cs typeface="Century Gothic"/>
              </a:rPr>
              <a:t>approach </a:t>
            </a:r>
            <a:r>
              <a:rPr sz="1100" spc="-30" dirty="0">
                <a:solidFill>
                  <a:srgbClr val="231F20"/>
                </a:solidFill>
                <a:latin typeface="Century Gothic"/>
                <a:cs typeface="Century Gothic"/>
              </a:rPr>
              <a:t> </a:t>
            </a:r>
            <a:r>
              <a:rPr sz="1100" spc="45" dirty="0">
                <a:solidFill>
                  <a:srgbClr val="231F20"/>
                </a:solidFill>
                <a:latin typeface="Century Gothic"/>
                <a:cs typeface="Century Gothic"/>
              </a:rPr>
              <a:t>t</a:t>
            </a:r>
            <a:r>
              <a:rPr sz="1100" spc="45" dirty="0">
                <a:solidFill>
                  <a:srgbClr val="231F20"/>
                </a:solidFill>
                <a:latin typeface="Verdana"/>
                <a:cs typeface="Verdana"/>
              </a:rPr>
              <a:t>o </a:t>
            </a:r>
            <a:r>
              <a:rPr sz="1100" spc="5" dirty="0">
                <a:solidFill>
                  <a:srgbClr val="231F20"/>
                </a:solidFill>
                <a:latin typeface="Verdana"/>
                <a:cs typeface="Verdana"/>
              </a:rPr>
              <a:t>eff</a:t>
            </a:r>
            <a:r>
              <a:rPr sz="1100" spc="5" dirty="0">
                <a:solidFill>
                  <a:srgbClr val="231F20"/>
                </a:solidFill>
                <a:latin typeface="Century Gothic"/>
                <a:cs typeface="Century Gothic"/>
              </a:rPr>
              <a:t>ectively </a:t>
            </a:r>
            <a:r>
              <a:rPr sz="1100" spc="35" dirty="0">
                <a:solidFill>
                  <a:srgbClr val="231F20"/>
                </a:solidFill>
                <a:latin typeface="Century Gothic"/>
                <a:cs typeface="Century Gothic"/>
              </a:rPr>
              <a:t>working </a:t>
            </a:r>
            <a:r>
              <a:rPr sz="1100" spc="90" dirty="0">
                <a:solidFill>
                  <a:srgbClr val="231F20"/>
                </a:solidFill>
                <a:latin typeface="Century Gothic"/>
                <a:cs typeface="Century Gothic"/>
              </a:rPr>
              <a:t>For </a:t>
            </a:r>
            <a:r>
              <a:rPr sz="1100" spc="10" dirty="0">
                <a:solidFill>
                  <a:srgbClr val="231F20"/>
                </a:solidFill>
                <a:latin typeface="Century Gothic"/>
                <a:cs typeface="Century Gothic"/>
              </a:rPr>
              <a:t>Sale </a:t>
            </a:r>
            <a:r>
              <a:rPr sz="1100" spc="5" dirty="0">
                <a:solidFill>
                  <a:srgbClr val="231F20"/>
                </a:solidFill>
                <a:latin typeface="Century Gothic"/>
                <a:cs typeface="Century Gothic"/>
              </a:rPr>
              <a:t>by </a:t>
            </a:r>
            <a:r>
              <a:rPr sz="1100" spc="20" dirty="0">
                <a:solidFill>
                  <a:srgbClr val="231F20"/>
                </a:solidFill>
                <a:latin typeface="Century Gothic"/>
                <a:cs typeface="Century Gothic"/>
              </a:rPr>
              <a:t>Owners. Associates </a:t>
            </a:r>
            <a:r>
              <a:rPr sz="1100" spc="60" dirty="0">
                <a:solidFill>
                  <a:srgbClr val="231F20"/>
                </a:solidFill>
                <a:latin typeface="Century Gothic"/>
                <a:cs typeface="Century Gothic"/>
              </a:rPr>
              <a:t>will </a:t>
            </a:r>
            <a:r>
              <a:rPr sz="1100" dirty="0">
                <a:solidFill>
                  <a:srgbClr val="231F20"/>
                </a:solidFill>
                <a:latin typeface="Century Gothic"/>
                <a:cs typeface="Century Gothic"/>
              </a:rPr>
              <a:t>learn how </a:t>
            </a:r>
            <a:r>
              <a:rPr sz="1100" spc="20" dirty="0">
                <a:solidFill>
                  <a:srgbClr val="231F20"/>
                </a:solidFill>
                <a:latin typeface="Century Gothic"/>
                <a:cs typeface="Century Gothic"/>
              </a:rPr>
              <a:t>to </a:t>
            </a:r>
            <a:r>
              <a:rPr sz="1100" spc="5" dirty="0">
                <a:solidFill>
                  <a:srgbClr val="231F20"/>
                </a:solidFill>
                <a:latin typeface="Century Gothic"/>
                <a:cs typeface="Century Gothic"/>
              </a:rPr>
              <a:t>proactively </a:t>
            </a:r>
            <a:r>
              <a:rPr sz="1100" spc="10" dirty="0">
                <a:solidFill>
                  <a:srgbClr val="231F20"/>
                </a:solidFill>
                <a:latin typeface="Century Gothic"/>
                <a:cs typeface="Century Gothic"/>
              </a:rPr>
              <a:t> </a:t>
            </a:r>
            <a:r>
              <a:rPr sz="1100" spc="30" dirty="0">
                <a:solidFill>
                  <a:srgbClr val="231F20"/>
                </a:solidFill>
                <a:latin typeface="Century Gothic"/>
                <a:cs typeface="Century Gothic"/>
              </a:rPr>
              <a:t>solicit,</a:t>
            </a:r>
            <a:r>
              <a:rPr sz="1100" spc="25" dirty="0">
                <a:solidFill>
                  <a:srgbClr val="231F20"/>
                </a:solidFill>
                <a:latin typeface="Century Gothic"/>
                <a:cs typeface="Century Gothic"/>
              </a:rPr>
              <a:t> follow</a:t>
            </a:r>
            <a:r>
              <a:rPr sz="1100" spc="30" dirty="0">
                <a:solidFill>
                  <a:srgbClr val="231F20"/>
                </a:solidFill>
                <a:latin typeface="Century Gothic"/>
                <a:cs typeface="Century Gothic"/>
              </a:rPr>
              <a:t> </a:t>
            </a:r>
            <a:r>
              <a:rPr sz="1100" spc="-10" dirty="0">
                <a:solidFill>
                  <a:srgbClr val="231F20"/>
                </a:solidFill>
                <a:latin typeface="Century Gothic"/>
                <a:cs typeface="Century Gothic"/>
              </a:rPr>
              <a:t>up</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 dirty="0">
                <a:solidFill>
                  <a:srgbClr val="231F20"/>
                </a:solidFill>
                <a:latin typeface="Century Gothic"/>
                <a:cs typeface="Century Gothic"/>
              </a:rPr>
              <a:t>close</a:t>
            </a:r>
            <a:r>
              <a:rPr sz="1100" spc="30" dirty="0">
                <a:solidFill>
                  <a:srgbClr val="231F20"/>
                </a:solidFill>
                <a:latin typeface="Century Gothic"/>
                <a:cs typeface="Century Gothic"/>
              </a:rPr>
              <a:t> </a:t>
            </a:r>
            <a:r>
              <a:rPr sz="1100" spc="120" dirty="0">
                <a:solidFill>
                  <a:srgbClr val="231F20"/>
                </a:solidFill>
                <a:latin typeface="Century Gothic"/>
                <a:cs typeface="Century Gothic"/>
              </a:rPr>
              <a:t>FSBOs</a:t>
            </a:r>
            <a:r>
              <a:rPr sz="1100" spc="2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way</a:t>
            </a:r>
            <a:r>
              <a:rPr sz="1100" spc="25" dirty="0">
                <a:solidFill>
                  <a:srgbClr val="231F20"/>
                </a:solidFill>
                <a:latin typeface="Century Gothic"/>
                <a:cs typeface="Century Gothic"/>
              </a:rPr>
              <a:t> </a:t>
            </a:r>
            <a:r>
              <a:rPr sz="1100" spc="5" dirty="0">
                <a:solidFill>
                  <a:srgbClr val="231F20"/>
                </a:solidFill>
                <a:latin typeface="Century Gothic"/>
                <a:cs typeface="Century Gothic"/>
              </a:rPr>
              <a:t>that</a:t>
            </a:r>
            <a:r>
              <a:rPr sz="1100" spc="30" dirty="0">
                <a:solidFill>
                  <a:srgbClr val="231F20"/>
                </a:solidFill>
                <a:latin typeface="Century Gothic"/>
                <a:cs typeface="Century Gothic"/>
              </a:rPr>
              <a:t> </a:t>
            </a:r>
            <a:r>
              <a:rPr sz="1100" spc="-10" dirty="0">
                <a:solidFill>
                  <a:srgbClr val="231F20"/>
                </a:solidFill>
                <a:latin typeface="Century Gothic"/>
                <a:cs typeface="Century Gothic"/>
              </a:rPr>
              <a:t>adds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value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25" dirty="0">
                <a:solidFill>
                  <a:srgbClr val="231F20"/>
                </a:solidFill>
                <a:latin typeface="Century Gothic"/>
                <a:cs typeface="Century Gothic"/>
              </a:rPr>
              <a:t> </a:t>
            </a:r>
            <a:r>
              <a:rPr sz="1100" spc="-5" dirty="0">
                <a:solidFill>
                  <a:srgbClr val="231F20"/>
                </a:solidFill>
                <a:latin typeface="Century Gothic"/>
                <a:cs typeface="Century Gothic"/>
              </a:rPr>
              <a:t>all.</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30" dirty="0">
                <a:solidFill>
                  <a:srgbClr val="231F20"/>
                </a:solidFill>
                <a:latin typeface="Century Gothic"/>
                <a:cs typeface="Century Gothic"/>
              </a:rPr>
              <a:t> </a:t>
            </a:r>
            <a:r>
              <a:rPr sz="1100" spc="40" dirty="0">
                <a:solidFill>
                  <a:srgbClr val="231F20"/>
                </a:solidFill>
                <a:latin typeface="Century Gothic"/>
                <a:cs typeface="Century Gothic"/>
              </a:rPr>
              <a:t>scripts, </a:t>
            </a:r>
            <a:r>
              <a:rPr sz="1100" spc="-290" dirty="0">
                <a:solidFill>
                  <a:srgbClr val="231F20"/>
                </a:solidFill>
                <a:latin typeface="Century Gothic"/>
                <a:cs typeface="Century Gothic"/>
              </a:rPr>
              <a:t> </a:t>
            </a:r>
            <a:r>
              <a:rPr sz="1100" spc="40"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20" dirty="0">
                <a:solidFill>
                  <a:srgbClr val="231F20"/>
                </a:solidFill>
                <a:latin typeface="Century Gothic"/>
                <a:cs typeface="Century Gothic"/>
              </a:rPr>
              <a:t>follow-up</a:t>
            </a:r>
            <a:r>
              <a:rPr sz="1100" spc="25" dirty="0">
                <a:solidFill>
                  <a:srgbClr val="231F20"/>
                </a:solidFill>
                <a:latin typeface="Century Gothic"/>
                <a:cs typeface="Century Gothic"/>
              </a:rPr>
              <a:t> </a:t>
            </a:r>
            <a:r>
              <a:rPr sz="1100" spc="15" dirty="0">
                <a:solidFill>
                  <a:srgbClr val="231F20"/>
                </a:solidFill>
                <a:latin typeface="Century Gothic"/>
                <a:cs typeface="Century Gothic"/>
              </a:rPr>
              <a:t>materials</a:t>
            </a:r>
            <a:r>
              <a:rPr sz="1100" spc="25" dirty="0">
                <a:solidFill>
                  <a:srgbClr val="231F20"/>
                </a:solidFill>
                <a:latin typeface="Century Gothic"/>
                <a:cs typeface="Century Gothic"/>
              </a:rPr>
              <a:t> </a:t>
            </a:r>
            <a:r>
              <a:rPr sz="1100" spc="-30"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Phases)</a:t>
            </a:r>
            <a:endParaRPr sz="1100">
              <a:latin typeface="Century Gothic"/>
              <a:cs typeface="Century Gothic"/>
            </a:endParaRPr>
          </a:p>
          <a:p>
            <a:pPr>
              <a:lnSpc>
                <a:spcPct val="100000"/>
              </a:lnSpc>
              <a:spcBef>
                <a:spcPts val="10"/>
              </a:spcBef>
            </a:pPr>
            <a:endParaRPr sz="1050">
              <a:latin typeface="Century Gothic"/>
              <a:cs typeface="Century Gothic"/>
            </a:endParaRPr>
          </a:p>
          <a:p>
            <a:pPr marL="12700">
              <a:lnSpc>
                <a:spcPct val="100000"/>
              </a:lnSpc>
            </a:pPr>
            <a:r>
              <a:rPr sz="1100" b="1" spc="15" dirty="0">
                <a:solidFill>
                  <a:srgbClr val="231F20"/>
                </a:solidFill>
                <a:latin typeface="Tahoma"/>
                <a:cs typeface="Tahoma"/>
              </a:rPr>
              <a:t>Open-House</a:t>
            </a:r>
            <a:r>
              <a:rPr sz="1100" b="1" spc="-25" dirty="0">
                <a:solidFill>
                  <a:srgbClr val="231F20"/>
                </a:solidFill>
                <a:latin typeface="Tahoma"/>
                <a:cs typeface="Tahoma"/>
              </a:rPr>
              <a:t> </a:t>
            </a:r>
            <a:r>
              <a:rPr sz="1100" b="1" spc="35" dirty="0">
                <a:solidFill>
                  <a:srgbClr val="231F20"/>
                </a:solidFill>
                <a:latin typeface="Tahoma"/>
                <a:cs typeface="Tahoma"/>
              </a:rPr>
              <a:t>Boot</a:t>
            </a:r>
            <a:r>
              <a:rPr sz="1100" b="1" spc="-20"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5080">
              <a:lnSpc>
                <a:spcPct val="100000"/>
              </a:lnSpc>
              <a:spcBef>
                <a:spcPts val="25"/>
              </a:spcBef>
            </a:pPr>
            <a:r>
              <a:rPr sz="1100" spc="-15" dirty="0">
                <a:solidFill>
                  <a:srgbClr val="231F20"/>
                </a:solidFill>
                <a:latin typeface="Century Gothic"/>
                <a:cs typeface="Century Gothic"/>
              </a:rPr>
              <a:t>Teaches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Label-the-Looker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method,</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complete,</a:t>
            </a:r>
            <a:r>
              <a:rPr sz="1100" spc="30" dirty="0">
                <a:solidFill>
                  <a:srgbClr val="231F20"/>
                </a:solidFill>
                <a:latin typeface="Century Gothic"/>
                <a:cs typeface="Century Gothic"/>
              </a:rPr>
              <a:t> </a:t>
            </a:r>
            <a:r>
              <a:rPr sz="1100" spc="5" dirty="0">
                <a:solidFill>
                  <a:srgbClr val="231F20"/>
                </a:solidFill>
                <a:latin typeface="Century Gothic"/>
                <a:cs typeface="Century Gothic"/>
              </a:rPr>
              <a:t>non-threatening</a:t>
            </a:r>
            <a:r>
              <a:rPr sz="1100" spc="35"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5" dirty="0">
                <a:solidFill>
                  <a:srgbClr val="231F20"/>
                </a:solidFill>
                <a:latin typeface="Century Gothic"/>
                <a:cs typeface="Century Gothic"/>
              </a:rPr>
              <a:t> </a:t>
            </a:r>
            <a:r>
              <a:rPr sz="1100" spc="10" dirty="0">
                <a:solidFill>
                  <a:srgbClr val="231F20"/>
                </a:solidFill>
                <a:latin typeface="Century Gothic"/>
                <a:cs typeface="Century Gothic"/>
              </a:rPr>
              <a:t>conversing</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following</a:t>
            </a:r>
            <a:r>
              <a:rPr sz="1100" spc="30" dirty="0">
                <a:solidFill>
                  <a:srgbClr val="231F20"/>
                </a:solidFill>
                <a:latin typeface="Century Gothic"/>
                <a:cs typeface="Century Gothic"/>
              </a:rPr>
              <a:t> </a:t>
            </a:r>
            <a:r>
              <a:rPr sz="1100" spc="-10" dirty="0">
                <a:solidFill>
                  <a:srgbClr val="231F20"/>
                </a:solidFill>
                <a:latin typeface="Century Gothic"/>
                <a:cs typeface="Century Gothic"/>
              </a:rPr>
              <a:t>up</a:t>
            </a:r>
            <a:r>
              <a:rPr sz="1100" spc="25"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25" dirty="0">
                <a:solidFill>
                  <a:srgbClr val="231F20"/>
                </a:solidFill>
                <a:latin typeface="Century Gothic"/>
                <a:cs typeface="Century Gothic"/>
              </a:rPr>
              <a:t> </a:t>
            </a:r>
            <a:r>
              <a:rPr sz="1100" spc="5" dirty="0">
                <a:solidFill>
                  <a:srgbClr val="231F20"/>
                </a:solidFill>
                <a:latin typeface="Century Gothic"/>
                <a:cs typeface="Century Gothic"/>
              </a:rPr>
              <a:t>open-house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attendees.</a:t>
            </a:r>
            <a:r>
              <a:rPr sz="1100" spc="25" dirty="0">
                <a:solidFill>
                  <a:srgbClr val="231F20"/>
                </a:solidFill>
                <a:latin typeface="Century Gothic"/>
                <a:cs typeface="Century Gothic"/>
              </a:rPr>
              <a:t> </a:t>
            </a:r>
            <a:r>
              <a:rPr sz="1100" spc="20" dirty="0">
                <a:solidFill>
                  <a:srgbClr val="231F20"/>
                </a:solidFill>
                <a:latin typeface="Century Gothic"/>
                <a:cs typeface="Century Gothic"/>
              </a:rPr>
              <a:t>Associates</a:t>
            </a:r>
            <a:r>
              <a:rPr sz="1100" spc="25"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dirty="0">
                <a:solidFill>
                  <a:srgbClr val="231F20"/>
                </a:solidFill>
                <a:latin typeface="Century Gothic"/>
                <a:cs typeface="Century Gothic"/>
              </a:rPr>
              <a:t>learn</a:t>
            </a:r>
            <a:r>
              <a:rPr sz="1100" spc="25" dirty="0">
                <a:solidFill>
                  <a:srgbClr val="231F20"/>
                </a:solidFill>
                <a:latin typeface="Century Gothic"/>
                <a:cs typeface="Century Gothic"/>
              </a:rPr>
              <a:t> </a:t>
            </a:r>
            <a:r>
              <a:rPr sz="1100" dirty="0">
                <a:solidFill>
                  <a:srgbClr val="231F20"/>
                </a:solidFill>
                <a:latin typeface="Century Gothic"/>
                <a:cs typeface="Century Gothic"/>
              </a:rPr>
              <a:t>how</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adv</a:t>
            </a:r>
            <a:r>
              <a:rPr sz="1100" spc="-25" dirty="0">
                <a:solidFill>
                  <a:srgbClr val="231F20"/>
                </a:solidFill>
                <a:latin typeface="Verdana"/>
                <a:cs typeface="Verdana"/>
              </a:rPr>
              <a:t>ertise</a:t>
            </a:r>
            <a:r>
              <a:rPr sz="1100" spc="-55" dirty="0">
                <a:solidFill>
                  <a:srgbClr val="231F20"/>
                </a:solidFill>
                <a:latin typeface="Verdana"/>
                <a:cs typeface="Verdana"/>
              </a:rPr>
              <a:t> </a:t>
            </a:r>
            <a:r>
              <a:rPr sz="1100" dirty="0">
                <a:solidFill>
                  <a:srgbClr val="231F20"/>
                </a:solidFill>
                <a:latin typeface="Verdana"/>
                <a:cs typeface="Verdana"/>
              </a:rPr>
              <a:t>and</a:t>
            </a:r>
            <a:r>
              <a:rPr sz="1100" spc="-50" dirty="0">
                <a:solidFill>
                  <a:srgbClr val="231F20"/>
                </a:solidFill>
                <a:latin typeface="Verdana"/>
                <a:cs typeface="Verdana"/>
              </a:rPr>
              <a:t> </a:t>
            </a:r>
            <a:r>
              <a:rPr sz="1100" spc="10" dirty="0">
                <a:solidFill>
                  <a:srgbClr val="231F20"/>
                </a:solidFill>
                <a:latin typeface="Verdana"/>
                <a:cs typeface="Verdana"/>
              </a:rPr>
              <a:t>hold</a:t>
            </a:r>
            <a:r>
              <a:rPr sz="1100" spc="-50" dirty="0">
                <a:solidFill>
                  <a:srgbClr val="231F20"/>
                </a:solidFill>
                <a:latin typeface="Verdana"/>
                <a:cs typeface="Verdana"/>
              </a:rPr>
              <a:t> </a:t>
            </a:r>
            <a:r>
              <a:rPr sz="1100" spc="-5" dirty="0">
                <a:solidFill>
                  <a:srgbClr val="231F20"/>
                </a:solidFill>
                <a:latin typeface="Verdana"/>
                <a:cs typeface="Verdana"/>
              </a:rPr>
              <a:t>highly</a:t>
            </a:r>
            <a:r>
              <a:rPr sz="1100" spc="-55" dirty="0">
                <a:solidFill>
                  <a:srgbClr val="231F20"/>
                </a:solidFill>
                <a:latin typeface="Verdana"/>
                <a:cs typeface="Verdana"/>
              </a:rPr>
              <a:t> </a:t>
            </a:r>
            <a:r>
              <a:rPr sz="1100" spc="-10" dirty="0">
                <a:solidFill>
                  <a:srgbClr val="231F20"/>
                </a:solidFill>
                <a:latin typeface="Verdana"/>
                <a:cs typeface="Verdana"/>
              </a:rPr>
              <a:t>eff</a:t>
            </a:r>
            <a:r>
              <a:rPr sz="1100" spc="-10" dirty="0">
                <a:solidFill>
                  <a:srgbClr val="231F20"/>
                </a:solidFill>
                <a:latin typeface="Century Gothic"/>
                <a:cs typeface="Century Gothic"/>
              </a:rPr>
              <a:t>ective</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dirty="0">
                <a:solidFill>
                  <a:srgbClr val="231F20"/>
                </a:solidFill>
                <a:latin typeface="Century Gothic"/>
                <a:cs typeface="Century Gothic"/>
              </a:rPr>
              <a:t>productive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open</a:t>
            </a:r>
            <a:r>
              <a:rPr sz="1100" spc="35" dirty="0">
                <a:solidFill>
                  <a:srgbClr val="231F20"/>
                </a:solidFill>
                <a:latin typeface="Century Gothic"/>
                <a:cs typeface="Century Gothic"/>
              </a:rPr>
              <a:t> </a:t>
            </a:r>
            <a:r>
              <a:rPr sz="1100" spc="20" dirty="0">
                <a:solidFill>
                  <a:srgbClr val="231F20"/>
                </a:solidFill>
                <a:latin typeface="Century Gothic"/>
                <a:cs typeface="Century Gothic"/>
              </a:rPr>
              <a:t>houses.</a:t>
            </a:r>
            <a:r>
              <a:rPr sz="1100" spc="35" dirty="0">
                <a:solidFill>
                  <a:srgbClr val="231F20"/>
                </a:solidFill>
                <a:latin typeface="Century Gothic"/>
                <a:cs typeface="Century Gothic"/>
              </a:rPr>
              <a:t> </a:t>
            </a:r>
            <a:r>
              <a:rPr sz="1100" spc="15" dirty="0">
                <a:solidFill>
                  <a:srgbClr val="231F20"/>
                </a:solidFill>
                <a:latin typeface="Century Gothic"/>
                <a:cs typeface="Century Gothic"/>
              </a:rPr>
              <a:t>In-home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30" dirty="0">
                <a:solidFill>
                  <a:srgbClr val="231F20"/>
                </a:solidFill>
                <a:latin typeface="Century Gothic"/>
                <a:cs typeface="Century Gothic"/>
              </a:rPr>
              <a:t>follow- </a:t>
            </a:r>
            <a:r>
              <a:rPr sz="1100" spc="-290" dirty="0">
                <a:solidFill>
                  <a:srgbClr val="231F20"/>
                </a:solidFill>
                <a:latin typeface="Century Gothic"/>
                <a:cs typeface="Century Gothic"/>
              </a:rPr>
              <a:t> </a:t>
            </a:r>
            <a:r>
              <a:rPr sz="1100" spc="-10" dirty="0">
                <a:solidFill>
                  <a:srgbClr val="231F20"/>
                </a:solidFill>
                <a:latin typeface="Century Gothic"/>
                <a:cs typeface="Century Gothic"/>
              </a:rPr>
              <a:t>up</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25" dirty="0">
                <a:solidFill>
                  <a:srgbClr val="231F20"/>
                </a:solidFill>
                <a:latin typeface="Century Gothic"/>
                <a:cs typeface="Century Gothic"/>
              </a:rPr>
              <a:t> </a:t>
            </a:r>
            <a:r>
              <a:rPr sz="1100" spc="-45" dirty="0">
                <a:solidFill>
                  <a:srgbClr val="231F20"/>
                </a:solidFill>
                <a:latin typeface="Century Gothic"/>
                <a:cs typeface="Century Gothic"/>
              </a:rPr>
              <a:t>be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discussed </a:t>
            </a:r>
            <a:r>
              <a:rPr sz="1100" spc="10" dirty="0">
                <a:solidFill>
                  <a:srgbClr val="231F20"/>
                </a:solidFill>
                <a:latin typeface="Century Gothic"/>
                <a:cs typeface="Century Gothic"/>
              </a:rPr>
              <a:t>thoroughly.</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tools</a:t>
            </a:r>
            <a:r>
              <a:rPr sz="1100" spc="30" dirty="0">
                <a:solidFill>
                  <a:srgbClr val="231F20"/>
                </a:solidFill>
                <a:latin typeface="Century Gothic"/>
                <a:cs typeface="Century Gothic"/>
              </a:rPr>
              <a:t> </a:t>
            </a:r>
            <a:r>
              <a:rPr sz="1100" spc="-30"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 </a:t>
            </a:r>
            <a:r>
              <a:rPr sz="1100" spc="70" dirty="0">
                <a:solidFill>
                  <a:srgbClr val="231F20"/>
                </a:solidFill>
                <a:latin typeface="Century Gothic"/>
                <a:cs typeface="Century Gothic"/>
              </a:rPr>
              <a:t> </a:t>
            </a:r>
            <a:r>
              <a:rPr sz="1100" spc="25" dirty="0">
                <a:solidFill>
                  <a:srgbClr val="231F20"/>
                </a:solidFill>
                <a:latin typeface="Century Gothic"/>
                <a:cs typeface="Century Gothic"/>
              </a:rPr>
              <a:t>Phases)</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5" dirty="0">
                <a:solidFill>
                  <a:srgbClr val="231F20"/>
                </a:solidFill>
                <a:latin typeface="Tahoma"/>
                <a:cs typeface="Tahoma"/>
              </a:rPr>
              <a:t>Marketing</a:t>
            </a:r>
            <a:r>
              <a:rPr sz="1100" b="1" spc="-20" dirty="0">
                <a:solidFill>
                  <a:srgbClr val="231F20"/>
                </a:solidFill>
                <a:latin typeface="Tahoma"/>
                <a:cs typeface="Tahoma"/>
              </a:rPr>
              <a:t> </a:t>
            </a:r>
            <a:r>
              <a:rPr sz="1100" b="1" spc="35" dirty="0">
                <a:solidFill>
                  <a:srgbClr val="231F20"/>
                </a:solidFill>
                <a:latin typeface="Tahoma"/>
                <a:cs typeface="Tahoma"/>
              </a:rPr>
              <a:t>Boot</a:t>
            </a:r>
            <a:r>
              <a:rPr sz="1100" b="1" spc="-20"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154305">
              <a:lnSpc>
                <a:spcPct val="100000"/>
              </a:lnSpc>
              <a:spcBef>
                <a:spcPts val="30"/>
              </a:spcBef>
            </a:pPr>
            <a:r>
              <a:rPr sz="1100" spc="-1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Who-Do-You-Know </a:t>
            </a:r>
            <a:r>
              <a:rPr sz="1100" spc="-10" dirty="0">
                <a:solidFill>
                  <a:srgbClr val="231F20"/>
                </a:solidFill>
                <a:latin typeface="Century Gothic"/>
                <a:cs typeface="Century Gothic"/>
              </a:rPr>
              <a:t>method,</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very</a:t>
            </a:r>
            <a:r>
              <a:rPr sz="1100" spc="30" dirty="0">
                <a:solidFill>
                  <a:srgbClr val="231F20"/>
                </a:solidFill>
                <a:latin typeface="Century Gothic"/>
                <a:cs typeface="Century Gothic"/>
              </a:rPr>
              <a:t> simple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proactive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25"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5" dirty="0">
                <a:solidFill>
                  <a:srgbClr val="231F20"/>
                </a:solidFill>
                <a:latin typeface="Century Gothic"/>
                <a:cs typeface="Century Gothic"/>
              </a:rPr>
              <a:t> </a:t>
            </a:r>
            <a:r>
              <a:rPr sz="1100" spc="35" dirty="0">
                <a:solidFill>
                  <a:srgbClr val="231F20"/>
                </a:solidFill>
                <a:latin typeface="Century Gothic"/>
                <a:cs typeface="Century Gothic"/>
              </a:rPr>
              <a:t>working </a:t>
            </a:r>
            <a:r>
              <a:rPr sz="1100" spc="20" dirty="0">
                <a:solidFill>
                  <a:srgbClr val="231F20"/>
                </a:solidFill>
                <a:latin typeface="Century Gothic"/>
                <a:cs typeface="Century Gothic"/>
              </a:rPr>
              <a:t>neighbors </a:t>
            </a:r>
            <a:r>
              <a:rPr sz="1100" spc="10" dirty="0">
                <a:solidFill>
                  <a:srgbClr val="231F20"/>
                </a:solidFill>
                <a:latin typeface="Century Gothic"/>
                <a:cs typeface="Century Gothic"/>
              </a:rPr>
              <a:t>who </a:t>
            </a:r>
            <a:r>
              <a:rPr sz="1100" spc="15" dirty="0">
                <a:solidFill>
                  <a:srgbClr val="231F20"/>
                </a:solidFill>
                <a:latin typeface="Century Gothic"/>
                <a:cs typeface="Century Gothic"/>
              </a:rPr>
              <a:t>live </a:t>
            </a:r>
            <a:r>
              <a:rPr sz="1100" spc="-10" dirty="0">
                <a:solidFill>
                  <a:srgbClr val="231F20"/>
                </a:solidFill>
                <a:latin typeface="Century Gothic"/>
                <a:cs typeface="Century Gothic"/>
              </a:rPr>
              <a:t>around </a:t>
            </a:r>
            <a:r>
              <a:rPr sz="1100" spc="45" dirty="0">
                <a:solidFill>
                  <a:srgbClr val="231F20"/>
                </a:solidFill>
                <a:latin typeface="Century Gothic"/>
                <a:cs typeface="Century Gothic"/>
              </a:rPr>
              <a:t>just-listed </a:t>
            </a:r>
            <a:r>
              <a:rPr sz="1100" spc="-45" dirty="0">
                <a:solidFill>
                  <a:srgbClr val="231F20"/>
                </a:solidFill>
                <a:latin typeface="Century Gothic"/>
                <a:cs typeface="Century Gothic"/>
              </a:rPr>
              <a:t>and</a:t>
            </a:r>
            <a:r>
              <a:rPr sz="1100" spc="-40" dirty="0">
                <a:solidFill>
                  <a:srgbClr val="231F20"/>
                </a:solidFill>
                <a:latin typeface="Century Gothic"/>
                <a:cs typeface="Century Gothic"/>
              </a:rPr>
              <a:t> </a:t>
            </a:r>
            <a:r>
              <a:rPr sz="1100" spc="50" dirty="0">
                <a:solidFill>
                  <a:srgbClr val="231F20"/>
                </a:solidFill>
                <a:latin typeface="Century Gothic"/>
                <a:cs typeface="Century Gothic"/>
              </a:rPr>
              <a:t>just-sold </a:t>
            </a:r>
            <a:r>
              <a:rPr sz="1100" spc="20" dirty="0">
                <a:solidFill>
                  <a:srgbClr val="231F20"/>
                </a:solidFill>
                <a:latin typeface="Century Gothic"/>
                <a:cs typeface="Century Gothic"/>
              </a:rPr>
              <a:t>properties. </a:t>
            </a:r>
            <a:r>
              <a:rPr sz="1100" spc="55" dirty="0">
                <a:solidFill>
                  <a:srgbClr val="231F20"/>
                </a:solidFill>
                <a:latin typeface="Century Gothic"/>
                <a:cs typeface="Century Gothic"/>
              </a:rPr>
              <a:t>The </a:t>
            </a:r>
            <a:r>
              <a:rPr sz="1100" spc="10" dirty="0">
                <a:solidFill>
                  <a:srgbClr val="231F20"/>
                </a:solidFill>
                <a:latin typeface="Century Gothic"/>
                <a:cs typeface="Century Gothic"/>
              </a:rPr>
              <a:t>course </a:t>
            </a:r>
            <a:r>
              <a:rPr sz="1100" spc="15" dirty="0">
                <a:solidFill>
                  <a:srgbClr val="231F20"/>
                </a:solidFill>
                <a:latin typeface="Century Gothic"/>
                <a:cs typeface="Century Gothic"/>
              </a:rPr>
              <a:t> also</a:t>
            </a:r>
            <a:r>
              <a:rPr sz="1100" spc="30" dirty="0">
                <a:solidFill>
                  <a:srgbClr val="231F20"/>
                </a:solidFill>
                <a:latin typeface="Century Gothic"/>
                <a:cs typeface="Century Gothic"/>
              </a:rPr>
              <a:t> </a:t>
            </a:r>
            <a:r>
              <a:rPr sz="1100" dirty="0">
                <a:solidFill>
                  <a:srgbClr val="231F20"/>
                </a:solidFill>
                <a:latin typeface="Century Gothic"/>
                <a:cs typeface="Century Gothic"/>
              </a:rPr>
              <a:t>covers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Label-the-Caller</a:t>
            </a:r>
            <a:r>
              <a:rPr sz="1100" spc="35" dirty="0">
                <a:solidFill>
                  <a:srgbClr val="231F20"/>
                </a:solidFill>
                <a:latin typeface="Century Gothic"/>
                <a:cs typeface="Century Gothic"/>
              </a:rPr>
              <a:t> </a:t>
            </a:r>
            <a:r>
              <a:rPr sz="1100" spc="-10" dirty="0">
                <a:solidFill>
                  <a:srgbClr val="231F20"/>
                </a:solidFill>
                <a:latin typeface="Century Gothic"/>
                <a:cs typeface="Century Gothic"/>
              </a:rPr>
              <a:t>method,</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15" dirty="0">
                <a:solidFill>
                  <a:srgbClr val="231F20"/>
                </a:solidFill>
                <a:latin typeface="Century Gothic"/>
                <a:cs typeface="Century Gothic"/>
              </a:rPr>
              <a:t>f</a:t>
            </a:r>
            <a:r>
              <a:rPr sz="1100" spc="15" dirty="0">
                <a:solidFill>
                  <a:srgbClr val="231F20"/>
                </a:solidFill>
                <a:latin typeface="Verdana"/>
                <a:cs typeface="Verdana"/>
              </a:rPr>
              <a:t>ocused</a:t>
            </a:r>
            <a:r>
              <a:rPr sz="1100" spc="-50" dirty="0">
                <a:solidFill>
                  <a:srgbClr val="231F20"/>
                </a:solidFill>
                <a:latin typeface="Verdana"/>
                <a:cs typeface="Verdana"/>
              </a:rPr>
              <a:t> </a:t>
            </a:r>
            <a:r>
              <a:rPr sz="1100" dirty="0">
                <a:solidFill>
                  <a:srgbClr val="231F20"/>
                </a:solidFill>
                <a:latin typeface="Verdana"/>
                <a:cs typeface="Verdana"/>
              </a:rPr>
              <a:t>and</a:t>
            </a:r>
            <a:r>
              <a:rPr sz="1100" spc="-55" dirty="0">
                <a:solidFill>
                  <a:srgbClr val="231F20"/>
                </a:solidFill>
                <a:latin typeface="Verdana"/>
                <a:cs typeface="Verdana"/>
              </a:rPr>
              <a:t> </a:t>
            </a:r>
            <a:r>
              <a:rPr sz="1100" spc="-10" dirty="0">
                <a:solidFill>
                  <a:srgbClr val="231F20"/>
                </a:solidFill>
                <a:latin typeface="Verdana"/>
                <a:cs typeface="Verdana"/>
              </a:rPr>
              <a:t>eff</a:t>
            </a:r>
            <a:r>
              <a:rPr sz="1100" spc="-10" dirty="0">
                <a:solidFill>
                  <a:srgbClr val="231F20"/>
                </a:solidFill>
                <a:latin typeface="Century Gothic"/>
                <a:cs typeface="Century Gothic"/>
              </a:rPr>
              <a:t>ective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5" dirty="0">
                <a:solidFill>
                  <a:srgbClr val="231F20"/>
                </a:solidFill>
                <a:latin typeface="Century Gothic"/>
                <a:cs typeface="Century Gothic"/>
              </a:rPr>
              <a:t> </a:t>
            </a:r>
            <a:r>
              <a:rPr sz="1100" spc="10" dirty="0">
                <a:solidFill>
                  <a:srgbClr val="231F20"/>
                </a:solidFill>
                <a:latin typeface="Century Gothic"/>
                <a:cs typeface="Century Gothic"/>
              </a:rPr>
              <a:t>answering</a:t>
            </a:r>
            <a:r>
              <a:rPr sz="1100" spc="25" dirty="0">
                <a:solidFill>
                  <a:srgbClr val="231F20"/>
                </a:solidFill>
                <a:latin typeface="Century Gothic"/>
                <a:cs typeface="Century Gothic"/>
              </a:rPr>
              <a:t> </a:t>
            </a:r>
            <a:r>
              <a:rPr sz="1100" spc="-5" dirty="0">
                <a:solidFill>
                  <a:srgbClr val="231F20"/>
                </a:solidFill>
                <a:latin typeface="Century Gothic"/>
                <a:cs typeface="Century Gothic"/>
              </a:rPr>
              <a:t>yard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sign</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70" dirty="0">
                <a:solidFill>
                  <a:srgbClr val="231F20"/>
                </a:solidFill>
                <a:latin typeface="Century Gothic"/>
                <a:cs typeface="Century Gothic"/>
              </a:rPr>
              <a:t>ad</a:t>
            </a:r>
            <a:r>
              <a:rPr sz="1100" spc="30" dirty="0">
                <a:solidFill>
                  <a:srgbClr val="231F20"/>
                </a:solidFill>
                <a:latin typeface="Century Gothic"/>
                <a:cs typeface="Century Gothic"/>
              </a:rPr>
              <a:t> </a:t>
            </a:r>
            <a:r>
              <a:rPr sz="1100" dirty="0">
                <a:solidFill>
                  <a:srgbClr val="231F20"/>
                </a:solidFill>
                <a:latin typeface="Century Gothic"/>
                <a:cs typeface="Century Gothic"/>
              </a:rPr>
              <a:t>calls.</a:t>
            </a:r>
            <a:r>
              <a:rPr sz="1100" spc="30" dirty="0">
                <a:solidFill>
                  <a:srgbClr val="231F20"/>
                </a:solidFill>
                <a:latin typeface="Century Gothic"/>
                <a:cs typeface="Century Gothic"/>
              </a:rPr>
              <a:t> </a:t>
            </a:r>
            <a:r>
              <a:rPr sz="1100" spc="85" dirty="0">
                <a:solidFill>
                  <a:srgbClr val="231F20"/>
                </a:solidFill>
                <a:latin typeface="Century Gothic"/>
                <a:cs typeface="Century Gothic"/>
              </a:rPr>
              <a:t>As</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10" dirty="0">
                <a:solidFill>
                  <a:srgbClr val="231F20"/>
                </a:solidFill>
                <a:latin typeface="Century Gothic"/>
                <a:cs typeface="Century Gothic"/>
              </a:rPr>
              <a:t>bonus,</a:t>
            </a:r>
            <a:r>
              <a:rPr sz="1100" spc="30"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course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also</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50" dirty="0">
                <a:solidFill>
                  <a:srgbClr val="231F20"/>
                </a:solidFill>
                <a:latin typeface="Century Gothic"/>
                <a:cs typeface="Century Gothic"/>
              </a:rPr>
              <a:t>Smart- </a:t>
            </a:r>
            <a:r>
              <a:rPr sz="1100" spc="55" dirty="0">
                <a:solidFill>
                  <a:srgbClr val="231F20"/>
                </a:solidFill>
                <a:latin typeface="Century Gothic"/>
                <a:cs typeface="Century Gothic"/>
              </a:rPr>
              <a:t> </a:t>
            </a:r>
            <a:r>
              <a:rPr sz="1100" spc="40" dirty="0">
                <a:solidFill>
                  <a:srgbClr val="231F20"/>
                </a:solidFill>
                <a:latin typeface="Century Gothic"/>
                <a:cs typeface="Century Gothic"/>
              </a:rPr>
              <a:t>Farm</a:t>
            </a:r>
            <a:r>
              <a:rPr sz="1100" spc="30" dirty="0">
                <a:solidFill>
                  <a:srgbClr val="231F20"/>
                </a:solidFill>
                <a:latin typeface="Century Gothic"/>
                <a:cs typeface="Century Gothic"/>
              </a:rPr>
              <a:t> </a:t>
            </a:r>
            <a:r>
              <a:rPr sz="1100" spc="-10" dirty="0">
                <a:solidFill>
                  <a:srgbClr val="231F20"/>
                </a:solidFill>
                <a:latin typeface="Century Gothic"/>
                <a:cs typeface="Century Gothic"/>
              </a:rPr>
              <a:t>method,</a:t>
            </a:r>
            <a:r>
              <a:rPr sz="1100" spc="3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20" dirty="0">
                <a:solidFill>
                  <a:srgbClr val="231F20"/>
                </a:solidFill>
                <a:latin typeface="Century Gothic"/>
                <a:cs typeface="Century Gothic"/>
              </a:rPr>
              <a:t>prov</a:t>
            </a:r>
            <a:r>
              <a:rPr sz="1100" spc="-20" dirty="0">
                <a:solidFill>
                  <a:srgbClr val="231F20"/>
                </a:solidFill>
                <a:latin typeface="Verdana"/>
                <a:cs typeface="Verdana"/>
              </a:rPr>
              <a:t>en,</a:t>
            </a:r>
            <a:r>
              <a:rPr sz="1100" spc="-50" dirty="0">
                <a:solidFill>
                  <a:srgbClr val="231F20"/>
                </a:solidFill>
                <a:latin typeface="Verdana"/>
                <a:cs typeface="Verdana"/>
              </a:rPr>
              <a:t> </a:t>
            </a:r>
            <a:r>
              <a:rPr sz="1100" spc="-10" dirty="0">
                <a:solidFill>
                  <a:srgbClr val="231F20"/>
                </a:solidFill>
                <a:latin typeface="Verdana"/>
                <a:cs typeface="Verdana"/>
              </a:rPr>
              <a:t>eff</a:t>
            </a:r>
            <a:r>
              <a:rPr sz="1100" spc="-10" dirty="0">
                <a:solidFill>
                  <a:srgbClr val="231F20"/>
                </a:solidFill>
                <a:latin typeface="Century Gothic"/>
                <a:cs typeface="Century Gothic"/>
              </a:rPr>
              <a:t>ective</a:t>
            </a:r>
            <a:r>
              <a:rPr sz="1100" spc="35"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5" dirty="0">
                <a:solidFill>
                  <a:srgbClr val="231F20"/>
                </a:solidFill>
                <a:latin typeface="Century Gothic"/>
                <a:cs typeface="Century Gothic"/>
              </a:rPr>
              <a:t> </a:t>
            </a:r>
            <a:r>
              <a:rPr sz="1100" spc="45"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choosing</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25" dirty="0">
                <a:solidFill>
                  <a:srgbClr val="231F20"/>
                </a:solidFill>
                <a:latin typeface="Century Gothic"/>
                <a:cs typeface="Century Gothic"/>
              </a:rPr>
              <a:t>servicing</a:t>
            </a:r>
            <a:r>
              <a:rPr sz="1100" spc="35" dirty="0">
                <a:solidFill>
                  <a:srgbClr val="231F20"/>
                </a:solidFill>
                <a:latin typeface="Century Gothic"/>
                <a:cs typeface="Century Gothic"/>
              </a:rPr>
              <a:t> </a:t>
            </a:r>
            <a:r>
              <a:rPr sz="1100" spc="55" dirty="0">
                <a:solidFill>
                  <a:srgbClr val="231F20"/>
                </a:solidFill>
                <a:latin typeface="Century Gothic"/>
                <a:cs typeface="Century Gothic"/>
              </a:rPr>
              <a:t>fruitful</a:t>
            </a:r>
            <a:r>
              <a:rPr sz="1100" spc="35" dirty="0">
                <a:solidFill>
                  <a:srgbClr val="231F20"/>
                </a:solidFill>
                <a:latin typeface="Century Gothic"/>
                <a:cs typeface="Century Gothic"/>
              </a:rPr>
              <a:t> </a:t>
            </a:r>
            <a:r>
              <a:rPr sz="1100" spc="10" dirty="0">
                <a:solidFill>
                  <a:srgbClr val="231F20"/>
                </a:solidFill>
                <a:latin typeface="Century Gothic"/>
                <a:cs typeface="Century Gothic"/>
              </a:rPr>
              <a:t>farm </a:t>
            </a:r>
            <a:r>
              <a:rPr sz="1100" spc="-290" dirty="0">
                <a:solidFill>
                  <a:srgbClr val="231F20"/>
                </a:solidFill>
                <a:latin typeface="Century Gothic"/>
                <a:cs typeface="Century Gothic"/>
              </a:rPr>
              <a:t> </a:t>
            </a:r>
            <a:r>
              <a:rPr sz="1100" spc="-20" dirty="0">
                <a:solidFill>
                  <a:srgbClr val="231F20"/>
                </a:solidFill>
                <a:latin typeface="Century Gothic"/>
                <a:cs typeface="Century Gothic"/>
              </a:rPr>
              <a:t>areas.</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30"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Phases)</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10" dirty="0">
                <a:solidFill>
                  <a:srgbClr val="231F20"/>
                </a:solidFill>
                <a:latin typeface="Tahoma"/>
                <a:cs typeface="Tahoma"/>
              </a:rPr>
              <a:t>Referral</a:t>
            </a:r>
            <a:r>
              <a:rPr sz="1100" b="1" spc="-20" dirty="0">
                <a:solidFill>
                  <a:srgbClr val="231F20"/>
                </a:solidFill>
                <a:latin typeface="Tahoma"/>
                <a:cs typeface="Tahoma"/>
              </a:rPr>
              <a:t> </a:t>
            </a:r>
            <a:r>
              <a:rPr sz="1100" b="1" spc="35" dirty="0">
                <a:solidFill>
                  <a:srgbClr val="231F20"/>
                </a:solidFill>
                <a:latin typeface="Tahoma"/>
                <a:cs typeface="Tahoma"/>
              </a:rPr>
              <a:t>Boot</a:t>
            </a:r>
            <a:r>
              <a:rPr sz="1100" b="1" spc="-15"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120014">
              <a:lnSpc>
                <a:spcPct val="100000"/>
              </a:lnSpc>
              <a:spcBef>
                <a:spcPts val="25"/>
              </a:spcBef>
            </a:pPr>
            <a:r>
              <a:rPr sz="1100" spc="-1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dirty="0">
                <a:solidFill>
                  <a:srgbClr val="231F20"/>
                </a:solidFill>
                <a:latin typeface="Century Gothic"/>
                <a:cs typeface="Century Gothic"/>
              </a:rPr>
              <a:t>unique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33-Touch</a:t>
            </a:r>
            <a:r>
              <a:rPr sz="1100" spc="30" dirty="0">
                <a:solidFill>
                  <a:srgbClr val="231F20"/>
                </a:solidFill>
                <a:latin typeface="Century Gothic"/>
                <a:cs typeface="Century Gothic"/>
              </a:rPr>
              <a:t> </a:t>
            </a:r>
            <a:r>
              <a:rPr sz="1100" dirty="0">
                <a:solidFill>
                  <a:srgbClr val="231F20"/>
                </a:solidFill>
                <a:latin typeface="Century Gothic"/>
                <a:cs typeface="Century Gothic"/>
              </a:rPr>
              <a:t>program,</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which</a:t>
            </a:r>
            <a:r>
              <a:rPr sz="1100" spc="30" dirty="0">
                <a:solidFill>
                  <a:srgbClr val="231F20"/>
                </a:solidFill>
                <a:latin typeface="Century Gothic"/>
                <a:cs typeface="Century Gothic"/>
              </a:rPr>
              <a:t> </a:t>
            </a:r>
            <a:r>
              <a:rPr sz="1100" spc="20" dirty="0">
                <a:solidFill>
                  <a:srgbClr val="231F20"/>
                </a:solidFill>
                <a:latin typeface="Century Gothic"/>
                <a:cs typeface="Century Gothic"/>
              </a:rPr>
              <a:t>helps</a:t>
            </a:r>
            <a:r>
              <a:rPr sz="1100" spc="25" dirty="0">
                <a:solidFill>
                  <a:srgbClr val="231F20"/>
                </a:solidFill>
                <a:latin typeface="Century Gothic"/>
                <a:cs typeface="Century Gothic"/>
              </a:rPr>
              <a:t> </a:t>
            </a:r>
            <a:r>
              <a:rPr sz="1100" spc="20"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spc="-5" dirty="0">
                <a:solidFill>
                  <a:srgbClr val="231F20"/>
                </a:solidFill>
                <a:latin typeface="Century Gothic"/>
                <a:cs typeface="Century Gothic"/>
              </a:rPr>
              <a:t>increase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30" dirty="0">
                <a:solidFill>
                  <a:srgbClr val="231F20"/>
                </a:solidFill>
                <a:latin typeface="Century Gothic"/>
                <a:cs typeface="Century Gothic"/>
              </a:rPr>
              <a:t> </a:t>
            </a:r>
            <a:r>
              <a:rPr sz="1100" spc="25" dirty="0">
                <a:solidFill>
                  <a:srgbClr val="231F20"/>
                </a:solidFill>
                <a:latin typeface="Century Gothic"/>
                <a:cs typeface="Century Gothic"/>
              </a:rPr>
              <a:t>referral-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based</a:t>
            </a:r>
            <a:r>
              <a:rPr sz="1100" spc="30" dirty="0">
                <a:solidFill>
                  <a:srgbClr val="231F20"/>
                </a:solidFill>
                <a:latin typeface="Century Gothic"/>
                <a:cs typeface="Century Gothic"/>
              </a:rPr>
              <a:t> business. </a:t>
            </a:r>
            <a:r>
              <a:rPr sz="1100" spc="20" dirty="0">
                <a:solidFill>
                  <a:srgbClr val="231F20"/>
                </a:solidFill>
                <a:latin typeface="Century Gothic"/>
                <a:cs typeface="Century Gothic"/>
              </a:rPr>
              <a:t>Associates</a:t>
            </a:r>
            <a:r>
              <a:rPr sz="1100" spc="35" dirty="0">
                <a:solidFill>
                  <a:srgbClr val="231F20"/>
                </a:solidFill>
                <a:latin typeface="Century Gothic"/>
                <a:cs typeface="Century Gothic"/>
              </a:rPr>
              <a:t> </a:t>
            </a:r>
            <a:r>
              <a:rPr sz="1100" dirty="0">
                <a:solidFill>
                  <a:srgbClr val="231F20"/>
                </a:solidFill>
                <a:latin typeface="Century Gothic"/>
                <a:cs typeface="Century Gothic"/>
              </a:rPr>
              <a:t>learn</a:t>
            </a:r>
            <a:r>
              <a:rPr sz="1100" spc="30" dirty="0">
                <a:solidFill>
                  <a:srgbClr val="231F20"/>
                </a:solidFill>
                <a:latin typeface="Century Gothic"/>
                <a:cs typeface="Century Gothic"/>
              </a:rPr>
              <a:t> </a:t>
            </a:r>
            <a:r>
              <a:rPr sz="1100" dirty="0">
                <a:solidFill>
                  <a:srgbClr val="231F20"/>
                </a:solidFill>
                <a:latin typeface="Century Gothic"/>
                <a:cs typeface="Century Gothic"/>
              </a:rPr>
              <a:t>how</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5" dirty="0">
                <a:solidFill>
                  <a:srgbClr val="231F20"/>
                </a:solidFill>
                <a:latin typeface="Century Gothic"/>
                <a:cs typeface="Century Gothic"/>
              </a:rPr>
              <a:t>proactively</a:t>
            </a:r>
            <a:r>
              <a:rPr sz="1100" spc="30" dirty="0">
                <a:solidFill>
                  <a:srgbClr val="231F20"/>
                </a:solidFill>
                <a:latin typeface="Century Gothic"/>
                <a:cs typeface="Century Gothic"/>
              </a:rPr>
              <a:t> </a:t>
            </a:r>
            <a:r>
              <a:rPr sz="1100" spc="20" dirty="0">
                <a:solidFill>
                  <a:srgbClr val="231F20"/>
                </a:solidFill>
                <a:latin typeface="Century Gothic"/>
                <a:cs typeface="Century Gothic"/>
              </a:rPr>
              <a:t>stay</a:t>
            </a:r>
            <a:r>
              <a:rPr sz="1100" spc="35" dirty="0">
                <a:solidFill>
                  <a:srgbClr val="231F20"/>
                </a:solidFill>
                <a:latin typeface="Century Gothic"/>
                <a:cs typeface="Century Gothic"/>
              </a:rPr>
              <a:t> in</a:t>
            </a:r>
            <a:r>
              <a:rPr sz="1100" spc="30" dirty="0">
                <a:solidFill>
                  <a:srgbClr val="231F20"/>
                </a:solidFill>
                <a:latin typeface="Century Gothic"/>
                <a:cs typeface="Century Gothic"/>
              </a:rPr>
              <a:t> </a:t>
            </a:r>
            <a:r>
              <a:rPr sz="1100" spc="60" dirty="0">
                <a:solidFill>
                  <a:srgbClr val="231F20"/>
                </a:solidFill>
                <a:latin typeface="Century Gothic"/>
                <a:cs typeface="Century Gothic"/>
              </a:rPr>
              <a:t>fl</a:t>
            </a:r>
            <a:r>
              <a:rPr sz="1100" spc="395" dirty="0">
                <a:solidFill>
                  <a:srgbClr val="231F20"/>
                </a:solidFill>
                <a:latin typeface="Century Gothic"/>
                <a:cs typeface="Century Gothic"/>
              </a:rPr>
              <a:t> </a:t>
            </a:r>
            <a:r>
              <a:rPr sz="1100" spc="30" dirty="0">
                <a:solidFill>
                  <a:srgbClr val="231F20"/>
                </a:solidFill>
                <a:latin typeface="Century Gothic"/>
                <a:cs typeface="Century Gothic"/>
              </a:rPr>
              <a:t>w </a:t>
            </a:r>
            <a:r>
              <a:rPr sz="1100" spc="45" dirty="0">
                <a:solidFill>
                  <a:srgbClr val="231F20"/>
                </a:solidFill>
                <a:latin typeface="Century Gothic"/>
                <a:cs typeface="Century Gothic"/>
              </a:rPr>
              <a:t>with</a:t>
            </a:r>
            <a:r>
              <a:rPr sz="1100" spc="30" dirty="0">
                <a:solidFill>
                  <a:srgbClr val="231F20"/>
                </a:solidFill>
                <a:latin typeface="Century Gothic"/>
                <a:cs typeface="Century Gothic"/>
              </a:rPr>
              <a:t> friends,</a:t>
            </a:r>
            <a:r>
              <a:rPr sz="1100" spc="35" dirty="0">
                <a:solidFill>
                  <a:srgbClr val="231F20"/>
                </a:solidFill>
                <a:latin typeface="Century Gothic"/>
                <a:cs typeface="Century Gothic"/>
              </a:rPr>
              <a:t> </a:t>
            </a:r>
            <a:r>
              <a:rPr sz="1100" spc="20" dirty="0">
                <a:solidFill>
                  <a:srgbClr val="231F20"/>
                </a:solidFill>
                <a:latin typeface="Century Gothic"/>
                <a:cs typeface="Century Gothic"/>
              </a:rPr>
              <a:t>family </a:t>
            </a:r>
            <a:r>
              <a:rPr sz="1100" spc="-29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past</a:t>
            </a:r>
            <a:r>
              <a:rPr sz="1100" spc="30" dirty="0">
                <a:solidFill>
                  <a:srgbClr val="231F20"/>
                </a:solidFill>
                <a:latin typeface="Century Gothic"/>
                <a:cs typeface="Century Gothic"/>
              </a:rPr>
              <a:t> </a:t>
            </a:r>
            <a:r>
              <a:rPr sz="1100" spc="25" dirty="0">
                <a:solidFill>
                  <a:srgbClr val="231F20"/>
                </a:solidFill>
                <a:latin typeface="Century Gothic"/>
                <a:cs typeface="Century Gothic"/>
              </a:rPr>
              <a:t>clients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through</a:t>
            </a:r>
            <a:r>
              <a:rPr sz="1100" spc="30" dirty="0">
                <a:solidFill>
                  <a:srgbClr val="231F20"/>
                </a:solidFill>
                <a:latin typeface="Century Gothic"/>
                <a:cs typeface="Century Gothic"/>
              </a:rPr>
              <a:t> </a:t>
            </a:r>
            <a:r>
              <a:rPr sz="1100" spc="20" dirty="0">
                <a:solidFill>
                  <a:srgbClr val="231F20"/>
                </a:solidFill>
                <a:latin typeface="Century Gothic"/>
                <a:cs typeface="Century Gothic"/>
              </a:rPr>
              <a:t>mailings,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phone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calls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social</a:t>
            </a:r>
            <a:r>
              <a:rPr sz="1100" spc="30" dirty="0">
                <a:solidFill>
                  <a:srgbClr val="231F20"/>
                </a:solidFill>
                <a:latin typeface="Century Gothic"/>
                <a:cs typeface="Century Gothic"/>
              </a:rPr>
              <a:t> </a:t>
            </a:r>
            <a:r>
              <a:rPr sz="1100" spc="-30" dirty="0">
                <a:solidFill>
                  <a:srgbClr val="231F20"/>
                </a:solidFill>
                <a:latin typeface="Century Gothic"/>
                <a:cs typeface="Century Gothic"/>
              </a:rPr>
              <a:t>media.</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 </a:t>
            </a:r>
            <a:r>
              <a:rPr sz="1100" spc="-40" dirty="0">
                <a:solidFill>
                  <a:srgbClr val="231F20"/>
                </a:solidFill>
                <a:latin typeface="Century Gothic"/>
                <a:cs typeface="Century Gothic"/>
              </a:rPr>
              <a:t> </a:t>
            </a:r>
            <a:r>
              <a:rPr sz="1100" spc="30" dirty="0">
                <a:solidFill>
                  <a:srgbClr val="231F20"/>
                </a:solidFill>
                <a:latin typeface="Century Gothic"/>
                <a:cs typeface="Century Gothic"/>
              </a:rPr>
              <a:t>mailers</a:t>
            </a:r>
            <a:r>
              <a:rPr sz="1100" spc="20"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a:t>
            </a:r>
            <a:r>
              <a:rPr sz="1100" spc="30" dirty="0">
                <a:solidFill>
                  <a:srgbClr val="231F20"/>
                </a:solidFill>
                <a:latin typeface="Century Gothic"/>
                <a:cs typeface="Century Gothic"/>
              </a:rPr>
              <a:t>Phases)</a:t>
            </a:r>
            <a:endParaRPr sz="1100">
              <a:latin typeface="Century Gothic"/>
              <a:cs typeface="Century Gothic"/>
            </a:endParaRPr>
          </a:p>
        </p:txBody>
      </p:sp>
      <p:sp>
        <p:nvSpPr>
          <p:cNvPr id="4" name="object 4"/>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55</a:t>
            </a:fld>
            <a:endParaRPr spc="13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50900"/>
            <a:ext cx="5953760" cy="5038725"/>
          </a:xfrm>
          <a:prstGeom prst="rect">
            <a:avLst/>
          </a:prstGeom>
        </p:spPr>
        <p:txBody>
          <a:bodyPr vert="horz" wrap="square" lIns="0" tIns="12700" rIns="0" bIns="0" rtlCol="0">
            <a:spAutoFit/>
          </a:bodyPr>
          <a:lstStyle/>
          <a:p>
            <a:pPr marL="15240" algn="ctr">
              <a:lnSpc>
                <a:spcPct val="100000"/>
              </a:lnSpc>
              <a:spcBef>
                <a:spcPts val="100"/>
              </a:spcBef>
            </a:pPr>
            <a:r>
              <a:rPr sz="1600" b="1" u="sng" spc="110" dirty="0">
                <a:solidFill>
                  <a:srgbClr val="231F20"/>
                </a:solidFill>
                <a:uFill>
                  <a:solidFill>
                    <a:srgbClr val="231F20"/>
                  </a:solidFill>
                </a:uFill>
                <a:latin typeface="Trebuchet MS"/>
                <a:cs typeface="Trebuchet MS"/>
              </a:rPr>
              <a:t>MOMENTUM</a:t>
            </a:r>
            <a:r>
              <a:rPr sz="1600" b="1" u="sng" spc="-95"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LEAD</a:t>
            </a:r>
            <a:r>
              <a:rPr sz="1600" b="1" u="sng" spc="-90" dirty="0">
                <a:solidFill>
                  <a:srgbClr val="231F20"/>
                </a:solidFill>
                <a:uFill>
                  <a:solidFill>
                    <a:srgbClr val="231F20"/>
                  </a:solidFill>
                </a:uFill>
                <a:latin typeface="Trebuchet MS"/>
                <a:cs typeface="Trebuchet MS"/>
              </a:rPr>
              <a:t> </a:t>
            </a:r>
            <a:r>
              <a:rPr sz="1600" b="1" u="sng" spc="55" dirty="0">
                <a:solidFill>
                  <a:srgbClr val="231F20"/>
                </a:solidFill>
                <a:uFill>
                  <a:solidFill>
                    <a:srgbClr val="231F20"/>
                  </a:solidFill>
                </a:uFill>
                <a:latin typeface="Trebuchet MS"/>
                <a:cs typeface="Trebuchet MS"/>
              </a:rPr>
              <a:t>GENERATION</a:t>
            </a:r>
            <a:r>
              <a:rPr sz="1600" b="1" u="sng" spc="-90" dirty="0">
                <a:solidFill>
                  <a:srgbClr val="231F20"/>
                </a:solidFill>
                <a:uFill>
                  <a:solidFill>
                    <a:srgbClr val="231F20"/>
                  </a:solidFill>
                </a:uFill>
                <a:latin typeface="Trebuchet MS"/>
                <a:cs typeface="Trebuchet MS"/>
              </a:rPr>
              <a:t> </a:t>
            </a:r>
            <a:r>
              <a:rPr sz="1600" b="1" u="sng" spc="80" dirty="0">
                <a:solidFill>
                  <a:srgbClr val="231F20"/>
                </a:solidFill>
                <a:uFill>
                  <a:solidFill>
                    <a:srgbClr val="231F20"/>
                  </a:solidFill>
                </a:uFill>
                <a:latin typeface="Trebuchet MS"/>
                <a:cs typeface="Trebuchet MS"/>
              </a:rPr>
              <a:t>COURSES</a:t>
            </a:r>
            <a:endParaRPr sz="1600">
              <a:latin typeface="Trebuchet MS"/>
              <a:cs typeface="Trebuchet MS"/>
            </a:endParaRPr>
          </a:p>
          <a:p>
            <a:pPr marL="1398905" marR="1391285" indent="14604" algn="ctr">
              <a:lnSpc>
                <a:spcPct val="100000"/>
              </a:lnSpc>
              <a:spcBef>
                <a:spcPts val="1400"/>
              </a:spcBef>
            </a:pPr>
            <a:r>
              <a:rPr sz="1400" b="1" dirty="0">
                <a:solidFill>
                  <a:srgbClr val="E31836"/>
                </a:solidFill>
                <a:latin typeface="Trebuchet MS"/>
                <a:cs typeface="Trebuchet MS"/>
              </a:rPr>
              <a:t>Proactive </a:t>
            </a:r>
            <a:r>
              <a:rPr sz="1400" b="1" spc="5" dirty="0">
                <a:solidFill>
                  <a:srgbClr val="E31836"/>
                </a:solidFill>
                <a:latin typeface="Trebuchet MS"/>
                <a:cs typeface="Trebuchet MS"/>
              </a:rPr>
              <a:t>lead </a:t>
            </a:r>
            <a:r>
              <a:rPr sz="1400" b="1" spc="10" dirty="0">
                <a:solidFill>
                  <a:srgbClr val="E31836"/>
                </a:solidFill>
                <a:latin typeface="Trebuchet MS"/>
                <a:cs typeface="Trebuchet MS"/>
              </a:rPr>
              <a:t>generation </a:t>
            </a:r>
            <a:r>
              <a:rPr sz="1400" b="1" spc="30" dirty="0">
                <a:solidFill>
                  <a:srgbClr val="E31836"/>
                </a:solidFill>
                <a:latin typeface="Trebuchet MS"/>
                <a:cs typeface="Trebuchet MS"/>
              </a:rPr>
              <a:t>allows </a:t>
            </a:r>
            <a:r>
              <a:rPr sz="1400" b="1" spc="10" dirty="0">
                <a:solidFill>
                  <a:srgbClr val="E31836"/>
                </a:solidFill>
                <a:latin typeface="Trebuchet MS"/>
                <a:cs typeface="Trebuchet MS"/>
              </a:rPr>
              <a:t>for </a:t>
            </a:r>
            <a:r>
              <a:rPr sz="1400" b="1" spc="15" dirty="0">
                <a:solidFill>
                  <a:srgbClr val="E31836"/>
                </a:solidFill>
                <a:latin typeface="Trebuchet MS"/>
                <a:cs typeface="Trebuchet MS"/>
              </a:rPr>
              <a:t> complete</a:t>
            </a:r>
            <a:r>
              <a:rPr sz="1400" b="1" spc="-75" dirty="0">
                <a:solidFill>
                  <a:srgbClr val="E31836"/>
                </a:solidFill>
                <a:latin typeface="Trebuchet MS"/>
                <a:cs typeface="Trebuchet MS"/>
              </a:rPr>
              <a:t> </a:t>
            </a:r>
            <a:r>
              <a:rPr sz="1400" b="1" spc="30" dirty="0">
                <a:solidFill>
                  <a:srgbClr val="E31836"/>
                </a:solidFill>
                <a:latin typeface="Trebuchet MS"/>
                <a:cs typeface="Trebuchet MS"/>
              </a:rPr>
              <a:t>control</a:t>
            </a:r>
            <a:r>
              <a:rPr sz="1400" b="1" spc="-75" dirty="0">
                <a:solidFill>
                  <a:srgbClr val="E31836"/>
                </a:solidFill>
                <a:latin typeface="Trebuchet MS"/>
                <a:cs typeface="Trebuchet MS"/>
              </a:rPr>
              <a:t> </a:t>
            </a:r>
            <a:r>
              <a:rPr sz="1400" b="1" spc="35" dirty="0">
                <a:solidFill>
                  <a:srgbClr val="E31836"/>
                </a:solidFill>
                <a:latin typeface="Trebuchet MS"/>
                <a:cs typeface="Trebuchet MS"/>
              </a:rPr>
              <a:t>of</a:t>
            </a:r>
            <a:r>
              <a:rPr sz="1400" b="1" spc="-70" dirty="0">
                <a:solidFill>
                  <a:srgbClr val="E31836"/>
                </a:solidFill>
                <a:latin typeface="Trebuchet MS"/>
                <a:cs typeface="Trebuchet MS"/>
              </a:rPr>
              <a:t> </a:t>
            </a:r>
            <a:r>
              <a:rPr sz="1400" b="1" dirty="0">
                <a:solidFill>
                  <a:srgbClr val="E31836"/>
                </a:solidFill>
                <a:latin typeface="Trebuchet MS"/>
                <a:cs typeface="Trebuchet MS"/>
              </a:rPr>
              <a:t>financial</a:t>
            </a:r>
            <a:r>
              <a:rPr sz="1400" b="1" spc="-75" dirty="0">
                <a:solidFill>
                  <a:srgbClr val="E31836"/>
                </a:solidFill>
                <a:latin typeface="Trebuchet MS"/>
                <a:cs typeface="Trebuchet MS"/>
              </a:rPr>
              <a:t> </a:t>
            </a:r>
            <a:r>
              <a:rPr sz="1400" b="1" spc="-10" dirty="0">
                <a:solidFill>
                  <a:srgbClr val="E31836"/>
                </a:solidFill>
                <a:latin typeface="Trebuchet MS"/>
                <a:cs typeface="Trebuchet MS"/>
              </a:rPr>
              <a:t>destiny!</a:t>
            </a:r>
            <a:endParaRPr sz="1400">
              <a:latin typeface="Trebuchet MS"/>
              <a:cs typeface="Trebuchet MS"/>
            </a:endParaRPr>
          </a:p>
          <a:p>
            <a:pPr>
              <a:lnSpc>
                <a:spcPct val="100000"/>
              </a:lnSpc>
              <a:spcBef>
                <a:spcPts val="20"/>
              </a:spcBef>
            </a:pPr>
            <a:endParaRPr sz="2350">
              <a:latin typeface="Trebuchet MS"/>
              <a:cs typeface="Trebuchet MS"/>
            </a:endParaRPr>
          </a:p>
          <a:p>
            <a:pPr marL="12700">
              <a:lnSpc>
                <a:spcPts val="1245"/>
              </a:lnSpc>
            </a:pPr>
            <a:r>
              <a:rPr sz="1100" b="1" spc="15" dirty="0">
                <a:solidFill>
                  <a:srgbClr val="231F20"/>
                </a:solidFill>
                <a:latin typeface="Lucida Sans"/>
                <a:cs typeface="Lucida Sans"/>
              </a:rPr>
              <a:t>Power</a:t>
            </a:r>
            <a:r>
              <a:rPr sz="1100" b="1" spc="-45" dirty="0">
                <a:solidFill>
                  <a:srgbClr val="231F20"/>
                </a:solidFill>
                <a:latin typeface="Lucida Sans"/>
                <a:cs typeface="Lucida Sans"/>
              </a:rPr>
              <a:t> </a:t>
            </a:r>
            <a:r>
              <a:rPr sz="1100" b="1" spc="-5" dirty="0">
                <a:solidFill>
                  <a:srgbClr val="231F20"/>
                </a:solidFill>
                <a:latin typeface="Lucida Sans"/>
                <a:cs typeface="Lucida Sans"/>
              </a:rPr>
              <a:t>of</a:t>
            </a:r>
            <a:r>
              <a:rPr sz="1100" b="1" spc="-40" dirty="0">
                <a:solidFill>
                  <a:srgbClr val="231F20"/>
                </a:solidFill>
                <a:latin typeface="Lucida Sans"/>
                <a:cs typeface="Lucida Sans"/>
              </a:rPr>
              <a:t> </a:t>
            </a:r>
            <a:r>
              <a:rPr sz="1100" b="1" spc="20" dirty="0">
                <a:solidFill>
                  <a:srgbClr val="231F20"/>
                </a:solidFill>
                <a:latin typeface="Lucida Sans"/>
                <a:cs typeface="Lucida Sans"/>
              </a:rPr>
              <a:t>Video</a:t>
            </a:r>
            <a:r>
              <a:rPr sz="1100" b="1" spc="-40" dirty="0">
                <a:solidFill>
                  <a:srgbClr val="231F20"/>
                </a:solidFill>
                <a:latin typeface="Lucida Sans"/>
                <a:cs typeface="Lucida Sans"/>
              </a:rPr>
              <a:t> </a:t>
            </a:r>
            <a:r>
              <a:rPr sz="1100" b="1" spc="40" dirty="0">
                <a:solidFill>
                  <a:srgbClr val="231F20"/>
                </a:solidFill>
                <a:latin typeface="Lucida Sans"/>
                <a:cs typeface="Lucida Sans"/>
              </a:rPr>
              <a:t>Boot</a:t>
            </a:r>
            <a:r>
              <a:rPr sz="1100" b="1" spc="-40" dirty="0">
                <a:solidFill>
                  <a:srgbClr val="231F20"/>
                </a:solidFill>
                <a:latin typeface="Lucida Sans"/>
                <a:cs typeface="Lucida Sans"/>
              </a:rPr>
              <a:t> </a:t>
            </a:r>
            <a:r>
              <a:rPr sz="1100" b="1" spc="5" dirty="0">
                <a:solidFill>
                  <a:srgbClr val="231F20"/>
                </a:solidFill>
                <a:latin typeface="Lucida Sans"/>
                <a:cs typeface="Lucida Sans"/>
              </a:rPr>
              <a:t>Camp</a:t>
            </a:r>
            <a:endParaRPr sz="1100">
              <a:latin typeface="Lucida Sans"/>
              <a:cs typeface="Lucida Sans"/>
            </a:endParaRPr>
          </a:p>
          <a:p>
            <a:pPr marL="12700">
              <a:lnSpc>
                <a:spcPts val="1240"/>
              </a:lnSpc>
            </a:pPr>
            <a:r>
              <a:rPr sz="1100" spc="6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30" dirty="0">
                <a:solidFill>
                  <a:srgbClr val="231F20"/>
                </a:solidFill>
                <a:latin typeface="Century Gothic"/>
                <a:cs typeface="Century Gothic"/>
              </a:rPr>
              <a:t>Power</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Video</a:t>
            </a:r>
            <a:r>
              <a:rPr sz="1100" spc="25" dirty="0">
                <a:solidFill>
                  <a:srgbClr val="231F20"/>
                </a:solidFill>
                <a:latin typeface="Century Gothic"/>
                <a:cs typeface="Century Gothic"/>
              </a:rPr>
              <a:t> </a:t>
            </a:r>
            <a:r>
              <a:rPr sz="1100" spc="-20"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a:t>
            </a:r>
            <a:r>
              <a:rPr sz="1100" spc="20" dirty="0">
                <a:solidFill>
                  <a:srgbClr val="231F20"/>
                </a:solidFill>
                <a:latin typeface="Century Gothic"/>
                <a:cs typeface="Century Gothic"/>
              </a:rPr>
              <a:t>build</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complete</a:t>
            </a:r>
            <a:r>
              <a:rPr sz="1100" spc="30" dirty="0">
                <a:solidFill>
                  <a:srgbClr val="231F20"/>
                </a:solidFill>
                <a:latin typeface="Century Gothic"/>
                <a:cs typeface="Century Gothic"/>
              </a:rPr>
              <a:t> </a:t>
            </a:r>
            <a:r>
              <a:rPr sz="1100" dirty="0">
                <a:solidFill>
                  <a:srgbClr val="231F20"/>
                </a:solidFill>
                <a:latin typeface="Century Gothic"/>
                <a:cs typeface="Century Gothic"/>
              </a:rPr>
              <a:t>video</a:t>
            </a:r>
            <a:r>
              <a:rPr sz="1100" spc="25" dirty="0">
                <a:solidFill>
                  <a:srgbClr val="231F20"/>
                </a:solidFill>
                <a:latin typeface="Century Gothic"/>
                <a:cs typeface="Century Gothic"/>
              </a:rPr>
              <a:t> </a:t>
            </a:r>
            <a:r>
              <a:rPr sz="1100" spc="40" dirty="0">
                <a:solidFill>
                  <a:srgbClr val="231F20"/>
                </a:solidFill>
                <a:latin typeface="Century Gothic"/>
                <a:cs typeface="Century Gothic"/>
              </a:rPr>
              <a:t>system,</a:t>
            </a:r>
            <a:r>
              <a:rPr sz="1100" spc="25" dirty="0">
                <a:solidFill>
                  <a:srgbClr val="231F20"/>
                </a:solidFill>
                <a:latin typeface="Century Gothic"/>
                <a:cs typeface="Century Gothic"/>
              </a:rPr>
              <a:t> through</a:t>
            </a:r>
            <a:endParaRPr sz="1100">
              <a:latin typeface="Century Gothic"/>
              <a:cs typeface="Century Gothic"/>
            </a:endParaRPr>
          </a:p>
          <a:p>
            <a:pPr marL="12700" marR="5080">
              <a:lnSpc>
                <a:spcPts val="1310"/>
              </a:lnSpc>
              <a:spcBef>
                <a:spcPts val="50"/>
              </a:spcBef>
            </a:pPr>
            <a:r>
              <a:rPr sz="1100" spc="10" dirty="0">
                <a:solidFill>
                  <a:srgbClr val="231F20"/>
                </a:solidFill>
                <a:latin typeface="Century Gothic"/>
                <a:cs typeface="Century Gothic"/>
              </a:rPr>
              <a:t>personal</a:t>
            </a:r>
            <a:r>
              <a:rPr sz="1100" spc="30" dirty="0">
                <a:solidFill>
                  <a:srgbClr val="231F20"/>
                </a:solidFill>
                <a:latin typeface="Century Gothic"/>
                <a:cs typeface="Century Gothic"/>
              </a:rPr>
              <a:t> </a:t>
            </a:r>
            <a:r>
              <a:rPr sz="1100" dirty="0">
                <a:solidFill>
                  <a:srgbClr val="231F20"/>
                </a:solidFill>
                <a:latin typeface="Century Gothic"/>
                <a:cs typeface="Century Gothic"/>
              </a:rPr>
              <a:t>branding</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15" dirty="0">
                <a:solidFill>
                  <a:srgbClr val="231F20"/>
                </a:solidFill>
                <a:latin typeface="Century Gothic"/>
                <a:cs typeface="Century Gothic"/>
              </a:rPr>
              <a:t>dollar-productive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activities.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You’ll</a:t>
            </a:r>
            <a:r>
              <a:rPr sz="1100" spc="35" dirty="0">
                <a:solidFill>
                  <a:srgbClr val="231F20"/>
                </a:solidFill>
                <a:latin typeface="Century Gothic"/>
                <a:cs typeface="Century Gothic"/>
              </a:rPr>
              <a:t> </a:t>
            </a:r>
            <a:r>
              <a:rPr sz="1100" dirty="0">
                <a:solidFill>
                  <a:srgbClr val="231F20"/>
                </a:solidFill>
                <a:latin typeface="Century Gothic"/>
                <a:cs typeface="Century Gothic"/>
              </a:rPr>
              <a:t>learn</a:t>
            </a:r>
            <a:r>
              <a:rPr sz="1100" spc="30"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 identify </a:t>
            </a:r>
            <a:r>
              <a:rPr sz="1100" spc="40" dirty="0">
                <a:solidFill>
                  <a:srgbClr val="231F20"/>
                </a:solidFill>
                <a:latin typeface="Century Gothic"/>
                <a:cs typeface="Century Gothic"/>
              </a:rPr>
              <a:t>your </a:t>
            </a:r>
            <a:r>
              <a:rPr sz="1100" spc="45" dirty="0">
                <a:solidFill>
                  <a:srgbClr val="231F20"/>
                </a:solidFill>
                <a:latin typeface="Century Gothic"/>
                <a:cs typeface="Century Gothic"/>
              </a:rPr>
              <a:t> </a:t>
            </a:r>
            <a:r>
              <a:rPr sz="1100" spc="10" dirty="0">
                <a:solidFill>
                  <a:srgbClr val="231F20"/>
                </a:solidFill>
                <a:latin typeface="Century Gothic"/>
                <a:cs typeface="Century Gothic"/>
              </a:rPr>
              <a:t>personal</a:t>
            </a:r>
            <a:r>
              <a:rPr sz="1100" spc="30" dirty="0">
                <a:solidFill>
                  <a:srgbClr val="231F20"/>
                </a:solidFill>
                <a:latin typeface="Century Gothic"/>
                <a:cs typeface="Century Gothic"/>
              </a:rPr>
              <a:t> </a:t>
            </a:r>
            <a:r>
              <a:rPr sz="1100" spc="-15" dirty="0">
                <a:solidFill>
                  <a:srgbClr val="231F20"/>
                </a:solidFill>
                <a:latin typeface="Century Gothic"/>
                <a:cs typeface="Century Gothic"/>
              </a:rPr>
              <a:t>brand,</a:t>
            </a:r>
            <a:r>
              <a:rPr sz="1100" spc="30" dirty="0">
                <a:solidFill>
                  <a:srgbClr val="231F20"/>
                </a:solidFill>
                <a:latin typeface="Century Gothic"/>
                <a:cs typeface="Century Gothic"/>
              </a:rPr>
              <a:t> </a:t>
            </a:r>
            <a:r>
              <a:rPr sz="1100" dirty="0">
                <a:solidFill>
                  <a:srgbClr val="231F20"/>
                </a:solidFill>
                <a:latin typeface="Century Gothic"/>
                <a:cs typeface="Century Gothic"/>
              </a:rPr>
              <a:t>as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well</a:t>
            </a:r>
            <a:r>
              <a:rPr sz="1100" spc="30" dirty="0">
                <a:solidFill>
                  <a:srgbClr val="231F20"/>
                </a:solidFill>
                <a:latin typeface="Century Gothic"/>
                <a:cs typeface="Century Gothic"/>
              </a:rPr>
              <a:t> </a:t>
            </a:r>
            <a:r>
              <a:rPr sz="1100" dirty="0">
                <a:solidFill>
                  <a:srgbClr val="231F20"/>
                </a:solidFill>
                <a:latin typeface="Century Gothic"/>
                <a:cs typeface="Century Gothic"/>
              </a:rPr>
              <a:t>as</a:t>
            </a:r>
            <a:r>
              <a:rPr sz="1100" spc="35"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 </a:t>
            </a:r>
            <a:r>
              <a:rPr sz="1100" spc="15" dirty="0">
                <a:solidFill>
                  <a:srgbClr val="231F20"/>
                </a:solidFill>
                <a:latin typeface="Century Gothic"/>
                <a:cs typeface="Century Gothic"/>
              </a:rPr>
              <a:t>deliver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value-driven</a:t>
            </a:r>
            <a:r>
              <a:rPr sz="1100" spc="35" dirty="0">
                <a:solidFill>
                  <a:srgbClr val="231F20"/>
                </a:solidFill>
                <a:latin typeface="Century Gothic"/>
                <a:cs typeface="Century Gothic"/>
              </a:rPr>
              <a:t> </a:t>
            </a:r>
            <a:r>
              <a:rPr sz="1100" dirty="0">
                <a:solidFill>
                  <a:srgbClr val="231F20"/>
                </a:solidFill>
                <a:latin typeface="Century Gothic"/>
                <a:cs typeface="Century Gothic"/>
              </a:rPr>
              <a:t>content</a:t>
            </a:r>
            <a:r>
              <a:rPr sz="1100" spc="30" dirty="0">
                <a:solidFill>
                  <a:srgbClr val="231F20"/>
                </a:solidFill>
                <a:latin typeface="Century Gothic"/>
                <a:cs typeface="Century Gothic"/>
              </a:rPr>
              <a:t> to </a:t>
            </a:r>
            <a:r>
              <a:rPr sz="1100" spc="40" dirty="0">
                <a:solidFill>
                  <a:srgbClr val="231F20"/>
                </a:solidFill>
                <a:latin typeface="Century Gothic"/>
                <a:cs typeface="Century Gothic"/>
              </a:rPr>
              <a:t>your</a:t>
            </a:r>
            <a:r>
              <a:rPr sz="1100" spc="30" dirty="0">
                <a:solidFill>
                  <a:srgbClr val="231F20"/>
                </a:solidFill>
                <a:latin typeface="Century Gothic"/>
                <a:cs typeface="Century Gothic"/>
              </a:rPr>
              <a:t> </a:t>
            </a:r>
            <a:r>
              <a:rPr sz="1100" spc="-15" dirty="0">
                <a:solidFill>
                  <a:srgbClr val="231F20"/>
                </a:solidFill>
                <a:latin typeface="Century Gothic"/>
                <a:cs typeface="Century Gothic"/>
              </a:rPr>
              <a:t>ideal</a:t>
            </a:r>
            <a:r>
              <a:rPr sz="1100" spc="35" dirty="0">
                <a:solidFill>
                  <a:srgbClr val="231F20"/>
                </a:solidFill>
                <a:latin typeface="Century Gothic"/>
                <a:cs typeface="Century Gothic"/>
              </a:rPr>
              <a:t> </a:t>
            </a:r>
            <a:r>
              <a:rPr sz="1100" spc="-35" dirty="0">
                <a:solidFill>
                  <a:srgbClr val="231F20"/>
                </a:solidFill>
                <a:latin typeface="Century Gothic"/>
                <a:cs typeface="Century Gothic"/>
              </a:rPr>
              <a:t>audience,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through </a:t>
            </a:r>
            <a:r>
              <a:rPr sz="1100" spc="40" dirty="0">
                <a:solidFill>
                  <a:srgbClr val="231F20"/>
                </a:solidFill>
                <a:latin typeface="Century Gothic"/>
                <a:cs typeface="Century Gothic"/>
              </a:rPr>
              <a:t>storytelling.</a:t>
            </a:r>
            <a:r>
              <a:rPr sz="1100" spc="30" dirty="0">
                <a:solidFill>
                  <a:srgbClr val="231F20"/>
                </a:solidFill>
                <a:latin typeface="Century Gothic"/>
                <a:cs typeface="Century Gothic"/>
              </a:rPr>
              <a:t> </a:t>
            </a:r>
            <a:r>
              <a:rPr sz="1100" spc="110"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class</a:t>
            </a:r>
            <a:r>
              <a:rPr sz="1100" spc="25"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provide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basic</a:t>
            </a:r>
            <a:r>
              <a:rPr sz="1100" spc="25" dirty="0">
                <a:solidFill>
                  <a:srgbClr val="231F20"/>
                </a:solidFill>
                <a:latin typeface="Century Gothic"/>
                <a:cs typeface="Century Gothic"/>
              </a:rPr>
              <a:t> </a:t>
            </a:r>
            <a:r>
              <a:rPr sz="1100" spc="-10" dirty="0">
                <a:solidFill>
                  <a:srgbClr val="231F20"/>
                </a:solidFill>
                <a:latin typeface="Century Gothic"/>
                <a:cs typeface="Century Gothic"/>
              </a:rPr>
              <a:t>concepts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tools, </a:t>
            </a:r>
            <a:r>
              <a:rPr sz="1100" dirty="0">
                <a:solidFill>
                  <a:srgbClr val="231F20"/>
                </a:solidFill>
                <a:latin typeface="Century Gothic"/>
                <a:cs typeface="Century Gothic"/>
              </a:rPr>
              <a:t>designed</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35" dirty="0">
                <a:solidFill>
                  <a:srgbClr val="231F20"/>
                </a:solidFill>
                <a:latin typeface="Century Gothic"/>
                <a:cs typeface="Century Gothic"/>
              </a:rPr>
              <a:t> </a:t>
            </a:r>
            <a:r>
              <a:rPr sz="1100" spc="25" dirty="0">
                <a:solidFill>
                  <a:srgbClr val="231F20"/>
                </a:solidFill>
                <a:latin typeface="Century Gothic"/>
                <a:cs typeface="Century Gothic"/>
              </a:rPr>
              <a:t>establish </a:t>
            </a:r>
            <a:r>
              <a:rPr sz="1100" spc="-20" dirty="0">
                <a:solidFill>
                  <a:srgbClr val="231F20"/>
                </a:solidFill>
                <a:latin typeface="Century Gothic"/>
                <a:cs typeface="Century Gothic"/>
              </a:rPr>
              <a:t>confidence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20" dirty="0">
                <a:solidFill>
                  <a:srgbClr val="231F20"/>
                </a:solidFill>
                <a:latin typeface="Century Gothic"/>
                <a:cs typeface="Century Gothic"/>
              </a:rPr>
              <a:t>ability,</a:t>
            </a:r>
            <a:r>
              <a:rPr sz="1100" spc="30" dirty="0">
                <a:solidFill>
                  <a:srgbClr val="231F20"/>
                </a:solidFill>
                <a:latin typeface="Century Gothic"/>
                <a:cs typeface="Century Gothic"/>
              </a:rPr>
              <a:t> </a:t>
            </a:r>
            <a:r>
              <a:rPr sz="1100" spc="-5" dirty="0">
                <a:solidFill>
                  <a:srgbClr val="231F20"/>
                </a:solidFill>
                <a:latin typeface="Century Gothic"/>
                <a:cs typeface="Century Gothic"/>
              </a:rPr>
              <a:t>around</a:t>
            </a:r>
            <a:r>
              <a:rPr sz="1100" spc="30" dirty="0">
                <a:solidFill>
                  <a:srgbClr val="231F20"/>
                </a:solidFill>
                <a:latin typeface="Century Gothic"/>
                <a:cs typeface="Century Gothic"/>
              </a:rPr>
              <a:t> </a:t>
            </a:r>
            <a:r>
              <a:rPr sz="1100" dirty="0">
                <a:solidFill>
                  <a:srgbClr val="231F20"/>
                </a:solidFill>
                <a:latin typeface="Century Gothic"/>
                <a:cs typeface="Century Gothic"/>
              </a:rPr>
              <a:t>video</a:t>
            </a:r>
            <a:r>
              <a:rPr sz="1100" spc="30" dirty="0">
                <a:solidFill>
                  <a:srgbClr val="231F20"/>
                </a:solidFill>
                <a:latin typeface="Century Gothic"/>
                <a:cs typeface="Century Gothic"/>
              </a:rPr>
              <a:t> </a:t>
            </a:r>
            <a:r>
              <a:rPr sz="1100" spc="5" dirty="0">
                <a:solidFill>
                  <a:srgbClr val="231F20"/>
                </a:solidFill>
                <a:latin typeface="Century Gothic"/>
                <a:cs typeface="Century Gothic"/>
              </a:rPr>
              <a:t>messaging.</a:t>
            </a:r>
            <a:r>
              <a:rPr sz="1100" spc="30" dirty="0">
                <a:solidFill>
                  <a:srgbClr val="231F20"/>
                </a:solidFill>
                <a:latin typeface="Century Gothic"/>
                <a:cs typeface="Century Gothic"/>
              </a:rPr>
              <a:t> </a:t>
            </a:r>
            <a:r>
              <a:rPr sz="1100" spc="85" dirty="0">
                <a:solidFill>
                  <a:srgbClr val="231F20"/>
                </a:solidFill>
                <a:latin typeface="Century Gothic"/>
                <a:cs typeface="Century Gothic"/>
              </a:rPr>
              <a:t>As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0" dirty="0">
                <a:solidFill>
                  <a:srgbClr val="231F20"/>
                </a:solidFill>
                <a:latin typeface="Century Gothic"/>
                <a:cs typeface="Century Gothic"/>
              </a:rPr>
              <a:t> </a:t>
            </a:r>
            <a:r>
              <a:rPr sz="1100" spc="-30" dirty="0">
                <a:solidFill>
                  <a:srgbClr val="231F20"/>
                </a:solidFill>
                <a:latin typeface="Century Gothic"/>
                <a:cs typeface="Century Gothic"/>
              </a:rPr>
              <a:t>end</a:t>
            </a:r>
            <a:r>
              <a:rPr sz="1100" spc="30" dirty="0">
                <a:solidFill>
                  <a:srgbClr val="231F20"/>
                </a:solidFill>
                <a:latin typeface="Century Gothic"/>
                <a:cs typeface="Century Gothic"/>
              </a:rPr>
              <a:t> </a:t>
            </a:r>
            <a:r>
              <a:rPr sz="1100" spc="40" dirty="0">
                <a:solidFill>
                  <a:srgbClr val="231F20"/>
                </a:solidFill>
                <a:latin typeface="Century Gothic"/>
                <a:cs typeface="Century Gothic"/>
              </a:rPr>
              <a:t>result,</a:t>
            </a:r>
            <a:r>
              <a:rPr sz="1100" spc="30"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 </a:t>
            </a:r>
            <a:r>
              <a:rPr sz="1100" spc="65" dirty="0">
                <a:solidFill>
                  <a:srgbClr val="231F20"/>
                </a:solidFill>
                <a:latin typeface="Century Gothic"/>
                <a:cs typeface="Century Gothic"/>
              </a:rPr>
              <a:t> </a:t>
            </a:r>
            <a:r>
              <a:rPr sz="1100" spc="5" dirty="0">
                <a:solidFill>
                  <a:srgbClr val="231F20"/>
                </a:solidFill>
                <a:latin typeface="Century Gothic"/>
                <a:cs typeface="Century Gothic"/>
              </a:rPr>
              <a:t>then</a:t>
            </a:r>
            <a:r>
              <a:rPr sz="1100" spc="25" dirty="0">
                <a:solidFill>
                  <a:srgbClr val="231F20"/>
                </a:solidFill>
                <a:latin typeface="Century Gothic"/>
                <a:cs typeface="Century Gothic"/>
              </a:rPr>
              <a:t> </a:t>
            </a:r>
            <a:r>
              <a:rPr sz="1100" spc="-45" dirty="0">
                <a:solidFill>
                  <a:srgbClr val="231F20"/>
                </a:solidFill>
                <a:latin typeface="Century Gothic"/>
                <a:cs typeface="Century Gothic"/>
              </a:rPr>
              <a:t>be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able</a:t>
            </a:r>
            <a:r>
              <a:rPr sz="1100" spc="3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15" dirty="0">
                <a:solidFill>
                  <a:srgbClr val="231F20"/>
                </a:solidFill>
                <a:latin typeface="Century Gothic"/>
                <a:cs typeface="Century Gothic"/>
              </a:rPr>
              <a:t>leverage</a:t>
            </a:r>
            <a:r>
              <a:rPr sz="1100" spc="30" dirty="0">
                <a:solidFill>
                  <a:srgbClr val="231F20"/>
                </a:solidFill>
                <a:latin typeface="Century Gothic"/>
                <a:cs typeface="Century Gothic"/>
              </a:rPr>
              <a:t> </a:t>
            </a:r>
            <a:r>
              <a:rPr sz="1100" dirty="0">
                <a:solidFill>
                  <a:srgbClr val="231F20"/>
                </a:solidFill>
                <a:latin typeface="Century Gothic"/>
                <a:cs typeface="Century Gothic"/>
              </a:rPr>
              <a:t>video</a:t>
            </a:r>
            <a:r>
              <a:rPr sz="1100" spc="30" dirty="0">
                <a:solidFill>
                  <a:srgbClr val="231F20"/>
                </a:solidFill>
                <a:latin typeface="Century Gothic"/>
                <a:cs typeface="Century Gothic"/>
              </a:rPr>
              <a:t> </a:t>
            </a:r>
            <a:r>
              <a:rPr sz="1100" spc="40" dirty="0">
                <a:solidFill>
                  <a:srgbClr val="231F20"/>
                </a:solidFill>
                <a:latin typeface="Century Gothic"/>
                <a:cs typeface="Century Gothic"/>
              </a:rPr>
              <a:t>within</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25" dirty="0">
                <a:solidFill>
                  <a:srgbClr val="231F20"/>
                </a:solidFill>
                <a:latin typeface="Century Gothic"/>
                <a:cs typeface="Century Gothic"/>
              </a:rPr>
              <a:t> vital</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activities.</a:t>
            </a:r>
            <a:r>
              <a:rPr sz="1100" spc="30" dirty="0">
                <a:solidFill>
                  <a:srgbClr val="231F20"/>
                </a:solidFill>
                <a:latin typeface="Century Gothic"/>
                <a:cs typeface="Century Gothic"/>
              </a:rPr>
              <a:t> </a:t>
            </a:r>
            <a:r>
              <a:rPr sz="1100" spc="80"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40" dirty="0">
                <a:solidFill>
                  <a:srgbClr val="231F20"/>
                </a:solidFill>
                <a:latin typeface="Century Gothic"/>
                <a:cs typeface="Century Gothic"/>
              </a:rPr>
              <a:t>need</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 </a:t>
            </a:r>
            <a:r>
              <a:rPr sz="1100" spc="-25" dirty="0">
                <a:solidFill>
                  <a:srgbClr val="231F20"/>
                </a:solidFill>
                <a:latin typeface="Century Gothic"/>
                <a:cs typeface="Century Gothic"/>
              </a:rPr>
              <a:t>create</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5" dirty="0">
                <a:solidFill>
                  <a:srgbClr val="231F20"/>
                </a:solidFill>
                <a:latin typeface="Century Gothic"/>
                <a:cs typeface="Century Gothic"/>
              </a:rPr>
              <a:t>beginner</a:t>
            </a:r>
            <a:r>
              <a:rPr sz="1100" spc="25" dirty="0">
                <a:solidFill>
                  <a:srgbClr val="231F20"/>
                </a:solidFill>
                <a:latin typeface="Century Gothic"/>
                <a:cs typeface="Century Gothic"/>
              </a:rPr>
              <a:t> </a:t>
            </a:r>
            <a:r>
              <a:rPr sz="1100" dirty="0">
                <a:solidFill>
                  <a:srgbClr val="231F20"/>
                </a:solidFill>
                <a:latin typeface="Century Gothic"/>
                <a:cs typeface="Century Gothic"/>
              </a:rPr>
              <a:t>video</a:t>
            </a:r>
            <a:r>
              <a:rPr sz="1100" spc="25" dirty="0">
                <a:solidFill>
                  <a:srgbClr val="231F20"/>
                </a:solidFill>
                <a:latin typeface="Century Gothic"/>
                <a:cs typeface="Century Gothic"/>
              </a:rPr>
              <a:t> </a:t>
            </a:r>
            <a:r>
              <a:rPr sz="1100" spc="50" dirty="0">
                <a:solidFill>
                  <a:srgbClr val="231F20"/>
                </a:solidFill>
                <a:latin typeface="Century Gothic"/>
                <a:cs typeface="Century Gothic"/>
              </a:rPr>
              <a:t>system</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within</a:t>
            </a:r>
            <a:r>
              <a:rPr sz="1100" spc="25"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25" dirty="0">
                <a:solidFill>
                  <a:srgbClr val="231F20"/>
                </a:solidFill>
                <a:latin typeface="Century Gothic"/>
                <a:cs typeface="Century Gothic"/>
              </a:rPr>
              <a:t> </a:t>
            </a:r>
            <a:r>
              <a:rPr sz="1100" spc="5" dirty="0">
                <a:solidFill>
                  <a:srgbClr val="231F20"/>
                </a:solidFill>
                <a:latin typeface="Century Gothic"/>
                <a:cs typeface="Century Gothic"/>
              </a:rPr>
              <a:t>course.</a:t>
            </a:r>
            <a:r>
              <a:rPr sz="1100" spc="30"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a:t>
            </a:r>
            <a:r>
              <a:rPr sz="1100" spc="45" dirty="0">
                <a:solidFill>
                  <a:srgbClr val="231F20"/>
                </a:solidFill>
                <a:latin typeface="Century Gothic"/>
                <a:cs typeface="Century Gothic"/>
              </a:rPr>
              <a:t>Levels)</a:t>
            </a:r>
            <a:endParaRPr sz="1100">
              <a:latin typeface="Century Gothic"/>
              <a:cs typeface="Century Gothic"/>
            </a:endParaRPr>
          </a:p>
          <a:p>
            <a:pPr>
              <a:lnSpc>
                <a:spcPct val="100000"/>
              </a:lnSpc>
              <a:spcBef>
                <a:spcPts val="5"/>
              </a:spcBef>
            </a:pPr>
            <a:endParaRPr sz="1150">
              <a:latin typeface="Century Gothic"/>
              <a:cs typeface="Century Gothic"/>
            </a:endParaRPr>
          </a:p>
          <a:p>
            <a:pPr marL="14604">
              <a:lnSpc>
                <a:spcPts val="1295"/>
              </a:lnSpc>
            </a:pPr>
            <a:r>
              <a:rPr sz="1100" b="1" spc="15" dirty="0">
                <a:solidFill>
                  <a:srgbClr val="231F20"/>
                </a:solidFill>
                <a:latin typeface="Lucida Sans"/>
                <a:cs typeface="Lucida Sans"/>
              </a:rPr>
              <a:t>Social</a:t>
            </a:r>
            <a:r>
              <a:rPr sz="1100" b="1" spc="-45" dirty="0">
                <a:solidFill>
                  <a:srgbClr val="231F20"/>
                </a:solidFill>
                <a:latin typeface="Lucida Sans"/>
                <a:cs typeface="Lucida Sans"/>
              </a:rPr>
              <a:t> </a:t>
            </a:r>
            <a:r>
              <a:rPr sz="1100" b="1" spc="-5" dirty="0">
                <a:solidFill>
                  <a:srgbClr val="231F20"/>
                </a:solidFill>
                <a:latin typeface="Lucida Sans"/>
                <a:cs typeface="Lucida Sans"/>
              </a:rPr>
              <a:t>Media</a:t>
            </a:r>
            <a:r>
              <a:rPr sz="1100" b="1" spc="-45" dirty="0">
                <a:solidFill>
                  <a:srgbClr val="231F20"/>
                </a:solidFill>
                <a:latin typeface="Lucida Sans"/>
                <a:cs typeface="Lucida Sans"/>
              </a:rPr>
              <a:t> </a:t>
            </a:r>
            <a:r>
              <a:rPr sz="1100" b="1" spc="40" dirty="0">
                <a:solidFill>
                  <a:srgbClr val="231F20"/>
                </a:solidFill>
                <a:latin typeface="Lucida Sans"/>
                <a:cs typeface="Lucida Sans"/>
              </a:rPr>
              <a:t>Boot</a:t>
            </a:r>
            <a:r>
              <a:rPr sz="1100" b="1" spc="-40" dirty="0">
                <a:solidFill>
                  <a:srgbClr val="231F20"/>
                </a:solidFill>
                <a:latin typeface="Lucida Sans"/>
                <a:cs typeface="Lucida Sans"/>
              </a:rPr>
              <a:t> </a:t>
            </a:r>
            <a:r>
              <a:rPr sz="1100" b="1" spc="5" dirty="0">
                <a:solidFill>
                  <a:srgbClr val="231F20"/>
                </a:solidFill>
                <a:latin typeface="Lucida Sans"/>
                <a:cs typeface="Lucida Sans"/>
              </a:rPr>
              <a:t>Camp</a:t>
            </a:r>
            <a:endParaRPr sz="1100">
              <a:latin typeface="Lucida Sans"/>
              <a:cs typeface="Lucida Sans"/>
            </a:endParaRPr>
          </a:p>
          <a:p>
            <a:pPr marL="12700" marR="80010">
              <a:lnSpc>
                <a:spcPts val="1290"/>
              </a:lnSpc>
              <a:spcBef>
                <a:spcPts val="45"/>
              </a:spcBef>
            </a:pPr>
            <a:r>
              <a:rPr sz="1100" spc="10" dirty="0">
                <a:solidFill>
                  <a:srgbClr val="231F20"/>
                </a:solidFill>
                <a:latin typeface="Century Gothic"/>
                <a:cs typeface="Century Gothic"/>
              </a:rPr>
              <a:t>Social </a:t>
            </a:r>
            <a:r>
              <a:rPr sz="1100" spc="-40" dirty="0">
                <a:solidFill>
                  <a:srgbClr val="231F20"/>
                </a:solidFill>
                <a:latin typeface="Century Gothic"/>
                <a:cs typeface="Century Gothic"/>
              </a:rPr>
              <a:t>Media </a:t>
            </a:r>
            <a:r>
              <a:rPr sz="1100" spc="50" dirty="0">
                <a:solidFill>
                  <a:srgbClr val="231F20"/>
                </a:solidFill>
                <a:latin typeface="Century Gothic"/>
                <a:cs typeface="Century Gothic"/>
              </a:rPr>
              <a:t>Boot </a:t>
            </a:r>
            <a:r>
              <a:rPr sz="1100" spc="-55" dirty="0">
                <a:solidFill>
                  <a:srgbClr val="231F20"/>
                </a:solidFill>
                <a:latin typeface="Century Gothic"/>
                <a:cs typeface="Century Gothic"/>
              </a:rPr>
              <a:t>Camp</a:t>
            </a:r>
            <a:r>
              <a:rPr sz="1100" spc="-50" dirty="0">
                <a:solidFill>
                  <a:srgbClr val="231F20"/>
                </a:solidFill>
                <a:latin typeface="Century Gothic"/>
                <a:cs typeface="Century Gothic"/>
              </a:rPr>
              <a:t> </a:t>
            </a:r>
            <a:r>
              <a:rPr sz="1100" spc="-20" dirty="0">
                <a:solidFill>
                  <a:srgbClr val="231F20"/>
                </a:solidFill>
                <a:latin typeface="Century Gothic"/>
                <a:cs typeface="Century Gothic"/>
              </a:rPr>
              <a:t>teaches </a:t>
            </a:r>
            <a:r>
              <a:rPr sz="1100" spc="-55" dirty="0">
                <a:solidFill>
                  <a:srgbClr val="231F20"/>
                </a:solidFill>
                <a:latin typeface="Century Gothic"/>
                <a:cs typeface="Century Gothic"/>
              </a:rPr>
              <a:t>an</a:t>
            </a:r>
            <a:r>
              <a:rPr sz="1100" spc="-50" dirty="0">
                <a:solidFill>
                  <a:srgbClr val="231F20"/>
                </a:solidFill>
                <a:latin typeface="Century Gothic"/>
                <a:cs typeface="Century Gothic"/>
              </a:rPr>
              <a:t> </a:t>
            </a:r>
            <a:r>
              <a:rPr sz="1100" spc="15" dirty="0">
                <a:solidFill>
                  <a:srgbClr val="231F20"/>
                </a:solidFill>
                <a:latin typeface="Century Gothic"/>
                <a:cs typeface="Century Gothic"/>
              </a:rPr>
              <a:t>intentional </a:t>
            </a:r>
            <a:r>
              <a:rPr sz="1100" spc="-45" dirty="0">
                <a:solidFill>
                  <a:srgbClr val="231F20"/>
                </a:solidFill>
                <a:latin typeface="Century Gothic"/>
                <a:cs typeface="Century Gothic"/>
              </a:rPr>
              <a:t>and </a:t>
            </a:r>
            <a:r>
              <a:rPr sz="1100" dirty="0">
                <a:solidFill>
                  <a:srgbClr val="231F20"/>
                </a:solidFill>
                <a:latin typeface="Century Gothic"/>
                <a:cs typeface="Century Gothic"/>
              </a:rPr>
              <a:t>proactive </a:t>
            </a:r>
            <a:r>
              <a:rPr sz="1100" spc="-35" dirty="0">
                <a:solidFill>
                  <a:srgbClr val="231F20"/>
                </a:solidFill>
                <a:latin typeface="Century Gothic"/>
                <a:cs typeface="Century Gothic"/>
              </a:rPr>
              <a:t>approach </a:t>
            </a:r>
            <a:r>
              <a:rPr sz="1100" spc="30" dirty="0">
                <a:solidFill>
                  <a:srgbClr val="231F20"/>
                </a:solidFill>
                <a:latin typeface="Century Gothic"/>
                <a:cs typeface="Century Gothic"/>
              </a:rPr>
              <a:t>to </a:t>
            </a:r>
            <a:r>
              <a:rPr sz="1100" spc="50" dirty="0">
                <a:solidFill>
                  <a:srgbClr val="231F20"/>
                </a:solidFill>
                <a:latin typeface="Century Gothic"/>
                <a:cs typeface="Century Gothic"/>
              </a:rPr>
              <a:t>utilize </a:t>
            </a:r>
            <a:r>
              <a:rPr sz="1100" spc="55" dirty="0">
                <a:solidFill>
                  <a:srgbClr val="231F20"/>
                </a:solidFill>
                <a:latin typeface="Century Gothic"/>
                <a:cs typeface="Century Gothic"/>
              </a:rPr>
              <a:t> </a:t>
            </a:r>
            <a:r>
              <a:rPr sz="1100" spc="5" dirty="0">
                <a:solidFill>
                  <a:srgbClr val="231F20"/>
                </a:solidFill>
                <a:latin typeface="Century Gothic"/>
                <a:cs typeface="Century Gothic"/>
              </a:rPr>
              <a:t>social</a:t>
            </a:r>
            <a:r>
              <a:rPr sz="1100" spc="25" dirty="0">
                <a:solidFill>
                  <a:srgbClr val="231F20"/>
                </a:solidFill>
                <a:latin typeface="Century Gothic"/>
                <a:cs typeface="Century Gothic"/>
              </a:rPr>
              <a:t> </a:t>
            </a:r>
            <a:r>
              <a:rPr sz="1100" spc="-25" dirty="0">
                <a:solidFill>
                  <a:srgbClr val="231F20"/>
                </a:solidFill>
                <a:latin typeface="Century Gothic"/>
                <a:cs typeface="Century Gothic"/>
              </a:rPr>
              <a:t>media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platforms.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dirty="0">
                <a:solidFill>
                  <a:srgbClr val="231F20"/>
                </a:solidFill>
                <a:latin typeface="Century Gothic"/>
                <a:cs typeface="Century Gothic"/>
              </a:rPr>
              <a:t>learn</a:t>
            </a:r>
            <a:r>
              <a:rPr sz="1100" spc="30"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identify </a:t>
            </a:r>
            <a:r>
              <a:rPr sz="1100" spc="35" dirty="0">
                <a:solidFill>
                  <a:srgbClr val="231F20"/>
                </a:solidFill>
                <a:latin typeface="Century Gothic"/>
                <a:cs typeface="Century Gothic"/>
              </a:rPr>
              <a:t>their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target</a:t>
            </a:r>
            <a:r>
              <a:rPr sz="1100" spc="25" dirty="0">
                <a:solidFill>
                  <a:srgbClr val="231F20"/>
                </a:solidFill>
                <a:latin typeface="Century Gothic"/>
                <a:cs typeface="Century Gothic"/>
              </a:rPr>
              <a:t> </a:t>
            </a:r>
            <a:r>
              <a:rPr sz="1100" spc="-35" dirty="0">
                <a:solidFill>
                  <a:srgbClr val="231F20"/>
                </a:solidFill>
                <a:latin typeface="Century Gothic"/>
                <a:cs typeface="Century Gothic"/>
              </a:rPr>
              <a:t>audience </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 </a:t>
            </a:r>
            <a:r>
              <a:rPr sz="1100" spc="10" dirty="0">
                <a:solidFill>
                  <a:srgbClr val="231F20"/>
                </a:solidFill>
                <a:latin typeface="Century Gothic"/>
                <a:cs typeface="Century Gothic"/>
              </a:rPr>
              <a:t>implement</a:t>
            </a:r>
            <a:r>
              <a:rPr sz="1100" spc="25" dirty="0">
                <a:solidFill>
                  <a:srgbClr val="231F20"/>
                </a:solidFill>
                <a:latin typeface="Century Gothic"/>
                <a:cs typeface="Century Gothic"/>
              </a:rPr>
              <a:t> </a:t>
            </a:r>
            <a:r>
              <a:rPr sz="1100" spc="5" dirty="0">
                <a:solidFill>
                  <a:srgbClr val="231F20"/>
                </a:solidFill>
                <a:latin typeface="Century Gothic"/>
                <a:cs typeface="Century Gothic"/>
              </a:rPr>
              <a:t>social</a:t>
            </a:r>
            <a:r>
              <a:rPr sz="1100" spc="30" dirty="0">
                <a:solidFill>
                  <a:srgbClr val="231F20"/>
                </a:solidFill>
                <a:latin typeface="Century Gothic"/>
                <a:cs typeface="Century Gothic"/>
              </a:rPr>
              <a:t> </a:t>
            </a:r>
            <a:r>
              <a:rPr sz="1100" spc="-25" dirty="0">
                <a:solidFill>
                  <a:srgbClr val="231F20"/>
                </a:solidFill>
                <a:latin typeface="Century Gothic"/>
                <a:cs typeface="Century Gothic"/>
              </a:rPr>
              <a:t>media</a:t>
            </a:r>
            <a:r>
              <a:rPr sz="1100" spc="30" dirty="0">
                <a:solidFill>
                  <a:srgbClr val="231F20"/>
                </a:solidFill>
                <a:latin typeface="Century Gothic"/>
                <a:cs typeface="Century Gothic"/>
              </a:rPr>
              <a:t> strategies</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grow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business.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30" dirty="0">
                <a:solidFill>
                  <a:srgbClr val="231F20"/>
                </a:solidFill>
                <a:latin typeface="Century Gothic"/>
                <a:cs typeface="Century Gothic"/>
              </a:rPr>
              <a:t>end</a:t>
            </a:r>
            <a:r>
              <a:rPr sz="1100" spc="25" dirty="0">
                <a:solidFill>
                  <a:srgbClr val="231F20"/>
                </a:solidFill>
                <a:latin typeface="Century Gothic"/>
                <a:cs typeface="Century Gothic"/>
              </a:rPr>
              <a:t> </a:t>
            </a:r>
            <a:r>
              <a:rPr sz="1100" spc="50" dirty="0">
                <a:solidFill>
                  <a:srgbClr val="231F20"/>
                </a:solidFill>
                <a:latin typeface="Century Gothic"/>
                <a:cs typeface="Century Gothic"/>
              </a:rPr>
              <a:t>result </a:t>
            </a:r>
            <a:r>
              <a:rPr sz="1100" spc="-28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class</a:t>
            </a:r>
            <a:r>
              <a:rPr sz="1100" spc="30"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0" dirty="0">
                <a:solidFill>
                  <a:srgbClr val="231F20"/>
                </a:solidFill>
                <a:latin typeface="Century Gothic"/>
                <a:cs typeface="Century Gothic"/>
              </a:rPr>
              <a:t> </a:t>
            </a:r>
            <a:r>
              <a:rPr sz="1100" spc="-5" dirty="0">
                <a:solidFill>
                  <a:srgbClr val="231F20"/>
                </a:solidFill>
                <a:latin typeface="Century Gothic"/>
                <a:cs typeface="Century Gothic"/>
              </a:rPr>
              <a:t>associate</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45" dirty="0">
                <a:solidFill>
                  <a:srgbClr val="231F20"/>
                </a:solidFill>
                <a:latin typeface="Century Gothic"/>
                <a:cs typeface="Century Gothic"/>
              </a:rPr>
              <a:t>be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able</a:t>
            </a:r>
            <a:r>
              <a:rPr sz="1100" spc="30" dirty="0">
                <a:solidFill>
                  <a:srgbClr val="231F20"/>
                </a:solidFill>
                <a:latin typeface="Century Gothic"/>
                <a:cs typeface="Century Gothic"/>
              </a:rPr>
              <a:t> to </a:t>
            </a:r>
            <a:r>
              <a:rPr sz="1100" spc="-25" dirty="0">
                <a:solidFill>
                  <a:srgbClr val="231F20"/>
                </a:solidFill>
                <a:latin typeface="Century Gothic"/>
                <a:cs typeface="Century Gothic"/>
              </a:rPr>
              <a:t>create</a:t>
            </a:r>
            <a:r>
              <a:rPr sz="1100" spc="30" dirty="0">
                <a:solidFill>
                  <a:srgbClr val="231F20"/>
                </a:solidFill>
                <a:latin typeface="Century Gothic"/>
                <a:cs typeface="Century Gothic"/>
              </a:rPr>
              <a:t> </a:t>
            </a:r>
            <a:r>
              <a:rPr sz="1100" dirty="0">
                <a:solidFill>
                  <a:srgbClr val="231F20"/>
                </a:solidFill>
                <a:latin typeface="Century Gothic"/>
                <a:cs typeface="Century Gothic"/>
              </a:rPr>
              <a:t>additional</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client</a:t>
            </a:r>
            <a:r>
              <a:rPr sz="1100" spc="25" dirty="0">
                <a:solidFill>
                  <a:srgbClr val="231F20"/>
                </a:solidFill>
                <a:latin typeface="Century Gothic"/>
                <a:cs typeface="Century Gothic"/>
              </a:rPr>
              <a:t> </a:t>
            </a:r>
            <a:r>
              <a:rPr sz="1100" spc="30" dirty="0">
                <a:solidFill>
                  <a:srgbClr val="231F20"/>
                </a:solidFill>
                <a:latin typeface="Century Gothic"/>
                <a:cs typeface="Century Gothic"/>
              </a:rPr>
              <a:t>relationships </a:t>
            </a:r>
            <a:r>
              <a:rPr sz="1100" spc="-45" dirty="0">
                <a:solidFill>
                  <a:srgbClr val="231F20"/>
                </a:solidFill>
                <a:latin typeface="Century Gothic"/>
                <a:cs typeface="Century Gothic"/>
              </a:rPr>
              <a:t>and </a:t>
            </a:r>
            <a:r>
              <a:rPr sz="1100" spc="-40" dirty="0">
                <a:solidFill>
                  <a:srgbClr val="231F20"/>
                </a:solidFill>
                <a:latin typeface="Century Gothic"/>
                <a:cs typeface="Century Gothic"/>
              </a:rPr>
              <a:t> </a:t>
            </a:r>
            <a:r>
              <a:rPr sz="1100" spc="35" dirty="0">
                <a:solidFill>
                  <a:srgbClr val="231F20"/>
                </a:solidFill>
                <a:latin typeface="Century Gothic"/>
                <a:cs typeface="Century Gothic"/>
              </a:rPr>
              <a:t>nurture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existing</a:t>
            </a:r>
            <a:r>
              <a:rPr sz="1100" spc="30" dirty="0">
                <a:solidFill>
                  <a:srgbClr val="231F20"/>
                </a:solidFill>
                <a:latin typeface="Century Gothic"/>
                <a:cs typeface="Century Gothic"/>
              </a:rPr>
              <a:t> relationships </a:t>
            </a:r>
            <a:r>
              <a:rPr sz="1100" spc="25" dirty="0">
                <a:solidFill>
                  <a:srgbClr val="231F20"/>
                </a:solidFill>
                <a:latin typeface="Century Gothic"/>
                <a:cs typeface="Century Gothic"/>
              </a:rPr>
              <a:t>through</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40" dirty="0">
                <a:solidFill>
                  <a:srgbClr val="231F20"/>
                </a:solidFill>
                <a:latin typeface="Century Gothic"/>
                <a:cs typeface="Century Gothic"/>
              </a:rPr>
              <a:t>utilization</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social</a:t>
            </a:r>
            <a:r>
              <a:rPr sz="1100" spc="30" dirty="0">
                <a:solidFill>
                  <a:srgbClr val="231F20"/>
                </a:solidFill>
                <a:latin typeface="Century Gothic"/>
                <a:cs typeface="Century Gothic"/>
              </a:rPr>
              <a:t> </a:t>
            </a:r>
            <a:r>
              <a:rPr sz="1100" spc="-25" dirty="0">
                <a:solidFill>
                  <a:srgbClr val="231F20"/>
                </a:solidFill>
                <a:latin typeface="Century Gothic"/>
                <a:cs typeface="Century Gothic"/>
              </a:rPr>
              <a:t>media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strategies.</a:t>
            </a:r>
            <a:r>
              <a:rPr sz="1100" spc="30" dirty="0">
                <a:solidFill>
                  <a:srgbClr val="231F20"/>
                </a:solidFill>
                <a:latin typeface="Century Gothic"/>
                <a:cs typeface="Century Gothic"/>
              </a:rPr>
              <a:t> </a:t>
            </a:r>
            <a:r>
              <a:rPr sz="1100" spc="65" dirty="0">
                <a:solidFill>
                  <a:srgbClr val="231F20"/>
                </a:solidFill>
                <a:latin typeface="Century Gothic"/>
                <a:cs typeface="Century Gothic"/>
              </a:rPr>
              <a:t>(All </a:t>
            </a:r>
            <a:r>
              <a:rPr sz="1100" spc="70" dirty="0">
                <a:solidFill>
                  <a:srgbClr val="231F20"/>
                </a:solidFill>
                <a:latin typeface="Century Gothic"/>
                <a:cs typeface="Century Gothic"/>
              </a:rPr>
              <a:t> </a:t>
            </a:r>
            <a:r>
              <a:rPr sz="1100" spc="45" dirty="0">
                <a:solidFill>
                  <a:srgbClr val="231F20"/>
                </a:solidFill>
                <a:latin typeface="Century Gothic"/>
                <a:cs typeface="Century Gothic"/>
              </a:rPr>
              <a:t>Levels)</a:t>
            </a:r>
            <a:endParaRPr sz="1100">
              <a:latin typeface="Century Gothic"/>
              <a:cs typeface="Century Gothic"/>
            </a:endParaRPr>
          </a:p>
          <a:p>
            <a:pPr>
              <a:lnSpc>
                <a:spcPct val="100000"/>
              </a:lnSpc>
              <a:spcBef>
                <a:spcPts val="10"/>
              </a:spcBef>
            </a:pPr>
            <a:endParaRPr sz="1150">
              <a:latin typeface="Century Gothic"/>
              <a:cs typeface="Century Gothic"/>
            </a:endParaRPr>
          </a:p>
          <a:p>
            <a:pPr marL="14604">
              <a:lnSpc>
                <a:spcPts val="1290"/>
              </a:lnSpc>
            </a:pPr>
            <a:r>
              <a:rPr sz="1100" b="1" spc="5" dirty="0">
                <a:solidFill>
                  <a:srgbClr val="231F20"/>
                </a:solidFill>
                <a:latin typeface="Lucida Sans"/>
                <a:cs typeface="Lucida Sans"/>
              </a:rPr>
              <a:t>Phone</a:t>
            </a:r>
            <a:r>
              <a:rPr sz="1100" b="1" spc="-35" dirty="0">
                <a:solidFill>
                  <a:srgbClr val="231F20"/>
                </a:solidFill>
                <a:latin typeface="Lucida Sans"/>
                <a:cs typeface="Lucida Sans"/>
              </a:rPr>
              <a:t> </a:t>
            </a:r>
            <a:r>
              <a:rPr sz="1100" b="1" dirty="0">
                <a:solidFill>
                  <a:srgbClr val="231F20"/>
                </a:solidFill>
                <a:latin typeface="Lucida Sans"/>
                <a:cs typeface="Lucida Sans"/>
              </a:rPr>
              <a:t>Prospecting</a:t>
            </a:r>
            <a:r>
              <a:rPr sz="1100" b="1" spc="-35" dirty="0">
                <a:solidFill>
                  <a:srgbClr val="231F20"/>
                </a:solidFill>
                <a:latin typeface="Lucida Sans"/>
                <a:cs typeface="Lucida Sans"/>
              </a:rPr>
              <a:t> </a:t>
            </a:r>
            <a:r>
              <a:rPr sz="1100" b="1" spc="40" dirty="0">
                <a:solidFill>
                  <a:srgbClr val="231F20"/>
                </a:solidFill>
                <a:latin typeface="Lucida Sans"/>
                <a:cs typeface="Lucida Sans"/>
              </a:rPr>
              <a:t>Boot</a:t>
            </a:r>
            <a:r>
              <a:rPr sz="1100" b="1" spc="-35" dirty="0">
                <a:solidFill>
                  <a:srgbClr val="231F20"/>
                </a:solidFill>
                <a:latin typeface="Lucida Sans"/>
                <a:cs typeface="Lucida Sans"/>
              </a:rPr>
              <a:t> </a:t>
            </a:r>
            <a:r>
              <a:rPr sz="1100" b="1" spc="5" dirty="0">
                <a:solidFill>
                  <a:srgbClr val="231F20"/>
                </a:solidFill>
                <a:latin typeface="Lucida Sans"/>
                <a:cs typeface="Lucida Sans"/>
              </a:rPr>
              <a:t>Camp</a:t>
            </a:r>
            <a:endParaRPr sz="1100">
              <a:latin typeface="Lucida Sans"/>
              <a:cs typeface="Lucida Sans"/>
            </a:endParaRPr>
          </a:p>
          <a:p>
            <a:pPr marL="12700" marR="40005">
              <a:lnSpc>
                <a:spcPts val="1290"/>
              </a:lnSpc>
              <a:spcBef>
                <a:spcPts val="40"/>
              </a:spcBef>
            </a:pPr>
            <a:r>
              <a:rPr sz="1100" spc="5" dirty="0">
                <a:solidFill>
                  <a:srgbClr val="231F20"/>
                </a:solidFill>
                <a:latin typeface="Century Gothic"/>
                <a:cs typeface="Century Gothic"/>
              </a:rPr>
              <a:t>Teaches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keys</a:t>
            </a:r>
            <a:r>
              <a:rPr sz="1100" spc="3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25" dirty="0">
                <a:solidFill>
                  <a:srgbClr val="231F20"/>
                </a:solidFill>
                <a:latin typeface="Century Gothic"/>
                <a:cs typeface="Century Gothic"/>
              </a:rPr>
              <a:t>successful</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phone</a:t>
            </a:r>
            <a:r>
              <a:rPr sz="1100" spc="35" dirty="0">
                <a:solidFill>
                  <a:srgbClr val="231F20"/>
                </a:solidFill>
                <a:latin typeface="Century Gothic"/>
                <a:cs typeface="Century Gothic"/>
              </a:rPr>
              <a:t> </a:t>
            </a:r>
            <a:r>
              <a:rPr sz="1100" spc="10" dirty="0">
                <a:solidFill>
                  <a:srgbClr val="231F20"/>
                </a:solidFill>
                <a:latin typeface="Century Gothic"/>
                <a:cs typeface="Century Gothic"/>
              </a:rPr>
              <a:t>prospecting,</a:t>
            </a:r>
            <a:r>
              <a:rPr sz="1100" spc="30" dirty="0">
                <a:solidFill>
                  <a:srgbClr val="231F20"/>
                </a:solidFill>
                <a:latin typeface="Century Gothic"/>
                <a:cs typeface="Century Gothic"/>
              </a:rPr>
              <a:t> </a:t>
            </a:r>
            <a:r>
              <a:rPr sz="1100" spc="5" dirty="0">
                <a:solidFill>
                  <a:srgbClr val="231F20"/>
                </a:solidFill>
                <a:latin typeface="Century Gothic"/>
                <a:cs typeface="Century Gothic"/>
              </a:rPr>
              <a:t>beginning</a:t>
            </a:r>
            <a:r>
              <a:rPr sz="1100" spc="35"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5" dirty="0">
                <a:solidFill>
                  <a:srgbClr val="231F20"/>
                </a:solidFill>
                <a:latin typeface="Century Gothic"/>
                <a:cs typeface="Century Gothic"/>
              </a:rPr>
              <a:t>importance</a:t>
            </a:r>
            <a:r>
              <a:rPr sz="1100" spc="35" dirty="0">
                <a:solidFill>
                  <a:srgbClr val="231F20"/>
                </a:solidFill>
                <a:latin typeface="Century Gothic"/>
                <a:cs typeface="Century Gothic"/>
              </a:rPr>
              <a:t> </a:t>
            </a:r>
            <a:r>
              <a:rPr sz="1100" spc="20" dirty="0">
                <a:solidFill>
                  <a:srgbClr val="231F20"/>
                </a:solidFill>
                <a:latin typeface="Century Gothic"/>
                <a:cs typeface="Century Gothic"/>
              </a:rPr>
              <a:t>of </a:t>
            </a:r>
            <a:r>
              <a:rPr sz="1100" spc="-290" dirty="0">
                <a:solidFill>
                  <a:srgbClr val="231F20"/>
                </a:solidFill>
                <a:latin typeface="Century Gothic"/>
                <a:cs typeface="Century Gothic"/>
              </a:rPr>
              <a:t> </a:t>
            </a:r>
            <a:r>
              <a:rPr sz="1100" spc="30" dirty="0">
                <a:solidFill>
                  <a:srgbClr val="231F20"/>
                </a:solidFill>
                <a:latin typeface="Century Gothic"/>
                <a:cs typeface="Century Gothic"/>
              </a:rPr>
              <a:t>thoughts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20" dirty="0">
                <a:solidFill>
                  <a:srgbClr val="231F20"/>
                </a:solidFill>
                <a:latin typeface="Century Gothic"/>
                <a:cs typeface="Century Gothic"/>
              </a:rPr>
              <a:t>mindset.</a:t>
            </a:r>
            <a:r>
              <a:rPr sz="1100" spc="25" dirty="0">
                <a:solidFill>
                  <a:srgbClr val="231F20"/>
                </a:solidFill>
                <a:latin typeface="Century Gothic"/>
                <a:cs typeface="Century Gothic"/>
              </a:rPr>
              <a:t> </a:t>
            </a:r>
            <a:r>
              <a:rPr sz="1100" spc="6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course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covers</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purpose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call,</a:t>
            </a:r>
            <a:r>
              <a:rPr sz="1100" spc="30" dirty="0">
                <a:solidFill>
                  <a:srgbClr val="231F20"/>
                </a:solidFill>
                <a:latin typeface="Century Gothic"/>
                <a:cs typeface="Century Gothic"/>
              </a:rPr>
              <a:t> </a:t>
            </a:r>
            <a:r>
              <a:rPr sz="1100" spc="10" dirty="0">
                <a:solidFill>
                  <a:srgbClr val="231F20"/>
                </a:solidFill>
                <a:latin typeface="Century Gothic"/>
                <a:cs typeface="Century Gothic"/>
              </a:rPr>
              <a:t>who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15" dirty="0">
                <a:solidFill>
                  <a:srgbClr val="231F20"/>
                </a:solidFill>
                <a:latin typeface="Century Gothic"/>
                <a:cs typeface="Century Gothic"/>
              </a:rPr>
              <a:t>call</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 </a:t>
            </a:r>
            <a:r>
              <a:rPr sz="1100" spc="-40" dirty="0">
                <a:solidFill>
                  <a:srgbClr val="231F20"/>
                </a:solidFill>
                <a:latin typeface="Century Gothic"/>
                <a:cs typeface="Century Gothic"/>
              </a:rPr>
              <a:t> </a:t>
            </a:r>
            <a:r>
              <a:rPr sz="1100" spc="-5" dirty="0">
                <a:solidFill>
                  <a:srgbClr val="231F20"/>
                </a:solidFill>
                <a:latin typeface="Century Gothic"/>
                <a:cs typeface="Century Gothic"/>
              </a:rPr>
              <a:t>what</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a:t>
            </a:r>
            <a:r>
              <a:rPr sz="1100" spc="20" dirty="0">
                <a:solidFill>
                  <a:srgbClr val="231F20"/>
                </a:solidFill>
                <a:latin typeface="Century Gothic"/>
                <a:cs typeface="Century Gothic"/>
              </a:rPr>
              <a:t>say</a:t>
            </a:r>
            <a:r>
              <a:rPr sz="1100" spc="30" dirty="0">
                <a:solidFill>
                  <a:srgbClr val="231F20"/>
                </a:solidFill>
                <a:latin typeface="Century Gothic"/>
                <a:cs typeface="Century Gothic"/>
              </a:rPr>
              <a:t> </a:t>
            </a:r>
            <a:r>
              <a:rPr sz="1100" spc="20" dirty="0">
                <a:solidFill>
                  <a:srgbClr val="231F20"/>
                </a:solidFill>
                <a:latin typeface="Century Gothic"/>
                <a:cs typeface="Century Gothic"/>
              </a:rPr>
              <a:t>while</a:t>
            </a:r>
            <a:r>
              <a:rPr sz="1100" spc="25" dirty="0">
                <a:solidFill>
                  <a:srgbClr val="231F20"/>
                </a:solidFill>
                <a:latin typeface="Century Gothic"/>
                <a:cs typeface="Century Gothic"/>
              </a:rPr>
              <a:t> </a:t>
            </a:r>
            <a:r>
              <a:rPr sz="1100" spc="-5" dirty="0">
                <a:solidFill>
                  <a:srgbClr val="231F20"/>
                </a:solidFill>
                <a:latin typeface="Century Gothic"/>
                <a:cs typeface="Century Gothic"/>
              </a:rPr>
              <a:t>on</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call.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Learn</a:t>
            </a:r>
            <a:r>
              <a:rPr sz="1100" spc="30" dirty="0">
                <a:solidFill>
                  <a:srgbClr val="231F20"/>
                </a:solidFill>
                <a:latin typeface="Century Gothic"/>
                <a:cs typeface="Century Gothic"/>
              </a:rPr>
              <a:t> </a:t>
            </a:r>
            <a:r>
              <a:rPr sz="1100" spc="25" dirty="0">
                <a:solidFill>
                  <a:srgbClr val="231F20"/>
                </a:solidFill>
                <a:latin typeface="Century Gothic"/>
                <a:cs typeface="Century Gothic"/>
              </a:rPr>
              <a:t>best </a:t>
            </a:r>
            <a:r>
              <a:rPr sz="1100" dirty="0">
                <a:solidFill>
                  <a:srgbClr val="231F20"/>
                </a:solidFill>
                <a:latin typeface="Century Gothic"/>
                <a:cs typeface="Century Gothic"/>
              </a:rPr>
              <a:t>practices</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40" dirty="0">
                <a:solidFill>
                  <a:srgbClr val="231F20"/>
                </a:solidFill>
                <a:latin typeface="Century Gothic"/>
                <a:cs typeface="Century Gothic"/>
              </a:rPr>
              <a:t>become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proficient</a:t>
            </a:r>
            <a:r>
              <a:rPr sz="1100" spc="25" dirty="0">
                <a:solidFill>
                  <a:srgbClr val="231F20"/>
                </a:solidFill>
                <a:latin typeface="Century Gothic"/>
                <a:cs typeface="Century Gothic"/>
              </a:rPr>
              <a:t> </a:t>
            </a:r>
            <a:r>
              <a:rPr sz="1100" spc="-25" dirty="0">
                <a:solidFill>
                  <a:srgbClr val="231F20"/>
                </a:solidFill>
                <a:latin typeface="Century Gothic"/>
                <a:cs typeface="Century Gothic"/>
              </a:rPr>
              <a:t>at</a:t>
            </a:r>
            <a:r>
              <a:rPr sz="1100" spc="30" dirty="0">
                <a:solidFill>
                  <a:srgbClr val="231F20"/>
                </a:solidFill>
                <a:latin typeface="Century Gothic"/>
                <a:cs typeface="Century Gothic"/>
              </a:rPr>
              <a:t> </a:t>
            </a:r>
            <a:r>
              <a:rPr sz="1100" spc="-35" dirty="0">
                <a:solidFill>
                  <a:srgbClr val="231F20"/>
                </a:solidFill>
                <a:latin typeface="Century Gothic"/>
                <a:cs typeface="Century Gothic"/>
              </a:rPr>
              <a:t>lead </a:t>
            </a:r>
            <a:r>
              <a:rPr sz="1100" spc="-30" dirty="0">
                <a:solidFill>
                  <a:srgbClr val="231F20"/>
                </a:solidFill>
                <a:latin typeface="Century Gothic"/>
                <a:cs typeface="Century Gothic"/>
              </a:rPr>
              <a:t> </a:t>
            </a:r>
            <a:r>
              <a:rPr sz="1100" dirty="0">
                <a:solidFill>
                  <a:srgbClr val="231F20"/>
                </a:solidFill>
                <a:latin typeface="Century Gothic"/>
                <a:cs typeface="Century Gothic"/>
              </a:rPr>
              <a:t>generation</a:t>
            </a:r>
            <a:r>
              <a:rPr sz="1100" spc="25" dirty="0">
                <a:solidFill>
                  <a:srgbClr val="231F20"/>
                </a:solidFill>
                <a:latin typeface="Century Gothic"/>
                <a:cs typeface="Century Gothic"/>
              </a:rPr>
              <a:t> </a:t>
            </a:r>
            <a:r>
              <a:rPr sz="1100" spc="-5" dirty="0">
                <a:solidFill>
                  <a:srgbClr val="231F20"/>
                </a:solidFill>
                <a:latin typeface="Century Gothic"/>
                <a:cs typeface="Century Gothic"/>
              </a:rPr>
              <a:t>via</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phone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prospecting.</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Take</a:t>
            </a:r>
            <a:r>
              <a:rPr sz="1100" spc="25" dirty="0">
                <a:solidFill>
                  <a:srgbClr val="231F20"/>
                </a:solidFill>
                <a:latin typeface="Century Gothic"/>
                <a:cs typeface="Century Gothic"/>
              </a:rPr>
              <a:t> </a:t>
            </a:r>
            <a:r>
              <a:rPr sz="1100" spc="70" dirty="0">
                <a:solidFill>
                  <a:srgbClr val="231F20"/>
                </a:solidFill>
                <a:latin typeface="Century Gothic"/>
                <a:cs typeface="Century Gothic"/>
              </a:rPr>
              <a:t>it</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dirty="0">
                <a:solidFill>
                  <a:srgbClr val="231F20"/>
                </a:solidFill>
                <a:latin typeface="Century Gothic"/>
                <a:cs typeface="Century Gothic"/>
              </a:rPr>
              <a:t>another</a:t>
            </a:r>
            <a:r>
              <a:rPr sz="1100" spc="25" dirty="0">
                <a:solidFill>
                  <a:srgbClr val="231F20"/>
                </a:solidFill>
                <a:latin typeface="Century Gothic"/>
                <a:cs typeface="Century Gothic"/>
              </a:rPr>
              <a:t> </a:t>
            </a:r>
            <a:r>
              <a:rPr sz="1100" spc="5"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by</a:t>
            </a:r>
            <a:r>
              <a:rPr sz="1100" spc="25" dirty="0">
                <a:solidFill>
                  <a:srgbClr val="231F20"/>
                </a:solidFill>
                <a:latin typeface="Century Gothic"/>
                <a:cs typeface="Century Gothic"/>
              </a:rPr>
              <a:t> </a:t>
            </a:r>
            <a:r>
              <a:rPr sz="1100" spc="15" dirty="0">
                <a:solidFill>
                  <a:srgbClr val="231F20"/>
                </a:solidFill>
                <a:latin typeface="Century Gothic"/>
                <a:cs typeface="Century Gothic"/>
              </a:rPr>
              <a:t>incorporating</a:t>
            </a:r>
            <a:r>
              <a:rPr sz="1100" spc="25" dirty="0">
                <a:solidFill>
                  <a:srgbClr val="231F20"/>
                </a:solidFill>
                <a:latin typeface="Century Gothic"/>
                <a:cs typeface="Century Gothic"/>
              </a:rPr>
              <a:t> </a:t>
            </a:r>
            <a:r>
              <a:rPr sz="1100" dirty="0">
                <a:solidFill>
                  <a:srgbClr val="231F20"/>
                </a:solidFill>
                <a:latin typeface="Century Gothic"/>
                <a:cs typeface="Century Gothic"/>
              </a:rPr>
              <a:t>the </a:t>
            </a:r>
            <a:r>
              <a:rPr sz="1100" spc="5" dirty="0">
                <a:solidFill>
                  <a:srgbClr val="231F20"/>
                </a:solidFill>
                <a:latin typeface="Century Gothic"/>
                <a:cs typeface="Century Gothic"/>
              </a:rPr>
              <a:t> </a:t>
            </a:r>
            <a:r>
              <a:rPr sz="1100" spc="-50" dirty="0">
                <a:solidFill>
                  <a:srgbClr val="231F20"/>
                </a:solidFill>
                <a:latin typeface="Century Gothic"/>
                <a:cs typeface="Century Gothic"/>
              </a:rPr>
              <a:t>advanced</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phone</a:t>
            </a:r>
            <a:r>
              <a:rPr sz="1100" spc="25" dirty="0">
                <a:solidFill>
                  <a:srgbClr val="231F20"/>
                </a:solidFill>
                <a:latin typeface="Century Gothic"/>
                <a:cs typeface="Century Gothic"/>
              </a:rPr>
              <a:t> </a:t>
            </a:r>
            <a:r>
              <a:rPr sz="1100" spc="15" dirty="0">
                <a:solidFill>
                  <a:srgbClr val="231F20"/>
                </a:solidFill>
                <a:latin typeface="Century Gothic"/>
                <a:cs typeface="Century Gothic"/>
              </a:rPr>
              <a:t>prospecting</a:t>
            </a:r>
            <a:r>
              <a:rPr sz="1100" spc="25" dirty="0">
                <a:solidFill>
                  <a:srgbClr val="231F20"/>
                </a:solidFill>
                <a:latin typeface="Century Gothic"/>
                <a:cs typeface="Century Gothic"/>
              </a:rPr>
              <a:t> </a:t>
            </a:r>
            <a:r>
              <a:rPr sz="1100" spc="85" dirty="0">
                <a:solidFill>
                  <a:srgbClr val="231F20"/>
                </a:solidFill>
                <a:latin typeface="Century Gothic"/>
                <a:cs typeface="Century Gothic"/>
              </a:rPr>
              <a:t>skills</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covered</a:t>
            </a:r>
            <a:r>
              <a:rPr sz="1100" spc="30"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25" dirty="0">
                <a:solidFill>
                  <a:srgbClr val="231F20"/>
                </a:solidFill>
                <a:latin typeface="Century Gothic"/>
                <a:cs typeface="Century Gothic"/>
              </a:rPr>
              <a:t> </a:t>
            </a:r>
            <a:r>
              <a:rPr sz="1100" spc="5" dirty="0">
                <a:solidFill>
                  <a:srgbClr val="231F20"/>
                </a:solidFill>
                <a:latin typeface="Century Gothic"/>
                <a:cs typeface="Century Gothic"/>
              </a:rPr>
              <a:t>course.</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30" dirty="0">
                <a:solidFill>
                  <a:srgbClr val="231F20"/>
                </a:solidFill>
                <a:latin typeface="Century Gothic"/>
                <a:cs typeface="Century Gothic"/>
              </a:rPr>
              <a:t> </a:t>
            </a:r>
            <a:r>
              <a:rPr sz="1100" spc="45" dirty="0">
                <a:solidFill>
                  <a:srgbClr val="231F20"/>
                </a:solidFill>
                <a:latin typeface="Century Gothic"/>
                <a:cs typeface="Century Gothic"/>
              </a:rPr>
              <a:t>Levels)</a:t>
            </a:r>
            <a:endParaRPr sz="1100">
              <a:latin typeface="Century Gothic"/>
              <a:cs typeface="Century Gothic"/>
            </a:endParaRPr>
          </a:p>
        </p:txBody>
      </p:sp>
      <p:sp>
        <p:nvSpPr>
          <p:cNvPr id="3" name="object 3"/>
          <p:cNvSpPr/>
          <p:nvPr/>
        </p:nvSpPr>
        <p:spPr>
          <a:xfrm>
            <a:off x="457200" y="9144000"/>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pic>
        <p:nvPicPr>
          <p:cNvPr id="4" name="object 4"/>
          <p:cNvPicPr/>
          <p:nvPr/>
        </p:nvPicPr>
        <p:blipFill>
          <a:blip r:embed="rId2" cstate="print"/>
          <a:stretch>
            <a:fillRect/>
          </a:stretch>
        </p:blipFill>
        <p:spPr>
          <a:xfrm>
            <a:off x="914406" y="9372604"/>
            <a:ext cx="1762456" cy="225616"/>
          </a:xfrm>
          <a:prstGeom prst="rect">
            <a:avLst/>
          </a:prstGeom>
        </p:spPr>
      </p:pic>
      <p:sp>
        <p:nvSpPr>
          <p:cNvPr id="5" name="object 5"/>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56</a:t>
            </a:fld>
            <a:endParaRPr spc="135"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901700" y="850900"/>
            <a:ext cx="5925185" cy="5179695"/>
          </a:xfrm>
          <a:prstGeom prst="rect">
            <a:avLst/>
          </a:prstGeom>
        </p:spPr>
        <p:txBody>
          <a:bodyPr vert="horz" wrap="square" lIns="0" tIns="12700" rIns="0" bIns="0" rtlCol="0">
            <a:spAutoFit/>
          </a:bodyPr>
          <a:lstStyle/>
          <a:p>
            <a:pPr marL="43180" algn="ctr">
              <a:lnSpc>
                <a:spcPct val="100000"/>
              </a:lnSpc>
              <a:spcBef>
                <a:spcPts val="100"/>
              </a:spcBef>
            </a:pPr>
            <a:r>
              <a:rPr sz="1600" b="1" u="sng" spc="110" dirty="0">
                <a:solidFill>
                  <a:srgbClr val="231F20"/>
                </a:solidFill>
                <a:uFill>
                  <a:solidFill>
                    <a:srgbClr val="231F20"/>
                  </a:solidFill>
                </a:uFill>
                <a:latin typeface="Trebuchet MS"/>
                <a:cs typeface="Trebuchet MS"/>
              </a:rPr>
              <a:t>MOMENTUM</a:t>
            </a:r>
            <a:r>
              <a:rPr sz="1600" b="1" u="sng" spc="-90"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LEAD</a:t>
            </a:r>
            <a:r>
              <a:rPr sz="1600" b="1" u="sng" spc="-85" dirty="0">
                <a:solidFill>
                  <a:srgbClr val="231F20"/>
                </a:solidFill>
                <a:uFill>
                  <a:solidFill>
                    <a:srgbClr val="231F20"/>
                  </a:solidFill>
                </a:uFill>
                <a:latin typeface="Trebuchet MS"/>
                <a:cs typeface="Trebuchet MS"/>
              </a:rPr>
              <a:t> </a:t>
            </a:r>
            <a:r>
              <a:rPr sz="1600" b="1" u="sng" spc="90" dirty="0">
                <a:solidFill>
                  <a:srgbClr val="231F20"/>
                </a:solidFill>
                <a:uFill>
                  <a:solidFill>
                    <a:srgbClr val="231F20"/>
                  </a:solidFill>
                </a:uFill>
                <a:latin typeface="Trebuchet MS"/>
                <a:cs typeface="Trebuchet MS"/>
              </a:rPr>
              <a:t>CONVERSION</a:t>
            </a:r>
            <a:r>
              <a:rPr sz="1600" b="1" u="sng" spc="-90" dirty="0">
                <a:solidFill>
                  <a:srgbClr val="231F20"/>
                </a:solidFill>
                <a:uFill>
                  <a:solidFill>
                    <a:srgbClr val="231F20"/>
                  </a:solidFill>
                </a:uFill>
                <a:latin typeface="Trebuchet MS"/>
                <a:cs typeface="Trebuchet MS"/>
              </a:rPr>
              <a:t> </a:t>
            </a:r>
            <a:r>
              <a:rPr sz="1600" b="1" u="sng" spc="80" dirty="0">
                <a:solidFill>
                  <a:srgbClr val="231F20"/>
                </a:solidFill>
                <a:uFill>
                  <a:solidFill>
                    <a:srgbClr val="231F20"/>
                  </a:solidFill>
                </a:uFill>
                <a:latin typeface="Trebuchet MS"/>
                <a:cs typeface="Trebuchet MS"/>
              </a:rPr>
              <a:t>COURSES</a:t>
            </a:r>
            <a:endParaRPr sz="1600">
              <a:latin typeface="Trebuchet MS"/>
              <a:cs typeface="Trebuchet MS"/>
            </a:endParaRPr>
          </a:p>
          <a:p>
            <a:pPr marL="22860" algn="ctr">
              <a:lnSpc>
                <a:spcPct val="100000"/>
              </a:lnSpc>
              <a:spcBef>
                <a:spcPts val="1400"/>
              </a:spcBef>
            </a:pPr>
            <a:r>
              <a:rPr sz="1400" b="1" spc="15" dirty="0">
                <a:solidFill>
                  <a:srgbClr val="E31836"/>
                </a:solidFill>
                <a:latin typeface="Trebuchet MS"/>
                <a:cs typeface="Trebuchet MS"/>
              </a:rPr>
              <a:t>It</a:t>
            </a:r>
            <a:r>
              <a:rPr sz="1400" b="1" spc="-100" dirty="0">
                <a:solidFill>
                  <a:srgbClr val="E31836"/>
                </a:solidFill>
                <a:latin typeface="Trebuchet MS"/>
                <a:cs typeface="Trebuchet MS"/>
              </a:rPr>
              <a:t> </a:t>
            </a:r>
            <a:r>
              <a:rPr sz="1400" b="1" spc="-20" dirty="0">
                <a:solidFill>
                  <a:srgbClr val="E31836"/>
                </a:solidFill>
                <a:latin typeface="Trebuchet MS"/>
                <a:cs typeface="Trebuchet MS"/>
              </a:rPr>
              <a:t>doesn’t</a:t>
            </a:r>
            <a:r>
              <a:rPr sz="1400" b="1" spc="-95" dirty="0">
                <a:solidFill>
                  <a:srgbClr val="E31836"/>
                </a:solidFill>
                <a:latin typeface="Trebuchet MS"/>
                <a:cs typeface="Trebuchet MS"/>
              </a:rPr>
              <a:t> </a:t>
            </a:r>
            <a:r>
              <a:rPr sz="1400" b="1" spc="60" dirty="0">
                <a:solidFill>
                  <a:srgbClr val="E31836"/>
                </a:solidFill>
                <a:latin typeface="Trebuchet MS"/>
                <a:cs typeface="Trebuchet MS"/>
              </a:rPr>
              <a:t>do</a:t>
            </a:r>
            <a:r>
              <a:rPr sz="1400" b="1" spc="-95" dirty="0">
                <a:solidFill>
                  <a:srgbClr val="E31836"/>
                </a:solidFill>
                <a:latin typeface="Trebuchet MS"/>
                <a:cs typeface="Trebuchet MS"/>
              </a:rPr>
              <a:t> </a:t>
            </a:r>
            <a:r>
              <a:rPr sz="1400" b="1" dirty="0">
                <a:solidFill>
                  <a:srgbClr val="E31836"/>
                </a:solidFill>
                <a:latin typeface="Trebuchet MS"/>
                <a:cs typeface="Trebuchet MS"/>
              </a:rPr>
              <a:t>any</a:t>
            </a:r>
            <a:r>
              <a:rPr sz="1400" b="1" spc="-95" dirty="0">
                <a:solidFill>
                  <a:srgbClr val="E31836"/>
                </a:solidFill>
                <a:latin typeface="Trebuchet MS"/>
                <a:cs typeface="Trebuchet MS"/>
              </a:rPr>
              <a:t> </a:t>
            </a:r>
            <a:r>
              <a:rPr sz="1400" b="1" spc="80" dirty="0">
                <a:solidFill>
                  <a:srgbClr val="E31836"/>
                </a:solidFill>
                <a:latin typeface="Trebuchet MS"/>
                <a:cs typeface="Trebuchet MS"/>
              </a:rPr>
              <a:t>good</a:t>
            </a:r>
            <a:r>
              <a:rPr sz="1400" b="1" spc="-100" dirty="0">
                <a:solidFill>
                  <a:srgbClr val="E31836"/>
                </a:solidFill>
                <a:latin typeface="Trebuchet MS"/>
                <a:cs typeface="Trebuchet MS"/>
              </a:rPr>
              <a:t> </a:t>
            </a:r>
            <a:r>
              <a:rPr sz="1400" b="1" spc="35" dirty="0">
                <a:solidFill>
                  <a:srgbClr val="E31836"/>
                </a:solidFill>
                <a:latin typeface="Trebuchet MS"/>
                <a:cs typeface="Trebuchet MS"/>
              </a:rPr>
              <a:t>to</a:t>
            </a:r>
            <a:r>
              <a:rPr sz="1400" b="1" spc="-95" dirty="0">
                <a:solidFill>
                  <a:srgbClr val="E31836"/>
                </a:solidFill>
                <a:latin typeface="Trebuchet MS"/>
                <a:cs typeface="Trebuchet MS"/>
              </a:rPr>
              <a:t> </a:t>
            </a:r>
            <a:r>
              <a:rPr sz="1400" b="1" spc="110" dirty="0">
                <a:solidFill>
                  <a:srgbClr val="E31836"/>
                </a:solidFill>
                <a:latin typeface="Trebuchet MS"/>
                <a:cs typeface="Trebuchet MS"/>
              </a:rPr>
              <a:t>go</a:t>
            </a:r>
            <a:r>
              <a:rPr sz="1400" b="1" spc="-95" dirty="0">
                <a:solidFill>
                  <a:srgbClr val="E31836"/>
                </a:solidFill>
                <a:latin typeface="Trebuchet MS"/>
                <a:cs typeface="Trebuchet MS"/>
              </a:rPr>
              <a:t> </a:t>
            </a:r>
            <a:r>
              <a:rPr sz="1400" b="1" spc="35" dirty="0">
                <a:solidFill>
                  <a:srgbClr val="E31836"/>
                </a:solidFill>
                <a:latin typeface="Trebuchet MS"/>
                <a:cs typeface="Trebuchet MS"/>
              </a:rPr>
              <a:t>to</a:t>
            </a:r>
            <a:r>
              <a:rPr sz="1400" b="1" spc="-95" dirty="0">
                <a:solidFill>
                  <a:srgbClr val="E31836"/>
                </a:solidFill>
                <a:latin typeface="Trebuchet MS"/>
                <a:cs typeface="Trebuchet MS"/>
              </a:rPr>
              <a:t> </a:t>
            </a:r>
            <a:r>
              <a:rPr sz="1400" b="1" spc="10" dirty="0">
                <a:solidFill>
                  <a:srgbClr val="E31836"/>
                </a:solidFill>
                <a:latin typeface="Trebuchet MS"/>
                <a:cs typeface="Trebuchet MS"/>
              </a:rPr>
              <a:t>bat</a:t>
            </a:r>
            <a:r>
              <a:rPr sz="1400" b="1" spc="-95" dirty="0">
                <a:solidFill>
                  <a:srgbClr val="E31836"/>
                </a:solidFill>
                <a:latin typeface="Trebuchet MS"/>
                <a:cs typeface="Trebuchet MS"/>
              </a:rPr>
              <a:t> </a:t>
            </a:r>
            <a:r>
              <a:rPr sz="1400" b="1" spc="-30" dirty="0">
                <a:solidFill>
                  <a:srgbClr val="E31836"/>
                </a:solidFill>
                <a:latin typeface="Trebuchet MS"/>
                <a:cs typeface="Trebuchet MS"/>
              </a:rPr>
              <a:t>if</a:t>
            </a:r>
            <a:r>
              <a:rPr sz="1400" b="1" spc="-100" dirty="0">
                <a:solidFill>
                  <a:srgbClr val="E31836"/>
                </a:solidFill>
                <a:latin typeface="Trebuchet MS"/>
                <a:cs typeface="Trebuchet MS"/>
              </a:rPr>
              <a:t> </a:t>
            </a:r>
            <a:r>
              <a:rPr sz="1400" b="1" spc="25" dirty="0">
                <a:solidFill>
                  <a:srgbClr val="E31836"/>
                </a:solidFill>
                <a:latin typeface="Trebuchet MS"/>
                <a:cs typeface="Trebuchet MS"/>
              </a:rPr>
              <a:t>you</a:t>
            </a:r>
            <a:r>
              <a:rPr sz="1400" b="1" spc="-95" dirty="0">
                <a:solidFill>
                  <a:srgbClr val="E31836"/>
                </a:solidFill>
                <a:latin typeface="Trebuchet MS"/>
                <a:cs typeface="Trebuchet MS"/>
              </a:rPr>
              <a:t> </a:t>
            </a:r>
            <a:r>
              <a:rPr sz="1400" b="1" spc="-20" dirty="0">
                <a:solidFill>
                  <a:srgbClr val="E31836"/>
                </a:solidFill>
                <a:latin typeface="Trebuchet MS"/>
                <a:cs typeface="Trebuchet MS"/>
              </a:rPr>
              <a:t>don’t</a:t>
            </a:r>
            <a:r>
              <a:rPr sz="1400" b="1" spc="-95" dirty="0">
                <a:solidFill>
                  <a:srgbClr val="E31836"/>
                </a:solidFill>
                <a:latin typeface="Trebuchet MS"/>
                <a:cs typeface="Trebuchet MS"/>
              </a:rPr>
              <a:t> </a:t>
            </a:r>
            <a:r>
              <a:rPr sz="1400" b="1" spc="25" dirty="0">
                <a:solidFill>
                  <a:srgbClr val="E31836"/>
                </a:solidFill>
                <a:latin typeface="Trebuchet MS"/>
                <a:cs typeface="Trebuchet MS"/>
              </a:rPr>
              <a:t>knock</a:t>
            </a:r>
            <a:r>
              <a:rPr sz="1400" b="1" spc="-95" dirty="0">
                <a:solidFill>
                  <a:srgbClr val="E31836"/>
                </a:solidFill>
                <a:latin typeface="Trebuchet MS"/>
                <a:cs typeface="Trebuchet MS"/>
              </a:rPr>
              <a:t> </a:t>
            </a:r>
            <a:r>
              <a:rPr sz="1400" b="1" spc="-25" dirty="0">
                <a:solidFill>
                  <a:srgbClr val="E31836"/>
                </a:solidFill>
                <a:latin typeface="Trebuchet MS"/>
                <a:cs typeface="Trebuchet MS"/>
              </a:rPr>
              <a:t>it</a:t>
            </a:r>
            <a:r>
              <a:rPr sz="1400" b="1" spc="-100" dirty="0">
                <a:solidFill>
                  <a:srgbClr val="E31836"/>
                </a:solidFill>
                <a:latin typeface="Trebuchet MS"/>
                <a:cs typeface="Trebuchet MS"/>
              </a:rPr>
              <a:t> </a:t>
            </a:r>
            <a:r>
              <a:rPr sz="1400" b="1" spc="25" dirty="0">
                <a:solidFill>
                  <a:srgbClr val="E31836"/>
                </a:solidFill>
                <a:latin typeface="Trebuchet MS"/>
                <a:cs typeface="Trebuchet MS"/>
              </a:rPr>
              <a:t>out</a:t>
            </a:r>
            <a:r>
              <a:rPr sz="1400" b="1" spc="-95" dirty="0">
                <a:solidFill>
                  <a:srgbClr val="E31836"/>
                </a:solidFill>
                <a:latin typeface="Trebuchet MS"/>
                <a:cs typeface="Trebuchet MS"/>
              </a:rPr>
              <a:t> </a:t>
            </a:r>
            <a:r>
              <a:rPr sz="1400" b="1" spc="30" dirty="0">
                <a:solidFill>
                  <a:srgbClr val="E31836"/>
                </a:solidFill>
                <a:latin typeface="Trebuchet MS"/>
                <a:cs typeface="Trebuchet MS"/>
              </a:rPr>
              <a:t>of</a:t>
            </a:r>
            <a:r>
              <a:rPr sz="1400" b="1" spc="-95" dirty="0">
                <a:solidFill>
                  <a:srgbClr val="E31836"/>
                </a:solidFill>
                <a:latin typeface="Trebuchet MS"/>
                <a:cs typeface="Trebuchet MS"/>
              </a:rPr>
              <a:t> </a:t>
            </a:r>
            <a:r>
              <a:rPr sz="1400" b="1" spc="-15" dirty="0">
                <a:solidFill>
                  <a:srgbClr val="E31836"/>
                </a:solidFill>
                <a:latin typeface="Trebuchet MS"/>
                <a:cs typeface="Trebuchet MS"/>
              </a:rPr>
              <a:t>the</a:t>
            </a:r>
            <a:r>
              <a:rPr sz="1400" b="1" spc="-95" dirty="0">
                <a:solidFill>
                  <a:srgbClr val="E31836"/>
                </a:solidFill>
                <a:latin typeface="Trebuchet MS"/>
                <a:cs typeface="Trebuchet MS"/>
              </a:rPr>
              <a:t> </a:t>
            </a:r>
            <a:r>
              <a:rPr sz="1400" b="1" spc="-30" dirty="0">
                <a:solidFill>
                  <a:srgbClr val="E31836"/>
                </a:solidFill>
                <a:latin typeface="Trebuchet MS"/>
                <a:cs typeface="Trebuchet MS"/>
              </a:rPr>
              <a:t>park!</a:t>
            </a:r>
            <a:endParaRPr sz="1400">
              <a:latin typeface="Trebuchet MS"/>
              <a:cs typeface="Trebuchet MS"/>
            </a:endParaRPr>
          </a:p>
          <a:p>
            <a:pPr>
              <a:lnSpc>
                <a:spcPct val="100000"/>
              </a:lnSpc>
              <a:spcBef>
                <a:spcPts val="25"/>
              </a:spcBef>
            </a:pPr>
            <a:endParaRPr sz="2200">
              <a:latin typeface="Trebuchet MS"/>
              <a:cs typeface="Trebuchet MS"/>
            </a:endParaRPr>
          </a:p>
          <a:p>
            <a:pPr marL="12700">
              <a:lnSpc>
                <a:spcPct val="100000"/>
              </a:lnSpc>
            </a:pPr>
            <a:r>
              <a:rPr sz="1100" b="1" spc="10" dirty="0">
                <a:solidFill>
                  <a:srgbClr val="231F20"/>
                </a:solidFill>
                <a:latin typeface="Tahoma"/>
                <a:cs typeface="Tahoma"/>
              </a:rPr>
              <a:t>Basic</a:t>
            </a:r>
            <a:r>
              <a:rPr sz="1100" b="1" spc="-10" dirty="0">
                <a:solidFill>
                  <a:srgbClr val="231F20"/>
                </a:solidFill>
                <a:latin typeface="Tahoma"/>
                <a:cs typeface="Tahoma"/>
              </a:rPr>
              <a:t> </a:t>
            </a:r>
            <a:r>
              <a:rPr sz="1100" b="1" spc="5" dirty="0">
                <a:solidFill>
                  <a:srgbClr val="231F20"/>
                </a:solidFill>
                <a:latin typeface="Tahoma"/>
                <a:cs typeface="Tahoma"/>
              </a:rPr>
              <a:t>Listing</a:t>
            </a:r>
            <a:r>
              <a:rPr sz="1100" b="1" spc="-10" dirty="0">
                <a:solidFill>
                  <a:srgbClr val="231F20"/>
                </a:solidFill>
                <a:latin typeface="Tahoma"/>
                <a:cs typeface="Tahoma"/>
              </a:rPr>
              <a:t> </a:t>
            </a:r>
            <a:r>
              <a:rPr sz="1100" b="1" spc="15" dirty="0">
                <a:solidFill>
                  <a:srgbClr val="231F20"/>
                </a:solidFill>
                <a:latin typeface="Tahoma"/>
                <a:cs typeface="Tahoma"/>
              </a:rPr>
              <a:t>Conversion</a:t>
            </a:r>
            <a:endParaRPr sz="1100">
              <a:latin typeface="Tahoma"/>
              <a:cs typeface="Tahoma"/>
            </a:endParaRPr>
          </a:p>
          <a:p>
            <a:pPr marL="12700" marR="93980">
              <a:lnSpc>
                <a:spcPct val="100000"/>
              </a:lnSpc>
              <a:spcBef>
                <a:spcPts val="25"/>
              </a:spcBef>
            </a:pPr>
            <a:r>
              <a:rPr sz="1100" spc="-15" dirty="0">
                <a:solidFill>
                  <a:srgbClr val="231F20"/>
                </a:solidFill>
                <a:latin typeface="Century Gothic"/>
                <a:cs typeface="Century Gothic"/>
              </a:rPr>
              <a:t>Teaches </a:t>
            </a:r>
            <a:r>
              <a:rPr sz="1100" spc="-114" dirty="0">
                <a:solidFill>
                  <a:srgbClr val="231F20"/>
                </a:solidFill>
                <a:latin typeface="Century Gothic"/>
                <a:cs typeface="Century Gothic"/>
              </a:rPr>
              <a:t>a</a:t>
            </a:r>
            <a:r>
              <a:rPr sz="1100" spc="-110" dirty="0">
                <a:solidFill>
                  <a:srgbClr val="231F20"/>
                </a:solidFill>
                <a:latin typeface="Century Gothic"/>
                <a:cs typeface="Century Gothic"/>
              </a:rPr>
              <a:t> </a:t>
            </a:r>
            <a:r>
              <a:rPr sz="1100" dirty="0">
                <a:solidFill>
                  <a:srgbClr val="231F20"/>
                </a:solidFill>
                <a:latin typeface="Century Gothic"/>
                <a:cs typeface="Century Gothic"/>
              </a:rPr>
              <a:t>proven, </a:t>
            </a:r>
            <a:r>
              <a:rPr sz="1100" spc="25" dirty="0">
                <a:solidFill>
                  <a:srgbClr val="231F20"/>
                </a:solidFill>
                <a:latin typeface="Century Gothic"/>
                <a:cs typeface="Century Gothic"/>
              </a:rPr>
              <a:t>professional </a:t>
            </a:r>
            <a:r>
              <a:rPr sz="1100" spc="55" dirty="0">
                <a:solidFill>
                  <a:srgbClr val="231F20"/>
                </a:solidFill>
                <a:latin typeface="Century Gothic"/>
                <a:cs typeface="Century Gothic"/>
              </a:rPr>
              <a:t>listing </a:t>
            </a:r>
            <a:r>
              <a:rPr sz="1100" spc="5" dirty="0">
                <a:solidFill>
                  <a:srgbClr val="231F20"/>
                </a:solidFill>
                <a:latin typeface="Century Gothic"/>
                <a:cs typeface="Century Gothic"/>
              </a:rPr>
              <a:t>conversation. </a:t>
            </a:r>
            <a:r>
              <a:rPr sz="1100" spc="60" dirty="0">
                <a:solidFill>
                  <a:srgbClr val="231F20"/>
                </a:solidFill>
                <a:latin typeface="Century Gothic"/>
                <a:cs typeface="Century Gothic"/>
              </a:rPr>
              <a:t>The </a:t>
            </a:r>
            <a:r>
              <a:rPr sz="1100" spc="25" dirty="0">
                <a:solidFill>
                  <a:srgbClr val="231F20"/>
                </a:solidFill>
                <a:latin typeface="Century Gothic"/>
                <a:cs typeface="Century Gothic"/>
              </a:rPr>
              <a:t>five </a:t>
            </a:r>
            <a:r>
              <a:rPr sz="1100" spc="20" dirty="0">
                <a:solidFill>
                  <a:srgbClr val="231F20"/>
                </a:solidFill>
                <a:latin typeface="Century Gothic"/>
                <a:cs typeface="Century Gothic"/>
              </a:rPr>
              <a:t>s</a:t>
            </a:r>
            <a:r>
              <a:rPr sz="1100" spc="20" dirty="0">
                <a:solidFill>
                  <a:srgbClr val="231F20"/>
                </a:solidFill>
                <a:latin typeface="Verdana"/>
                <a:cs typeface="Verdana"/>
              </a:rPr>
              <a:t>tages </a:t>
            </a:r>
            <a:r>
              <a:rPr sz="1100" spc="30" dirty="0">
                <a:solidFill>
                  <a:srgbClr val="231F20"/>
                </a:solidFill>
                <a:latin typeface="Verdana"/>
                <a:cs typeface="Verdana"/>
              </a:rPr>
              <a:t>of </a:t>
            </a:r>
            <a:r>
              <a:rPr sz="1100" spc="-25" dirty="0">
                <a:solidFill>
                  <a:srgbClr val="231F20"/>
                </a:solidFill>
                <a:latin typeface="Verdana"/>
                <a:cs typeface="Verdana"/>
              </a:rPr>
              <a:t>an </a:t>
            </a:r>
            <a:r>
              <a:rPr sz="1100" spc="-5" dirty="0">
                <a:solidFill>
                  <a:srgbClr val="231F20"/>
                </a:solidFill>
                <a:latin typeface="Verdana"/>
                <a:cs typeface="Verdana"/>
              </a:rPr>
              <a:t>eff</a:t>
            </a:r>
            <a:r>
              <a:rPr sz="1100" spc="-5" dirty="0">
                <a:solidFill>
                  <a:srgbClr val="231F20"/>
                </a:solidFill>
                <a:latin typeface="Century Gothic"/>
                <a:cs typeface="Century Gothic"/>
              </a:rPr>
              <a:t>ective </a:t>
            </a:r>
            <a:r>
              <a:rPr sz="1100" dirty="0">
                <a:solidFill>
                  <a:srgbClr val="231F20"/>
                </a:solidFill>
                <a:latin typeface="Century Gothic"/>
                <a:cs typeface="Century Gothic"/>
              </a:rPr>
              <a:t> </a:t>
            </a:r>
            <a:r>
              <a:rPr sz="1100" spc="55" dirty="0">
                <a:solidFill>
                  <a:srgbClr val="231F20"/>
                </a:solidFill>
                <a:latin typeface="Century Gothic"/>
                <a:cs typeface="Century Gothic"/>
              </a:rPr>
              <a:t>listing</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conversation</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covered</a:t>
            </a:r>
            <a:r>
              <a:rPr sz="1100" spc="30" dirty="0">
                <a:solidFill>
                  <a:srgbClr val="231F20"/>
                </a:solidFill>
                <a:latin typeface="Century Gothic"/>
                <a:cs typeface="Century Gothic"/>
              </a:rPr>
              <a:t> </a:t>
            </a:r>
            <a:r>
              <a:rPr sz="1100" spc="35" dirty="0">
                <a:solidFill>
                  <a:srgbClr val="231F20"/>
                </a:solidFill>
                <a:latin typeface="Century Gothic"/>
                <a:cs typeface="Century Gothic"/>
              </a:rPr>
              <a:t>in</a:t>
            </a:r>
            <a:r>
              <a:rPr sz="1100" spc="30" dirty="0">
                <a:solidFill>
                  <a:srgbClr val="231F20"/>
                </a:solidFill>
                <a:latin typeface="Century Gothic"/>
                <a:cs typeface="Century Gothic"/>
              </a:rPr>
              <a:t> </a:t>
            </a:r>
            <a:r>
              <a:rPr sz="1100" spc="-5" dirty="0">
                <a:solidFill>
                  <a:srgbClr val="231F20"/>
                </a:solidFill>
                <a:latin typeface="Century Gothic"/>
                <a:cs typeface="Century Gothic"/>
              </a:rPr>
              <a:t>detail.</a:t>
            </a:r>
            <a:r>
              <a:rPr sz="1100" spc="30" dirty="0">
                <a:solidFill>
                  <a:srgbClr val="231F20"/>
                </a:solidFill>
                <a:latin typeface="Century Gothic"/>
                <a:cs typeface="Century Gothic"/>
              </a:rPr>
              <a:t> </a:t>
            </a:r>
            <a:r>
              <a:rPr sz="1100" spc="10" dirty="0">
                <a:solidFill>
                  <a:srgbClr val="231F20"/>
                </a:solidFill>
                <a:latin typeface="Century Gothic"/>
                <a:cs typeface="Century Gothic"/>
              </a:rPr>
              <a:t>Attendees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45" dirty="0">
                <a:solidFill>
                  <a:srgbClr val="231F20"/>
                </a:solidFill>
                <a:latin typeface="Century Gothic"/>
                <a:cs typeface="Century Gothic"/>
              </a:rPr>
              <a:t>be</a:t>
            </a:r>
            <a:r>
              <a:rPr sz="1100" spc="30" dirty="0">
                <a:solidFill>
                  <a:srgbClr val="231F20"/>
                </a:solidFill>
                <a:latin typeface="Century Gothic"/>
                <a:cs typeface="Century Gothic"/>
              </a:rPr>
              <a:t> </a:t>
            </a:r>
            <a:r>
              <a:rPr sz="1100" spc="5" dirty="0">
                <a:solidFill>
                  <a:srgbClr val="231F20"/>
                </a:solidFill>
                <a:latin typeface="Century Gothic"/>
                <a:cs typeface="Century Gothic"/>
              </a:rPr>
              <a:t>exposed</a:t>
            </a:r>
            <a:r>
              <a:rPr sz="1100" spc="30" dirty="0">
                <a:solidFill>
                  <a:srgbClr val="231F20"/>
                </a:solidFill>
                <a:latin typeface="Century Gothic"/>
                <a:cs typeface="Century Gothic"/>
              </a:rPr>
              <a:t> to </a:t>
            </a:r>
            <a:r>
              <a:rPr sz="1100" spc="25" dirty="0">
                <a:solidFill>
                  <a:srgbClr val="231F20"/>
                </a:solidFill>
                <a:latin typeface="Century Gothic"/>
                <a:cs typeface="Century Gothic"/>
              </a:rPr>
              <a:t>professional </a:t>
            </a:r>
            <a:r>
              <a:rPr sz="1100" spc="-290"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tools</a:t>
            </a:r>
            <a:r>
              <a:rPr sz="1100" spc="30" dirty="0">
                <a:solidFill>
                  <a:srgbClr val="231F20"/>
                </a:solidFill>
                <a:latin typeface="Century Gothic"/>
                <a:cs typeface="Century Gothic"/>
              </a:rPr>
              <a:t> </a:t>
            </a:r>
            <a:r>
              <a:rPr sz="1100" dirty="0">
                <a:solidFill>
                  <a:srgbClr val="231F20"/>
                </a:solidFill>
                <a:latin typeface="Century Gothic"/>
                <a:cs typeface="Century Gothic"/>
              </a:rPr>
              <a:t>designed</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40" dirty="0">
                <a:solidFill>
                  <a:srgbClr val="231F20"/>
                </a:solidFill>
                <a:latin typeface="Century Gothic"/>
                <a:cs typeface="Century Gothic"/>
              </a:rPr>
              <a:t>set</a:t>
            </a:r>
            <a:r>
              <a:rPr sz="1100" spc="30" dirty="0">
                <a:solidFill>
                  <a:srgbClr val="231F20"/>
                </a:solidFill>
                <a:latin typeface="Century Gothic"/>
                <a:cs typeface="Century Gothic"/>
              </a:rPr>
              <a:t> </a:t>
            </a:r>
            <a:r>
              <a:rPr sz="1100" spc="5" dirty="0">
                <a:solidFill>
                  <a:srgbClr val="231F20"/>
                </a:solidFill>
                <a:latin typeface="Century Gothic"/>
                <a:cs typeface="Century Gothic"/>
              </a:rPr>
              <a:t>them</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apart</a:t>
            </a:r>
            <a:r>
              <a:rPr sz="1100" spc="25" dirty="0">
                <a:solidFill>
                  <a:srgbClr val="231F20"/>
                </a:solidFill>
                <a:latin typeface="Century Gothic"/>
                <a:cs typeface="Century Gothic"/>
              </a:rPr>
              <a:t> </a:t>
            </a:r>
            <a:r>
              <a:rPr sz="1100" spc="40" dirty="0">
                <a:solidFill>
                  <a:srgbClr val="231F20"/>
                </a:solidFill>
                <a:latin typeface="Century Gothic"/>
                <a:cs typeface="Century Gothic"/>
              </a:rPr>
              <a:t>from</a:t>
            </a:r>
            <a:r>
              <a:rPr sz="1100" spc="30"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30" dirty="0">
                <a:solidFill>
                  <a:srgbClr val="231F20"/>
                </a:solidFill>
                <a:latin typeface="Century Gothic"/>
                <a:cs typeface="Century Gothic"/>
              </a:rPr>
              <a:t> </a:t>
            </a:r>
            <a:r>
              <a:rPr sz="1100" spc="5" dirty="0">
                <a:solidFill>
                  <a:srgbClr val="231F20"/>
                </a:solidFill>
                <a:latin typeface="Century Gothic"/>
                <a:cs typeface="Century Gothic"/>
              </a:rPr>
              <a:t>competition.</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 </a:t>
            </a:r>
            <a:r>
              <a:rPr sz="1100" spc="6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0" dirty="0">
                <a:solidFill>
                  <a:srgbClr val="231F20"/>
                </a:solidFill>
                <a:latin typeface="Century Gothic"/>
                <a:cs typeface="Century Gothic"/>
              </a:rPr>
              <a:t> </a:t>
            </a:r>
            <a:r>
              <a:rPr sz="1100" spc="45"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15" dirty="0">
                <a:solidFill>
                  <a:srgbClr val="231F20"/>
                </a:solidFill>
                <a:latin typeface="Century Gothic"/>
                <a:cs typeface="Century Gothic"/>
              </a:rPr>
              <a:t>(Phase</a:t>
            </a:r>
            <a:r>
              <a:rPr sz="1100" spc="25" dirty="0">
                <a:solidFill>
                  <a:srgbClr val="231F20"/>
                </a:solidFill>
                <a:latin typeface="Century Gothic"/>
                <a:cs typeface="Century Gothic"/>
              </a:rPr>
              <a:t> </a:t>
            </a:r>
            <a:r>
              <a:rPr sz="1100" spc="-75" dirty="0">
                <a:solidFill>
                  <a:srgbClr val="231F20"/>
                </a:solidFill>
                <a:latin typeface="Century Gothic"/>
                <a:cs typeface="Century Gothic"/>
              </a:rPr>
              <a:t>1)</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5" dirty="0">
                <a:solidFill>
                  <a:srgbClr val="231F20"/>
                </a:solidFill>
                <a:latin typeface="Tahoma"/>
                <a:cs typeface="Tahoma"/>
              </a:rPr>
              <a:t>Listing</a:t>
            </a:r>
            <a:r>
              <a:rPr sz="1100" b="1" spc="-10" dirty="0">
                <a:solidFill>
                  <a:srgbClr val="231F20"/>
                </a:solidFill>
                <a:latin typeface="Tahoma"/>
                <a:cs typeface="Tahoma"/>
              </a:rPr>
              <a:t> </a:t>
            </a:r>
            <a:r>
              <a:rPr sz="1100" b="1" spc="15" dirty="0">
                <a:solidFill>
                  <a:srgbClr val="231F20"/>
                </a:solidFill>
                <a:latin typeface="Tahoma"/>
                <a:cs typeface="Tahoma"/>
              </a:rPr>
              <a:t>Objections</a:t>
            </a:r>
            <a:r>
              <a:rPr sz="1100" b="1" spc="-5" dirty="0">
                <a:solidFill>
                  <a:srgbClr val="231F20"/>
                </a:solidFill>
                <a:latin typeface="Tahoma"/>
                <a:cs typeface="Tahoma"/>
              </a:rPr>
              <a:t> </a:t>
            </a:r>
            <a:r>
              <a:rPr sz="1100" b="1" spc="35" dirty="0">
                <a:solidFill>
                  <a:srgbClr val="231F20"/>
                </a:solidFill>
                <a:latin typeface="Tahoma"/>
                <a:cs typeface="Tahoma"/>
              </a:rPr>
              <a:t>Boot</a:t>
            </a:r>
            <a:r>
              <a:rPr sz="1100" b="1" spc="-5"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36195">
              <a:lnSpc>
                <a:spcPct val="100000"/>
              </a:lnSpc>
              <a:spcBef>
                <a:spcPts val="25"/>
              </a:spcBef>
            </a:pPr>
            <a:r>
              <a:rPr sz="1100" spc="-1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10" dirty="0">
                <a:solidFill>
                  <a:srgbClr val="231F20"/>
                </a:solidFill>
                <a:latin typeface="Century Gothic"/>
                <a:cs typeface="Century Gothic"/>
              </a:rPr>
              <a:t>non-confrontational</a:t>
            </a:r>
            <a:r>
              <a:rPr sz="1100" spc="25"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5" dirty="0">
                <a:solidFill>
                  <a:srgbClr val="231F20"/>
                </a:solidFill>
                <a:latin typeface="Century Gothic"/>
                <a:cs typeface="Century Gothic"/>
              </a:rPr>
              <a:t>overcoming</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common</a:t>
            </a:r>
            <a:r>
              <a:rPr sz="1100" spc="25" dirty="0">
                <a:solidFill>
                  <a:srgbClr val="231F20"/>
                </a:solidFill>
                <a:latin typeface="Century Gothic"/>
                <a:cs typeface="Century Gothic"/>
              </a:rPr>
              <a:t> </a:t>
            </a:r>
            <a:r>
              <a:rPr sz="1100" spc="40" dirty="0">
                <a:solidFill>
                  <a:srgbClr val="231F20"/>
                </a:solidFill>
                <a:latin typeface="Century Gothic"/>
                <a:cs typeface="Century Gothic"/>
              </a:rPr>
              <a:t>seller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objections. </a:t>
            </a:r>
            <a:r>
              <a:rPr sz="1100" spc="15" dirty="0">
                <a:solidFill>
                  <a:srgbClr val="231F20"/>
                </a:solidFill>
                <a:latin typeface="Century Gothic"/>
                <a:cs typeface="Century Gothic"/>
              </a:rPr>
              <a:t> </a:t>
            </a:r>
            <a:r>
              <a:rPr sz="1100" spc="25" dirty="0">
                <a:solidFill>
                  <a:srgbClr val="231F20"/>
                </a:solidFill>
                <a:latin typeface="Century Gothic"/>
                <a:cs typeface="Century Gothic"/>
              </a:rPr>
              <a:t>Associates </a:t>
            </a:r>
            <a:r>
              <a:rPr sz="1100" dirty="0">
                <a:solidFill>
                  <a:srgbClr val="231F20"/>
                </a:solidFill>
                <a:latin typeface="Century Gothic"/>
                <a:cs typeface="Century Gothic"/>
              </a:rPr>
              <a:t>learn</a:t>
            </a:r>
            <a:r>
              <a:rPr sz="1100" spc="30"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 </a:t>
            </a:r>
            <a:r>
              <a:rPr sz="1100" spc="15" dirty="0">
                <a:solidFill>
                  <a:srgbClr val="231F20"/>
                </a:solidFill>
                <a:latin typeface="Century Gothic"/>
                <a:cs typeface="Century Gothic"/>
              </a:rPr>
              <a:t>respond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confidence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35" dirty="0">
                <a:solidFill>
                  <a:srgbClr val="231F20"/>
                </a:solidFill>
                <a:latin typeface="Century Gothic"/>
                <a:cs typeface="Century Gothic"/>
              </a:rPr>
              <a:t>without</a:t>
            </a:r>
            <a:r>
              <a:rPr sz="1100" spc="30" dirty="0">
                <a:solidFill>
                  <a:srgbClr val="231F20"/>
                </a:solidFill>
                <a:latin typeface="Century Gothic"/>
                <a:cs typeface="Century Gothic"/>
              </a:rPr>
              <a:t> </a:t>
            </a:r>
            <a:r>
              <a:rPr sz="1100" spc="20" dirty="0">
                <a:solidFill>
                  <a:srgbClr val="231F20"/>
                </a:solidFill>
                <a:latin typeface="Century Gothic"/>
                <a:cs typeface="Century Gothic"/>
              </a:rPr>
              <a:t>hesitation</a:t>
            </a:r>
            <a:r>
              <a:rPr sz="1100" spc="30" dirty="0">
                <a:solidFill>
                  <a:srgbClr val="231F20"/>
                </a:solidFill>
                <a:latin typeface="Century Gothic"/>
                <a:cs typeface="Century Gothic"/>
              </a:rPr>
              <a:t> to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most </a:t>
            </a:r>
            <a:r>
              <a:rPr sz="1100" spc="-290" dirty="0">
                <a:solidFill>
                  <a:srgbClr val="231F20"/>
                </a:solidFill>
                <a:latin typeface="Century Gothic"/>
                <a:cs typeface="Century Gothic"/>
              </a:rPr>
              <a:t> </a:t>
            </a:r>
            <a:r>
              <a:rPr sz="1100" spc="-15" dirty="0">
                <a:solidFill>
                  <a:srgbClr val="231F20"/>
                </a:solidFill>
                <a:latin typeface="Century Gothic"/>
                <a:cs typeface="Century Gothic"/>
              </a:rPr>
              <a:t>common</a:t>
            </a:r>
            <a:r>
              <a:rPr sz="1100" spc="25" dirty="0">
                <a:solidFill>
                  <a:srgbClr val="231F20"/>
                </a:solidFill>
                <a:latin typeface="Century Gothic"/>
                <a:cs typeface="Century Gothic"/>
              </a:rPr>
              <a:t> </a:t>
            </a:r>
            <a:r>
              <a:rPr sz="1100" spc="40" dirty="0">
                <a:solidFill>
                  <a:srgbClr val="231F20"/>
                </a:solidFill>
                <a:latin typeface="Century Gothic"/>
                <a:cs typeface="Century Gothic"/>
              </a:rPr>
              <a:t>seller</a:t>
            </a:r>
            <a:r>
              <a:rPr sz="1100" spc="30" dirty="0">
                <a:solidFill>
                  <a:srgbClr val="231F20"/>
                </a:solidFill>
                <a:latin typeface="Century Gothic"/>
                <a:cs typeface="Century Gothic"/>
              </a:rPr>
              <a:t> </a:t>
            </a:r>
            <a:r>
              <a:rPr sz="1100" spc="25" dirty="0">
                <a:solidFill>
                  <a:srgbClr val="231F20"/>
                </a:solidFill>
                <a:latin typeface="Century Gothic"/>
                <a:cs typeface="Century Gothic"/>
              </a:rPr>
              <a:t>questions,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objections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 dirty="0">
                <a:solidFill>
                  <a:srgbClr val="231F20"/>
                </a:solidFill>
                <a:latin typeface="Century Gothic"/>
                <a:cs typeface="Century Gothic"/>
              </a:rPr>
              <a:t>concerns.</a:t>
            </a:r>
            <a:r>
              <a:rPr sz="1100" spc="30" dirty="0">
                <a:solidFill>
                  <a:srgbClr val="231F20"/>
                </a:solidFill>
                <a:latin typeface="Century Gothic"/>
                <a:cs typeface="Century Gothic"/>
              </a:rPr>
              <a:t> Plans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30" dirty="0">
                <a:solidFill>
                  <a:srgbClr val="231F20"/>
                </a:solidFill>
                <a:latin typeface="Century Gothic"/>
                <a:cs typeface="Century Gothic"/>
              </a:rPr>
              <a:t> </a:t>
            </a:r>
            <a:r>
              <a:rPr sz="1100" spc="5" dirty="0">
                <a:solidFill>
                  <a:srgbClr val="231F20"/>
                </a:solidFill>
                <a:latin typeface="Century Gothic"/>
                <a:cs typeface="Century Gothic"/>
              </a:rPr>
              <a:t>provided. </a:t>
            </a:r>
            <a:r>
              <a:rPr sz="1100" spc="10"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0" dirty="0">
                <a:solidFill>
                  <a:srgbClr val="231F20"/>
                </a:solidFill>
                <a:latin typeface="Century Gothic"/>
                <a:cs typeface="Century Gothic"/>
              </a:rPr>
              <a:t> </a:t>
            </a:r>
            <a:r>
              <a:rPr sz="1100" spc="30" dirty="0">
                <a:solidFill>
                  <a:srgbClr val="231F20"/>
                </a:solidFill>
                <a:latin typeface="Century Gothic"/>
                <a:cs typeface="Century Gothic"/>
              </a:rPr>
              <a:t>Phases)</a:t>
            </a:r>
            <a:endParaRPr sz="1100">
              <a:latin typeface="Century Gothic"/>
              <a:cs typeface="Century Gothic"/>
            </a:endParaRPr>
          </a:p>
          <a:p>
            <a:pPr>
              <a:lnSpc>
                <a:spcPct val="100000"/>
              </a:lnSpc>
              <a:spcBef>
                <a:spcPts val="10"/>
              </a:spcBef>
            </a:pPr>
            <a:endParaRPr sz="1050">
              <a:latin typeface="Century Gothic"/>
              <a:cs typeface="Century Gothic"/>
            </a:endParaRPr>
          </a:p>
          <a:p>
            <a:pPr marL="12700">
              <a:lnSpc>
                <a:spcPct val="100000"/>
              </a:lnSpc>
            </a:pPr>
            <a:r>
              <a:rPr sz="1100" b="1" spc="10" dirty="0">
                <a:solidFill>
                  <a:srgbClr val="231F20"/>
                </a:solidFill>
                <a:latin typeface="Tahoma"/>
                <a:cs typeface="Tahoma"/>
              </a:rPr>
              <a:t>Pricing</a:t>
            </a:r>
            <a:r>
              <a:rPr sz="1100" b="1" spc="-20" dirty="0">
                <a:solidFill>
                  <a:srgbClr val="231F20"/>
                </a:solidFill>
                <a:latin typeface="Tahoma"/>
                <a:cs typeface="Tahoma"/>
              </a:rPr>
              <a:t> </a:t>
            </a:r>
            <a:r>
              <a:rPr sz="1100" b="1" spc="35" dirty="0">
                <a:solidFill>
                  <a:srgbClr val="231F20"/>
                </a:solidFill>
                <a:latin typeface="Tahoma"/>
                <a:cs typeface="Tahoma"/>
              </a:rPr>
              <a:t>Boot</a:t>
            </a:r>
            <a:r>
              <a:rPr sz="1100" b="1" spc="-20" dirty="0">
                <a:solidFill>
                  <a:srgbClr val="231F20"/>
                </a:solidFill>
                <a:latin typeface="Tahoma"/>
                <a:cs typeface="Tahoma"/>
              </a:rPr>
              <a:t> </a:t>
            </a:r>
            <a:r>
              <a:rPr sz="1100" b="1" spc="25" dirty="0">
                <a:solidFill>
                  <a:srgbClr val="231F20"/>
                </a:solidFill>
                <a:latin typeface="Tahoma"/>
                <a:cs typeface="Tahoma"/>
              </a:rPr>
              <a:t>Camp</a:t>
            </a:r>
            <a:endParaRPr sz="1100">
              <a:latin typeface="Tahoma"/>
              <a:cs typeface="Tahoma"/>
            </a:endParaRPr>
          </a:p>
          <a:p>
            <a:pPr marL="12700" marR="60960">
              <a:lnSpc>
                <a:spcPct val="100000"/>
              </a:lnSpc>
              <a:spcBef>
                <a:spcPts val="25"/>
              </a:spcBef>
            </a:pPr>
            <a:r>
              <a:rPr sz="1100" spc="-1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dirty="0">
                <a:solidFill>
                  <a:srgbClr val="231F20"/>
                </a:solidFill>
                <a:latin typeface="Century Gothic"/>
                <a:cs typeface="Century Gothic"/>
              </a:rPr>
              <a:t>unique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Seven-Step </a:t>
            </a:r>
            <a:r>
              <a:rPr sz="1100" spc="35" dirty="0">
                <a:solidFill>
                  <a:srgbClr val="231F20"/>
                </a:solidFill>
                <a:latin typeface="Century Gothic"/>
                <a:cs typeface="Century Gothic"/>
              </a:rPr>
              <a:t>Pricing</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Strategy™.</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After</a:t>
            </a:r>
            <a:r>
              <a:rPr sz="1100" spc="30" dirty="0">
                <a:solidFill>
                  <a:srgbClr val="231F20"/>
                </a:solidFill>
                <a:latin typeface="Century Gothic"/>
                <a:cs typeface="Century Gothic"/>
              </a:rPr>
              <a:t> </a:t>
            </a:r>
            <a:r>
              <a:rPr sz="1100" dirty="0">
                <a:solidFill>
                  <a:srgbClr val="231F20"/>
                </a:solidFill>
                <a:latin typeface="Century Gothic"/>
                <a:cs typeface="Century Gothic"/>
              </a:rPr>
              <a:t>attending</a:t>
            </a:r>
            <a:r>
              <a:rPr sz="1100" spc="25"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class, </a:t>
            </a:r>
            <a:r>
              <a:rPr sz="1100" spc="15" dirty="0">
                <a:solidFill>
                  <a:srgbClr val="231F20"/>
                </a:solidFill>
                <a:latin typeface="Century Gothic"/>
                <a:cs typeface="Century Gothic"/>
              </a:rPr>
              <a:t> </a:t>
            </a:r>
            <a:r>
              <a:rPr sz="1100" spc="25" dirty="0">
                <a:solidFill>
                  <a:srgbClr val="231F20"/>
                </a:solidFill>
                <a:latin typeface="Century Gothic"/>
                <a:cs typeface="Century Gothic"/>
              </a:rPr>
              <a:t>Associates </a:t>
            </a:r>
            <a:r>
              <a:rPr sz="1100" spc="60" dirty="0">
                <a:solidFill>
                  <a:srgbClr val="231F20"/>
                </a:solidFill>
                <a:latin typeface="Century Gothic"/>
                <a:cs typeface="Century Gothic"/>
              </a:rPr>
              <a:t>will </a:t>
            </a:r>
            <a:r>
              <a:rPr sz="1100" dirty="0">
                <a:solidFill>
                  <a:srgbClr val="231F20"/>
                </a:solidFill>
                <a:latin typeface="Century Gothic"/>
                <a:cs typeface="Century Gothic"/>
              </a:rPr>
              <a:t>feel confident </a:t>
            </a:r>
            <a:r>
              <a:rPr sz="1100" spc="35" dirty="0">
                <a:solidFill>
                  <a:srgbClr val="231F20"/>
                </a:solidFill>
                <a:latin typeface="Century Gothic"/>
                <a:cs typeface="Century Gothic"/>
              </a:rPr>
              <a:t>in their </a:t>
            </a:r>
            <a:r>
              <a:rPr sz="1100" spc="25" dirty="0">
                <a:solidFill>
                  <a:srgbClr val="231F20"/>
                </a:solidFill>
                <a:latin typeface="Century Gothic"/>
                <a:cs typeface="Century Gothic"/>
              </a:rPr>
              <a:t>ability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o </a:t>
            </a:r>
            <a:r>
              <a:rPr sz="1100" spc="-5" dirty="0">
                <a:solidFill>
                  <a:srgbClr val="231F20"/>
                </a:solidFill>
                <a:latin typeface="Century Gothic"/>
                <a:cs typeface="Century Gothic"/>
              </a:rPr>
              <a:t>help </a:t>
            </a:r>
            <a:r>
              <a:rPr sz="1100" spc="50" dirty="0">
                <a:solidFill>
                  <a:srgbClr val="231F20"/>
                </a:solidFill>
                <a:latin typeface="Century Gothic"/>
                <a:cs typeface="Century Gothic"/>
              </a:rPr>
              <a:t>sellers </a:t>
            </a:r>
            <a:r>
              <a:rPr sz="1100" spc="25" dirty="0">
                <a:solidFill>
                  <a:srgbClr val="231F20"/>
                </a:solidFill>
                <a:latin typeface="Century Gothic"/>
                <a:cs typeface="Century Gothic"/>
              </a:rPr>
              <a:t>arrive </a:t>
            </a:r>
            <a:r>
              <a:rPr sz="1100" spc="-25" dirty="0">
                <a:solidFill>
                  <a:srgbClr val="231F20"/>
                </a:solidFill>
                <a:latin typeface="Century Gothic"/>
                <a:cs typeface="Century Gothic"/>
              </a:rPr>
              <a:t>at </a:t>
            </a:r>
            <a:r>
              <a:rPr sz="1100" dirty="0">
                <a:solidFill>
                  <a:srgbClr val="231F20"/>
                </a:solidFill>
                <a:latin typeface="Century Gothic"/>
                <a:cs typeface="Century Gothic"/>
              </a:rPr>
              <a:t>the </a:t>
            </a:r>
            <a:r>
              <a:rPr sz="1100" spc="45" dirty="0">
                <a:solidFill>
                  <a:srgbClr val="231F20"/>
                </a:solidFill>
                <a:latin typeface="Century Gothic"/>
                <a:cs typeface="Century Gothic"/>
              </a:rPr>
              <a:t>most </a:t>
            </a:r>
            <a:r>
              <a:rPr sz="1100" spc="50" dirty="0">
                <a:solidFill>
                  <a:srgbClr val="231F20"/>
                </a:solidFill>
                <a:latin typeface="Century Gothic"/>
                <a:cs typeface="Century Gothic"/>
              </a:rPr>
              <a:t> </a:t>
            </a:r>
            <a:r>
              <a:rPr sz="1100" dirty="0">
                <a:solidFill>
                  <a:srgbClr val="231F20"/>
                </a:solidFill>
                <a:latin typeface="Century Gothic"/>
                <a:cs typeface="Century Gothic"/>
              </a:rPr>
              <a:t>appropriate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entry-point</a:t>
            </a:r>
            <a:r>
              <a:rPr sz="1100" spc="30" dirty="0">
                <a:solidFill>
                  <a:srgbClr val="231F20"/>
                </a:solidFill>
                <a:latin typeface="Century Gothic"/>
                <a:cs typeface="Century Gothic"/>
              </a:rPr>
              <a:t> </a:t>
            </a:r>
            <a:r>
              <a:rPr sz="1100" dirty="0">
                <a:solidFill>
                  <a:srgbClr val="231F20"/>
                </a:solidFill>
                <a:latin typeface="Century Gothic"/>
                <a:cs typeface="Century Gothic"/>
              </a:rPr>
              <a:t>price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while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at</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same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adding</a:t>
            </a:r>
            <a:r>
              <a:rPr sz="1100" spc="30" dirty="0">
                <a:solidFill>
                  <a:srgbClr val="231F20"/>
                </a:solidFill>
                <a:latin typeface="Century Gothic"/>
                <a:cs typeface="Century Gothic"/>
              </a:rPr>
              <a:t> </a:t>
            </a:r>
            <a:r>
              <a:rPr sz="1100" spc="15" dirty="0">
                <a:solidFill>
                  <a:srgbClr val="231F20"/>
                </a:solidFill>
                <a:latin typeface="Century Gothic"/>
                <a:cs typeface="Century Gothic"/>
              </a:rPr>
              <a:t>greatly</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their</a:t>
            </a:r>
            <a:r>
              <a:rPr sz="1100" spc="30" dirty="0">
                <a:solidFill>
                  <a:srgbClr val="231F20"/>
                </a:solidFill>
                <a:latin typeface="Century Gothic"/>
                <a:cs typeface="Century Gothic"/>
              </a:rPr>
              <a:t> </a:t>
            </a:r>
            <a:r>
              <a:rPr sz="1100" spc="-15" dirty="0">
                <a:solidFill>
                  <a:srgbClr val="231F20"/>
                </a:solidFill>
                <a:latin typeface="Century Gothic"/>
                <a:cs typeface="Century Gothic"/>
              </a:rPr>
              <a:t>value </a:t>
            </a:r>
            <a:r>
              <a:rPr sz="1100" spc="-10" dirty="0">
                <a:solidFill>
                  <a:srgbClr val="231F20"/>
                </a:solidFill>
                <a:latin typeface="Century Gothic"/>
                <a:cs typeface="Century Gothic"/>
              </a:rPr>
              <a:t> </a:t>
            </a:r>
            <a:r>
              <a:rPr sz="1100" spc="30" dirty="0">
                <a:solidFill>
                  <a:srgbClr val="231F20"/>
                </a:solidFill>
                <a:latin typeface="Century Gothic"/>
                <a:cs typeface="Century Gothic"/>
              </a:rPr>
              <a:t>proposition</a:t>
            </a:r>
            <a:r>
              <a:rPr sz="1100" spc="25" dirty="0">
                <a:solidFill>
                  <a:srgbClr val="231F20"/>
                </a:solidFill>
                <a:latin typeface="Century Gothic"/>
                <a:cs typeface="Century Gothic"/>
              </a:rPr>
              <a:t> </a:t>
            </a:r>
            <a:r>
              <a:rPr sz="1100" dirty="0">
                <a:solidFill>
                  <a:srgbClr val="231F20"/>
                </a:solidFill>
                <a:latin typeface="Century Gothic"/>
                <a:cs typeface="Century Gothic"/>
              </a:rPr>
              <a:t>as</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55" dirty="0">
                <a:solidFill>
                  <a:srgbClr val="231F20"/>
                </a:solidFill>
                <a:latin typeface="Century Gothic"/>
                <a:cs typeface="Century Gothic"/>
              </a:rPr>
              <a:t>listing</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consultant.</a:t>
            </a:r>
            <a:r>
              <a:rPr sz="1100" spc="25"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30"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30"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30" dirty="0">
                <a:solidFill>
                  <a:srgbClr val="231F20"/>
                </a:solidFill>
                <a:latin typeface="Century Gothic"/>
                <a:cs typeface="Century Gothic"/>
              </a:rPr>
              <a:t> Phases)</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10" dirty="0">
                <a:solidFill>
                  <a:srgbClr val="231F20"/>
                </a:solidFill>
                <a:latin typeface="Tahoma"/>
                <a:cs typeface="Tahoma"/>
              </a:rPr>
              <a:t>Buyer</a:t>
            </a:r>
            <a:r>
              <a:rPr sz="1100" b="1" spc="-40" dirty="0">
                <a:solidFill>
                  <a:srgbClr val="231F20"/>
                </a:solidFill>
                <a:latin typeface="Tahoma"/>
                <a:cs typeface="Tahoma"/>
              </a:rPr>
              <a:t> </a:t>
            </a:r>
            <a:r>
              <a:rPr sz="1100" b="1" spc="15" dirty="0">
                <a:solidFill>
                  <a:srgbClr val="231F20"/>
                </a:solidFill>
                <a:latin typeface="Tahoma"/>
                <a:cs typeface="Tahoma"/>
              </a:rPr>
              <a:t>Conversion</a:t>
            </a:r>
            <a:endParaRPr sz="1100">
              <a:latin typeface="Tahoma"/>
              <a:cs typeface="Tahoma"/>
            </a:endParaRPr>
          </a:p>
          <a:p>
            <a:pPr marL="12700" marR="276860">
              <a:lnSpc>
                <a:spcPct val="100000"/>
              </a:lnSpc>
              <a:spcBef>
                <a:spcPts val="30"/>
              </a:spcBef>
            </a:pPr>
            <a:r>
              <a:rPr sz="1100" spc="-15" dirty="0">
                <a:solidFill>
                  <a:srgbClr val="231F20"/>
                </a:solidFill>
                <a:latin typeface="Century Gothic"/>
                <a:cs typeface="Century Gothic"/>
              </a:rPr>
              <a:t>Teaches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five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s</a:t>
            </a:r>
            <a:r>
              <a:rPr sz="1100" spc="20" dirty="0">
                <a:solidFill>
                  <a:srgbClr val="231F20"/>
                </a:solidFill>
                <a:latin typeface="Verdana"/>
                <a:cs typeface="Verdana"/>
              </a:rPr>
              <a:t>tages</a:t>
            </a:r>
            <a:r>
              <a:rPr sz="1100" spc="-55" dirty="0">
                <a:solidFill>
                  <a:srgbClr val="231F20"/>
                </a:solidFill>
                <a:latin typeface="Verdana"/>
                <a:cs typeface="Verdana"/>
              </a:rPr>
              <a:t> </a:t>
            </a:r>
            <a:r>
              <a:rPr sz="1100" spc="30" dirty="0">
                <a:solidFill>
                  <a:srgbClr val="231F20"/>
                </a:solidFill>
                <a:latin typeface="Verdana"/>
                <a:cs typeface="Verdana"/>
              </a:rPr>
              <a:t>of</a:t>
            </a:r>
            <a:r>
              <a:rPr sz="1100" spc="-50" dirty="0">
                <a:solidFill>
                  <a:srgbClr val="231F20"/>
                </a:solidFill>
                <a:latin typeface="Verdana"/>
                <a:cs typeface="Verdana"/>
              </a:rPr>
              <a:t> </a:t>
            </a:r>
            <a:r>
              <a:rPr sz="1100" spc="10" dirty="0">
                <a:solidFill>
                  <a:srgbClr val="231F20"/>
                </a:solidFill>
                <a:latin typeface="Verdana"/>
                <a:cs typeface="Verdana"/>
              </a:rPr>
              <a:t>eff</a:t>
            </a:r>
            <a:r>
              <a:rPr sz="1100" spc="10" dirty="0">
                <a:solidFill>
                  <a:srgbClr val="231F20"/>
                </a:solidFill>
                <a:latin typeface="Century Gothic"/>
                <a:cs typeface="Century Gothic"/>
              </a:rPr>
              <a:t>ectively</a:t>
            </a:r>
            <a:r>
              <a:rPr sz="1100" spc="30" dirty="0">
                <a:solidFill>
                  <a:srgbClr val="231F20"/>
                </a:solidFill>
                <a:latin typeface="Century Gothic"/>
                <a:cs typeface="Century Gothic"/>
              </a:rPr>
              <a:t> </a:t>
            </a:r>
            <a:r>
              <a:rPr sz="1100" spc="35" dirty="0">
                <a:solidFill>
                  <a:srgbClr val="231F20"/>
                </a:solidFill>
                <a:latin typeface="Century Gothic"/>
                <a:cs typeface="Century Gothic"/>
              </a:rPr>
              <a:t>working</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30" dirty="0">
                <a:solidFill>
                  <a:srgbClr val="231F20"/>
                </a:solidFill>
                <a:latin typeface="Century Gothic"/>
                <a:cs typeface="Century Gothic"/>
              </a:rPr>
              <a:t> </a:t>
            </a:r>
            <a:r>
              <a:rPr sz="1100" spc="25" dirty="0">
                <a:solidFill>
                  <a:srgbClr val="231F20"/>
                </a:solidFill>
                <a:latin typeface="Century Gothic"/>
                <a:cs typeface="Century Gothic"/>
              </a:rPr>
              <a:t>buyers.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 </a:t>
            </a:r>
            <a:r>
              <a:rPr sz="1100" spc="-290" dirty="0">
                <a:solidFill>
                  <a:srgbClr val="231F20"/>
                </a:solidFill>
                <a:latin typeface="Century Gothic"/>
                <a:cs typeface="Century Gothic"/>
              </a:rPr>
              <a:t> </a:t>
            </a:r>
            <a:r>
              <a:rPr sz="1100" dirty="0">
                <a:solidFill>
                  <a:srgbClr val="231F20"/>
                </a:solidFill>
                <a:latin typeface="Century Gothic"/>
                <a:cs typeface="Century Gothic"/>
              </a:rPr>
              <a:t>learn</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complete</a:t>
            </a:r>
            <a:r>
              <a:rPr sz="1100" spc="25" dirty="0">
                <a:solidFill>
                  <a:srgbClr val="231F20"/>
                </a:solidFill>
                <a:latin typeface="Century Gothic"/>
                <a:cs typeface="Century Gothic"/>
              </a:rPr>
              <a:t> </a:t>
            </a:r>
            <a:r>
              <a:rPr sz="1100" spc="45" dirty="0">
                <a:solidFill>
                  <a:srgbClr val="231F20"/>
                </a:solidFill>
                <a:latin typeface="Century Gothic"/>
                <a:cs typeface="Century Gothic"/>
              </a:rPr>
              <a:t>“Buyers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Process,”</a:t>
            </a:r>
            <a:r>
              <a:rPr sz="1100" spc="25" dirty="0">
                <a:solidFill>
                  <a:srgbClr val="231F20"/>
                </a:solidFill>
                <a:latin typeface="Century Gothic"/>
                <a:cs typeface="Century Gothic"/>
              </a:rPr>
              <a:t> </a:t>
            </a:r>
            <a:r>
              <a:rPr sz="1100" spc="5" dirty="0">
                <a:solidFill>
                  <a:srgbClr val="231F20"/>
                </a:solidFill>
                <a:latin typeface="Century Gothic"/>
                <a:cs typeface="Century Gothic"/>
              </a:rPr>
              <a:t>which</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covers</a:t>
            </a:r>
            <a:r>
              <a:rPr sz="1100" spc="25"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 </a:t>
            </a:r>
            <a:r>
              <a:rPr sz="1100" dirty="0">
                <a:solidFill>
                  <a:srgbClr val="231F20"/>
                </a:solidFill>
                <a:latin typeface="Century Gothic"/>
                <a:cs typeface="Century Gothic"/>
              </a:rPr>
              <a:t>facilitate</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0" dirty="0">
                <a:solidFill>
                  <a:srgbClr val="231F20"/>
                </a:solidFill>
                <a:latin typeface="Century Gothic"/>
                <a:cs typeface="Century Gothic"/>
              </a:rPr>
              <a:t>buyer </a:t>
            </a:r>
            <a:r>
              <a:rPr sz="1100" spc="25" dirty="0">
                <a:solidFill>
                  <a:srgbClr val="231F20"/>
                </a:solidFill>
                <a:latin typeface="Century Gothic"/>
                <a:cs typeface="Century Gothic"/>
              </a:rPr>
              <a:t> </a:t>
            </a:r>
            <a:r>
              <a:rPr sz="1100" spc="5" dirty="0">
                <a:solidFill>
                  <a:srgbClr val="231F20"/>
                </a:solidFill>
                <a:latin typeface="Century Gothic"/>
                <a:cs typeface="Century Gothic"/>
              </a:rPr>
              <a:t>conversation,</a:t>
            </a:r>
            <a:r>
              <a:rPr sz="1100" spc="25" dirty="0">
                <a:solidFill>
                  <a:srgbClr val="231F20"/>
                </a:solidFill>
                <a:latin typeface="Century Gothic"/>
                <a:cs typeface="Century Gothic"/>
              </a:rPr>
              <a:t> </a:t>
            </a:r>
            <a:r>
              <a:rPr sz="1100" spc="30" dirty="0">
                <a:solidFill>
                  <a:srgbClr val="231F20"/>
                </a:solidFill>
                <a:latin typeface="Century Gothic"/>
                <a:cs typeface="Century Gothic"/>
              </a:rPr>
              <a:t>identify</a:t>
            </a:r>
            <a:r>
              <a:rPr sz="1100" spc="25" dirty="0">
                <a:solidFill>
                  <a:srgbClr val="231F20"/>
                </a:solidFill>
                <a:latin typeface="Century Gothic"/>
                <a:cs typeface="Century Gothic"/>
              </a:rPr>
              <a:t> </a:t>
            </a:r>
            <a:r>
              <a:rPr sz="1100" dirty="0">
                <a:solidFill>
                  <a:srgbClr val="231F20"/>
                </a:solidFill>
                <a:latin typeface="Century Gothic"/>
                <a:cs typeface="Century Gothic"/>
              </a:rPr>
              <a:t>appropriate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properties, </a:t>
            </a:r>
            <a:r>
              <a:rPr sz="1100" spc="-10" dirty="0">
                <a:solidFill>
                  <a:srgbClr val="231F20"/>
                </a:solidFill>
                <a:latin typeface="Century Gothic"/>
                <a:cs typeface="Century Gothic"/>
              </a:rPr>
              <a:t>prepare</a:t>
            </a:r>
            <a:r>
              <a:rPr sz="1100" spc="30" dirty="0">
                <a:solidFill>
                  <a:srgbClr val="231F20"/>
                </a:solidFill>
                <a:latin typeface="Century Gothic"/>
                <a:cs typeface="Century Gothic"/>
              </a:rPr>
              <a:t> showing</a:t>
            </a:r>
            <a:r>
              <a:rPr sz="1100" spc="25" dirty="0">
                <a:solidFill>
                  <a:srgbClr val="231F20"/>
                </a:solidFill>
                <a:latin typeface="Century Gothic"/>
                <a:cs typeface="Century Gothic"/>
              </a:rPr>
              <a:t> </a:t>
            </a:r>
            <a:r>
              <a:rPr sz="1100" spc="-30" dirty="0">
                <a:solidFill>
                  <a:srgbClr val="231F20"/>
                </a:solidFill>
                <a:latin typeface="Century Gothic"/>
                <a:cs typeface="Century Gothic"/>
              </a:rPr>
              <a:t>packages,</a:t>
            </a:r>
            <a:r>
              <a:rPr sz="1100" spc="30" dirty="0">
                <a:solidFill>
                  <a:srgbClr val="231F20"/>
                </a:solidFill>
                <a:latin typeface="Century Gothic"/>
                <a:cs typeface="Century Gothic"/>
              </a:rPr>
              <a:t> </a:t>
            </a:r>
            <a:r>
              <a:rPr sz="1100" spc="35" dirty="0">
                <a:solidFill>
                  <a:srgbClr val="231F20"/>
                </a:solidFill>
                <a:latin typeface="Century Gothic"/>
                <a:cs typeface="Century Gothic"/>
              </a:rPr>
              <a:t>show </a:t>
            </a:r>
            <a:r>
              <a:rPr sz="1100" spc="40" dirty="0">
                <a:solidFill>
                  <a:srgbClr val="231F20"/>
                </a:solidFill>
                <a:latin typeface="Century Gothic"/>
                <a:cs typeface="Century Gothic"/>
              </a:rPr>
              <a:t> </a:t>
            </a:r>
            <a:r>
              <a:rPr sz="1100" spc="5" dirty="0">
                <a:solidFill>
                  <a:srgbClr val="231F20"/>
                </a:solidFill>
                <a:latin typeface="Century Gothic"/>
                <a:cs typeface="Century Gothic"/>
              </a:rPr>
              <a:t>homes,</a:t>
            </a:r>
            <a:r>
              <a:rPr sz="1100" spc="25" dirty="0">
                <a:solidFill>
                  <a:srgbClr val="231F20"/>
                </a:solidFill>
                <a:latin typeface="Century Gothic"/>
                <a:cs typeface="Century Gothic"/>
              </a:rPr>
              <a:t> </a:t>
            </a:r>
            <a:r>
              <a:rPr sz="1100" spc="-10" dirty="0">
                <a:solidFill>
                  <a:srgbClr val="231F20"/>
                </a:solidFill>
                <a:latin typeface="Century Gothic"/>
                <a:cs typeface="Century Gothic"/>
              </a:rPr>
              <a:t>overcome</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common</a:t>
            </a:r>
            <a:r>
              <a:rPr sz="1100" spc="25" dirty="0">
                <a:solidFill>
                  <a:srgbClr val="231F20"/>
                </a:solidFill>
                <a:latin typeface="Century Gothic"/>
                <a:cs typeface="Century Gothic"/>
              </a:rPr>
              <a:t> </a:t>
            </a:r>
            <a:r>
              <a:rPr sz="1100" spc="20" dirty="0">
                <a:solidFill>
                  <a:srgbClr val="231F20"/>
                </a:solidFill>
                <a:latin typeface="Century Gothic"/>
                <a:cs typeface="Century Gothic"/>
              </a:rPr>
              <a:t>buyer</a:t>
            </a:r>
            <a:r>
              <a:rPr sz="1100" spc="25" dirty="0">
                <a:solidFill>
                  <a:srgbClr val="231F20"/>
                </a:solidFill>
                <a:latin typeface="Century Gothic"/>
                <a:cs typeface="Century Gothic"/>
              </a:rPr>
              <a:t> </a:t>
            </a:r>
            <a:r>
              <a:rPr sz="1100" spc="30" dirty="0">
                <a:solidFill>
                  <a:srgbClr val="231F20"/>
                </a:solidFill>
                <a:latin typeface="Century Gothic"/>
                <a:cs typeface="Century Gothic"/>
              </a:rPr>
              <a:t>hesitations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5" dirty="0">
                <a:solidFill>
                  <a:srgbClr val="231F20"/>
                </a:solidFill>
                <a:latin typeface="Century Gothic"/>
                <a:cs typeface="Century Gothic"/>
              </a:rPr>
              <a:t>close</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5" dirty="0">
                <a:solidFill>
                  <a:srgbClr val="231F20"/>
                </a:solidFill>
                <a:latin typeface="Century Gothic"/>
                <a:cs typeface="Century Gothic"/>
              </a:rPr>
              <a:t>sale.</a:t>
            </a:r>
            <a:r>
              <a:rPr sz="1100" spc="30" dirty="0">
                <a:solidFill>
                  <a:srgbClr val="231F20"/>
                </a:solidFill>
                <a:latin typeface="Century Gothic"/>
                <a:cs typeface="Century Gothic"/>
              </a:rPr>
              <a:t> </a:t>
            </a:r>
            <a:r>
              <a:rPr sz="1100" spc="110" dirty="0">
                <a:solidFill>
                  <a:srgbClr val="231F20"/>
                </a:solidFill>
                <a:latin typeface="Century Gothic"/>
                <a:cs typeface="Century Gothic"/>
              </a:rPr>
              <a:t>This</a:t>
            </a:r>
            <a:r>
              <a:rPr sz="1100" spc="25" dirty="0">
                <a:solidFill>
                  <a:srgbClr val="231F20"/>
                </a:solidFill>
                <a:latin typeface="Century Gothic"/>
                <a:cs typeface="Century Gothic"/>
              </a:rPr>
              <a:t> </a:t>
            </a:r>
            <a:r>
              <a:rPr sz="1100" spc="20" dirty="0">
                <a:solidFill>
                  <a:srgbClr val="231F20"/>
                </a:solidFill>
                <a:latin typeface="Century Gothic"/>
                <a:cs typeface="Century Gothic"/>
              </a:rPr>
              <a:t>class</a:t>
            </a:r>
            <a:r>
              <a:rPr sz="1100" spc="25" dirty="0">
                <a:solidFill>
                  <a:srgbClr val="231F20"/>
                </a:solidFill>
                <a:latin typeface="Century Gothic"/>
                <a:cs typeface="Century Gothic"/>
              </a:rPr>
              <a:t> </a:t>
            </a:r>
            <a:r>
              <a:rPr sz="1100" spc="90" dirty="0">
                <a:solidFill>
                  <a:srgbClr val="231F20"/>
                </a:solidFill>
                <a:latin typeface="Century Gothic"/>
                <a:cs typeface="Century Gothic"/>
              </a:rPr>
              <a:t>is </a:t>
            </a:r>
            <a:r>
              <a:rPr sz="1100" spc="95" dirty="0">
                <a:solidFill>
                  <a:srgbClr val="231F20"/>
                </a:solidFill>
                <a:latin typeface="Century Gothic"/>
                <a:cs typeface="Century Gothic"/>
              </a:rPr>
              <a:t> </a:t>
            </a:r>
            <a:r>
              <a:rPr sz="1100" dirty="0">
                <a:solidFill>
                  <a:srgbClr val="231F20"/>
                </a:solidFill>
                <a:latin typeface="Century Gothic"/>
                <a:cs typeface="Century Gothic"/>
              </a:rPr>
              <a:t>designed </a:t>
            </a:r>
            <a:r>
              <a:rPr sz="1100" spc="30" dirty="0">
                <a:solidFill>
                  <a:srgbClr val="231F20"/>
                </a:solidFill>
                <a:latin typeface="Century Gothic"/>
                <a:cs typeface="Century Gothic"/>
              </a:rPr>
              <a:t>to </a:t>
            </a:r>
            <a:r>
              <a:rPr sz="1100" spc="50" dirty="0">
                <a:solidFill>
                  <a:srgbClr val="231F20"/>
                </a:solidFill>
                <a:latin typeface="Century Gothic"/>
                <a:cs typeface="Century Gothic"/>
              </a:rPr>
              <a:t>turn </a:t>
            </a:r>
            <a:r>
              <a:rPr sz="1100" spc="-114" dirty="0">
                <a:solidFill>
                  <a:srgbClr val="231F20"/>
                </a:solidFill>
                <a:latin typeface="Century Gothic"/>
                <a:cs typeface="Century Gothic"/>
              </a:rPr>
              <a:t>a</a:t>
            </a:r>
            <a:r>
              <a:rPr sz="1100" spc="-110" dirty="0">
                <a:solidFill>
                  <a:srgbClr val="231F20"/>
                </a:solidFill>
                <a:latin typeface="Century Gothic"/>
                <a:cs typeface="Century Gothic"/>
              </a:rPr>
              <a:t> </a:t>
            </a:r>
            <a:r>
              <a:rPr sz="1100" spc="5" dirty="0">
                <a:solidFill>
                  <a:srgbClr val="231F20"/>
                </a:solidFill>
                <a:latin typeface="Century Gothic"/>
                <a:cs typeface="Century Gothic"/>
              </a:rPr>
              <a:t>typical </a:t>
            </a:r>
            <a:r>
              <a:rPr sz="1100" spc="-25" dirty="0">
                <a:solidFill>
                  <a:srgbClr val="231F20"/>
                </a:solidFill>
                <a:latin typeface="Century Gothic"/>
                <a:cs typeface="Century Gothic"/>
              </a:rPr>
              <a:t>agent </a:t>
            </a:r>
            <a:r>
              <a:rPr sz="1100" spc="30" dirty="0">
                <a:solidFill>
                  <a:srgbClr val="231F20"/>
                </a:solidFill>
                <a:latin typeface="Century Gothic"/>
                <a:cs typeface="Century Gothic"/>
              </a:rPr>
              <a:t>into </a:t>
            </a:r>
            <a:r>
              <a:rPr sz="1100" spc="-114" dirty="0">
                <a:solidFill>
                  <a:srgbClr val="231F20"/>
                </a:solidFill>
                <a:latin typeface="Century Gothic"/>
                <a:cs typeface="Century Gothic"/>
              </a:rPr>
              <a:t>a</a:t>
            </a:r>
            <a:r>
              <a:rPr sz="1100" spc="-110" dirty="0">
                <a:solidFill>
                  <a:srgbClr val="231F20"/>
                </a:solidFill>
                <a:latin typeface="Century Gothic"/>
                <a:cs typeface="Century Gothic"/>
              </a:rPr>
              <a:t> </a:t>
            </a:r>
            <a:r>
              <a:rPr sz="1100" spc="30" dirty="0">
                <a:solidFill>
                  <a:srgbClr val="231F20"/>
                </a:solidFill>
                <a:latin typeface="Century Gothic"/>
                <a:cs typeface="Century Gothic"/>
              </a:rPr>
              <a:t>highly </a:t>
            </a:r>
            <a:r>
              <a:rPr sz="1100" spc="-5" dirty="0">
                <a:solidFill>
                  <a:srgbClr val="231F20"/>
                </a:solidFill>
                <a:latin typeface="Century Gothic"/>
                <a:cs typeface="Century Gothic"/>
              </a:rPr>
              <a:t>respected </a:t>
            </a:r>
            <a:r>
              <a:rPr sz="1100" spc="-45" dirty="0">
                <a:solidFill>
                  <a:srgbClr val="231F20"/>
                </a:solidFill>
                <a:latin typeface="Century Gothic"/>
                <a:cs typeface="Century Gothic"/>
              </a:rPr>
              <a:t>and</a:t>
            </a:r>
            <a:r>
              <a:rPr sz="1100" spc="-40" dirty="0">
                <a:solidFill>
                  <a:srgbClr val="231F20"/>
                </a:solidFill>
                <a:latin typeface="Century Gothic"/>
                <a:cs typeface="Century Gothic"/>
              </a:rPr>
              <a:t> </a:t>
            </a:r>
            <a:r>
              <a:rPr sz="1100" spc="25" dirty="0">
                <a:solidFill>
                  <a:srgbClr val="231F20"/>
                </a:solidFill>
                <a:latin typeface="Century Gothic"/>
                <a:cs typeface="Century Gothic"/>
              </a:rPr>
              <a:t>sought-after </a:t>
            </a:r>
            <a:r>
              <a:rPr sz="1100" spc="10" dirty="0">
                <a:solidFill>
                  <a:srgbClr val="231F20"/>
                </a:solidFill>
                <a:latin typeface="Century Gothic"/>
                <a:cs typeface="Century Gothic"/>
              </a:rPr>
              <a:t>buyer’s </a:t>
            </a:r>
            <a:r>
              <a:rPr sz="1100" spc="-290" dirty="0">
                <a:solidFill>
                  <a:srgbClr val="231F20"/>
                </a:solidFill>
                <a:latin typeface="Century Gothic"/>
                <a:cs typeface="Century Gothic"/>
              </a:rPr>
              <a:t> </a:t>
            </a:r>
            <a:r>
              <a:rPr sz="1100" spc="10" dirty="0">
                <a:solidFill>
                  <a:srgbClr val="231F20"/>
                </a:solidFill>
                <a:latin typeface="Century Gothic"/>
                <a:cs typeface="Century Gothic"/>
              </a:rPr>
              <a:t>consultant.</a:t>
            </a:r>
            <a:r>
              <a:rPr sz="1100" spc="20" dirty="0">
                <a:solidFill>
                  <a:srgbClr val="231F20"/>
                </a:solidFill>
                <a:latin typeface="Century Gothic"/>
                <a:cs typeface="Century Gothic"/>
              </a:rPr>
              <a:t> Plans,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scripts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5"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a:t>
            </a:r>
            <a:r>
              <a:rPr sz="1100" spc="30" dirty="0">
                <a:solidFill>
                  <a:srgbClr val="231F20"/>
                </a:solidFill>
                <a:latin typeface="Century Gothic"/>
                <a:cs typeface="Century Gothic"/>
              </a:rPr>
              <a:t>Phases)</a:t>
            </a:r>
            <a:endParaRPr sz="1100">
              <a:latin typeface="Century Gothic"/>
              <a:cs typeface="Century Gothic"/>
            </a:endParaRPr>
          </a:p>
        </p:txBody>
      </p:sp>
      <p:sp>
        <p:nvSpPr>
          <p:cNvPr id="4" name="object 4"/>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57</a:t>
            </a:fld>
            <a:endParaRPr spc="135"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901700" y="850900"/>
            <a:ext cx="5953760" cy="6352540"/>
          </a:xfrm>
          <a:prstGeom prst="rect">
            <a:avLst/>
          </a:prstGeom>
        </p:spPr>
        <p:txBody>
          <a:bodyPr vert="horz" wrap="square" lIns="0" tIns="12700" rIns="0" bIns="0" rtlCol="0">
            <a:spAutoFit/>
          </a:bodyPr>
          <a:lstStyle/>
          <a:p>
            <a:pPr marL="13335" algn="ctr">
              <a:lnSpc>
                <a:spcPct val="100000"/>
              </a:lnSpc>
              <a:spcBef>
                <a:spcPts val="100"/>
              </a:spcBef>
            </a:pPr>
            <a:r>
              <a:rPr sz="1600" b="1" u="sng" spc="114" dirty="0">
                <a:solidFill>
                  <a:srgbClr val="231F20"/>
                </a:solidFill>
                <a:uFill>
                  <a:solidFill>
                    <a:srgbClr val="231F20"/>
                  </a:solidFill>
                </a:uFill>
                <a:latin typeface="Trebuchet MS"/>
                <a:cs typeface="Trebuchet MS"/>
              </a:rPr>
              <a:t>MOMENTUM</a:t>
            </a:r>
            <a:r>
              <a:rPr sz="1600" b="1" u="sng" spc="-110" dirty="0">
                <a:solidFill>
                  <a:srgbClr val="231F20"/>
                </a:solidFill>
                <a:uFill>
                  <a:solidFill>
                    <a:srgbClr val="231F20"/>
                  </a:solidFill>
                </a:uFill>
                <a:latin typeface="Trebuchet MS"/>
                <a:cs typeface="Trebuchet MS"/>
              </a:rPr>
              <a:t> </a:t>
            </a:r>
            <a:r>
              <a:rPr sz="1600" b="1" u="sng" spc="70" dirty="0">
                <a:solidFill>
                  <a:srgbClr val="231F20"/>
                </a:solidFill>
                <a:uFill>
                  <a:solidFill>
                    <a:srgbClr val="231F20"/>
                  </a:solidFill>
                </a:uFill>
                <a:latin typeface="Trebuchet MS"/>
                <a:cs typeface="Trebuchet MS"/>
              </a:rPr>
              <a:t>BUSINESS</a:t>
            </a:r>
            <a:r>
              <a:rPr sz="1600" b="1" u="sng" spc="-110" dirty="0">
                <a:solidFill>
                  <a:srgbClr val="231F20"/>
                </a:solidFill>
                <a:uFill>
                  <a:solidFill>
                    <a:srgbClr val="231F20"/>
                  </a:solidFill>
                </a:uFill>
                <a:latin typeface="Trebuchet MS"/>
                <a:cs typeface="Trebuchet MS"/>
              </a:rPr>
              <a:t> </a:t>
            </a:r>
            <a:r>
              <a:rPr sz="1600" b="1" u="sng" spc="85" dirty="0">
                <a:solidFill>
                  <a:srgbClr val="231F20"/>
                </a:solidFill>
                <a:uFill>
                  <a:solidFill>
                    <a:srgbClr val="231F20"/>
                  </a:solidFill>
                </a:uFill>
                <a:latin typeface="Trebuchet MS"/>
                <a:cs typeface="Trebuchet MS"/>
              </a:rPr>
              <a:t>COURSES</a:t>
            </a:r>
            <a:endParaRPr sz="1600">
              <a:latin typeface="Trebuchet MS"/>
              <a:cs typeface="Trebuchet MS"/>
            </a:endParaRPr>
          </a:p>
          <a:p>
            <a:pPr marL="11430" algn="ctr">
              <a:lnSpc>
                <a:spcPct val="100000"/>
              </a:lnSpc>
              <a:spcBef>
                <a:spcPts val="1400"/>
              </a:spcBef>
            </a:pPr>
            <a:r>
              <a:rPr sz="1400" b="1" spc="20" dirty="0">
                <a:solidFill>
                  <a:srgbClr val="E31836"/>
                </a:solidFill>
                <a:latin typeface="Trebuchet MS"/>
                <a:cs typeface="Trebuchet MS"/>
              </a:rPr>
              <a:t>Agents</a:t>
            </a:r>
            <a:r>
              <a:rPr sz="1400" b="1" spc="-95" dirty="0">
                <a:solidFill>
                  <a:srgbClr val="E31836"/>
                </a:solidFill>
                <a:latin typeface="Trebuchet MS"/>
                <a:cs typeface="Trebuchet MS"/>
              </a:rPr>
              <a:t> </a:t>
            </a:r>
            <a:r>
              <a:rPr sz="1400" b="1" spc="25" dirty="0">
                <a:solidFill>
                  <a:srgbClr val="E31836"/>
                </a:solidFill>
                <a:latin typeface="Trebuchet MS"/>
                <a:cs typeface="Trebuchet MS"/>
              </a:rPr>
              <a:t>should</a:t>
            </a:r>
            <a:r>
              <a:rPr sz="1400" b="1" spc="-90" dirty="0">
                <a:solidFill>
                  <a:srgbClr val="E31836"/>
                </a:solidFill>
                <a:latin typeface="Trebuchet MS"/>
                <a:cs typeface="Trebuchet MS"/>
              </a:rPr>
              <a:t> </a:t>
            </a:r>
            <a:r>
              <a:rPr sz="1400" b="1" dirty="0">
                <a:solidFill>
                  <a:srgbClr val="E31836"/>
                </a:solidFill>
                <a:latin typeface="Trebuchet MS"/>
                <a:cs typeface="Trebuchet MS"/>
              </a:rPr>
              <a:t>be</a:t>
            </a:r>
            <a:r>
              <a:rPr sz="1400" b="1" spc="-95" dirty="0">
                <a:solidFill>
                  <a:srgbClr val="E31836"/>
                </a:solidFill>
                <a:latin typeface="Trebuchet MS"/>
                <a:cs typeface="Trebuchet MS"/>
              </a:rPr>
              <a:t> </a:t>
            </a:r>
            <a:r>
              <a:rPr sz="1400" b="1" spc="-20" dirty="0">
                <a:solidFill>
                  <a:srgbClr val="E31836"/>
                </a:solidFill>
                <a:latin typeface="Trebuchet MS"/>
                <a:cs typeface="Trebuchet MS"/>
              </a:rPr>
              <a:t>treated</a:t>
            </a:r>
            <a:r>
              <a:rPr sz="1400" b="1" spc="-90" dirty="0">
                <a:solidFill>
                  <a:srgbClr val="E31836"/>
                </a:solidFill>
                <a:latin typeface="Trebuchet MS"/>
                <a:cs typeface="Trebuchet MS"/>
              </a:rPr>
              <a:t> </a:t>
            </a:r>
            <a:r>
              <a:rPr sz="1400" b="1" spc="15" dirty="0">
                <a:solidFill>
                  <a:srgbClr val="E31836"/>
                </a:solidFill>
                <a:latin typeface="Trebuchet MS"/>
                <a:cs typeface="Trebuchet MS"/>
              </a:rPr>
              <a:t>as</a:t>
            </a:r>
            <a:r>
              <a:rPr sz="1400" b="1" spc="-95" dirty="0">
                <a:solidFill>
                  <a:srgbClr val="E31836"/>
                </a:solidFill>
                <a:latin typeface="Trebuchet MS"/>
                <a:cs typeface="Trebuchet MS"/>
              </a:rPr>
              <a:t> </a:t>
            </a:r>
            <a:r>
              <a:rPr sz="1400" b="1" spc="-10" dirty="0">
                <a:solidFill>
                  <a:srgbClr val="E31836"/>
                </a:solidFill>
                <a:latin typeface="Trebuchet MS"/>
                <a:cs typeface="Trebuchet MS"/>
              </a:rPr>
              <a:t>presidents</a:t>
            </a:r>
            <a:r>
              <a:rPr sz="1400" b="1" spc="-90" dirty="0">
                <a:solidFill>
                  <a:srgbClr val="E31836"/>
                </a:solidFill>
                <a:latin typeface="Trebuchet MS"/>
                <a:cs typeface="Trebuchet MS"/>
              </a:rPr>
              <a:t> </a:t>
            </a:r>
            <a:r>
              <a:rPr sz="1400" b="1" spc="20" dirty="0">
                <a:solidFill>
                  <a:srgbClr val="E31836"/>
                </a:solidFill>
                <a:latin typeface="Trebuchet MS"/>
                <a:cs typeface="Trebuchet MS"/>
              </a:rPr>
              <a:t>and</a:t>
            </a:r>
            <a:r>
              <a:rPr sz="1400" b="1" spc="-95" dirty="0">
                <a:solidFill>
                  <a:srgbClr val="E31836"/>
                </a:solidFill>
                <a:latin typeface="Trebuchet MS"/>
                <a:cs typeface="Trebuchet MS"/>
              </a:rPr>
              <a:t> </a:t>
            </a:r>
            <a:r>
              <a:rPr sz="1400" b="1" spc="60" dirty="0">
                <a:solidFill>
                  <a:srgbClr val="E31836"/>
                </a:solidFill>
                <a:latin typeface="Trebuchet MS"/>
                <a:cs typeface="Trebuchet MS"/>
              </a:rPr>
              <a:t>CEOs</a:t>
            </a:r>
            <a:r>
              <a:rPr sz="1400" b="1" spc="-90" dirty="0">
                <a:solidFill>
                  <a:srgbClr val="E31836"/>
                </a:solidFill>
                <a:latin typeface="Trebuchet MS"/>
                <a:cs typeface="Trebuchet MS"/>
              </a:rPr>
              <a:t> </a:t>
            </a:r>
            <a:r>
              <a:rPr sz="1400" b="1" spc="30" dirty="0">
                <a:solidFill>
                  <a:srgbClr val="E31836"/>
                </a:solidFill>
                <a:latin typeface="Trebuchet MS"/>
                <a:cs typeface="Trebuchet MS"/>
              </a:rPr>
              <a:t>of</a:t>
            </a:r>
            <a:r>
              <a:rPr sz="1400" b="1" spc="-95" dirty="0">
                <a:solidFill>
                  <a:srgbClr val="E31836"/>
                </a:solidFill>
                <a:latin typeface="Trebuchet MS"/>
                <a:cs typeface="Trebuchet MS"/>
              </a:rPr>
              <a:t> </a:t>
            </a:r>
            <a:r>
              <a:rPr sz="1400" b="1" spc="-30" dirty="0">
                <a:solidFill>
                  <a:srgbClr val="E31836"/>
                </a:solidFill>
                <a:latin typeface="Trebuchet MS"/>
                <a:cs typeface="Trebuchet MS"/>
              </a:rPr>
              <a:t>their</a:t>
            </a:r>
            <a:r>
              <a:rPr sz="1400" b="1" spc="-90" dirty="0">
                <a:solidFill>
                  <a:srgbClr val="E31836"/>
                </a:solidFill>
                <a:latin typeface="Trebuchet MS"/>
                <a:cs typeface="Trebuchet MS"/>
              </a:rPr>
              <a:t> </a:t>
            </a:r>
            <a:r>
              <a:rPr sz="1400" b="1" spc="45" dirty="0">
                <a:solidFill>
                  <a:srgbClr val="E31836"/>
                </a:solidFill>
                <a:latin typeface="Trebuchet MS"/>
                <a:cs typeface="Trebuchet MS"/>
              </a:rPr>
              <a:t>own</a:t>
            </a:r>
            <a:r>
              <a:rPr sz="1400" b="1" spc="-95" dirty="0">
                <a:solidFill>
                  <a:srgbClr val="E31836"/>
                </a:solidFill>
                <a:latin typeface="Trebuchet MS"/>
                <a:cs typeface="Trebuchet MS"/>
              </a:rPr>
              <a:t> </a:t>
            </a:r>
            <a:r>
              <a:rPr sz="1400" b="1" spc="-15" dirty="0">
                <a:solidFill>
                  <a:srgbClr val="E31836"/>
                </a:solidFill>
                <a:latin typeface="Trebuchet MS"/>
                <a:cs typeface="Trebuchet MS"/>
              </a:rPr>
              <a:t>business!</a:t>
            </a:r>
            <a:endParaRPr sz="1400">
              <a:latin typeface="Trebuchet MS"/>
              <a:cs typeface="Trebuchet MS"/>
            </a:endParaRPr>
          </a:p>
          <a:p>
            <a:pPr>
              <a:lnSpc>
                <a:spcPct val="100000"/>
              </a:lnSpc>
              <a:spcBef>
                <a:spcPts val="25"/>
              </a:spcBef>
            </a:pPr>
            <a:endParaRPr sz="2200">
              <a:latin typeface="Trebuchet MS"/>
              <a:cs typeface="Trebuchet MS"/>
            </a:endParaRPr>
          </a:p>
          <a:p>
            <a:pPr marL="12700">
              <a:lnSpc>
                <a:spcPct val="100000"/>
              </a:lnSpc>
            </a:pPr>
            <a:r>
              <a:rPr sz="1100" b="1" dirty="0">
                <a:solidFill>
                  <a:srgbClr val="231F20"/>
                </a:solidFill>
                <a:latin typeface="Tahoma"/>
                <a:cs typeface="Tahoma"/>
              </a:rPr>
              <a:t>Real</a:t>
            </a:r>
            <a:r>
              <a:rPr sz="1100" b="1" spc="-10" dirty="0">
                <a:solidFill>
                  <a:srgbClr val="231F20"/>
                </a:solidFill>
                <a:latin typeface="Tahoma"/>
                <a:cs typeface="Tahoma"/>
              </a:rPr>
              <a:t> </a:t>
            </a:r>
            <a:r>
              <a:rPr sz="1100" b="1" spc="5" dirty="0">
                <a:solidFill>
                  <a:srgbClr val="231F20"/>
                </a:solidFill>
                <a:latin typeface="Tahoma"/>
                <a:cs typeface="Tahoma"/>
              </a:rPr>
              <a:t>Estate</a:t>
            </a:r>
            <a:r>
              <a:rPr sz="1100" b="1" spc="-10" dirty="0">
                <a:solidFill>
                  <a:srgbClr val="231F20"/>
                </a:solidFill>
                <a:latin typeface="Tahoma"/>
                <a:cs typeface="Tahoma"/>
              </a:rPr>
              <a:t> </a:t>
            </a:r>
            <a:r>
              <a:rPr sz="1100" b="1" dirty="0">
                <a:solidFill>
                  <a:srgbClr val="231F20"/>
                </a:solidFill>
                <a:latin typeface="Tahoma"/>
                <a:cs typeface="Tahoma"/>
              </a:rPr>
              <a:t>Sales</a:t>
            </a:r>
            <a:r>
              <a:rPr sz="1100" b="1" spc="-5" dirty="0">
                <a:solidFill>
                  <a:srgbClr val="231F20"/>
                </a:solidFill>
                <a:latin typeface="Tahoma"/>
                <a:cs typeface="Tahoma"/>
              </a:rPr>
              <a:t> </a:t>
            </a:r>
            <a:r>
              <a:rPr sz="1100" b="1" spc="15" dirty="0">
                <a:solidFill>
                  <a:srgbClr val="231F20"/>
                </a:solidFill>
                <a:latin typeface="Tahoma"/>
                <a:cs typeface="Tahoma"/>
              </a:rPr>
              <a:t>Perspective</a:t>
            </a:r>
            <a:endParaRPr sz="1100">
              <a:latin typeface="Tahoma"/>
              <a:cs typeface="Tahoma"/>
            </a:endParaRPr>
          </a:p>
          <a:p>
            <a:pPr marL="12700" marR="269875">
              <a:lnSpc>
                <a:spcPct val="100000"/>
              </a:lnSpc>
              <a:spcBef>
                <a:spcPts val="25"/>
              </a:spcBef>
            </a:pPr>
            <a:r>
              <a:rPr sz="1100" spc="40" dirty="0">
                <a:solidFill>
                  <a:srgbClr val="231F20"/>
                </a:solidFill>
                <a:latin typeface="Century Gothic"/>
                <a:cs typeface="Century Gothic"/>
              </a:rPr>
              <a:t>Provides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0" dirty="0">
                <a:solidFill>
                  <a:srgbClr val="231F20"/>
                </a:solidFill>
                <a:latin typeface="Century Gothic"/>
                <a:cs typeface="Century Gothic"/>
              </a:rPr>
              <a:t> </a:t>
            </a:r>
            <a:r>
              <a:rPr sz="1100" spc="15" dirty="0">
                <a:solidFill>
                  <a:srgbClr val="231F20"/>
                </a:solidFill>
                <a:latin typeface="Century Gothic"/>
                <a:cs typeface="Century Gothic"/>
              </a:rPr>
              <a:t>overview</a:t>
            </a:r>
            <a:r>
              <a:rPr sz="1100" spc="3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dirty="0">
                <a:solidFill>
                  <a:srgbClr val="231F20"/>
                </a:solidFill>
                <a:latin typeface="Century Gothic"/>
                <a:cs typeface="Century Gothic"/>
              </a:rPr>
              <a:t>real</a:t>
            </a:r>
            <a:r>
              <a:rPr sz="1100" spc="35" dirty="0">
                <a:solidFill>
                  <a:srgbClr val="231F20"/>
                </a:solidFill>
                <a:latin typeface="Century Gothic"/>
                <a:cs typeface="Century Gothic"/>
              </a:rPr>
              <a:t> </a:t>
            </a:r>
            <a:r>
              <a:rPr sz="1100" dirty="0">
                <a:solidFill>
                  <a:srgbClr val="231F20"/>
                </a:solidFill>
                <a:latin typeface="Century Gothic"/>
                <a:cs typeface="Century Gothic"/>
              </a:rPr>
              <a:t>estate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sales</a:t>
            </a:r>
            <a:r>
              <a:rPr sz="1100" spc="35" dirty="0">
                <a:solidFill>
                  <a:srgbClr val="231F20"/>
                </a:solidFill>
                <a:latin typeface="Century Gothic"/>
                <a:cs typeface="Century Gothic"/>
              </a:rPr>
              <a:t> business.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dirty="0">
                <a:solidFill>
                  <a:srgbClr val="231F20"/>
                </a:solidFill>
                <a:latin typeface="Century Gothic"/>
                <a:cs typeface="Century Gothic"/>
              </a:rPr>
              <a:t>learn</a:t>
            </a:r>
            <a:r>
              <a:rPr sz="1100" spc="3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three </a:t>
            </a:r>
            <a:r>
              <a:rPr sz="1100" spc="15" dirty="0">
                <a:solidFill>
                  <a:srgbClr val="231F20"/>
                </a:solidFill>
                <a:latin typeface="Century Gothic"/>
                <a:cs typeface="Century Gothic"/>
              </a:rPr>
              <a:t> </a:t>
            </a:r>
            <a:r>
              <a:rPr sz="1100" spc="20" dirty="0">
                <a:solidFill>
                  <a:srgbClr val="231F20"/>
                </a:solidFill>
                <a:latin typeface="Century Gothic"/>
                <a:cs typeface="Century Gothic"/>
              </a:rPr>
              <a:t>irrefutable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facts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dirty="0">
                <a:solidFill>
                  <a:srgbClr val="231F20"/>
                </a:solidFill>
                <a:latin typeface="Century Gothic"/>
                <a:cs typeface="Century Gothic"/>
              </a:rPr>
              <a:t>real</a:t>
            </a:r>
            <a:r>
              <a:rPr sz="1100" spc="30" dirty="0">
                <a:solidFill>
                  <a:srgbClr val="231F20"/>
                </a:solidFill>
                <a:latin typeface="Century Gothic"/>
                <a:cs typeface="Century Gothic"/>
              </a:rPr>
              <a:t> </a:t>
            </a:r>
            <a:r>
              <a:rPr sz="1100" dirty="0">
                <a:solidFill>
                  <a:srgbClr val="231F20"/>
                </a:solidFill>
                <a:latin typeface="Century Gothic"/>
                <a:cs typeface="Century Gothic"/>
              </a:rPr>
              <a:t>estate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dirty="0">
                <a:solidFill>
                  <a:srgbClr val="231F20"/>
                </a:solidFill>
                <a:latin typeface="Century Gothic"/>
                <a:cs typeface="Century Gothic"/>
              </a:rPr>
              <a:t>unique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entrepreneurial</a:t>
            </a:r>
            <a:r>
              <a:rPr sz="1100" spc="30"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After </a:t>
            </a:r>
            <a:r>
              <a:rPr sz="1100" spc="50" dirty="0">
                <a:solidFill>
                  <a:srgbClr val="231F20"/>
                </a:solidFill>
                <a:latin typeface="Century Gothic"/>
                <a:cs typeface="Century Gothic"/>
              </a:rPr>
              <a:t> </a:t>
            </a:r>
            <a:r>
              <a:rPr sz="1100" dirty="0">
                <a:solidFill>
                  <a:srgbClr val="231F20"/>
                </a:solidFill>
                <a:latin typeface="Century Gothic"/>
                <a:cs typeface="Century Gothic"/>
              </a:rPr>
              <a:t>attending</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class,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35" dirty="0">
                <a:solidFill>
                  <a:srgbClr val="231F20"/>
                </a:solidFill>
                <a:latin typeface="Century Gothic"/>
                <a:cs typeface="Century Gothic"/>
              </a:rPr>
              <a:t>have</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realistic</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picture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what</a:t>
            </a:r>
            <a:r>
              <a:rPr sz="1100" spc="30" dirty="0">
                <a:solidFill>
                  <a:srgbClr val="231F20"/>
                </a:solidFill>
                <a:latin typeface="Century Gothic"/>
                <a:cs typeface="Century Gothic"/>
              </a:rPr>
              <a:t> </a:t>
            </a:r>
            <a:r>
              <a:rPr sz="1100" spc="70" dirty="0">
                <a:solidFill>
                  <a:srgbClr val="231F20"/>
                </a:solidFill>
                <a:latin typeface="Century Gothic"/>
                <a:cs typeface="Century Gothic"/>
              </a:rPr>
              <a:t>it</a:t>
            </a:r>
            <a:r>
              <a:rPr sz="1100" spc="35" dirty="0">
                <a:solidFill>
                  <a:srgbClr val="231F20"/>
                </a:solidFill>
                <a:latin typeface="Century Gothic"/>
                <a:cs typeface="Century Gothic"/>
              </a:rPr>
              <a:t> </a:t>
            </a:r>
            <a:r>
              <a:rPr sz="1100" spc="15" dirty="0">
                <a:solidFill>
                  <a:srgbClr val="231F20"/>
                </a:solidFill>
                <a:latin typeface="Century Gothic"/>
                <a:cs typeface="Century Gothic"/>
              </a:rPr>
              <a:t>takes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both </a:t>
            </a:r>
            <a:r>
              <a:rPr sz="1100" spc="15" dirty="0">
                <a:solidFill>
                  <a:srgbClr val="231F20"/>
                </a:solidFill>
                <a:latin typeface="Century Gothic"/>
                <a:cs typeface="Century Gothic"/>
              </a:rPr>
              <a:t> </a:t>
            </a:r>
            <a:r>
              <a:rPr sz="1100" spc="10" dirty="0">
                <a:solidFill>
                  <a:srgbClr val="231F20"/>
                </a:solidFill>
                <a:latin typeface="Century Gothic"/>
                <a:cs typeface="Century Gothic"/>
              </a:rPr>
              <a:t>mentally</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5" dirty="0">
                <a:solidFill>
                  <a:srgbClr val="231F20"/>
                </a:solidFill>
                <a:latin typeface="Century Gothic"/>
                <a:cs typeface="Century Gothic"/>
              </a:rPr>
              <a:t>behaviorally</a:t>
            </a:r>
            <a:r>
              <a:rPr sz="1100" spc="30" dirty="0">
                <a:solidFill>
                  <a:srgbClr val="231F20"/>
                </a:solidFill>
                <a:latin typeface="Century Gothic"/>
                <a:cs typeface="Century Gothic"/>
              </a:rPr>
              <a:t> to</a:t>
            </a:r>
            <a:r>
              <a:rPr sz="1100" spc="35" dirty="0">
                <a:solidFill>
                  <a:srgbClr val="231F20"/>
                </a:solidFill>
                <a:latin typeface="Century Gothic"/>
                <a:cs typeface="Century Gothic"/>
              </a:rPr>
              <a:t> </a:t>
            </a:r>
            <a:r>
              <a:rPr sz="1100" spc="20" dirty="0">
                <a:solidFill>
                  <a:srgbClr val="231F20"/>
                </a:solidFill>
                <a:latin typeface="Century Gothic"/>
                <a:cs typeface="Century Gothic"/>
              </a:rPr>
              <a:t>build</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successful</a:t>
            </a:r>
            <a:r>
              <a:rPr sz="1100" spc="35" dirty="0">
                <a:solidFill>
                  <a:srgbClr val="231F20"/>
                </a:solidFill>
                <a:latin typeface="Century Gothic"/>
                <a:cs typeface="Century Gothic"/>
              </a:rPr>
              <a:t> </a:t>
            </a:r>
            <a:r>
              <a:rPr sz="1100" dirty="0">
                <a:solidFill>
                  <a:srgbClr val="231F20"/>
                </a:solidFill>
                <a:latin typeface="Century Gothic"/>
                <a:cs typeface="Century Gothic"/>
              </a:rPr>
              <a:t>real</a:t>
            </a:r>
            <a:r>
              <a:rPr sz="1100" spc="30" dirty="0">
                <a:solidFill>
                  <a:srgbClr val="231F20"/>
                </a:solidFill>
                <a:latin typeface="Century Gothic"/>
                <a:cs typeface="Century Gothic"/>
              </a:rPr>
              <a:t> </a:t>
            </a:r>
            <a:r>
              <a:rPr sz="1100" dirty="0">
                <a:solidFill>
                  <a:srgbClr val="231F20"/>
                </a:solidFill>
                <a:latin typeface="Century Gothic"/>
                <a:cs typeface="Century Gothic"/>
              </a:rPr>
              <a:t>estate</a:t>
            </a:r>
            <a:r>
              <a:rPr sz="1100" spc="35" dirty="0">
                <a:solidFill>
                  <a:srgbClr val="231F20"/>
                </a:solidFill>
                <a:latin typeface="Century Gothic"/>
                <a:cs typeface="Century Gothic"/>
              </a:rPr>
              <a:t> business.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Plans,</a:t>
            </a:r>
            <a:r>
              <a:rPr sz="1100" spc="35" dirty="0">
                <a:solidFill>
                  <a:srgbClr val="231F20"/>
                </a:solidFill>
                <a:latin typeface="Century Gothic"/>
                <a:cs typeface="Century Gothic"/>
              </a:rPr>
              <a:t> </a:t>
            </a:r>
            <a:r>
              <a:rPr sz="1100" spc="15" dirty="0">
                <a:solidFill>
                  <a:srgbClr val="231F20"/>
                </a:solidFill>
                <a:latin typeface="Century Gothic"/>
                <a:cs typeface="Century Gothic"/>
              </a:rPr>
              <a:t>models </a:t>
            </a:r>
            <a:r>
              <a:rPr sz="1100" spc="-29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0" dirty="0">
                <a:solidFill>
                  <a:srgbClr val="231F20"/>
                </a:solidFill>
                <a:latin typeface="Century Gothic"/>
                <a:cs typeface="Century Gothic"/>
              </a:rPr>
              <a:t> </a:t>
            </a:r>
            <a:r>
              <a:rPr sz="1100" spc="45" dirty="0">
                <a:solidFill>
                  <a:srgbClr val="231F20"/>
                </a:solidFill>
                <a:latin typeface="Century Gothic"/>
                <a:cs typeface="Century Gothic"/>
              </a:rPr>
              <a:t>tools</a:t>
            </a:r>
            <a:r>
              <a:rPr sz="1100" spc="25"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provided.</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a:t>
            </a:r>
            <a:r>
              <a:rPr sz="1100" spc="30" dirty="0">
                <a:solidFill>
                  <a:srgbClr val="231F20"/>
                </a:solidFill>
                <a:latin typeface="Century Gothic"/>
                <a:cs typeface="Century Gothic"/>
              </a:rPr>
              <a:t>Phases)</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20" dirty="0">
                <a:solidFill>
                  <a:srgbClr val="231F20"/>
                </a:solidFill>
                <a:latin typeface="Tahoma"/>
                <a:cs typeface="Tahoma"/>
              </a:rPr>
              <a:t>Leverage</a:t>
            </a:r>
            <a:r>
              <a:rPr sz="1100" b="1" spc="-40" dirty="0">
                <a:solidFill>
                  <a:srgbClr val="231F20"/>
                </a:solidFill>
                <a:latin typeface="Tahoma"/>
                <a:cs typeface="Tahoma"/>
              </a:rPr>
              <a:t> </a:t>
            </a:r>
            <a:r>
              <a:rPr sz="1100" b="1" spc="-5" dirty="0">
                <a:solidFill>
                  <a:srgbClr val="231F20"/>
                </a:solidFill>
                <a:latin typeface="Tahoma"/>
                <a:cs typeface="Tahoma"/>
              </a:rPr>
              <a:t>Summit</a:t>
            </a:r>
            <a:endParaRPr sz="1100">
              <a:latin typeface="Tahoma"/>
              <a:cs typeface="Tahoma"/>
            </a:endParaRPr>
          </a:p>
          <a:p>
            <a:pPr marL="12700" marR="76200">
              <a:lnSpc>
                <a:spcPct val="100000"/>
              </a:lnSpc>
              <a:spcBef>
                <a:spcPts val="30"/>
              </a:spcBef>
            </a:pPr>
            <a:r>
              <a:rPr sz="1100" spc="-15" dirty="0">
                <a:solidFill>
                  <a:srgbClr val="231F20"/>
                </a:solidFill>
                <a:latin typeface="Century Gothic"/>
                <a:cs typeface="Century Gothic"/>
              </a:rPr>
              <a:t>Teaches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experienced</a:t>
            </a:r>
            <a:r>
              <a:rPr sz="1100" spc="35"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15" dirty="0">
                <a:solidFill>
                  <a:srgbClr val="231F20"/>
                </a:solidFill>
                <a:latin typeface="Century Gothic"/>
                <a:cs typeface="Century Gothic"/>
              </a:rPr>
              <a:t>leverage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themselves</a:t>
            </a:r>
            <a:r>
              <a:rPr sz="1100" spc="35" dirty="0">
                <a:solidFill>
                  <a:srgbClr val="231F20"/>
                </a:solidFill>
                <a:latin typeface="Century Gothic"/>
                <a:cs typeface="Century Gothic"/>
              </a:rPr>
              <a:t> </a:t>
            </a:r>
            <a:r>
              <a:rPr sz="1100" spc="25" dirty="0">
                <a:solidFill>
                  <a:srgbClr val="231F20"/>
                </a:solidFill>
                <a:latin typeface="Century Gothic"/>
                <a:cs typeface="Century Gothic"/>
              </a:rPr>
              <a:t>through</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5" dirty="0">
                <a:solidFill>
                  <a:srgbClr val="231F20"/>
                </a:solidFill>
                <a:latin typeface="Century Gothic"/>
                <a:cs typeface="Century Gothic"/>
              </a:rPr>
              <a:t> </a:t>
            </a:r>
            <a:r>
              <a:rPr sz="1100" spc="15" dirty="0">
                <a:solidFill>
                  <a:srgbClr val="231F20"/>
                </a:solidFill>
                <a:latin typeface="Century Gothic"/>
                <a:cs typeface="Century Gothic"/>
              </a:rPr>
              <a:t>building.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receive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complete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job</a:t>
            </a:r>
            <a:r>
              <a:rPr sz="1100" spc="30" dirty="0">
                <a:solidFill>
                  <a:srgbClr val="231F20"/>
                </a:solidFill>
                <a:latin typeface="Century Gothic"/>
                <a:cs typeface="Century Gothic"/>
              </a:rPr>
              <a:t> </a:t>
            </a:r>
            <a:r>
              <a:rPr sz="1100" spc="25" dirty="0">
                <a:solidFill>
                  <a:srgbClr val="231F20"/>
                </a:solidFill>
                <a:latin typeface="Century Gothic"/>
                <a:cs typeface="Century Gothic"/>
              </a:rPr>
              <a:t>descriptions,</a:t>
            </a:r>
            <a:r>
              <a:rPr sz="1100" spc="30" dirty="0">
                <a:solidFill>
                  <a:srgbClr val="231F20"/>
                </a:solidFill>
                <a:latin typeface="Century Gothic"/>
                <a:cs typeface="Century Gothic"/>
              </a:rPr>
              <a:t> interview </a:t>
            </a:r>
            <a:r>
              <a:rPr sz="1100" spc="40" dirty="0">
                <a:solidFill>
                  <a:srgbClr val="231F20"/>
                </a:solidFill>
                <a:latin typeface="Century Gothic"/>
                <a:cs typeface="Century Gothic"/>
              </a:rPr>
              <a:t>forms,</a:t>
            </a:r>
            <a:r>
              <a:rPr sz="1100" spc="30" dirty="0">
                <a:solidFill>
                  <a:srgbClr val="231F20"/>
                </a:solidFill>
                <a:latin typeface="Century Gothic"/>
                <a:cs typeface="Century Gothic"/>
              </a:rPr>
              <a:t> interview </a:t>
            </a:r>
            <a:r>
              <a:rPr sz="1100" spc="25" dirty="0">
                <a:solidFill>
                  <a:srgbClr val="231F20"/>
                </a:solidFill>
                <a:latin typeface="Century Gothic"/>
                <a:cs typeface="Century Gothic"/>
              </a:rPr>
              <a:t>questions, </a:t>
            </a:r>
            <a:r>
              <a:rPr sz="1100" spc="30" dirty="0">
                <a:solidFill>
                  <a:srgbClr val="231F20"/>
                </a:solidFill>
                <a:latin typeface="Century Gothic"/>
                <a:cs typeface="Century Gothic"/>
              </a:rPr>
              <a:t> </a:t>
            </a:r>
            <a:r>
              <a:rPr sz="1100" spc="-5" dirty="0">
                <a:solidFill>
                  <a:srgbClr val="231F20"/>
                </a:solidFill>
                <a:latin typeface="Century Gothic"/>
                <a:cs typeface="Century Gothic"/>
              </a:rPr>
              <a:t>behavioral</a:t>
            </a:r>
            <a:r>
              <a:rPr sz="1100" spc="25" dirty="0">
                <a:solidFill>
                  <a:srgbClr val="231F20"/>
                </a:solidFill>
                <a:latin typeface="Century Gothic"/>
                <a:cs typeface="Century Gothic"/>
              </a:rPr>
              <a:t> </a:t>
            </a:r>
            <a:r>
              <a:rPr sz="1100" spc="40" dirty="0">
                <a:solidFill>
                  <a:srgbClr val="231F20"/>
                </a:solidFill>
                <a:latin typeface="Century Gothic"/>
                <a:cs typeface="Century Gothic"/>
              </a:rPr>
              <a:t>assessments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 dirty="0">
                <a:solidFill>
                  <a:srgbClr val="231F20"/>
                </a:solidFill>
                <a:latin typeface="Century Gothic"/>
                <a:cs typeface="Century Gothic"/>
              </a:rPr>
              <a:t>performance</a:t>
            </a:r>
            <a:r>
              <a:rPr sz="1100" spc="25" dirty="0">
                <a:solidFill>
                  <a:srgbClr val="231F20"/>
                </a:solidFill>
                <a:latin typeface="Century Gothic"/>
                <a:cs typeface="Century Gothic"/>
              </a:rPr>
              <a:t> </a:t>
            </a:r>
            <a:r>
              <a:rPr sz="1100" spc="5" dirty="0">
                <a:solidFill>
                  <a:srgbClr val="231F20"/>
                </a:solidFill>
                <a:latin typeface="Century Gothic"/>
                <a:cs typeface="Century Gothic"/>
              </a:rPr>
              <a:t>expectations</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15" dirty="0">
                <a:solidFill>
                  <a:srgbClr val="231F20"/>
                </a:solidFill>
                <a:latin typeface="Century Gothic"/>
                <a:cs typeface="Century Gothic"/>
              </a:rPr>
              <a:t>purpose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40" dirty="0">
                <a:solidFill>
                  <a:srgbClr val="231F20"/>
                </a:solidFill>
                <a:latin typeface="Century Gothic"/>
                <a:cs typeface="Century Gothic"/>
              </a:rPr>
              <a:t>hiring </a:t>
            </a:r>
            <a:r>
              <a:rPr sz="1100" spc="45" dirty="0">
                <a:solidFill>
                  <a:srgbClr val="231F20"/>
                </a:solidFill>
                <a:latin typeface="Century Gothic"/>
                <a:cs typeface="Century Gothic"/>
              </a:rPr>
              <a:t> </a:t>
            </a:r>
            <a:r>
              <a:rPr sz="1100" spc="10" dirty="0">
                <a:solidFill>
                  <a:srgbClr val="231F20"/>
                </a:solidFill>
                <a:latin typeface="Century Gothic"/>
                <a:cs typeface="Century Gothic"/>
              </a:rPr>
              <a:t>personal</a:t>
            </a:r>
            <a:r>
              <a:rPr sz="1100" spc="25" dirty="0">
                <a:solidFill>
                  <a:srgbClr val="231F20"/>
                </a:solidFill>
                <a:latin typeface="Century Gothic"/>
                <a:cs typeface="Century Gothic"/>
              </a:rPr>
              <a:t> </a:t>
            </a:r>
            <a:r>
              <a:rPr sz="1100" spc="35" dirty="0">
                <a:solidFill>
                  <a:srgbClr val="231F20"/>
                </a:solidFill>
                <a:latin typeface="Century Gothic"/>
                <a:cs typeface="Century Gothic"/>
              </a:rPr>
              <a:t>assistants,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closing</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coordinators,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listing</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coordinators,</a:t>
            </a:r>
            <a:r>
              <a:rPr sz="1100" spc="30" dirty="0">
                <a:solidFill>
                  <a:srgbClr val="231F20"/>
                </a:solidFill>
                <a:latin typeface="Century Gothic"/>
                <a:cs typeface="Century Gothic"/>
              </a:rPr>
              <a:t> </a:t>
            </a:r>
            <a:r>
              <a:rPr sz="1100" spc="15" dirty="0">
                <a:solidFill>
                  <a:srgbClr val="231F20"/>
                </a:solidFill>
                <a:latin typeface="Century Gothic"/>
                <a:cs typeface="Century Gothic"/>
              </a:rPr>
              <a:t>marketing </a:t>
            </a:r>
            <a:r>
              <a:rPr sz="1100" spc="20" dirty="0">
                <a:solidFill>
                  <a:srgbClr val="231F20"/>
                </a:solidFill>
                <a:latin typeface="Century Gothic"/>
                <a:cs typeface="Century Gothic"/>
              </a:rPr>
              <a:t> </a:t>
            </a:r>
            <a:r>
              <a:rPr sz="1100" spc="15" dirty="0">
                <a:solidFill>
                  <a:srgbClr val="231F20"/>
                </a:solidFill>
                <a:latin typeface="Century Gothic"/>
                <a:cs typeface="Century Gothic"/>
              </a:rPr>
              <a:t>coordinators,</a:t>
            </a:r>
            <a:r>
              <a:rPr sz="1100" spc="30" dirty="0">
                <a:solidFill>
                  <a:srgbClr val="231F20"/>
                </a:solidFill>
                <a:latin typeface="Century Gothic"/>
                <a:cs typeface="Century Gothic"/>
              </a:rPr>
              <a:t> runners, </a:t>
            </a:r>
            <a:r>
              <a:rPr sz="1100" spc="10" dirty="0">
                <a:solidFill>
                  <a:srgbClr val="231F20"/>
                </a:solidFill>
                <a:latin typeface="Century Gothic"/>
                <a:cs typeface="Century Gothic"/>
              </a:rPr>
              <a:t>buyer’s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specialists,</a:t>
            </a:r>
            <a:r>
              <a:rPr sz="1100" spc="35" dirty="0">
                <a:solidFill>
                  <a:srgbClr val="231F20"/>
                </a:solidFill>
                <a:latin typeface="Century Gothic"/>
                <a:cs typeface="Century Gothic"/>
              </a:rPr>
              <a:t> </a:t>
            </a:r>
            <a:r>
              <a:rPr sz="1100" spc="55" dirty="0">
                <a:solidFill>
                  <a:srgbClr val="231F20"/>
                </a:solidFill>
                <a:latin typeface="Century Gothic"/>
                <a:cs typeface="Century Gothic"/>
              </a:rPr>
              <a:t>listing</a:t>
            </a:r>
            <a:r>
              <a:rPr sz="1100" spc="30" dirty="0">
                <a:solidFill>
                  <a:srgbClr val="231F20"/>
                </a:solidFill>
                <a:latin typeface="Century Gothic"/>
                <a:cs typeface="Century Gothic"/>
              </a:rPr>
              <a:t> specialists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0" dirty="0">
                <a:solidFill>
                  <a:srgbClr val="231F20"/>
                </a:solidFill>
                <a:latin typeface="Century Gothic"/>
                <a:cs typeface="Century Gothic"/>
              </a:rPr>
              <a:t> </a:t>
            </a:r>
            <a:r>
              <a:rPr sz="1100" dirty="0">
                <a:solidFill>
                  <a:srgbClr val="231F20"/>
                </a:solidFill>
                <a:latin typeface="Century Gothic"/>
                <a:cs typeface="Century Gothic"/>
              </a:rPr>
              <a:t>leaders.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After </a:t>
            </a:r>
            <a:r>
              <a:rPr sz="1100" spc="50" dirty="0">
                <a:solidFill>
                  <a:srgbClr val="231F20"/>
                </a:solidFill>
                <a:latin typeface="Century Gothic"/>
                <a:cs typeface="Century Gothic"/>
              </a:rPr>
              <a:t> </a:t>
            </a:r>
            <a:r>
              <a:rPr sz="1100" spc="65"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class,</a:t>
            </a:r>
            <a:r>
              <a:rPr sz="1100" spc="35"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5" dirty="0">
                <a:solidFill>
                  <a:srgbClr val="231F20"/>
                </a:solidFill>
                <a:latin typeface="Century Gothic"/>
                <a:cs typeface="Century Gothic"/>
              </a:rPr>
              <a:t> </a:t>
            </a:r>
            <a:r>
              <a:rPr sz="1100" spc="-35" dirty="0">
                <a:solidFill>
                  <a:srgbClr val="231F20"/>
                </a:solidFill>
                <a:latin typeface="Century Gothic"/>
                <a:cs typeface="Century Gothic"/>
              </a:rPr>
              <a:t>have</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15" dirty="0">
                <a:solidFill>
                  <a:srgbClr val="231F20"/>
                </a:solidFill>
                <a:latin typeface="Century Gothic"/>
                <a:cs typeface="Century Gothic"/>
              </a:rPr>
              <a:t>complete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10" dirty="0">
                <a:solidFill>
                  <a:srgbClr val="231F20"/>
                </a:solidFill>
                <a:latin typeface="Century Gothic"/>
                <a:cs typeface="Century Gothic"/>
              </a:rPr>
              <a:t>proven</a:t>
            </a:r>
            <a:r>
              <a:rPr sz="1100" spc="35" dirty="0">
                <a:solidFill>
                  <a:srgbClr val="231F20"/>
                </a:solidFill>
                <a:latin typeface="Century Gothic"/>
                <a:cs typeface="Century Gothic"/>
              </a:rPr>
              <a:t> </a:t>
            </a:r>
            <a:r>
              <a:rPr sz="1100" spc="50" dirty="0">
                <a:solidFill>
                  <a:srgbClr val="231F20"/>
                </a:solidFill>
                <a:latin typeface="Century Gothic"/>
                <a:cs typeface="Century Gothic"/>
              </a:rPr>
              <a:t>system</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5" dirty="0">
                <a:solidFill>
                  <a:srgbClr val="231F20"/>
                </a:solidFill>
                <a:latin typeface="Century Gothic"/>
                <a:cs typeface="Century Gothic"/>
              </a:rPr>
              <a:t> </a:t>
            </a:r>
            <a:r>
              <a:rPr sz="1100" spc="15" dirty="0">
                <a:solidFill>
                  <a:srgbClr val="231F20"/>
                </a:solidFill>
                <a:latin typeface="Century Gothic"/>
                <a:cs typeface="Century Gothic"/>
              </a:rPr>
              <a:t>finding,</a:t>
            </a:r>
            <a:r>
              <a:rPr sz="1100" spc="30" dirty="0">
                <a:solidFill>
                  <a:srgbClr val="231F20"/>
                </a:solidFill>
                <a:latin typeface="Century Gothic"/>
                <a:cs typeface="Century Gothic"/>
              </a:rPr>
              <a:t> </a:t>
            </a:r>
            <a:r>
              <a:rPr sz="1100" spc="5" dirty="0">
                <a:solidFill>
                  <a:srgbClr val="231F20"/>
                </a:solidFill>
                <a:latin typeface="Century Gothic"/>
                <a:cs typeface="Century Gothic"/>
              </a:rPr>
              <a:t>attracting </a:t>
            </a:r>
            <a:r>
              <a:rPr sz="1100" spc="1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hiring</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5" dirty="0">
                <a:solidFill>
                  <a:srgbClr val="231F20"/>
                </a:solidFill>
                <a:latin typeface="Century Gothic"/>
                <a:cs typeface="Century Gothic"/>
              </a:rPr>
              <a:t>talent</a:t>
            </a:r>
            <a:r>
              <a:rPr sz="1100" spc="30" dirty="0">
                <a:solidFill>
                  <a:srgbClr val="231F20"/>
                </a:solidFill>
                <a:latin typeface="Century Gothic"/>
                <a:cs typeface="Century Gothic"/>
              </a:rPr>
              <a:t> </a:t>
            </a:r>
            <a:r>
              <a:rPr sz="1100" spc="-40" dirty="0">
                <a:solidFill>
                  <a:srgbClr val="231F20"/>
                </a:solidFill>
                <a:latin typeface="Century Gothic"/>
                <a:cs typeface="Century Gothic"/>
              </a:rPr>
              <a:t>needed</a:t>
            </a:r>
            <a:r>
              <a:rPr sz="1100" spc="25"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30" dirty="0">
                <a:solidFill>
                  <a:srgbClr val="231F20"/>
                </a:solidFill>
                <a:latin typeface="Century Gothic"/>
                <a:cs typeface="Century Gothic"/>
              </a:rPr>
              <a:t>highly </a:t>
            </a:r>
            <a:r>
              <a:rPr sz="1100" spc="20" dirty="0">
                <a:solidFill>
                  <a:srgbClr val="231F20"/>
                </a:solidFill>
                <a:latin typeface="Century Gothic"/>
                <a:cs typeface="Century Gothic"/>
              </a:rPr>
              <a:t>proficient</a:t>
            </a:r>
            <a:r>
              <a:rPr sz="1100" spc="25" dirty="0">
                <a:solidFill>
                  <a:srgbClr val="231F20"/>
                </a:solidFill>
                <a:latin typeface="Century Gothic"/>
                <a:cs typeface="Century Gothic"/>
              </a:rPr>
              <a:t> sales</a:t>
            </a:r>
            <a:r>
              <a:rPr sz="1100" spc="30" dirty="0">
                <a:solidFill>
                  <a:srgbClr val="231F20"/>
                </a:solidFill>
                <a:latin typeface="Century Gothic"/>
                <a:cs typeface="Century Gothic"/>
              </a:rPr>
              <a:t> </a:t>
            </a:r>
            <a:r>
              <a:rPr sz="1100" spc="35" dirty="0">
                <a:solidFill>
                  <a:srgbClr val="231F20"/>
                </a:solidFill>
                <a:latin typeface="Century Gothic"/>
                <a:cs typeface="Century Gothic"/>
              </a:rPr>
              <a:t>business.</a:t>
            </a:r>
            <a:r>
              <a:rPr sz="1100" spc="25" dirty="0">
                <a:solidFill>
                  <a:srgbClr val="231F20"/>
                </a:solidFill>
                <a:latin typeface="Century Gothic"/>
                <a:cs typeface="Century Gothic"/>
              </a:rPr>
              <a:t> (Late</a:t>
            </a:r>
            <a:r>
              <a:rPr sz="1100" spc="30" dirty="0">
                <a:solidFill>
                  <a:srgbClr val="231F20"/>
                </a:solidFill>
                <a:latin typeface="Century Gothic"/>
                <a:cs typeface="Century Gothic"/>
              </a:rPr>
              <a:t> </a:t>
            </a:r>
            <a:r>
              <a:rPr sz="1100" spc="5" dirty="0">
                <a:solidFill>
                  <a:srgbClr val="231F20"/>
                </a:solidFill>
                <a:latin typeface="Century Gothic"/>
                <a:cs typeface="Century Gothic"/>
              </a:rPr>
              <a:t>Phase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2; </a:t>
            </a:r>
            <a:r>
              <a:rPr sz="1100" spc="15" dirty="0">
                <a:solidFill>
                  <a:srgbClr val="231F20"/>
                </a:solidFill>
                <a:latin typeface="Century Gothic"/>
                <a:cs typeface="Century Gothic"/>
              </a:rPr>
              <a:t> </a:t>
            </a:r>
            <a:r>
              <a:rPr sz="1100" spc="5" dirty="0">
                <a:solidFill>
                  <a:srgbClr val="231F20"/>
                </a:solidFill>
                <a:latin typeface="Century Gothic"/>
                <a:cs typeface="Century Gothic"/>
              </a:rPr>
              <a:t>Phase</a:t>
            </a:r>
            <a:r>
              <a:rPr sz="1100" spc="20" dirty="0">
                <a:solidFill>
                  <a:srgbClr val="231F20"/>
                </a:solidFill>
                <a:latin typeface="Century Gothic"/>
                <a:cs typeface="Century Gothic"/>
              </a:rPr>
              <a:t> </a:t>
            </a:r>
            <a:r>
              <a:rPr sz="1100" spc="65" dirty="0">
                <a:solidFill>
                  <a:srgbClr val="231F20"/>
                </a:solidFill>
                <a:latin typeface="Century Gothic"/>
                <a:cs typeface="Century Gothic"/>
              </a:rPr>
              <a:t>3)</a:t>
            </a:r>
            <a:endParaRPr sz="1100">
              <a:latin typeface="Century Gothic"/>
              <a:cs typeface="Century Gothic"/>
            </a:endParaRPr>
          </a:p>
          <a:p>
            <a:pPr>
              <a:lnSpc>
                <a:spcPct val="100000"/>
              </a:lnSpc>
            </a:pPr>
            <a:endParaRPr sz="1050">
              <a:latin typeface="Century Gothic"/>
              <a:cs typeface="Century Gothic"/>
            </a:endParaRPr>
          </a:p>
          <a:p>
            <a:pPr marL="12700">
              <a:lnSpc>
                <a:spcPct val="100000"/>
              </a:lnSpc>
            </a:pPr>
            <a:r>
              <a:rPr sz="1100" b="1" spc="15" dirty="0">
                <a:solidFill>
                  <a:srgbClr val="231F20"/>
                </a:solidFill>
                <a:latin typeface="Tahoma"/>
                <a:cs typeface="Tahoma"/>
              </a:rPr>
              <a:t>Activities</a:t>
            </a:r>
            <a:r>
              <a:rPr sz="1100" b="1" spc="-20" dirty="0">
                <a:solidFill>
                  <a:srgbClr val="231F20"/>
                </a:solidFill>
                <a:latin typeface="Tahoma"/>
                <a:cs typeface="Tahoma"/>
              </a:rPr>
              <a:t> </a:t>
            </a:r>
            <a:r>
              <a:rPr sz="1100" b="1" dirty="0">
                <a:solidFill>
                  <a:srgbClr val="231F20"/>
                </a:solidFill>
                <a:latin typeface="Tahoma"/>
                <a:cs typeface="Tahoma"/>
              </a:rPr>
              <a:t>Management</a:t>
            </a:r>
            <a:endParaRPr sz="1100">
              <a:latin typeface="Tahoma"/>
              <a:cs typeface="Tahoma"/>
            </a:endParaRPr>
          </a:p>
          <a:p>
            <a:pPr marL="12700" marR="5080">
              <a:lnSpc>
                <a:spcPct val="100000"/>
              </a:lnSpc>
              <a:spcBef>
                <a:spcPts val="25"/>
              </a:spcBef>
            </a:pPr>
            <a:r>
              <a:rPr sz="1100" spc="40" dirty="0">
                <a:solidFill>
                  <a:srgbClr val="231F20"/>
                </a:solidFill>
                <a:latin typeface="Century Gothic"/>
                <a:cs typeface="Century Gothic"/>
              </a:rPr>
              <a:t>Provides</a:t>
            </a:r>
            <a:r>
              <a:rPr sz="1100" spc="30" dirty="0">
                <a:solidFill>
                  <a:srgbClr val="231F20"/>
                </a:solidFill>
                <a:latin typeface="Century Gothic"/>
                <a:cs typeface="Century Gothic"/>
              </a:rPr>
              <a:t> </a:t>
            </a:r>
            <a:r>
              <a:rPr sz="1100" spc="-55" dirty="0">
                <a:solidFill>
                  <a:srgbClr val="231F20"/>
                </a:solidFill>
                <a:latin typeface="Century Gothic"/>
                <a:cs typeface="Century Gothic"/>
              </a:rPr>
              <a:t>an</a:t>
            </a:r>
            <a:r>
              <a:rPr sz="1100" spc="35" dirty="0">
                <a:solidFill>
                  <a:srgbClr val="231F20"/>
                </a:solidFill>
                <a:latin typeface="Century Gothic"/>
                <a:cs typeface="Century Gothic"/>
              </a:rPr>
              <a:t> </a:t>
            </a:r>
            <a:r>
              <a:rPr sz="1100" spc="15" dirty="0">
                <a:solidFill>
                  <a:srgbClr val="231F20"/>
                </a:solidFill>
                <a:latin typeface="Century Gothic"/>
                <a:cs typeface="Century Gothic"/>
              </a:rPr>
              <a:t>overview</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career-changing</a:t>
            </a:r>
            <a:r>
              <a:rPr sz="1100" spc="35" dirty="0">
                <a:solidFill>
                  <a:srgbClr val="231F20"/>
                </a:solidFill>
                <a:latin typeface="Century Gothic"/>
                <a:cs typeface="Century Gothic"/>
              </a:rPr>
              <a:t> </a:t>
            </a:r>
            <a:r>
              <a:rPr sz="1100" spc="40" dirty="0">
                <a:solidFill>
                  <a:srgbClr val="231F20"/>
                </a:solidFill>
                <a:latin typeface="Century Gothic"/>
                <a:cs typeface="Century Gothic"/>
              </a:rPr>
              <a:t>Activities</a:t>
            </a:r>
            <a:r>
              <a:rPr sz="1100" spc="30" dirty="0">
                <a:solidFill>
                  <a:srgbClr val="231F20"/>
                </a:solidFill>
                <a:latin typeface="Century Gothic"/>
                <a:cs typeface="Century Gothic"/>
              </a:rPr>
              <a:t> </a:t>
            </a:r>
            <a:r>
              <a:rPr sz="1100" spc="-35" dirty="0">
                <a:solidFill>
                  <a:srgbClr val="231F20"/>
                </a:solidFill>
                <a:latin typeface="Century Gothic"/>
                <a:cs typeface="Century Gothic"/>
              </a:rPr>
              <a:t>Management</a:t>
            </a:r>
            <a:r>
              <a:rPr sz="1100" spc="35" dirty="0">
                <a:solidFill>
                  <a:srgbClr val="231F20"/>
                </a:solidFill>
                <a:latin typeface="Century Gothic"/>
                <a:cs typeface="Century Gothic"/>
              </a:rPr>
              <a:t> </a:t>
            </a:r>
            <a:r>
              <a:rPr sz="1100" spc="55" dirty="0">
                <a:solidFill>
                  <a:srgbClr val="231F20"/>
                </a:solidFill>
                <a:latin typeface="Century Gothic"/>
                <a:cs typeface="Century Gothic"/>
              </a:rPr>
              <a:t>System</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(A.M.S.), </a:t>
            </a:r>
            <a:r>
              <a:rPr sz="1100" spc="-290" dirty="0">
                <a:solidFill>
                  <a:srgbClr val="231F20"/>
                </a:solidFill>
                <a:latin typeface="Century Gothic"/>
                <a:cs typeface="Century Gothic"/>
              </a:rPr>
              <a:t> </a:t>
            </a:r>
            <a:r>
              <a:rPr sz="1100" spc="-15" dirty="0">
                <a:solidFill>
                  <a:srgbClr val="231F20"/>
                </a:solidFill>
                <a:latin typeface="Century Gothic"/>
                <a:cs typeface="Century Gothic"/>
              </a:rPr>
              <a:t>along </a:t>
            </a:r>
            <a:r>
              <a:rPr sz="1100" spc="45" dirty="0">
                <a:solidFill>
                  <a:srgbClr val="231F20"/>
                </a:solidFill>
                <a:latin typeface="Century Gothic"/>
                <a:cs typeface="Century Gothic"/>
              </a:rPr>
              <a:t>with </a:t>
            </a:r>
            <a:r>
              <a:rPr sz="1100" spc="-55" dirty="0">
                <a:solidFill>
                  <a:srgbClr val="231F20"/>
                </a:solidFill>
                <a:latin typeface="Century Gothic"/>
                <a:cs typeface="Century Gothic"/>
              </a:rPr>
              <a:t>an</a:t>
            </a:r>
            <a:r>
              <a:rPr sz="1100" spc="190" dirty="0">
                <a:solidFill>
                  <a:srgbClr val="231F20"/>
                </a:solidFill>
                <a:latin typeface="Century Gothic"/>
                <a:cs typeface="Century Gothic"/>
              </a:rPr>
              <a:t> </a:t>
            </a:r>
            <a:r>
              <a:rPr sz="1100" spc="20" dirty="0">
                <a:solidFill>
                  <a:srgbClr val="231F20"/>
                </a:solidFill>
                <a:latin typeface="Century Gothic"/>
                <a:cs typeface="Century Gothic"/>
              </a:rPr>
              <a:t>introduction </a:t>
            </a:r>
            <a:r>
              <a:rPr sz="1100" spc="30" dirty="0">
                <a:solidFill>
                  <a:srgbClr val="231F20"/>
                </a:solidFill>
                <a:latin typeface="Century Gothic"/>
                <a:cs typeface="Century Gothic"/>
              </a:rPr>
              <a:t>to </a:t>
            </a:r>
            <a:r>
              <a:rPr sz="1100" dirty="0">
                <a:solidFill>
                  <a:srgbClr val="231F20"/>
                </a:solidFill>
                <a:latin typeface="Century Gothic"/>
                <a:cs typeface="Century Gothic"/>
              </a:rPr>
              <a:t>the </a:t>
            </a:r>
            <a:r>
              <a:rPr sz="1100" spc="10" dirty="0">
                <a:solidFill>
                  <a:srgbClr val="231F20"/>
                </a:solidFill>
                <a:latin typeface="Century Gothic"/>
                <a:cs typeface="Century Gothic"/>
              </a:rPr>
              <a:t>three </a:t>
            </a:r>
            <a:r>
              <a:rPr sz="1100" spc="5" dirty="0">
                <a:solidFill>
                  <a:srgbClr val="231F20"/>
                </a:solidFill>
                <a:latin typeface="Century Gothic"/>
                <a:cs typeface="Century Gothic"/>
              </a:rPr>
              <a:t>phases </a:t>
            </a:r>
            <a:r>
              <a:rPr sz="1100" spc="20" dirty="0">
                <a:solidFill>
                  <a:srgbClr val="231F20"/>
                </a:solidFill>
                <a:latin typeface="Century Gothic"/>
                <a:cs typeface="Century Gothic"/>
              </a:rPr>
              <a:t>of </a:t>
            </a:r>
            <a:r>
              <a:rPr sz="1100" spc="-114" dirty="0">
                <a:solidFill>
                  <a:srgbClr val="231F20"/>
                </a:solidFill>
                <a:latin typeface="Century Gothic"/>
                <a:cs typeface="Century Gothic"/>
              </a:rPr>
              <a:t>a</a:t>
            </a:r>
            <a:r>
              <a:rPr sz="1100" spc="75" dirty="0">
                <a:solidFill>
                  <a:srgbClr val="231F20"/>
                </a:solidFill>
                <a:latin typeface="Century Gothic"/>
                <a:cs typeface="Century Gothic"/>
              </a:rPr>
              <a:t> </a:t>
            </a:r>
            <a:r>
              <a:rPr sz="1100" spc="25" dirty="0">
                <a:solidFill>
                  <a:srgbClr val="231F20"/>
                </a:solidFill>
                <a:latin typeface="Century Gothic"/>
                <a:cs typeface="Century Gothic"/>
              </a:rPr>
              <a:t>successful </a:t>
            </a:r>
            <a:r>
              <a:rPr sz="1100" spc="35" dirty="0">
                <a:solidFill>
                  <a:srgbClr val="231F20"/>
                </a:solidFill>
                <a:latin typeface="Century Gothic"/>
                <a:cs typeface="Century Gothic"/>
              </a:rPr>
              <a:t>business. </a:t>
            </a:r>
            <a:r>
              <a:rPr sz="1100" spc="25" dirty="0">
                <a:solidFill>
                  <a:srgbClr val="231F20"/>
                </a:solidFill>
                <a:latin typeface="Century Gothic"/>
                <a:cs typeface="Century Gothic"/>
              </a:rPr>
              <a:t>Associates </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are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challenged</a:t>
            </a:r>
            <a:r>
              <a:rPr sz="1100" spc="35" dirty="0">
                <a:solidFill>
                  <a:srgbClr val="231F20"/>
                </a:solidFill>
                <a:latin typeface="Century Gothic"/>
                <a:cs typeface="Century Gothic"/>
              </a:rPr>
              <a:t> </a:t>
            </a:r>
            <a:r>
              <a:rPr sz="1100" spc="3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5" dirty="0">
                <a:solidFill>
                  <a:srgbClr val="231F20"/>
                </a:solidFill>
                <a:latin typeface="Century Gothic"/>
                <a:cs typeface="Century Gothic"/>
              </a:rPr>
              <a:t>discard</a:t>
            </a:r>
            <a:r>
              <a:rPr sz="1100" spc="35" dirty="0">
                <a:solidFill>
                  <a:srgbClr val="231F20"/>
                </a:solidFill>
                <a:latin typeface="Century Gothic"/>
                <a:cs typeface="Century Gothic"/>
              </a:rPr>
              <a:t> </a:t>
            </a:r>
            <a:r>
              <a:rPr sz="1100" dirty="0">
                <a:solidFill>
                  <a:srgbClr val="231F20"/>
                </a:solidFill>
                <a:latin typeface="Century Gothic"/>
                <a:cs typeface="Century Gothic"/>
              </a:rPr>
              <a:t>the</a:t>
            </a:r>
            <a:r>
              <a:rPr sz="1100" spc="35" dirty="0">
                <a:solidFill>
                  <a:srgbClr val="231F20"/>
                </a:solidFill>
                <a:latin typeface="Century Gothic"/>
                <a:cs typeface="Century Gothic"/>
              </a:rPr>
              <a:t> </a:t>
            </a:r>
            <a:r>
              <a:rPr sz="1100" spc="-10" dirty="0">
                <a:solidFill>
                  <a:srgbClr val="231F20"/>
                </a:solidFill>
                <a:latin typeface="Century Gothic"/>
                <a:cs typeface="Century Gothic"/>
              </a:rPr>
              <a:t>time-management</a:t>
            </a:r>
            <a:r>
              <a:rPr sz="1100" spc="35" dirty="0">
                <a:solidFill>
                  <a:srgbClr val="231F20"/>
                </a:solidFill>
                <a:latin typeface="Century Gothic"/>
                <a:cs typeface="Century Gothic"/>
              </a:rPr>
              <a:t> myth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35" dirty="0">
                <a:solidFill>
                  <a:srgbClr val="231F20"/>
                </a:solidFill>
                <a:latin typeface="Century Gothic"/>
                <a:cs typeface="Century Gothic"/>
              </a:rPr>
              <a:t>embrace</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5" dirty="0">
                <a:solidFill>
                  <a:srgbClr val="231F20"/>
                </a:solidFill>
                <a:latin typeface="Century Gothic"/>
                <a:cs typeface="Century Gothic"/>
              </a:rPr>
              <a:t> </a:t>
            </a:r>
            <a:r>
              <a:rPr sz="1100" spc="20" dirty="0">
                <a:solidFill>
                  <a:srgbClr val="231F20"/>
                </a:solidFill>
                <a:latin typeface="Century Gothic"/>
                <a:cs typeface="Century Gothic"/>
              </a:rPr>
              <a:t>use</a:t>
            </a:r>
            <a:r>
              <a:rPr sz="1100" spc="3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5" dirty="0">
                <a:solidFill>
                  <a:srgbClr val="231F20"/>
                </a:solidFill>
                <a:latin typeface="Century Gothic"/>
                <a:cs typeface="Century Gothic"/>
              </a:rPr>
              <a:t> </a:t>
            </a:r>
            <a:r>
              <a:rPr sz="1100" spc="25" dirty="0">
                <a:solidFill>
                  <a:srgbClr val="231F20"/>
                </a:solidFill>
                <a:latin typeface="Century Gothic"/>
                <a:cs typeface="Century Gothic"/>
              </a:rPr>
              <a:t>vital </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25" dirty="0">
                <a:solidFill>
                  <a:srgbClr val="231F20"/>
                </a:solidFill>
                <a:latin typeface="Century Gothic"/>
                <a:cs typeface="Century Gothic"/>
              </a:rPr>
              <a:t> </a:t>
            </a:r>
            <a:r>
              <a:rPr sz="1100" spc="15" dirty="0">
                <a:solidFill>
                  <a:srgbClr val="231F20"/>
                </a:solidFill>
                <a:latin typeface="Century Gothic"/>
                <a:cs typeface="Century Gothic"/>
              </a:rPr>
              <a:t>blocks.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After</a:t>
            </a:r>
            <a:r>
              <a:rPr sz="1100" spc="25" dirty="0">
                <a:solidFill>
                  <a:srgbClr val="231F20"/>
                </a:solidFill>
                <a:latin typeface="Century Gothic"/>
                <a:cs typeface="Century Gothic"/>
              </a:rPr>
              <a:t> </a:t>
            </a:r>
            <a:r>
              <a:rPr sz="1100" dirty="0">
                <a:solidFill>
                  <a:srgbClr val="231F20"/>
                </a:solidFill>
                <a:latin typeface="Century Gothic"/>
                <a:cs typeface="Century Gothic"/>
              </a:rPr>
              <a:t>attending</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class,</a:t>
            </a:r>
            <a:r>
              <a:rPr sz="1100" spc="25" dirty="0">
                <a:solidFill>
                  <a:srgbClr val="231F20"/>
                </a:solidFill>
                <a:latin typeface="Century Gothic"/>
                <a:cs typeface="Century Gothic"/>
              </a:rPr>
              <a:t> Associates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30" dirty="0">
                <a:solidFill>
                  <a:srgbClr val="231F20"/>
                </a:solidFill>
                <a:latin typeface="Century Gothic"/>
                <a:cs typeface="Century Gothic"/>
              </a:rPr>
              <a:t> </a:t>
            </a:r>
            <a:r>
              <a:rPr sz="1100" spc="10" dirty="0">
                <a:solidFill>
                  <a:srgbClr val="231F20"/>
                </a:solidFill>
                <a:latin typeface="Century Gothic"/>
                <a:cs typeface="Century Gothic"/>
              </a:rPr>
              <a:t>understand</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differences </a:t>
            </a:r>
            <a:r>
              <a:rPr sz="1100" spc="15" dirty="0">
                <a:solidFill>
                  <a:srgbClr val="231F20"/>
                </a:solidFill>
                <a:latin typeface="Century Gothic"/>
                <a:cs typeface="Century Gothic"/>
              </a:rPr>
              <a:t> </a:t>
            </a:r>
            <a:r>
              <a:rPr sz="1100" spc="-15" dirty="0">
                <a:solidFill>
                  <a:srgbClr val="231F20"/>
                </a:solidFill>
                <a:latin typeface="Century Gothic"/>
                <a:cs typeface="Century Gothic"/>
              </a:rPr>
              <a:t>between </a:t>
            </a:r>
            <a:r>
              <a:rPr sz="1100" spc="15" dirty="0">
                <a:solidFill>
                  <a:srgbClr val="231F20"/>
                </a:solidFill>
                <a:latin typeface="Century Gothic"/>
                <a:cs typeface="Century Gothic"/>
              </a:rPr>
              <a:t>vital, dollar-productive </a:t>
            </a:r>
            <a:r>
              <a:rPr sz="1100" spc="-45" dirty="0">
                <a:solidFill>
                  <a:srgbClr val="231F20"/>
                </a:solidFill>
                <a:latin typeface="Century Gothic"/>
                <a:cs typeface="Century Gothic"/>
              </a:rPr>
              <a:t>and</a:t>
            </a:r>
            <a:r>
              <a:rPr sz="1100" spc="-40" dirty="0">
                <a:solidFill>
                  <a:srgbClr val="231F20"/>
                </a:solidFill>
                <a:latin typeface="Century Gothic"/>
                <a:cs typeface="Century Gothic"/>
              </a:rPr>
              <a:t> </a:t>
            </a:r>
            <a:r>
              <a:rPr sz="1100" spc="20" dirty="0">
                <a:solidFill>
                  <a:srgbClr val="231F20"/>
                </a:solidFill>
                <a:latin typeface="Century Gothic"/>
                <a:cs typeface="Century Gothic"/>
              </a:rPr>
              <a:t>highest-and-best-use </a:t>
            </a:r>
            <a:r>
              <a:rPr sz="1100" spc="15" dirty="0">
                <a:solidFill>
                  <a:srgbClr val="231F20"/>
                </a:solidFill>
                <a:latin typeface="Century Gothic"/>
                <a:cs typeface="Century Gothic"/>
              </a:rPr>
              <a:t>activities. </a:t>
            </a:r>
            <a:r>
              <a:rPr sz="1100" spc="110" dirty="0">
                <a:solidFill>
                  <a:srgbClr val="231F20"/>
                </a:solidFill>
                <a:latin typeface="Century Gothic"/>
                <a:cs typeface="Century Gothic"/>
              </a:rPr>
              <a:t>This </a:t>
            </a:r>
            <a:r>
              <a:rPr sz="1100" spc="20" dirty="0">
                <a:solidFill>
                  <a:srgbClr val="231F20"/>
                </a:solidFill>
                <a:latin typeface="Century Gothic"/>
                <a:cs typeface="Century Gothic"/>
              </a:rPr>
              <a:t>class </a:t>
            </a:r>
            <a:r>
              <a:rPr sz="1100" spc="90" dirty="0">
                <a:solidFill>
                  <a:srgbClr val="231F20"/>
                </a:solidFill>
                <a:latin typeface="Century Gothic"/>
                <a:cs typeface="Century Gothic"/>
              </a:rPr>
              <a:t>is </a:t>
            </a:r>
            <a:r>
              <a:rPr sz="1100" spc="-114" dirty="0">
                <a:solidFill>
                  <a:srgbClr val="231F20"/>
                </a:solidFill>
                <a:latin typeface="Century Gothic"/>
                <a:cs typeface="Century Gothic"/>
              </a:rPr>
              <a:t>a </a:t>
            </a:r>
            <a:r>
              <a:rPr sz="1100" spc="-110" dirty="0">
                <a:solidFill>
                  <a:srgbClr val="231F20"/>
                </a:solidFill>
                <a:latin typeface="Century Gothic"/>
                <a:cs typeface="Century Gothic"/>
              </a:rPr>
              <a:t> </a:t>
            </a:r>
            <a:r>
              <a:rPr sz="1100" spc="50" dirty="0">
                <a:solidFill>
                  <a:srgbClr val="231F20"/>
                </a:solidFill>
                <a:latin typeface="Century Gothic"/>
                <a:cs typeface="Century Gothic"/>
              </a:rPr>
              <a:t>must</a:t>
            </a:r>
            <a:r>
              <a:rPr sz="1100" spc="25"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25" dirty="0">
                <a:solidFill>
                  <a:srgbClr val="231F20"/>
                </a:solidFill>
                <a:latin typeface="Century Gothic"/>
                <a:cs typeface="Century Gothic"/>
              </a:rPr>
              <a:t> </a:t>
            </a:r>
            <a:r>
              <a:rPr sz="1100" spc="-20" dirty="0">
                <a:solidFill>
                  <a:srgbClr val="231F20"/>
                </a:solidFill>
                <a:latin typeface="Century Gothic"/>
                <a:cs typeface="Century Gothic"/>
              </a:rPr>
              <a:t>any</a:t>
            </a:r>
            <a:r>
              <a:rPr sz="1100" spc="30" dirty="0">
                <a:solidFill>
                  <a:srgbClr val="231F20"/>
                </a:solidFill>
                <a:latin typeface="Century Gothic"/>
                <a:cs typeface="Century Gothic"/>
              </a:rPr>
              <a:t> </a:t>
            </a:r>
            <a:r>
              <a:rPr sz="1100" spc="15" dirty="0">
                <a:solidFill>
                  <a:srgbClr val="231F20"/>
                </a:solidFill>
                <a:latin typeface="Century Gothic"/>
                <a:cs typeface="Century Gothic"/>
              </a:rPr>
              <a:t>Associate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desiring</a:t>
            </a:r>
            <a:r>
              <a:rPr sz="1100" spc="3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40" dirty="0">
                <a:solidFill>
                  <a:srgbClr val="231F20"/>
                </a:solidFill>
                <a:latin typeface="Century Gothic"/>
                <a:cs typeface="Century Gothic"/>
              </a:rPr>
              <a:t>become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more</a:t>
            </a:r>
            <a:r>
              <a:rPr sz="1100" spc="30" dirty="0">
                <a:solidFill>
                  <a:srgbClr val="231F20"/>
                </a:solidFill>
                <a:latin typeface="Century Gothic"/>
                <a:cs typeface="Century Gothic"/>
              </a:rPr>
              <a:t> </a:t>
            </a:r>
            <a:r>
              <a:rPr sz="1100" dirty="0">
                <a:solidFill>
                  <a:srgbClr val="231F20"/>
                </a:solidFill>
                <a:latin typeface="Century Gothic"/>
                <a:cs typeface="Century Gothic"/>
              </a:rPr>
              <a:t>effective</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5" dirty="0">
                <a:solidFill>
                  <a:srgbClr val="231F20"/>
                </a:solidFill>
                <a:latin typeface="Century Gothic"/>
                <a:cs typeface="Century Gothic"/>
              </a:rPr>
              <a:t>efficient.</a:t>
            </a:r>
            <a:endParaRPr sz="1100">
              <a:latin typeface="Century Gothic"/>
              <a:cs typeface="Century Gothic"/>
            </a:endParaRPr>
          </a:p>
          <a:p>
            <a:pPr>
              <a:lnSpc>
                <a:spcPct val="100000"/>
              </a:lnSpc>
              <a:spcBef>
                <a:spcPts val="5"/>
              </a:spcBef>
            </a:pPr>
            <a:endParaRPr sz="1050">
              <a:latin typeface="Century Gothic"/>
              <a:cs typeface="Century Gothic"/>
            </a:endParaRPr>
          </a:p>
          <a:p>
            <a:pPr marL="12700">
              <a:lnSpc>
                <a:spcPct val="100000"/>
              </a:lnSpc>
            </a:pPr>
            <a:r>
              <a:rPr sz="1100" b="1" spc="-10" dirty="0">
                <a:solidFill>
                  <a:srgbClr val="231F20"/>
                </a:solidFill>
                <a:latin typeface="Tahoma"/>
                <a:cs typeface="Tahoma"/>
              </a:rPr>
              <a:t>Master</a:t>
            </a:r>
            <a:r>
              <a:rPr sz="1100" b="1" spc="-20" dirty="0">
                <a:solidFill>
                  <a:srgbClr val="231F20"/>
                </a:solidFill>
                <a:latin typeface="Tahoma"/>
                <a:cs typeface="Tahoma"/>
              </a:rPr>
              <a:t> Team </a:t>
            </a:r>
            <a:r>
              <a:rPr sz="1100" b="1" spc="10" dirty="0">
                <a:solidFill>
                  <a:srgbClr val="231F20"/>
                </a:solidFill>
                <a:latin typeface="Tahoma"/>
                <a:cs typeface="Tahoma"/>
              </a:rPr>
              <a:t>Builder</a:t>
            </a:r>
            <a:endParaRPr sz="1100">
              <a:latin typeface="Tahoma"/>
              <a:cs typeface="Tahoma"/>
            </a:endParaRPr>
          </a:p>
          <a:p>
            <a:pPr marL="12700" marR="329565">
              <a:lnSpc>
                <a:spcPct val="100000"/>
              </a:lnSpc>
              <a:spcBef>
                <a:spcPts val="30"/>
              </a:spcBef>
            </a:pPr>
            <a:r>
              <a:rPr sz="1100" spc="40" dirty="0">
                <a:solidFill>
                  <a:srgbClr val="231F20"/>
                </a:solidFill>
                <a:latin typeface="Century Gothic"/>
                <a:cs typeface="Century Gothic"/>
              </a:rPr>
              <a:t>Provides</a:t>
            </a:r>
            <a:r>
              <a:rPr sz="1100" spc="30" dirty="0">
                <a:solidFill>
                  <a:srgbClr val="231F20"/>
                </a:solidFill>
                <a:latin typeface="Century Gothic"/>
                <a:cs typeface="Century Gothic"/>
              </a:rPr>
              <a:t> </a:t>
            </a:r>
            <a:r>
              <a:rPr sz="1100" spc="15" dirty="0">
                <a:solidFill>
                  <a:srgbClr val="231F20"/>
                </a:solidFill>
                <a:latin typeface="Century Gothic"/>
                <a:cs typeface="Century Gothic"/>
              </a:rPr>
              <a:t>direction</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25" dirty="0">
                <a:solidFill>
                  <a:srgbClr val="231F20"/>
                </a:solidFill>
                <a:latin typeface="Century Gothic"/>
                <a:cs typeface="Century Gothic"/>
              </a:rPr>
              <a:t>establishing</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5" dirty="0">
                <a:solidFill>
                  <a:srgbClr val="231F20"/>
                </a:solidFill>
                <a:latin typeface="Century Gothic"/>
                <a:cs typeface="Century Gothic"/>
              </a:rPr>
              <a:t> built</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success.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a:t>
            </a:r>
            <a:r>
              <a:rPr sz="1100" spc="30" dirty="0">
                <a:solidFill>
                  <a:srgbClr val="231F20"/>
                </a:solidFill>
                <a:latin typeface="Century Gothic"/>
                <a:cs typeface="Century Gothic"/>
              </a:rPr>
              <a:t> </a:t>
            </a:r>
            <a:r>
              <a:rPr sz="1100" dirty="0">
                <a:solidFill>
                  <a:srgbClr val="231F20"/>
                </a:solidFill>
                <a:latin typeface="Century Gothic"/>
                <a:cs typeface="Century Gothic"/>
              </a:rPr>
              <a:t>learn</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 </a:t>
            </a:r>
            <a:r>
              <a:rPr sz="1100" spc="-15" dirty="0">
                <a:solidFill>
                  <a:srgbClr val="231F20"/>
                </a:solidFill>
                <a:latin typeface="Century Gothic"/>
                <a:cs typeface="Century Gothic"/>
              </a:rPr>
              <a:t>develop</a:t>
            </a:r>
            <a:r>
              <a:rPr sz="1100" spc="3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15" dirty="0">
                <a:solidFill>
                  <a:srgbClr val="231F20"/>
                </a:solidFill>
                <a:latin typeface="Century Gothic"/>
                <a:cs typeface="Century Gothic"/>
              </a:rPr>
              <a:t>core</a:t>
            </a:r>
            <a:r>
              <a:rPr sz="1100" spc="35"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5" dirty="0">
                <a:solidFill>
                  <a:srgbClr val="231F20"/>
                </a:solidFill>
                <a:latin typeface="Century Gothic"/>
                <a:cs typeface="Century Gothic"/>
              </a:rPr>
              <a:t> </a:t>
            </a:r>
            <a:r>
              <a:rPr sz="1100" spc="-10" dirty="0">
                <a:solidFill>
                  <a:srgbClr val="231F20"/>
                </a:solidFill>
                <a:latin typeface="Century Gothic"/>
                <a:cs typeface="Century Gothic"/>
              </a:rPr>
              <a:t>ideology,</a:t>
            </a:r>
            <a:r>
              <a:rPr sz="1100" spc="35" dirty="0">
                <a:solidFill>
                  <a:srgbClr val="231F20"/>
                </a:solidFill>
                <a:latin typeface="Century Gothic"/>
                <a:cs typeface="Century Gothic"/>
              </a:rPr>
              <a:t> </a:t>
            </a:r>
            <a:r>
              <a:rPr sz="1100" spc="-25" dirty="0">
                <a:solidFill>
                  <a:srgbClr val="231F20"/>
                </a:solidFill>
                <a:latin typeface="Century Gothic"/>
                <a:cs typeface="Century Gothic"/>
              </a:rPr>
              <a:t>create</a:t>
            </a:r>
            <a:r>
              <a:rPr sz="1100" spc="4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40" dirty="0">
                <a:solidFill>
                  <a:srgbClr val="231F20"/>
                </a:solidFill>
                <a:latin typeface="Century Gothic"/>
                <a:cs typeface="Century Gothic"/>
              </a:rPr>
              <a:t>mission,</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25" dirty="0">
                <a:solidFill>
                  <a:srgbClr val="231F20"/>
                </a:solidFill>
                <a:latin typeface="Century Gothic"/>
                <a:cs typeface="Century Gothic"/>
              </a:rPr>
              <a:t>establish</a:t>
            </a:r>
            <a:r>
              <a:rPr sz="1100" spc="35" dirty="0">
                <a:solidFill>
                  <a:srgbClr val="231F20"/>
                </a:solidFill>
                <a:latin typeface="Century Gothic"/>
                <a:cs typeface="Century Gothic"/>
              </a:rPr>
              <a:t> </a:t>
            </a:r>
            <a:r>
              <a:rPr sz="1100" dirty="0">
                <a:solidFill>
                  <a:srgbClr val="231F20"/>
                </a:solidFill>
                <a:latin typeface="Century Gothic"/>
                <a:cs typeface="Century Gothic"/>
              </a:rPr>
              <a:t>values,</a:t>
            </a:r>
            <a:r>
              <a:rPr sz="1100" spc="35" dirty="0">
                <a:solidFill>
                  <a:srgbClr val="231F20"/>
                </a:solidFill>
                <a:latin typeface="Century Gothic"/>
                <a:cs typeface="Century Gothic"/>
              </a:rPr>
              <a:t> </a:t>
            </a:r>
            <a:r>
              <a:rPr sz="1100" spc="20" dirty="0">
                <a:solidFill>
                  <a:srgbClr val="231F20"/>
                </a:solidFill>
                <a:latin typeface="Century Gothic"/>
                <a:cs typeface="Century Gothic"/>
              </a:rPr>
              <a:t>beliefs</a:t>
            </a:r>
            <a:r>
              <a:rPr sz="1100" spc="40" dirty="0">
                <a:solidFill>
                  <a:srgbClr val="231F20"/>
                </a:solidFill>
                <a:latin typeface="Century Gothic"/>
                <a:cs typeface="Century Gothic"/>
              </a:rPr>
              <a:t> </a:t>
            </a:r>
            <a:r>
              <a:rPr sz="1100" spc="-45" dirty="0">
                <a:solidFill>
                  <a:srgbClr val="231F20"/>
                </a:solidFill>
                <a:latin typeface="Century Gothic"/>
                <a:cs typeface="Century Gothic"/>
              </a:rPr>
              <a:t>and </a:t>
            </a:r>
            <a:r>
              <a:rPr sz="1100" spc="-40" dirty="0">
                <a:solidFill>
                  <a:srgbClr val="231F20"/>
                </a:solidFill>
                <a:latin typeface="Century Gothic"/>
                <a:cs typeface="Century Gothic"/>
              </a:rPr>
              <a:t> </a:t>
            </a:r>
            <a:r>
              <a:rPr sz="1100" dirty="0">
                <a:solidFill>
                  <a:srgbClr val="231F20"/>
                </a:solidFill>
                <a:latin typeface="Century Gothic"/>
                <a:cs typeface="Century Gothic"/>
              </a:rPr>
              <a:t>expectations.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subject</a:t>
            </a:r>
            <a:r>
              <a:rPr sz="1100" spc="35" dirty="0">
                <a:solidFill>
                  <a:srgbClr val="231F20"/>
                </a:solidFill>
                <a:latin typeface="Century Gothic"/>
                <a:cs typeface="Century Gothic"/>
              </a:rPr>
              <a:t> </a:t>
            </a:r>
            <a:r>
              <a:rPr sz="1100" spc="15" dirty="0">
                <a:solidFill>
                  <a:srgbClr val="231F20"/>
                </a:solidFill>
                <a:latin typeface="Century Gothic"/>
                <a:cs typeface="Century Gothic"/>
              </a:rPr>
              <a:t>matter</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covers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different</a:t>
            </a:r>
            <a:r>
              <a:rPr sz="1100" spc="35"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0" dirty="0">
                <a:solidFill>
                  <a:srgbClr val="231F20"/>
                </a:solidFill>
                <a:latin typeface="Century Gothic"/>
                <a:cs typeface="Century Gothic"/>
              </a:rPr>
              <a:t> </a:t>
            </a:r>
            <a:r>
              <a:rPr sz="1100" spc="10" dirty="0">
                <a:solidFill>
                  <a:srgbClr val="231F20"/>
                </a:solidFill>
                <a:latin typeface="Century Gothic"/>
                <a:cs typeface="Century Gothic"/>
              </a:rPr>
              <a:t>organizational</a:t>
            </a:r>
            <a:r>
              <a:rPr sz="1100" spc="30" dirty="0">
                <a:solidFill>
                  <a:srgbClr val="231F20"/>
                </a:solidFill>
                <a:latin typeface="Century Gothic"/>
                <a:cs typeface="Century Gothic"/>
              </a:rPr>
              <a:t> </a:t>
            </a:r>
            <a:r>
              <a:rPr sz="1100" spc="15" dirty="0">
                <a:solidFill>
                  <a:srgbClr val="231F20"/>
                </a:solidFill>
                <a:latin typeface="Century Gothic"/>
                <a:cs typeface="Century Gothic"/>
              </a:rPr>
              <a:t>models </a:t>
            </a:r>
            <a:r>
              <a:rPr sz="1100" spc="2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defines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30" dirty="0">
                <a:solidFill>
                  <a:srgbClr val="231F20"/>
                </a:solidFill>
                <a:latin typeface="Century Gothic"/>
                <a:cs typeface="Century Gothic"/>
              </a:rPr>
              <a:t>various </a:t>
            </a:r>
            <a:r>
              <a:rPr sz="1100" spc="45" dirty="0">
                <a:solidFill>
                  <a:srgbClr val="231F20"/>
                </a:solidFill>
                <a:latin typeface="Century Gothic"/>
                <a:cs typeface="Century Gothic"/>
              </a:rPr>
              <a:t>roles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job</a:t>
            </a:r>
            <a:r>
              <a:rPr sz="1100" spc="30" dirty="0">
                <a:solidFill>
                  <a:srgbClr val="231F20"/>
                </a:solidFill>
                <a:latin typeface="Century Gothic"/>
                <a:cs typeface="Century Gothic"/>
              </a:rPr>
              <a:t> descriptions</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0" dirty="0">
                <a:solidFill>
                  <a:srgbClr val="231F20"/>
                </a:solidFill>
                <a:latin typeface="Century Gothic"/>
                <a:cs typeface="Century Gothic"/>
              </a:rPr>
              <a:t> </a:t>
            </a:r>
            <a:r>
              <a:rPr sz="1100" spc="10" dirty="0">
                <a:solidFill>
                  <a:srgbClr val="231F20"/>
                </a:solidFill>
                <a:latin typeface="Century Gothic"/>
                <a:cs typeface="Century Gothic"/>
              </a:rPr>
              <a:t>members.</a:t>
            </a:r>
            <a:r>
              <a:rPr sz="1100" spc="25" dirty="0">
                <a:solidFill>
                  <a:srgbClr val="231F20"/>
                </a:solidFill>
                <a:latin typeface="Century Gothic"/>
                <a:cs typeface="Century Gothic"/>
              </a:rPr>
              <a:t> </a:t>
            </a:r>
            <a:r>
              <a:rPr sz="1100" spc="110" dirty="0">
                <a:solidFill>
                  <a:srgbClr val="231F20"/>
                </a:solidFill>
                <a:latin typeface="Century Gothic"/>
                <a:cs typeface="Century Gothic"/>
              </a:rPr>
              <a:t>This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class</a:t>
            </a:r>
            <a:r>
              <a:rPr sz="1100" spc="25" dirty="0">
                <a:solidFill>
                  <a:srgbClr val="231F20"/>
                </a:solidFill>
                <a:latin typeface="Century Gothic"/>
                <a:cs typeface="Century Gothic"/>
              </a:rPr>
              <a:t> </a:t>
            </a:r>
            <a:r>
              <a:rPr sz="1100" spc="90" dirty="0">
                <a:solidFill>
                  <a:srgbClr val="231F20"/>
                </a:solidFill>
                <a:latin typeface="Century Gothic"/>
                <a:cs typeface="Century Gothic"/>
              </a:rPr>
              <a:t>is</a:t>
            </a:r>
            <a:endParaRPr sz="1100">
              <a:latin typeface="Century Gothic"/>
              <a:cs typeface="Century Gothic"/>
            </a:endParaRPr>
          </a:p>
          <a:p>
            <a:pPr marL="12700" marR="160655">
              <a:lnSpc>
                <a:spcPts val="1310"/>
              </a:lnSpc>
              <a:spcBef>
                <a:spcPts val="30"/>
              </a:spcBef>
            </a:pPr>
            <a:r>
              <a:rPr sz="1100" dirty="0">
                <a:solidFill>
                  <a:srgbClr val="231F20"/>
                </a:solidFill>
                <a:latin typeface="Century Gothic"/>
                <a:cs typeface="Century Gothic"/>
              </a:rPr>
              <a:t>designed</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specifically</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anyone</a:t>
            </a:r>
            <a:r>
              <a:rPr sz="1100" spc="30" dirty="0">
                <a:solidFill>
                  <a:srgbClr val="231F20"/>
                </a:solidFill>
                <a:latin typeface="Century Gothic"/>
                <a:cs typeface="Century Gothic"/>
              </a:rPr>
              <a:t> </a:t>
            </a:r>
            <a:r>
              <a:rPr sz="1100" spc="5" dirty="0">
                <a:solidFill>
                  <a:srgbClr val="231F20"/>
                </a:solidFill>
                <a:latin typeface="Century Gothic"/>
                <a:cs typeface="Century Gothic"/>
              </a:rPr>
              <a:t>wanting</a:t>
            </a:r>
            <a:r>
              <a:rPr sz="1100" spc="30" dirty="0">
                <a:solidFill>
                  <a:srgbClr val="231F20"/>
                </a:solidFill>
                <a:latin typeface="Century Gothic"/>
                <a:cs typeface="Century Gothic"/>
              </a:rPr>
              <a:t> to </a:t>
            </a:r>
            <a:r>
              <a:rPr sz="1100" spc="50" dirty="0">
                <a:solidFill>
                  <a:srgbClr val="231F20"/>
                </a:solidFill>
                <a:latin typeface="Century Gothic"/>
                <a:cs typeface="Century Gothic"/>
              </a:rPr>
              <a:t>start</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team</a:t>
            </a:r>
            <a:r>
              <a:rPr sz="1100" spc="30" dirty="0">
                <a:solidFill>
                  <a:srgbClr val="231F20"/>
                </a:solidFill>
                <a:latin typeface="Century Gothic"/>
                <a:cs typeface="Century Gothic"/>
              </a:rPr>
              <a:t> </a:t>
            </a:r>
            <a:r>
              <a:rPr sz="1100" spc="50" dirty="0">
                <a:solidFill>
                  <a:srgbClr val="231F20"/>
                </a:solidFill>
                <a:latin typeface="Century Gothic"/>
                <a:cs typeface="Century Gothic"/>
              </a:rPr>
              <a:t>or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take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30" dirty="0">
                <a:solidFill>
                  <a:srgbClr val="231F20"/>
                </a:solidFill>
                <a:latin typeface="Century Gothic"/>
                <a:cs typeface="Century Gothic"/>
              </a:rPr>
              <a:t> </a:t>
            </a:r>
            <a:r>
              <a:rPr sz="1100" spc="45" dirty="0">
                <a:solidFill>
                  <a:srgbClr val="231F20"/>
                </a:solidFill>
                <a:latin typeface="Century Gothic"/>
                <a:cs typeface="Century Gothic"/>
              </a:rPr>
              <a:t>existing</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team </a:t>
            </a:r>
            <a:r>
              <a:rPr sz="1100" spc="-290" dirty="0">
                <a:solidFill>
                  <a:srgbClr val="231F20"/>
                </a:solidFill>
                <a:latin typeface="Century Gothic"/>
                <a:cs typeface="Century Gothic"/>
              </a:rPr>
              <a:t>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next </a:t>
            </a:r>
            <a:r>
              <a:rPr sz="1100" spc="5"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5" dirty="0">
                <a:solidFill>
                  <a:srgbClr val="231F20"/>
                </a:solidFill>
                <a:latin typeface="Century Gothic"/>
                <a:cs typeface="Century Gothic"/>
              </a:rPr>
              <a:t>production.</a:t>
            </a:r>
            <a:endParaRPr sz="1100">
              <a:latin typeface="Century Gothic"/>
              <a:cs typeface="Century Gothic"/>
            </a:endParaRPr>
          </a:p>
        </p:txBody>
      </p:sp>
      <p:sp>
        <p:nvSpPr>
          <p:cNvPr id="4" name="object 4"/>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58</a:t>
            </a:fld>
            <a:endParaRPr spc="135"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50900"/>
            <a:ext cx="5994400" cy="3144520"/>
          </a:xfrm>
          <a:prstGeom prst="rect">
            <a:avLst/>
          </a:prstGeom>
        </p:spPr>
        <p:txBody>
          <a:bodyPr vert="horz" wrap="square" lIns="0" tIns="12700" rIns="0" bIns="0" rtlCol="0">
            <a:spAutoFit/>
          </a:bodyPr>
          <a:lstStyle/>
          <a:p>
            <a:pPr marL="1270" algn="ctr">
              <a:lnSpc>
                <a:spcPct val="100000"/>
              </a:lnSpc>
              <a:spcBef>
                <a:spcPts val="100"/>
              </a:spcBef>
            </a:pPr>
            <a:r>
              <a:rPr sz="1600" b="1" u="sng" spc="105" dirty="0">
                <a:solidFill>
                  <a:srgbClr val="231F20"/>
                </a:solidFill>
                <a:uFill>
                  <a:solidFill>
                    <a:srgbClr val="231F20"/>
                  </a:solidFill>
                </a:uFill>
                <a:latin typeface="Trebuchet MS"/>
                <a:cs typeface="Trebuchet MS"/>
              </a:rPr>
              <a:t>MOMENTU</a:t>
            </a:r>
            <a:r>
              <a:rPr sz="1600" b="1" u="sng" spc="190" dirty="0">
                <a:solidFill>
                  <a:srgbClr val="231F20"/>
                </a:solidFill>
                <a:uFill>
                  <a:solidFill>
                    <a:srgbClr val="231F20"/>
                  </a:solidFill>
                </a:uFill>
                <a:latin typeface="Trebuchet MS"/>
                <a:cs typeface="Trebuchet MS"/>
              </a:rPr>
              <a:t>M</a:t>
            </a:r>
            <a:r>
              <a:rPr sz="1600" b="1" u="sng" spc="-85" dirty="0">
                <a:solidFill>
                  <a:srgbClr val="231F20"/>
                </a:solidFill>
                <a:uFill>
                  <a:solidFill>
                    <a:srgbClr val="231F20"/>
                  </a:solidFill>
                </a:uFill>
                <a:latin typeface="Trebuchet MS"/>
                <a:cs typeface="Trebuchet MS"/>
              </a:rPr>
              <a:t> </a:t>
            </a:r>
            <a:r>
              <a:rPr sz="1600" b="1" u="sng" spc="65" dirty="0">
                <a:solidFill>
                  <a:srgbClr val="231F20"/>
                </a:solidFill>
                <a:uFill>
                  <a:solidFill>
                    <a:srgbClr val="231F20"/>
                  </a:solidFill>
                </a:uFill>
                <a:latin typeface="Trebuchet MS"/>
                <a:cs typeface="Trebuchet MS"/>
              </a:rPr>
              <a:t>BUSINES</a:t>
            </a:r>
            <a:r>
              <a:rPr sz="1600" b="1" u="sng" spc="85" dirty="0">
                <a:solidFill>
                  <a:srgbClr val="231F20"/>
                </a:solidFill>
                <a:uFill>
                  <a:solidFill>
                    <a:srgbClr val="231F20"/>
                  </a:solidFill>
                </a:uFill>
                <a:latin typeface="Trebuchet MS"/>
                <a:cs typeface="Trebuchet MS"/>
              </a:rPr>
              <a:t>S</a:t>
            </a:r>
            <a:r>
              <a:rPr sz="1600" b="1" u="sng" spc="-85" dirty="0">
                <a:solidFill>
                  <a:srgbClr val="231F20"/>
                </a:solidFill>
                <a:uFill>
                  <a:solidFill>
                    <a:srgbClr val="231F20"/>
                  </a:solidFill>
                </a:uFill>
                <a:latin typeface="Trebuchet MS"/>
                <a:cs typeface="Trebuchet MS"/>
              </a:rPr>
              <a:t> </a:t>
            </a:r>
            <a:r>
              <a:rPr sz="1600" b="1" u="sng" spc="85" dirty="0">
                <a:solidFill>
                  <a:srgbClr val="231F20"/>
                </a:solidFill>
                <a:uFill>
                  <a:solidFill>
                    <a:srgbClr val="231F20"/>
                  </a:solidFill>
                </a:uFill>
                <a:latin typeface="Trebuchet MS"/>
                <a:cs typeface="Trebuchet MS"/>
              </a:rPr>
              <a:t>COURSES</a:t>
            </a:r>
            <a:endParaRPr sz="1600">
              <a:latin typeface="Trebuchet MS"/>
              <a:cs typeface="Trebuchet MS"/>
            </a:endParaRPr>
          </a:p>
          <a:p>
            <a:pPr algn="ctr">
              <a:lnSpc>
                <a:spcPct val="100000"/>
              </a:lnSpc>
              <a:spcBef>
                <a:spcPts val="1400"/>
              </a:spcBef>
            </a:pPr>
            <a:r>
              <a:rPr sz="1400" b="1" spc="20" dirty="0">
                <a:solidFill>
                  <a:srgbClr val="E31836"/>
                </a:solidFill>
                <a:latin typeface="Trebuchet MS"/>
                <a:cs typeface="Trebuchet MS"/>
              </a:rPr>
              <a:t>Agents</a:t>
            </a:r>
            <a:r>
              <a:rPr sz="1400" b="1" spc="-95" dirty="0">
                <a:solidFill>
                  <a:srgbClr val="E31836"/>
                </a:solidFill>
                <a:latin typeface="Trebuchet MS"/>
                <a:cs typeface="Trebuchet MS"/>
              </a:rPr>
              <a:t> </a:t>
            </a:r>
            <a:r>
              <a:rPr sz="1400" b="1" spc="25" dirty="0">
                <a:solidFill>
                  <a:srgbClr val="E31836"/>
                </a:solidFill>
                <a:latin typeface="Trebuchet MS"/>
                <a:cs typeface="Trebuchet MS"/>
              </a:rPr>
              <a:t>should</a:t>
            </a:r>
            <a:r>
              <a:rPr sz="1400" b="1" spc="-90" dirty="0">
                <a:solidFill>
                  <a:srgbClr val="E31836"/>
                </a:solidFill>
                <a:latin typeface="Trebuchet MS"/>
                <a:cs typeface="Trebuchet MS"/>
              </a:rPr>
              <a:t> </a:t>
            </a:r>
            <a:r>
              <a:rPr sz="1400" b="1" dirty="0">
                <a:solidFill>
                  <a:srgbClr val="E31836"/>
                </a:solidFill>
                <a:latin typeface="Trebuchet MS"/>
                <a:cs typeface="Trebuchet MS"/>
              </a:rPr>
              <a:t>be</a:t>
            </a:r>
            <a:r>
              <a:rPr sz="1400" b="1" spc="-95" dirty="0">
                <a:solidFill>
                  <a:srgbClr val="E31836"/>
                </a:solidFill>
                <a:latin typeface="Trebuchet MS"/>
                <a:cs typeface="Trebuchet MS"/>
              </a:rPr>
              <a:t> </a:t>
            </a:r>
            <a:r>
              <a:rPr sz="1400" b="1" spc="-20" dirty="0">
                <a:solidFill>
                  <a:srgbClr val="E31836"/>
                </a:solidFill>
                <a:latin typeface="Trebuchet MS"/>
                <a:cs typeface="Trebuchet MS"/>
              </a:rPr>
              <a:t>treated</a:t>
            </a:r>
            <a:r>
              <a:rPr sz="1400" b="1" spc="-90" dirty="0">
                <a:solidFill>
                  <a:srgbClr val="E31836"/>
                </a:solidFill>
                <a:latin typeface="Trebuchet MS"/>
                <a:cs typeface="Trebuchet MS"/>
              </a:rPr>
              <a:t> </a:t>
            </a:r>
            <a:r>
              <a:rPr sz="1400" b="1" spc="15" dirty="0">
                <a:solidFill>
                  <a:srgbClr val="E31836"/>
                </a:solidFill>
                <a:latin typeface="Trebuchet MS"/>
                <a:cs typeface="Trebuchet MS"/>
              </a:rPr>
              <a:t>as</a:t>
            </a:r>
            <a:r>
              <a:rPr sz="1400" b="1" spc="-95" dirty="0">
                <a:solidFill>
                  <a:srgbClr val="E31836"/>
                </a:solidFill>
                <a:latin typeface="Trebuchet MS"/>
                <a:cs typeface="Trebuchet MS"/>
              </a:rPr>
              <a:t> </a:t>
            </a:r>
            <a:r>
              <a:rPr sz="1400" b="1" spc="-10" dirty="0">
                <a:solidFill>
                  <a:srgbClr val="E31836"/>
                </a:solidFill>
                <a:latin typeface="Trebuchet MS"/>
                <a:cs typeface="Trebuchet MS"/>
              </a:rPr>
              <a:t>presidents</a:t>
            </a:r>
            <a:r>
              <a:rPr sz="1400" b="1" spc="-90" dirty="0">
                <a:solidFill>
                  <a:srgbClr val="E31836"/>
                </a:solidFill>
                <a:latin typeface="Trebuchet MS"/>
                <a:cs typeface="Trebuchet MS"/>
              </a:rPr>
              <a:t> </a:t>
            </a:r>
            <a:r>
              <a:rPr sz="1400" b="1" spc="20" dirty="0">
                <a:solidFill>
                  <a:srgbClr val="E31836"/>
                </a:solidFill>
                <a:latin typeface="Trebuchet MS"/>
                <a:cs typeface="Trebuchet MS"/>
              </a:rPr>
              <a:t>and</a:t>
            </a:r>
            <a:r>
              <a:rPr sz="1400" b="1" spc="-95" dirty="0">
                <a:solidFill>
                  <a:srgbClr val="E31836"/>
                </a:solidFill>
                <a:latin typeface="Trebuchet MS"/>
                <a:cs typeface="Trebuchet MS"/>
              </a:rPr>
              <a:t> </a:t>
            </a:r>
            <a:r>
              <a:rPr sz="1400" b="1" spc="60" dirty="0">
                <a:solidFill>
                  <a:srgbClr val="E31836"/>
                </a:solidFill>
                <a:latin typeface="Trebuchet MS"/>
                <a:cs typeface="Trebuchet MS"/>
              </a:rPr>
              <a:t>CEOs</a:t>
            </a:r>
            <a:r>
              <a:rPr sz="1400" b="1" spc="-90" dirty="0">
                <a:solidFill>
                  <a:srgbClr val="E31836"/>
                </a:solidFill>
                <a:latin typeface="Trebuchet MS"/>
                <a:cs typeface="Trebuchet MS"/>
              </a:rPr>
              <a:t> </a:t>
            </a:r>
            <a:r>
              <a:rPr sz="1400" b="1" spc="30" dirty="0">
                <a:solidFill>
                  <a:srgbClr val="E31836"/>
                </a:solidFill>
                <a:latin typeface="Trebuchet MS"/>
                <a:cs typeface="Trebuchet MS"/>
              </a:rPr>
              <a:t>of</a:t>
            </a:r>
            <a:r>
              <a:rPr sz="1400" b="1" spc="-95" dirty="0">
                <a:solidFill>
                  <a:srgbClr val="E31836"/>
                </a:solidFill>
                <a:latin typeface="Trebuchet MS"/>
                <a:cs typeface="Trebuchet MS"/>
              </a:rPr>
              <a:t> </a:t>
            </a:r>
            <a:r>
              <a:rPr sz="1400" b="1" spc="-30" dirty="0">
                <a:solidFill>
                  <a:srgbClr val="E31836"/>
                </a:solidFill>
                <a:latin typeface="Trebuchet MS"/>
                <a:cs typeface="Trebuchet MS"/>
              </a:rPr>
              <a:t>their</a:t>
            </a:r>
            <a:r>
              <a:rPr sz="1400" b="1" spc="-90" dirty="0">
                <a:solidFill>
                  <a:srgbClr val="E31836"/>
                </a:solidFill>
                <a:latin typeface="Trebuchet MS"/>
                <a:cs typeface="Trebuchet MS"/>
              </a:rPr>
              <a:t> </a:t>
            </a:r>
            <a:r>
              <a:rPr sz="1400" b="1" spc="45" dirty="0">
                <a:solidFill>
                  <a:srgbClr val="E31836"/>
                </a:solidFill>
                <a:latin typeface="Trebuchet MS"/>
                <a:cs typeface="Trebuchet MS"/>
              </a:rPr>
              <a:t>own</a:t>
            </a:r>
            <a:r>
              <a:rPr sz="1400" b="1" spc="-95" dirty="0">
                <a:solidFill>
                  <a:srgbClr val="E31836"/>
                </a:solidFill>
                <a:latin typeface="Trebuchet MS"/>
                <a:cs typeface="Trebuchet MS"/>
              </a:rPr>
              <a:t> </a:t>
            </a:r>
            <a:r>
              <a:rPr sz="1400" b="1" spc="-15" dirty="0">
                <a:solidFill>
                  <a:srgbClr val="E31836"/>
                </a:solidFill>
                <a:latin typeface="Trebuchet MS"/>
                <a:cs typeface="Trebuchet MS"/>
              </a:rPr>
              <a:t>business!</a:t>
            </a:r>
            <a:endParaRPr sz="1400">
              <a:latin typeface="Trebuchet MS"/>
              <a:cs typeface="Trebuchet MS"/>
            </a:endParaRPr>
          </a:p>
          <a:p>
            <a:pPr>
              <a:lnSpc>
                <a:spcPct val="100000"/>
              </a:lnSpc>
              <a:spcBef>
                <a:spcPts val="25"/>
              </a:spcBef>
            </a:pPr>
            <a:endParaRPr sz="2350">
              <a:latin typeface="Trebuchet MS"/>
              <a:cs typeface="Trebuchet MS"/>
            </a:endParaRPr>
          </a:p>
          <a:p>
            <a:pPr marL="14604">
              <a:lnSpc>
                <a:spcPts val="1170"/>
              </a:lnSpc>
            </a:pPr>
            <a:r>
              <a:rPr sz="1100" b="1" spc="-20" dirty="0">
                <a:solidFill>
                  <a:srgbClr val="231F20"/>
                </a:solidFill>
                <a:latin typeface="Lucida Sans"/>
                <a:cs typeface="Lucida Sans"/>
              </a:rPr>
              <a:t>The</a:t>
            </a:r>
            <a:r>
              <a:rPr sz="1100" b="1" spc="-40" dirty="0">
                <a:solidFill>
                  <a:srgbClr val="231F20"/>
                </a:solidFill>
                <a:latin typeface="Lucida Sans"/>
                <a:cs typeface="Lucida Sans"/>
              </a:rPr>
              <a:t> </a:t>
            </a:r>
            <a:r>
              <a:rPr sz="1100" b="1" dirty="0">
                <a:solidFill>
                  <a:srgbClr val="231F20"/>
                </a:solidFill>
                <a:latin typeface="Lucida Sans"/>
                <a:cs typeface="Lucida Sans"/>
              </a:rPr>
              <a:t>Emotionally</a:t>
            </a:r>
            <a:r>
              <a:rPr sz="1100" b="1" spc="-35" dirty="0">
                <a:solidFill>
                  <a:srgbClr val="231F20"/>
                </a:solidFill>
                <a:latin typeface="Lucida Sans"/>
                <a:cs typeface="Lucida Sans"/>
              </a:rPr>
              <a:t> </a:t>
            </a:r>
            <a:r>
              <a:rPr sz="1100" b="1" spc="-5" dirty="0">
                <a:solidFill>
                  <a:srgbClr val="231F20"/>
                </a:solidFill>
                <a:latin typeface="Lucida Sans"/>
                <a:cs typeface="Lucida Sans"/>
              </a:rPr>
              <a:t>Intelligent</a:t>
            </a:r>
            <a:r>
              <a:rPr sz="1100" b="1" spc="-40" dirty="0">
                <a:solidFill>
                  <a:srgbClr val="231F20"/>
                </a:solidFill>
                <a:latin typeface="Lucida Sans"/>
                <a:cs typeface="Lucida Sans"/>
              </a:rPr>
              <a:t> </a:t>
            </a:r>
            <a:r>
              <a:rPr sz="1100" b="1" spc="15" dirty="0">
                <a:solidFill>
                  <a:srgbClr val="231F20"/>
                </a:solidFill>
                <a:latin typeface="Lucida Sans"/>
                <a:cs typeface="Lucida Sans"/>
              </a:rPr>
              <a:t>Agent</a:t>
            </a:r>
            <a:endParaRPr sz="1100">
              <a:latin typeface="Lucida Sans"/>
              <a:cs typeface="Lucida Sans"/>
            </a:endParaRPr>
          </a:p>
          <a:p>
            <a:pPr marL="12700">
              <a:lnSpc>
                <a:spcPts val="1170"/>
              </a:lnSpc>
            </a:pPr>
            <a:r>
              <a:rPr sz="1100" spc="5" dirty="0">
                <a:solidFill>
                  <a:srgbClr val="231F20"/>
                </a:solidFill>
                <a:latin typeface="Century Gothic"/>
                <a:cs typeface="Century Gothic"/>
              </a:rPr>
              <a:t>Teaches</a:t>
            </a:r>
            <a:r>
              <a:rPr sz="1100" spc="25"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5" dirty="0">
                <a:solidFill>
                  <a:srgbClr val="231F20"/>
                </a:solidFill>
                <a:latin typeface="Century Gothic"/>
                <a:cs typeface="Century Gothic"/>
              </a:rPr>
              <a:t>understand,</a:t>
            </a:r>
            <a:r>
              <a:rPr sz="1100" spc="25" dirty="0">
                <a:solidFill>
                  <a:srgbClr val="231F20"/>
                </a:solidFill>
                <a:latin typeface="Century Gothic"/>
                <a:cs typeface="Century Gothic"/>
              </a:rPr>
              <a:t> </a:t>
            </a:r>
            <a:r>
              <a:rPr sz="1100" spc="-50" dirty="0">
                <a:solidFill>
                  <a:srgbClr val="231F20"/>
                </a:solidFill>
                <a:latin typeface="Century Gothic"/>
                <a:cs typeface="Century Gothic"/>
              </a:rPr>
              <a:t>manage</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20" dirty="0">
                <a:solidFill>
                  <a:srgbClr val="231F20"/>
                </a:solidFill>
                <a:latin typeface="Century Gothic"/>
                <a:cs typeface="Century Gothic"/>
              </a:rPr>
              <a:t>use</a:t>
            </a:r>
            <a:r>
              <a:rPr sz="1100" spc="25" dirty="0">
                <a:solidFill>
                  <a:srgbClr val="231F20"/>
                </a:solidFill>
                <a:latin typeface="Century Gothic"/>
                <a:cs typeface="Century Gothic"/>
              </a:rPr>
              <a:t> </a:t>
            </a:r>
            <a:r>
              <a:rPr sz="1100" dirty="0">
                <a:solidFill>
                  <a:srgbClr val="231F20"/>
                </a:solidFill>
                <a:latin typeface="Century Gothic"/>
                <a:cs typeface="Century Gothic"/>
              </a:rPr>
              <a:t>emotional</a:t>
            </a:r>
            <a:r>
              <a:rPr sz="1100" spc="30" dirty="0">
                <a:solidFill>
                  <a:srgbClr val="231F20"/>
                </a:solidFill>
                <a:latin typeface="Century Gothic"/>
                <a:cs typeface="Century Gothic"/>
              </a:rPr>
              <a:t> </a:t>
            </a:r>
            <a:r>
              <a:rPr sz="1100" spc="5" dirty="0">
                <a:solidFill>
                  <a:srgbClr val="231F20"/>
                </a:solidFill>
                <a:latin typeface="Century Gothic"/>
                <a:cs typeface="Century Gothic"/>
              </a:rPr>
              <a:t>intelligence</a:t>
            </a:r>
            <a:r>
              <a:rPr sz="1100" spc="25" dirty="0">
                <a:solidFill>
                  <a:srgbClr val="231F20"/>
                </a:solidFill>
                <a:latin typeface="Century Gothic"/>
                <a:cs typeface="Century Gothic"/>
              </a:rPr>
              <a:t> throughout</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dirty="0">
                <a:solidFill>
                  <a:srgbClr val="231F20"/>
                </a:solidFill>
                <a:latin typeface="Century Gothic"/>
                <a:cs typeface="Century Gothic"/>
              </a:rPr>
              <a:t>real</a:t>
            </a:r>
            <a:endParaRPr sz="1100">
              <a:latin typeface="Century Gothic"/>
              <a:cs typeface="Century Gothic"/>
            </a:endParaRPr>
          </a:p>
          <a:p>
            <a:pPr marL="12700" marR="210185">
              <a:lnSpc>
                <a:spcPts val="1310"/>
              </a:lnSpc>
              <a:spcBef>
                <a:spcPts val="50"/>
              </a:spcBef>
            </a:pPr>
            <a:r>
              <a:rPr sz="1100" dirty="0">
                <a:solidFill>
                  <a:srgbClr val="231F20"/>
                </a:solidFill>
                <a:latin typeface="Century Gothic"/>
                <a:cs typeface="Century Gothic"/>
              </a:rPr>
              <a:t>estate</a:t>
            </a:r>
            <a:r>
              <a:rPr sz="1100" spc="30" dirty="0">
                <a:solidFill>
                  <a:srgbClr val="231F20"/>
                </a:solidFill>
                <a:latin typeface="Century Gothic"/>
                <a:cs typeface="Century Gothic"/>
              </a:rPr>
              <a:t> </a:t>
            </a:r>
            <a:r>
              <a:rPr sz="1100" spc="10" dirty="0">
                <a:solidFill>
                  <a:srgbClr val="231F20"/>
                </a:solidFill>
                <a:latin typeface="Century Gothic"/>
                <a:cs typeface="Century Gothic"/>
              </a:rPr>
              <a:t>transaction</a:t>
            </a:r>
            <a:r>
              <a:rPr sz="1100" spc="3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10" dirty="0">
                <a:solidFill>
                  <a:srgbClr val="231F20"/>
                </a:solidFill>
                <a:latin typeface="Century Gothic"/>
                <a:cs typeface="Century Gothic"/>
              </a:rPr>
              <a:t>provide</a:t>
            </a:r>
            <a:r>
              <a:rPr sz="1100" spc="3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best</a:t>
            </a:r>
            <a:r>
              <a:rPr sz="1100" spc="35" dirty="0">
                <a:solidFill>
                  <a:srgbClr val="231F20"/>
                </a:solidFill>
                <a:latin typeface="Century Gothic"/>
                <a:cs typeface="Century Gothic"/>
              </a:rPr>
              <a:t> </a:t>
            </a:r>
            <a:r>
              <a:rPr sz="1100" spc="-10" dirty="0">
                <a:solidFill>
                  <a:srgbClr val="231F20"/>
                </a:solidFill>
                <a:latin typeface="Century Gothic"/>
                <a:cs typeface="Century Gothic"/>
              </a:rPr>
              <a:t>experience</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5" dirty="0">
                <a:solidFill>
                  <a:srgbClr val="231F20"/>
                </a:solidFill>
                <a:latin typeface="Century Gothic"/>
                <a:cs typeface="Century Gothic"/>
              </a:rPr>
              <a:t> </a:t>
            </a:r>
            <a:r>
              <a:rPr sz="1100" spc="25" dirty="0">
                <a:solidFill>
                  <a:srgbClr val="231F20"/>
                </a:solidFill>
                <a:latin typeface="Century Gothic"/>
                <a:cs typeface="Century Gothic"/>
              </a:rPr>
              <a:t>clients</a:t>
            </a:r>
            <a:r>
              <a:rPr sz="1100" spc="30" dirty="0">
                <a:solidFill>
                  <a:srgbClr val="231F20"/>
                </a:solidFill>
                <a:latin typeface="Century Gothic"/>
                <a:cs typeface="Century Gothic"/>
              </a:rPr>
              <a:t> </a:t>
            </a:r>
            <a:r>
              <a:rPr sz="1100" spc="40" dirty="0">
                <a:solidFill>
                  <a:srgbClr val="231F20"/>
                </a:solidFill>
                <a:latin typeface="Century Gothic"/>
                <a:cs typeface="Century Gothic"/>
              </a:rPr>
              <a:t>from</a:t>
            </a:r>
            <a:r>
              <a:rPr sz="1100" spc="35" dirty="0">
                <a:solidFill>
                  <a:srgbClr val="231F20"/>
                </a:solidFill>
                <a:latin typeface="Century Gothic"/>
                <a:cs typeface="Century Gothic"/>
              </a:rPr>
              <a:t> </a:t>
            </a:r>
            <a:r>
              <a:rPr sz="1100" spc="50" dirty="0">
                <a:solidFill>
                  <a:srgbClr val="231F20"/>
                </a:solidFill>
                <a:latin typeface="Century Gothic"/>
                <a:cs typeface="Century Gothic"/>
              </a:rPr>
              <a:t>start</a:t>
            </a:r>
            <a:r>
              <a:rPr sz="1100" spc="30" dirty="0">
                <a:solidFill>
                  <a:srgbClr val="231F20"/>
                </a:solidFill>
                <a:latin typeface="Century Gothic"/>
                <a:cs typeface="Century Gothic"/>
              </a:rPr>
              <a:t> to</a:t>
            </a:r>
            <a:r>
              <a:rPr sz="1100" spc="35" dirty="0">
                <a:solidFill>
                  <a:srgbClr val="231F20"/>
                </a:solidFill>
                <a:latin typeface="Century Gothic"/>
                <a:cs typeface="Century Gothic"/>
              </a:rPr>
              <a:t> </a:t>
            </a:r>
            <a:r>
              <a:rPr sz="1100" spc="-5" dirty="0">
                <a:solidFill>
                  <a:srgbClr val="231F20"/>
                </a:solidFill>
                <a:latin typeface="Century Gothic"/>
                <a:cs typeface="Century Gothic"/>
              </a:rPr>
              <a:t>close. </a:t>
            </a:r>
            <a:r>
              <a:rPr sz="1100" dirty="0">
                <a:solidFill>
                  <a:srgbClr val="231F20"/>
                </a:solidFill>
                <a:latin typeface="Century Gothic"/>
                <a:cs typeface="Century Gothic"/>
              </a:rPr>
              <a:t> </a:t>
            </a:r>
            <a:r>
              <a:rPr sz="1100" spc="25" dirty="0">
                <a:solidFill>
                  <a:srgbClr val="231F20"/>
                </a:solidFill>
                <a:latin typeface="Century Gothic"/>
                <a:cs typeface="Century Gothic"/>
              </a:rPr>
              <a:t>Beginning</a:t>
            </a:r>
            <a:r>
              <a:rPr sz="1100" spc="30" dirty="0">
                <a:solidFill>
                  <a:srgbClr val="231F20"/>
                </a:solidFill>
                <a:latin typeface="Century Gothic"/>
                <a:cs typeface="Century Gothic"/>
              </a:rPr>
              <a:t> </a:t>
            </a:r>
            <a:r>
              <a:rPr sz="1100" spc="45" dirty="0">
                <a:solidFill>
                  <a:srgbClr val="231F20"/>
                </a:solidFill>
                <a:latin typeface="Century Gothic"/>
                <a:cs typeface="Century Gothic"/>
              </a:rPr>
              <a:t>with</a:t>
            </a:r>
            <a:r>
              <a:rPr sz="1100" spc="35" dirty="0">
                <a:solidFill>
                  <a:srgbClr val="231F20"/>
                </a:solidFill>
                <a:latin typeface="Century Gothic"/>
                <a:cs typeface="Century Gothic"/>
              </a:rPr>
              <a:t> </a:t>
            </a:r>
            <a:r>
              <a:rPr sz="1100" spc="10" dirty="0">
                <a:solidFill>
                  <a:srgbClr val="231F20"/>
                </a:solidFill>
                <a:latin typeface="Century Gothic"/>
                <a:cs typeface="Century Gothic"/>
              </a:rPr>
              <a:t>understanding</a:t>
            </a:r>
            <a:r>
              <a:rPr sz="1100" spc="35" dirty="0">
                <a:solidFill>
                  <a:srgbClr val="231F20"/>
                </a:solidFill>
                <a:latin typeface="Century Gothic"/>
                <a:cs typeface="Century Gothic"/>
              </a:rPr>
              <a:t> </a:t>
            </a:r>
            <a:r>
              <a:rPr sz="1100" spc="-5" dirty="0">
                <a:solidFill>
                  <a:srgbClr val="231F20"/>
                </a:solidFill>
                <a:latin typeface="Century Gothic"/>
                <a:cs typeface="Century Gothic"/>
              </a:rPr>
              <a:t>what</a:t>
            </a:r>
            <a:r>
              <a:rPr sz="1100" spc="35" dirty="0">
                <a:solidFill>
                  <a:srgbClr val="231F20"/>
                </a:solidFill>
                <a:latin typeface="Century Gothic"/>
                <a:cs typeface="Century Gothic"/>
              </a:rPr>
              <a:t> </a:t>
            </a:r>
            <a:r>
              <a:rPr sz="1100" dirty="0">
                <a:solidFill>
                  <a:srgbClr val="231F20"/>
                </a:solidFill>
                <a:latin typeface="Century Gothic"/>
                <a:cs typeface="Century Gothic"/>
              </a:rPr>
              <a:t>emotional</a:t>
            </a:r>
            <a:r>
              <a:rPr sz="1100" spc="35" dirty="0">
                <a:solidFill>
                  <a:srgbClr val="231F20"/>
                </a:solidFill>
                <a:latin typeface="Century Gothic"/>
                <a:cs typeface="Century Gothic"/>
              </a:rPr>
              <a:t> </a:t>
            </a:r>
            <a:r>
              <a:rPr sz="1100" spc="5" dirty="0">
                <a:solidFill>
                  <a:srgbClr val="231F20"/>
                </a:solidFill>
                <a:latin typeface="Century Gothic"/>
                <a:cs typeface="Century Gothic"/>
              </a:rPr>
              <a:t>intelligence</a:t>
            </a:r>
            <a:r>
              <a:rPr sz="1100" spc="35" dirty="0">
                <a:solidFill>
                  <a:srgbClr val="231F20"/>
                </a:solidFill>
                <a:latin typeface="Century Gothic"/>
                <a:cs typeface="Century Gothic"/>
              </a:rPr>
              <a:t> </a:t>
            </a:r>
            <a:r>
              <a:rPr sz="1100" spc="20" dirty="0">
                <a:solidFill>
                  <a:srgbClr val="231F20"/>
                </a:solidFill>
                <a:latin typeface="Century Gothic"/>
                <a:cs typeface="Century Gothic"/>
              </a:rPr>
              <a:t>is’</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5" dirty="0">
                <a:solidFill>
                  <a:srgbClr val="231F20"/>
                </a:solidFill>
                <a:latin typeface="Century Gothic"/>
                <a:cs typeface="Century Gothic"/>
              </a:rPr>
              <a:t> </a:t>
            </a:r>
            <a:r>
              <a:rPr sz="1100" spc="10" dirty="0">
                <a:solidFill>
                  <a:srgbClr val="231F20"/>
                </a:solidFill>
                <a:latin typeface="Century Gothic"/>
                <a:cs typeface="Century Gothic"/>
              </a:rPr>
              <a:t>course</a:t>
            </a:r>
            <a:r>
              <a:rPr sz="1100" spc="35" dirty="0">
                <a:solidFill>
                  <a:srgbClr val="231F20"/>
                </a:solidFill>
                <a:latin typeface="Century Gothic"/>
                <a:cs typeface="Century Gothic"/>
              </a:rPr>
              <a:t> </a:t>
            </a:r>
            <a:r>
              <a:rPr sz="1100" spc="5" dirty="0">
                <a:solidFill>
                  <a:srgbClr val="231F20"/>
                </a:solidFill>
                <a:latin typeface="Century Gothic"/>
                <a:cs typeface="Century Gothic"/>
              </a:rPr>
              <a:t>then</a:t>
            </a:r>
            <a:r>
              <a:rPr sz="1100" spc="35" dirty="0">
                <a:solidFill>
                  <a:srgbClr val="231F20"/>
                </a:solidFill>
                <a:latin typeface="Century Gothic"/>
                <a:cs typeface="Century Gothic"/>
              </a:rPr>
              <a:t> </a:t>
            </a:r>
            <a:r>
              <a:rPr sz="1100" spc="25" dirty="0">
                <a:solidFill>
                  <a:srgbClr val="231F20"/>
                </a:solidFill>
                <a:latin typeface="Century Gothic"/>
                <a:cs typeface="Century Gothic"/>
              </a:rPr>
              <a:t>dives </a:t>
            </a:r>
            <a:r>
              <a:rPr sz="1100" spc="-290" dirty="0">
                <a:solidFill>
                  <a:srgbClr val="231F20"/>
                </a:solidFill>
                <a:latin typeface="Century Gothic"/>
                <a:cs typeface="Century Gothic"/>
              </a:rPr>
              <a:t> </a:t>
            </a:r>
            <a:r>
              <a:rPr sz="1100" spc="30" dirty="0">
                <a:solidFill>
                  <a:srgbClr val="231F20"/>
                </a:solidFill>
                <a:latin typeface="Century Gothic"/>
                <a:cs typeface="Century Gothic"/>
              </a:rPr>
              <a:t>into </a:t>
            </a:r>
            <a:r>
              <a:rPr sz="1100" spc="15" dirty="0">
                <a:solidFill>
                  <a:srgbClr val="231F20"/>
                </a:solidFill>
                <a:latin typeface="Century Gothic"/>
                <a:cs typeface="Century Gothic"/>
              </a:rPr>
              <a:t>self-awareness, </a:t>
            </a:r>
            <a:r>
              <a:rPr sz="1100" spc="25" dirty="0">
                <a:solidFill>
                  <a:srgbClr val="231F20"/>
                </a:solidFill>
                <a:latin typeface="Century Gothic"/>
                <a:cs typeface="Century Gothic"/>
              </a:rPr>
              <a:t>self-regulation </a:t>
            </a:r>
            <a:r>
              <a:rPr sz="1100" spc="-45" dirty="0">
                <a:solidFill>
                  <a:srgbClr val="231F20"/>
                </a:solidFill>
                <a:latin typeface="Century Gothic"/>
                <a:cs typeface="Century Gothic"/>
              </a:rPr>
              <a:t>and</a:t>
            </a:r>
            <a:r>
              <a:rPr sz="1100" spc="-40" dirty="0">
                <a:solidFill>
                  <a:srgbClr val="231F20"/>
                </a:solidFill>
                <a:latin typeface="Century Gothic"/>
                <a:cs typeface="Century Gothic"/>
              </a:rPr>
              <a:t> </a:t>
            </a:r>
            <a:r>
              <a:rPr sz="1100" spc="10" dirty="0">
                <a:solidFill>
                  <a:srgbClr val="231F20"/>
                </a:solidFill>
                <a:latin typeface="Century Gothic"/>
                <a:cs typeface="Century Gothic"/>
              </a:rPr>
              <a:t>client </a:t>
            </a:r>
            <a:r>
              <a:rPr sz="1100" spc="5" dirty="0">
                <a:solidFill>
                  <a:srgbClr val="231F20"/>
                </a:solidFill>
                <a:latin typeface="Century Gothic"/>
                <a:cs typeface="Century Gothic"/>
              </a:rPr>
              <a:t>implementation </a:t>
            </a:r>
            <a:r>
              <a:rPr sz="1100" spc="30" dirty="0">
                <a:solidFill>
                  <a:srgbClr val="231F20"/>
                </a:solidFill>
                <a:latin typeface="Century Gothic"/>
                <a:cs typeface="Century Gothic"/>
              </a:rPr>
              <a:t>to </a:t>
            </a:r>
            <a:r>
              <a:rPr sz="1100" spc="-5" dirty="0">
                <a:solidFill>
                  <a:srgbClr val="231F20"/>
                </a:solidFill>
                <a:latin typeface="Century Gothic"/>
                <a:cs typeface="Century Gothic"/>
              </a:rPr>
              <a:t>begin </a:t>
            </a:r>
            <a:r>
              <a:rPr sz="1100" spc="20" dirty="0">
                <a:solidFill>
                  <a:srgbClr val="231F20"/>
                </a:solidFill>
                <a:latin typeface="Century Gothic"/>
                <a:cs typeface="Century Gothic"/>
              </a:rPr>
              <a:t>building </a:t>
            </a:r>
            <a:r>
              <a:rPr sz="1100" spc="-55" dirty="0">
                <a:solidFill>
                  <a:srgbClr val="231F20"/>
                </a:solidFill>
                <a:latin typeface="Century Gothic"/>
                <a:cs typeface="Century Gothic"/>
              </a:rPr>
              <a:t>an </a:t>
            </a:r>
            <a:r>
              <a:rPr sz="1100" spc="-50" dirty="0">
                <a:solidFill>
                  <a:srgbClr val="231F20"/>
                </a:solidFill>
                <a:latin typeface="Century Gothic"/>
                <a:cs typeface="Century Gothic"/>
              </a:rPr>
              <a:t> </a:t>
            </a:r>
            <a:r>
              <a:rPr sz="1100" dirty="0">
                <a:solidFill>
                  <a:srgbClr val="231F20"/>
                </a:solidFill>
                <a:latin typeface="Century Gothic"/>
                <a:cs typeface="Century Gothic"/>
              </a:rPr>
              <a:t>emotional</a:t>
            </a:r>
            <a:r>
              <a:rPr sz="1100" spc="25" dirty="0">
                <a:solidFill>
                  <a:srgbClr val="231F20"/>
                </a:solidFill>
                <a:latin typeface="Century Gothic"/>
                <a:cs typeface="Century Gothic"/>
              </a:rPr>
              <a:t> </a:t>
            </a:r>
            <a:r>
              <a:rPr sz="1100" spc="5" dirty="0">
                <a:solidFill>
                  <a:srgbClr val="231F20"/>
                </a:solidFill>
                <a:latin typeface="Century Gothic"/>
                <a:cs typeface="Century Gothic"/>
              </a:rPr>
              <a:t>intelligence</a:t>
            </a:r>
            <a:r>
              <a:rPr sz="1100" spc="25" dirty="0">
                <a:solidFill>
                  <a:srgbClr val="231F20"/>
                </a:solidFill>
                <a:latin typeface="Century Gothic"/>
                <a:cs typeface="Century Gothic"/>
              </a:rPr>
              <a:t> sales </a:t>
            </a:r>
            <a:r>
              <a:rPr sz="1100" spc="30" dirty="0">
                <a:solidFill>
                  <a:srgbClr val="231F20"/>
                </a:solidFill>
                <a:latin typeface="Century Gothic"/>
                <a:cs typeface="Century Gothic"/>
              </a:rPr>
              <a:t>strategy</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a:t>
            </a:r>
            <a:r>
              <a:rPr sz="1100" spc="10" dirty="0">
                <a:solidFill>
                  <a:srgbClr val="231F20"/>
                </a:solidFill>
                <a:latin typeface="Century Gothic"/>
                <a:cs typeface="Century Gothic"/>
              </a:rPr>
              <a:t>implement</a:t>
            </a:r>
            <a:r>
              <a:rPr sz="1100" spc="2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business.</a:t>
            </a:r>
            <a:endParaRPr sz="1100">
              <a:latin typeface="Century Gothic"/>
              <a:cs typeface="Century Gothic"/>
            </a:endParaRPr>
          </a:p>
          <a:p>
            <a:pPr>
              <a:lnSpc>
                <a:spcPct val="100000"/>
              </a:lnSpc>
              <a:spcBef>
                <a:spcPts val="15"/>
              </a:spcBef>
            </a:pPr>
            <a:endParaRPr sz="1150">
              <a:latin typeface="Century Gothic"/>
              <a:cs typeface="Century Gothic"/>
            </a:endParaRPr>
          </a:p>
          <a:p>
            <a:pPr marL="14604">
              <a:lnSpc>
                <a:spcPts val="1245"/>
              </a:lnSpc>
            </a:pPr>
            <a:r>
              <a:rPr sz="1100" b="1" spc="5" dirty="0">
                <a:solidFill>
                  <a:srgbClr val="231F20"/>
                </a:solidFill>
                <a:latin typeface="Lucida Sans"/>
                <a:cs typeface="Lucida Sans"/>
              </a:rPr>
              <a:t>Negotiation</a:t>
            </a:r>
            <a:r>
              <a:rPr sz="1100" b="1" spc="-55" dirty="0">
                <a:solidFill>
                  <a:srgbClr val="231F20"/>
                </a:solidFill>
                <a:latin typeface="Lucida Sans"/>
                <a:cs typeface="Lucida Sans"/>
              </a:rPr>
              <a:t> </a:t>
            </a:r>
            <a:r>
              <a:rPr sz="1100" b="1" spc="40" dirty="0">
                <a:solidFill>
                  <a:srgbClr val="231F20"/>
                </a:solidFill>
                <a:latin typeface="Lucida Sans"/>
                <a:cs typeface="Lucida Sans"/>
              </a:rPr>
              <a:t>Boot</a:t>
            </a:r>
            <a:r>
              <a:rPr sz="1100" b="1" spc="-50" dirty="0">
                <a:solidFill>
                  <a:srgbClr val="231F20"/>
                </a:solidFill>
                <a:latin typeface="Lucida Sans"/>
                <a:cs typeface="Lucida Sans"/>
              </a:rPr>
              <a:t> </a:t>
            </a:r>
            <a:r>
              <a:rPr sz="1100" b="1" spc="5" dirty="0">
                <a:solidFill>
                  <a:srgbClr val="231F20"/>
                </a:solidFill>
                <a:latin typeface="Lucida Sans"/>
                <a:cs typeface="Lucida Sans"/>
              </a:rPr>
              <a:t>Camp</a:t>
            </a:r>
            <a:endParaRPr sz="1100">
              <a:latin typeface="Lucida Sans"/>
              <a:cs typeface="Lucida Sans"/>
            </a:endParaRPr>
          </a:p>
          <a:p>
            <a:pPr marL="12700">
              <a:lnSpc>
                <a:spcPts val="1240"/>
              </a:lnSpc>
            </a:pPr>
            <a:r>
              <a:rPr sz="1100" spc="5" dirty="0">
                <a:solidFill>
                  <a:srgbClr val="231F20"/>
                </a:solidFill>
                <a:latin typeface="Century Gothic"/>
                <a:cs typeface="Century Gothic"/>
              </a:rPr>
              <a:t>Teaches</a:t>
            </a:r>
            <a:r>
              <a:rPr sz="1100" spc="3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40" dirty="0">
                <a:solidFill>
                  <a:srgbClr val="231F20"/>
                </a:solidFill>
                <a:latin typeface="Century Gothic"/>
                <a:cs typeface="Century Gothic"/>
              </a:rPr>
              <a:t> </a:t>
            </a:r>
            <a:r>
              <a:rPr sz="1100" dirty="0">
                <a:solidFill>
                  <a:srgbClr val="231F20"/>
                </a:solidFill>
                <a:latin typeface="Century Gothic"/>
                <a:cs typeface="Century Gothic"/>
              </a:rPr>
              <a:t>foundational</a:t>
            </a:r>
            <a:r>
              <a:rPr sz="1100" spc="35" dirty="0">
                <a:solidFill>
                  <a:srgbClr val="231F20"/>
                </a:solidFill>
                <a:latin typeface="Century Gothic"/>
                <a:cs typeface="Century Gothic"/>
              </a:rPr>
              <a:t> </a:t>
            </a:r>
            <a:r>
              <a:rPr sz="1100" spc="20" dirty="0">
                <a:solidFill>
                  <a:srgbClr val="231F20"/>
                </a:solidFill>
                <a:latin typeface="Century Gothic"/>
                <a:cs typeface="Century Gothic"/>
              </a:rPr>
              <a:t>framework</a:t>
            </a:r>
            <a:r>
              <a:rPr sz="1100" spc="4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5" dirty="0">
                <a:solidFill>
                  <a:srgbClr val="231F20"/>
                </a:solidFill>
                <a:latin typeface="Century Gothic"/>
                <a:cs typeface="Century Gothic"/>
              </a:rPr>
              <a:t> </a:t>
            </a:r>
            <a:r>
              <a:rPr sz="1100" spc="-20" dirty="0">
                <a:solidFill>
                  <a:srgbClr val="231F20"/>
                </a:solidFill>
                <a:latin typeface="Century Gothic"/>
                <a:cs typeface="Century Gothic"/>
              </a:rPr>
              <a:t>approaching</a:t>
            </a:r>
            <a:r>
              <a:rPr sz="1100" spc="40" dirty="0">
                <a:solidFill>
                  <a:srgbClr val="231F20"/>
                </a:solidFill>
                <a:latin typeface="Century Gothic"/>
                <a:cs typeface="Century Gothic"/>
              </a:rPr>
              <a:t> </a:t>
            </a:r>
            <a:r>
              <a:rPr sz="1100" spc="-20" dirty="0">
                <a:solidFill>
                  <a:srgbClr val="231F20"/>
                </a:solidFill>
                <a:latin typeface="Century Gothic"/>
                <a:cs typeface="Century Gothic"/>
              </a:rPr>
              <a:t>any</a:t>
            </a:r>
            <a:r>
              <a:rPr sz="1100" spc="40" dirty="0">
                <a:solidFill>
                  <a:srgbClr val="231F20"/>
                </a:solidFill>
                <a:latin typeface="Century Gothic"/>
                <a:cs typeface="Century Gothic"/>
              </a:rPr>
              <a:t> </a:t>
            </a:r>
            <a:r>
              <a:rPr sz="1100" dirty="0">
                <a:solidFill>
                  <a:srgbClr val="231F20"/>
                </a:solidFill>
                <a:latin typeface="Century Gothic"/>
                <a:cs typeface="Century Gothic"/>
              </a:rPr>
              <a:t>negotiation.</a:t>
            </a:r>
            <a:r>
              <a:rPr sz="1100" spc="35" dirty="0">
                <a:solidFill>
                  <a:srgbClr val="231F20"/>
                </a:solidFill>
                <a:latin typeface="Century Gothic"/>
                <a:cs typeface="Century Gothic"/>
              </a:rPr>
              <a:t> </a:t>
            </a:r>
            <a:r>
              <a:rPr sz="1100" spc="60" dirty="0">
                <a:solidFill>
                  <a:srgbClr val="231F20"/>
                </a:solidFill>
                <a:latin typeface="Century Gothic"/>
                <a:cs typeface="Century Gothic"/>
              </a:rPr>
              <a:t>The</a:t>
            </a:r>
            <a:r>
              <a:rPr sz="1100" spc="40" dirty="0">
                <a:solidFill>
                  <a:srgbClr val="231F20"/>
                </a:solidFill>
                <a:latin typeface="Century Gothic"/>
                <a:cs typeface="Century Gothic"/>
              </a:rPr>
              <a:t> </a:t>
            </a:r>
            <a:r>
              <a:rPr sz="1100" spc="10" dirty="0">
                <a:solidFill>
                  <a:srgbClr val="231F20"/>
                </a:solidFill>
                <a:latin typeface="Century Gothic"/>
                <a:cs typeface="Century Gothic"/>
              </a:rPr>
              <a:t>course</a:t>
            </a:r>
            <a:endParaRPr sz="1100">
              <a:latin typeface="Century Gothic"/>
              <a:cs typeface="Century Gothic"/>
            </a:endParaRPr>
          </a:p>
          <a:p>
            <a:pPr marL="12700" marR="271145">
              <a:lnSpc>
                <a:spcPts val="1310"/>
              </a:lnSpc>
              <a:spcBef>
                <a:spcPts val="50"/>
              </a:spcBef>
            </a:pPr>
            <a:r>
              <a:rPr sz="1100" spc="15" dirty="0">
                <a:solidFill>
                  <a:srgbClr val="231F20"/>
                </a:solidFill>
                <a:latin typeface="Century Gothic"/>
                <a:cs typeface="Century Gothic"/>
              </a:rPr>
              <a:t>covers</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20" dirty="0">
                <a:solidFill>
                  <a:srgbClr val="231F20"/>
                </a:solidFill>
                <a:latin typeface="Century Gothic"/>
                <a:cs typeface="Century Gothic"/>
              </a:rPr>
              <a:t>format</a:t>
            </a:r>
            <a:r>
              <a:rPr sz="1100" spc="30"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30" dirty="0">
                <a:solidFill>
                  <a:srgbClr val="231F20"/>
                </a:solidFill>
                <a:latin typeface="Century Gothic"/>
                <a:cs typeface="Century Gothic"/>
              </a:rPr>
              <a:t> </a:t>
            </a:r>
            <a:r>
              <a:rPr sz="1100" spc="40" dirty="0">
                <a:solidFill>
                  <a:srgbClr val="231F20"/>
                </a:solidFill>
                <a:latin typeface="Century Gothic"/>
                <a:cs typeface="Century Gothic"/>
              </a:rPr>
              <a:t>structuring</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to </a:t>
            </a:r>
            <a:r>
              <a:rPr sz="1100" dirty="0">
                <a:solidFill>
                  <a:srgbClr val="231F20"/>
                </a:solidFill>
                <a:latin typeface="Century Gothic"/>
                <a:cs typeface="Century Gothic"/>
              </a:rPr>
              <a:t>navigating</a:t>
            </a:r>
            <a:r>
              <a:rPr sz="1100" spc="30" dirty="0">
                <a:solidFill>
                  <a:srgbClr val="231F20"/>
                </a:solidFill>
                <a:latin typeface="Century Gothic"/>
                <a:cs typeface="Century Gothic"/>
              </a:rPr>
              <a:t> </a:t>
            </a:r>
            <a:r>
              <a:rPr sz="1100" spc="20" dirty="0">
                <a:solidFill>
                  <a:srgbClr val="231F20"/>
                </a:solidFill>
                <a:latin typeface="Century Gothic"/>
                <a:cs typeface="Century Gothic"/>
              </a:rPr>
              <a:t>buyer</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40" dirty="0">
                <a:solidFill>
                  <a:srgbClr val="231F20"/>
                </a:solidFill>
                <a:latin typeface="Century Gothic"/>
                <a:cs typeface="Century Gothic"/>
              </a:rPr>
              <a:t>seller </a:t>
            </a:r>
            <a:r>
              <a:rPr sz="1100" spc="45" dirty="0">
                <a:solidFill>
                  <a:srgbClr val="231F20"/>
                </a:solidFill>
                <a:latin typeface="Century Gothic"/>
                <a:cs typeface="Century Gothic"/>
              </a:rPr>
              <a:t> positions</a:t>
            </a:r>
            <a:r>
              <a:rPr sz="1100" spc="30" dirty="0">
                <a:solidFill>
                  <a:srgbClr val="231F20"/>
                </a:solidFill>
                <a:latin typeface="Century Gothic"/>
                <a:cs typeface="Century Gothic"/>
              </a:rPr>
              <a:t> to </a:t>
            </a:r>
            <a:r>
              <a:rPr sz="1100" spc="5" dirty="0">
                <a:solidFill>
                  <a:srgbClr val="231F20"/>
                </a:solidFill>
                <a:latin typeface="Century Gothic"/>
                <a:cs typeface="Century Gothic"/>
              </a:rPr>
              <a:t>tactics</a:t>
            </a:r>
            <a:r>
              <a:rPr sz="1100" spc="30" dirty="0">
                <a:solidFill>
                  <a:srgbClr val="231F20"/>
                </a:solidFill>
                <a:latin typeface="Century Gothic"/>
                <a:cs typeface="Century Gothic"/>
              </a:rPr>
              <a:t> to</a:t>
            </a:r>
            <a:r>
              <a:rPr sz="1100" spc="35" dirty="0">
                <a:solidFill>
                  <a:srgbClr val="231F20"/>
                </a:solidFill>
                <a:latin typeface="Century Gothic"/>
                <a:cs typeface="Century Gothic"/>
              </a:rPr>
              <a:t> </a:t>
            </a:r>
            <a:r>
              <a:rPr sz="1100" spc="-45" dirty="0">
                <a:solidFill>
                  <a:srgbClr val="231F20"/>
                </a:solidFill>
                <a:latin typeface="Century Gothic"/>
                <a:cs typeface="Century Gothic"/>
              </a:rPr>
              <a:t>be</a:t>
            </a:r>
            <a:r>
              <a:rPr sz="1100" spc="30" dirty="0">
                <a:solidFill>
                  <a:srgbClr val="231F20"/>
                </a:solidFill>
                <a:latin typeface="Century Gothic"/>
                <a:cs typeface="Century Gothic"/>
              </a:rPr>
              <a:t> </a:t>
            </a:r>
            <a:r>
              <a:rPr sz="1100" spc="-30" dirty="0">
                <a:solidFill>
                  <a:srgbClr val="231F20"/>
                </a:solidFill>
                <a:latin typeface="Century Gothic"/>
                <a:cs typeface="Century Gothic"/>
              </a:rPr>
              <a:t>aware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when</a:t>
            </a:r>
            <a:r>
              <a:rPr sz="1100" spc="35" dirty="0">
                <a:solidFill>
                  <a:srgbClr val="231F20"/>
                </a:solidFill>
                <a:latin typeface="Century Gothic"/>
                <a:cs typeface="Century Gothic"/>
              </a:rPr>
              <a:t> in</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5" dirty="0">
                <a:solidFill>
                  <a:srgbClr val="231F20"/>
                </a:solidFill>
                <a:latin typeface="Century Gothic"/>
                <a:cs typeface="Century Gothic"/>
              </a:rPr>
              <a:t>middle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dirty="0">
                <a:solidFill>
                  <a:srgbClr val="231F20"/>
                </a:solidFill>
                <a:latin typeface="Century Gothic"/>
                <a:cs typeface="Century Gothic"/>
              </a:rPr>
              <a:t>negotiation.</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Associates </a:t>
            </a:r>
            <a:r>
              <a:rPr sz="1100" spc="-290" dirty="0">
                <a:solidFill>
                  <a:srgbClr val="231F20"/>
                </a:solidFill>
                <a:latin typeface="Century Gothic"/>
                <a:cs typeface="Century Gothic"/>
              </a:rPr>
              <a:t> </a:t>
            </a:r>
            <a:r>
              <a:rPr sz="1100" spc="60" dirty="0">
                <a:solidFill>
                  <a:srgbClr val="231F20"/>
                </a:solidFill>
                <a:latin typeface="Century Gothic"/>
                <a:cs typeface="Century Gothic"/>
              </a:rPr>
              <a:t>will</a:t>
            </a:r>
            <a:r>
              <a:rPr sz="1100" spc="25" dirty="0">
                <a:solidFill>
                  <a:srgbClr val="231F20"/>
                </a:solidFill>
                <a:latin typeface="Century Gothic"/>
                <a:cs typeface="Century Gothic"/>
              </a:rPr>
              <a:t> </a:t>
            </a:r>
            <a:r>
              <a:rPr sz="1100" dirty="0">
                <a:solidFill>
                  <a:srgbClr val="231F20"/>
                </a:solidFill>
                <a:latin typeface="Century Gothic"/>
                <a:cs typeface="Century Gothic"/>
              </a:rPr>
              <a:t>learn</a:t>
            </a:r>
            <a:r>
              <a:rPr sz="1100" spc="25" dirty="0">
                <a:solidFill>
                  <a:srgbClr val="231F20"/>
                </a:solidFill>
                <a:latin typeface="Century Gothic"/>
                <a:cs typeface="Century Gothic"/>
              </a:rPr>
              <a:t> </a:t>
            </a:r>
            <a:r>
              <a:rPr sz="1100" spc="10" dirty="0">
                <a:solidFill>
                  <a:srgbClr val="231F20"/>
                </a:solidFill>
                <a:latin typeface="Century Gothic"/>
                <a:cs typeface="Century Gothic"/>
              </a:rPr>
              <a:t>how</a:t>
            </a:r>
            <a:r>
              <a:rPr sz="1100" spc="3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40" dirty="0">
                <a:solidFill>
                  <a:srgbClr val="231F20"/>
                </a:solidFill>
                <a:latin typeface="Century Gothic"/>
                <a:cs typeface="Century Gothic"/>
              </a:rPr>
              <a:t>become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more</a:t>
            </a:r>
            <a:r>
              <a:rPr sz="1100" spc="30" dirty="0">
                <a:solidFill>
                  <a:srgbClr val="231F20"/>
                </a:solidFill>
                <a:latin typeface="Century Gothic"/>
                <a:cs typeface="Century Gothic"/>
              </a:rPr>
              <a:t> </a:t>
            </a:r>
            <a:r>
              <a:rPr sz="1100" spc="15" dirty="0">
                <a:solidFill>
                  <a:srgbClr val="231F20"/>
                </a:solidFill>
                <a:latin typeface="Century Gothic"/>
                <a:cs typeface="Century Gothic"/>
              </a:rPr>
              <a:t>intentional</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dirty="0">
                <a:solidFill>
                  <a:srgbClr val="231F20"/>
                </a:solidFill>
                <a:latin typeface="Century Gothic"/>
                <a:cs typeface="Century Gothic"/>
              </a:rPr>
              <a:t>proactive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approach</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 maximizing</a:t>
            </a:r>
            <a:r>
              <a:rPr sz="1100" spc="25" dirty="0">
                <a:solidFill>
                  <a:srgbClr val="231F20"/>
                </a:solidFill>
                <a:latin typeface="Century Gothic"/>
                <a:cs typeface="Century Gothic"/>
              </a:rPr>
              <a:t> </a:t>
            </a:r>
            <a:r>
              <a:rPr sz="1100" spc="-15" dirty="0">
                <a:solidFill>
                  <a:srgbClr val="231F20"/>
                </a:solidFill>
                <a:latin typeface="Century Gothic"/>
                <a:cs typeface="Century Gothic"/>
              </a:rPr>
              <a:t>value</a:t>
            </a:r>
            <a:r>
              <a:rPr sz="1100" spc="25" dirty="0">
                <a:solidFill>
                  <a:srgbClr val="231F20"/>
                </a:solidFill>
                <a:latin typeface="Century Gothic"/>
                <a:cs typeface="Century Gothic"/>
              </a:rPr>
              <a:t> </a:t>
            </a:r>
            <a:r>
              <a:rPr sz="1100" spc="50" dirty="0">
                <a:solidFill>
                  <a:srgbClr val="231F20"/>
                </a:solidFill>
                <a:latin typeface="Century Gothic"/>
                <a:cs typeface="Century Gothic"/>
              </a:rPr>
              <a:t>for</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15" dirty="0">
                <a:solidFill>
                  <a:srgbClr val="231F20"/>
                </a:solidFill>
                <a:latin typeface="Century Gothic"/>
                <a:cs typeface="Century Gothic"/>
              </a:rPr>
              <a:t>clients.</a:t>
            </a:r>
            <a:r>
              <a:rPr sz="1100" spc="25" dirty="0">
                <a:solidFill>
                  <a:srgbClr val="231F20"/>
                </a:solidFill>
                <a:latin typeface="Century Gothic"/>
                <a:cs typeface="Century Gothic"/>
              </a:rPr>
              <a:t> </a:t>
            </a:r>
            <a:r>
              <a:rPr sz="1100" spc="65" dirty="0">
                <a:solidFill>
                  <a:srgbClr val="231F20"/>
                </a:solidFill>
                <a:latin typeface="Century Gothic"/>
                <a:cs typeface="Century Gothic"/>
              </a:rPr>
              <a:t>(All</a:t>
            </a:r>
            <a:r>
              <a:rPr sz="1100" spc="25" dirty="0">
                <a:solidFill>
                  <a:srgbClr val="231F20"/>
                </a:solidFill>
                <a:latin typeface="Century Gothic"/>
                <a:cs typeface="Century Gothic"/>
              </a:rPr>
              <a:t> </a:t>
            </a:r>
            <a:r>
              <a:rPr sz="1100" spc="35" dirty="0">
                <a:solidFill>
                  <a:srgbClr val="231F20"/>
                </a:solidFill>
                <a:latin typeface="Century Gothic"/>
                <a:cs typeface="Century Gothic"/>
              </a:rPr>
              <a:t>Levels).</a:t>
            </a:r>
            <a:endParaRPr sz="1100">
              <a:latin typeface="Century Gothic"/>
              <a:cs typeface="Century Gothic"/>
            </a:endParaRPr>
          </a:p>
        </p:txBody>
      </p:sp>
      <p:sp>
        <p:nvSpPr>
          <p:cNvPr id="3" name="object 3"/>
          <p:cNvSpPr/>
          <p:nvPr/>
        </p:nvSpPr>
        <p:spPr>
          <a:xfrm>
            <a:off x="457200" y="9144000"/>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pic>
        <p:nvPicPr>
          <p:cNvPr id="4" name="object 4"/>
          <p:cNvPicPr/>
          <p:nvPr/>
        </p:nvPicPr>
        <p:blipFill>
          <a:blip r:embed="rId2" cstate="print"/>
          <a:stretch>
            <a:fillRect/>
          </a:stretch>
        </p:blipFill>
        <p:spPr>
          <a:xfrm>
            <a:off x="914406" y="9372604"/>
            <a:ext cx="1762456" cy="225616"/>
          </a:xfrm>
          <a:prstGeom prst="rect">
            <a:avLst/>
          </a:prstGeom>
        </p:spPr>
      </p:pic>
      <p:sp>
        <p:nvSpPr>
          <p:cNvPr id="5" name="object 5"/>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59</a:t>
            </a:fld>
            <a:endParaRPr spc="1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584CB8-BEBA-4AE5-9335-2D2DA936480D}"/>
              </a:ext>
            </a:extLst>
          </p:cNvPr>
          <p:cNvSpPr txBox="1"/>
          <p:nvPr/>
        </p:nvSpPr>
        <p:spPr>
          <a:xfrm>
            <a:off x="381000" y="1524000"/>
            <a:ext cx="7010400" cy="4524315"/>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Mindset is critical</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Your belief system is critical</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The dreams and goals you have need to be paired with your mindset and belief system</a:t>
            </a:r>
          </a:p>
        </p:txBody>
      </p:sp>
      <p:cxnSp>
        <p:nvCxnSpPr>
          <p:cNvPr id="4" name="Straight Connector 3">
            <a:extLst>
              <a:ext uri="{FF2B5EF4-FFF2-40B4-BE49-F238E27FC236}">
                <a16:creationId xmlns:a16="http://schemas.microsoft.com/office/drawing/2014/main" id="{EF7C0328-8EB4-495F-BA91-09D098C72844}"/>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CAA6C785-8969-48EE-934C-F0AD50FAD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F218B9D1-4EBE-4806-8570-4E8EF8557675}"/>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6</a:t>
            </a:fld>
            <a:endParaRPr lang="en-US" spc="135" dirty="0"/>
          </a:p>
        </p:txBody>
      </p:sp>
    </p:spTree>
    <p:extLst>
      <p:ext uri="{BB962C8B-B14F-4D97-AF65-F5344CB8AC3E}">
        <p14:creationId xmlns:p14="http://schemas.microsoft.com/office/powerpoint/2010/main" val="27149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p:nvPr/>
        </p:nvSpPr>
        <p:spPr>
          <a:xfrm>
            <a:off x="926274" y="5752782"/>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5" name="object 5"/>
          <p:cNvSpPr txBox="1"/>
          <p:nvPr/>
        </p:nvSpPr>
        <p:spPr>
          <a:xfrm>
            <a:off x="890332" y="858990"/>
            <a:ext cx="6045200" cy="5235575"/>
          </a:xfrm>
          <a:prstGeom prst="rect">
            <a:avLst/>
          </a:prstGeom>
        </p:spPr>
        <p:txBody>
          <a:bodyPr vert="horz" wrap="square" lIns="0" tIns="12700" rIns="0" bIns="0" rtlCol="0">
            <a:spAutoFit/>
          </a:bodyPr>
          <a:lstStyle/>
          <a:p>
            <a:pPr marR="377825" algn="ctr">
              <a:lnSpc>
                <a:spcPct val="100000"/>
              </a:lnSpc>
              <a:spcBef>
                <a:spcPts val="100"/>
              </a:spcBef>
            </a:pPr>
            <a:r>
              <a:rPr sz="1600" b="1" u="sng" spc="60" dirty="0">
                <a:solidFill>
                  <a:srgbClr val="231F20"/>
                </a:solidFill>
                <a:uFill>
                  <a:solidFill>
                    <a:srgbClr val="231F20"/>
                  </a:solidFill>
                </a:uFill>
                <a:latin typeface="Trebuchet MS"/>
                <a:cs typeface="Trebuchet MS"/>
              </a:rPr>
              <a:t>ACCOUNTABILITY</a:t>
            </a:r>
            <a:endParaRPr sz="1600">
              <a:latin typeface="Trebuchet MS"/>
              <a:cs typeface="Trebuchet MS"/>
            </a:endParaRPr>
          </a:p>
          <a:p>
            <a:pPr>
              <a:lnSpc>
                <a:spcPct val="100000"/>
              </a:lnSpc>
              <a:spcBef>
                <a:spcPts val="5"/>
              </a:spcBef>
            </a:pPr>
            <a:endParaRPr sz="1400">
              <a:latin typeface="Trebuchet MS"/>
              <a:cs typeface="Trebuchet MS"/>
            </a:endParaRPr>
          </a:p>
          <a:p>
            <a:pPr marL="12700">
              <a:lnSpc>
                <a:spcPts val="1505"/>
              </a:lnSpc>
              <a:spcBef>
                <a:spcPts val="5"/>
              </a:spcBef>
            </a:pPr>
            <a:r>
              <a:rPr sz="1400" b="1" dirty="0">
                <a:latin typeface="Arial"/>
                <a:cs typeface="Arial"/>
              </a:rPr>
              <a:t>STEP</a:t>
            </a:r>
            <a:r>
              <a:rPr sz="1400" b="1" spc="-5" dirty="0">
                <a:latin typeface="Arial"/>
                <a:cs typeface="Arial"/>
              </a:rPr>
              <a:t> 1</a:t>
            </a:r>
            <a:r>
              <a:rPr sz="1400" b="1" spc="-5" dirty="0">
                <a:latin typeface="Calibri"/>
                <a:cs typeface="Calibri"/>
              </a:rPr>
              <a:t>3:</a:t>
            </a:r>
            <a:endParaRPr sz="1400">
              <a:latin typeface="Calibri"/>
              <a:cs typeface="Calibri"/>
            </a:endParaRPr>
          </a:p>
          <a:p>
            <a:pPr marL="12700">
              <a:lnSpc>
                <a:spcPts val="1145"/>
              </a:lnSpc>
            </a:pPr>
            <a:r>
              <a:rPr sz="1100" spc="5" dirty="0">
                <a:latin typeface="Century Gothic"/>
                <a:cs typeface="Century Gothic"/>
              </a:rPr>
              <a:t>Accountability.</a:t>
            </a:r>
            <a:endParaRPr sz="1100">
              <a:latin typeface="Century Gothic"/>
              <a:cs typeface="Century Gothic"/>
            </a:endParaRPr>
          </a:p>
          <a:p>
            <a:pPr>
              <a:lnSpc>
                <a:spcPct val="100000"/>
              </a:lnSpc>
              <a:spcBef>
                <a:spcPts val="45"/>
              </a:spcBef>
            </a:pPr>
            <a:endParaRPr sz="1250">
              <a:latin typeface="Century Gothic"/>
              <a:cs typeface="Century Gothic"/>
            </a:endParaRPr>
          </a:p>
          <a:p>
            <a:pPr marL="12700" marR="5080" algn="just">
              <a:lnSpc>
                <a:spcPct val="77600"/>
              </a:lnSpc>
            </a:pPr>
            <a:r>
              <a:rPr sz="1100" spc="30" dirty="0">
                <a:latin typeface="Century Gothic"/>
                <a:cs typeface="Century Gothic"/>
              </a:rPr>
              <a:t>Identify </a:t>
            </a:r>
            <a:r>
              <a:rPr sz="1100" dirty="0">
                <a:latin typeface="Century Gothic"/>
                <a:cs typeface="Century Gothic"/>
              </a:rPr>
              <a:t>the </a:t>
            </a:r>
            <a:r>
              <a:rPr sz="1100" spc="5" dirty="0">
                <a:latin typeface="Century Gothic"/>
                <a:cs typeface="Century Gothic"/>
              </a:rPr>
              <a:t>relevant </a:t>
            </a:r>
            <a:r>
              <a:rPr sz="1100" spc="25" dirty="0">
                <a:latin typeface="Century Gothic"/>
                <a:cs typeface="Century Gothic"/>
              </a:rPr>
              <a:t>courses </a:t>
            </a:r>
            <a:r>
              <a:rPr sz="1100" spc="15" dirty="0">
                <a:latin typeface="Century Gothic"/>
                <a:cs typeface="Century Gothic"/>
              </a:rPr>
              <a:t>you </a:t>
            </a:r>
            <a:r>
              <a:rPr sz="1100" spc="60" dirty="0">
                <a:latin typeface="Century Gothic"/>
                <a:cs typeface="Century Gothic"/>
              </a:rPr>
              <a:t>will </a:t>
            </a:r>
            <a:r>
              <a:rPr sz="1100" spc="-40" dirty="0">
                <a:latin typeface="Century Gothic"/>
                <a:cs typeface="Century Gothic"/>
              </a:rPr>
              <a:t>need </a:t>
            </a:r>
            <a:r>
              <a:rPr sz="1100" spc="30" dirty="0">
                <a:latin typeface="Century Gothic"/>
                <a:cs typeface="Century Gothic"/>
              </a:rPr>
              <a:t>to </a:t>
            </a:r>
            <a:r>
              <a:rPr sz="1100" spc="-10" dirty="0">
                <a:latin typeface="Century Gothic"/>
                <a:cs typeface="Century Gothic"/>
              </a:rPr>
              <a:t>take </a:t>
            </a:r>
            <a:r>
              <a:rPr sz="1100" spc="30" dirty="0">
                <a:latin typeface="Century Gothic"/>
                <a:cs typeface="Century Gothic"/>
              </a:rPr>
              <a:t>to </a:t>
            </a:r>
            <a:r>
              <a:rPr sz="1100" spc="-45" dirty="0">
                <a:latin typeface="Century Gothic"/>
                <a:cs typeface="Century Gothic"/>
              </a:rPr>
              <a:t>enhance </a:t>
            </a:r>
            <a:r>
              <a:rPr sz="1100" spc="40" dirty="0">
                <a:latin typeface="Century Gothic"/>
                <a:cs typeface="Century Gothic"/>
              </a:rPr>
              <a:t>your </a:t>
            </a:r>
            <a:r>
              <a:rPr sz="1100" spc="80" dirty="0">
                <a:latin typeface="Century Gothic"/>
                <a:cs typeface="Century Gothic"/>
              </a:rPr>
              <a:t>skill </a:t>
            </a:r>
            <a:r>
              <a:rPr sz="1100" spc="40" dirty="0">
                <a:latin typeface="Century Gothic"/>
                <a:cs typeface="Century Gothic"/>
              </a:rPr>
              <a:t>set </a:t>
            </a:r>
            <a:r>
              <a:rPr sz="1100" spc="-45" dirty="0">
                <a:latin typeface="Century Gothic"/>
                <a:cs typeface="Century Gothic"/>
              </a:rPr>
              <a:t>and </a:t>
            </a:r>
            <a:r>
              <a:rPr sz="1100" spc="-15" dirty="0">
                <a:latin typeface="Century Gothic"/>
                <a:cs typeface="Century Gothic"/>
              </a:rPr>
              <a:t>meet </a:t>
            </a:r>
            <a:r>
              <a:rPr sz="1100" spc="-10" dirty="0">
                <a:latin typeface="Century Gothic"/>
                <a:cs typeface="Century Gothic"/>
              </a:rPr>
              <a:t> </a:t>
            </a:r>
            <a:r>
              <a:rPr sz="1100" spc="40" dirty="0">
                <a:latin typeface="Century Gothic"/>
                <a:cs typeface="Century Gothic"/>
              </a:rPr>
              <a:t>your </a:t>
            </a:r>
            <a:r>
              <a:rPr sz="1100" spc="10" dirty="0">
                <a:latin typeface="Century Gothic"/>
                <a:cs typeface="Century Gothic"/>
              </a:rPr>
              <a:t>transaction </a:t>
            </a:r>
            <a:r>
              <a:rPr sz="1100" spc="-10" dirty="0">
                <a:latin typeface="Century Gothic"/>
                <a:cs typeface="Century Gothic"/>
              </a:rPr>
              <a:t>benchmark </a:t>
            </a:r>
            <a:r>
              <a:rPr sz="1100" dirty="0">
                <a:latin typeface="Century Gothic"/>
                <a:cs typeface="Century Gothic"/>
              </a:rPr>
              <a:t>as </a:t>
            </a:r>
            <a:r>
              <a:rPr sz="1100" spc="25" dirty="0">
                <a:latin typeface="Century Gothic"/>
                <a:cs typeface="Century Gothic"/>
              </a:rPr>
              <a:t>well </a:t>
            </a:r>
            <a:r>
              <a:rPr sz="1100" dirty="0">
                <a:latin typeface="Century Gothic"/>
                <a:cs typeface="Century Gothic"/>
              </a:rPr>
              <a:t>as </a:t>
            </a:r>
            <a:r>
              <a:rPr sz="1100" spc="-20" dirty="0">
                <a:latin typeface="Century Gothic"/>
                <a:cs typeface="Century Gothic"/>
              </a:rPr>
              <a:t>any </a:t>
            </a:r>
            <a:r>
              <a:rPr sz="1100" spc="20" dirty="0">
                <a:latin typeface="Century Gothic"/>
                <a:cs typeface="Century Gothic"/>
              </a:rPr>
              <a:t>of </a:t>
            </a:r>
            <a:r>
              <a:rPr sz="1100" dirty="0">
                <a:latin typeface="Century Gothic"/>
                <a:cs typeface="Century Gothic"/>
              </a:rPr>
              <a:t>the </a:t>
            </a:r>
            <a:r>
              <a:rPr sz="1100" spc="-20" dirty="0">
                <a:latin typeface="Century Gothic"/>
                <a:cs typeface="Century Gothic"/>
              </a:rPr>
              <a:t>recommended </a:t>
            </a:r>
            <a:r>
              <a:rPr sz="1100" spc="-25" dirty="0">
                <a:latin typeface="Century Gothic"/>
                <a:cs typeface="Century Gothic"/>
              </a:rPr>
              <a:t>agent </a:t>
            </a:r>
            <a:r>
              <a:rPr sz="1100" spc="-5" dirty="0">
                <a:latin typeface="Century Gothic"/>
                <a:cs typeface="Century Gothic"/>
              </a:rPr>
              <a:t>development </a:t>
            </a:r>
            <a:r>
              <a:rPr sz="1100" dirty="0">
                <a:latin typeface="Century Gothic"/>
                <a:cs typeface="Century Gothic"/>
              </a:rPr>
              <a:t> </a:t>
            </a:r>
            <a:r>
              <a:rPr sz="1100" spc="15" dirty="0">
                <a:latin typeface="Century Gothic"/>
                <a:cs typeface="Century Gothic"/>
              </a:rPr>
              <a:t>programs.</a:t>
            </a:r>
            <a:endParaRPr sz="1100">
              <a:latin typeface="Century Gothic"/>
              <a:cs typeface="Century Gothic"/>
            </a:endParaRPr>
          </a:p>
          <a:p>
            <a:pPr marL="12700" marR="226695">
              <a:lnSpc>
                <a:spcPct val="77600"/>
              </a:lnSpc>
              <a:spcBef>
                <a:spcPts val="1019"/>
              </a:spcBef>
            </a:pPr>
            <a:r>
              <a:rPr sz="1100" spc="10" dirty="0">
                <a:solidFill>
                  <a:srgbClr val="231F20"/>
                </a:solidFill>
                <a:latin typeface="Century Gothic"/>
                <a:cs typeface="Century Gothic"/>
              </a:rPr>
              <a:t>Accountability</a:t>
            </a:r>
            <a:r>
              <a:rPr sz="1100" spc="25"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0" dirty="0">
                <a:solidFill>
                  <a:srgbClr val="231F20"/>
                </a:solidFill>
                <a:latin typeface="Century Gothic"/>
                <a:cs typeface="Century Gothic"/>
              </a:rPr>
              <a:t> </a:t>
            </a:r>
            <a:r>
              <a:rPr sz="1100" dirty="0">
                <a:solidFill>
                  <a:srgbClr val="231F20"/>
                </a:solidFill>
                <a:latin typeface="Century Gothic"/>
                <a:cs typeface="Century Gothic"/>
              </a:rPr>
              <a:t>designed</a:t>
            </a:r>
            <a:r>
              <a:rPr sz="1100" spc="30" dirty="0">
                <a:solidFill>
                  <a:srgbClr val="231F20"/>
                </a:solidFill>
                <a:latin typeface="Century Gothic"/>
                <a:cs typeface="Century Gothic"/>
              </a:rPr>
              <a:t> to </a:t>
            </a:r>
            <a:r>
              <a:rPr sz="1100" spc="-5" dirty="0">
                <a:solidFill>
                  <a:srgbClr val="231F20"/>
                </a:solidFill>
                <a:latin typeface="Century Gothic"/>
                <a:cs typeface="Century Gothic"/>
              </a:rPr>
              <a:t>help</a:t>
            </a:r>
            <a:r>
              <a:rPr sz="1100" spc="25"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dirty="0">
                <a:solidFill>
                  <a:srgbClr val="231F20"/>
                </a:solidFill>
                <a:latin typeface="Century Gothic"/>
                <a:cs typeface="Century Gothic"/>
              </a:rPr>
              <a:t>remain</a:t>
            </a:r>
            <a:r>
              <a:rPr sz="1100" spc="30" dirty="0">
                <a:solidFill>
                  <a:srgbClr val="231F20"/>
                </a:solidFill>
                <a:latin typeface="Century Gothic"/>
                <a:cs typeface="Century Gothic"/>
              </a:rPr>
              <a:t> </a:t>
            </a:r>
            <a:r>
              <a:rPr sz="1100" dirty="0">
                <a:solidFill>
                  <a:srgbClr val="231F20"/>
                </a:solidFill>
                <a:latin typeface="Century Gothic"/>
                <a:cs typeface="Century Gothic"/>
              </a:rPr>
              <a:t>focused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15" dirty="0">
                <a:solidFill>
                  <a:srgbClr val="231F20"/>
                </a:solidFill>
                <a:latin typeface="Century Gothic"/>
                <a:cs typeface="Century Gothic"/>
              </a:rPr>
              <a:t>disciplined</a:t>
            </a:r>
            <a:r>
              <a:rPr sz="1100" spc="2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30" dirty="0">
                <a:solidFill>
                  <a:srgbClr val="231F20"/>
                </a:solidFill>
                <a:latin typeface="Century Gothic"/>
                <a:cs typeface="Century Gothic"/>
              </a:rPr>
              <a:t> </a:t>
            </a:r>
            <a:r>
              <a:rPr sz="1100" spc="25" dirty="0">
                <a:solidFill>
                  <a:srgbClr val="231F20"/>
                </a:solidFill>
                <a:latin typeface="Century Gothic"/>
                <a:cs typeface="Century Gothic"/>
              </a:rPr>
              <a:t>order</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 </a:t>
            </a:r>
            <a:r>
              <a:rPr sz="1100" spc="20" dirty="0">
                <a:solidFill>
                  <a:srgbClr val="231F20"/>
                </a:solidFill>
                <a:latin typeface="Century Gothic"/>
                <a:cs typeface="Century Gothic"/>
              </a:rPr>
              <a:t>realize</a:t>
            </a:r>
            <a:r>
              <a:rPr sz="1100" spc="25"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aspirations.</a:t>
            </a:r>
            <a:r>
              <a:rPr sz="1100" spc="30" dirty="0">
                <a:solidFill>
                  <a:srgbClr val="231F20"/>
                </a:solidFill>
                <a:latin typeface="Century Gothic"/>
                <a:cs typeface="Century Gothic"/>
              </a:rPr>
              <a:t> </a:t>
            </a:r>
            <a:r>
              <a:rPr sz="1100" spc="80" dirty="0">
                <a:solidFill>
                  <a:srgbClr val="231F20"/>
                </a:solidFill>
                <a:latin typeface="Century Gothic"/>
                <a:cs typeface="Century Gothic"/>
              </a:rPr>
              <a:t>Think</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ongoing</a:t>
            </a:r>
            <a:r>
              <a:rPr sz="1100" spc="30" dirty="0">
                <a:solidFill>
                  <a:srgbClr val="231F20"/>
                </a:solidFill>
                <a:latin typeface="Century Gothic"/>
                <a:cs typeface="Century Gothic"/>
              </a:rPr>
              <a:t> </a:t>
            </a:r>
            <a:r>
              <a:rPr sz="1100" dirty="0">
                <a:solidFill>
                  <a:srgbClr val="231F20"/>
                </a:solidFill>
                <a:latin typeface="Century Gothic"/>
                <a:cs typeface="Century Gothic"/>
              </a:rPr>
              <a:t>accountability</a:t>
            </a:r>
            <a:r>
              <a:rPr sz="1100" spc="30" dirty="0">
                <a:solidFill>
                  <a:srgbClr val="231F20"/>
                </a:solidFill>
                <a:latin typeface="Century Gothic"/>
                <a:cs typeface="Century Gothic"/>
              </a:rPr>
              <a:t> </a:t>
            </a:r>
            <a:r>
              <a:rPr sz="1100" dirty="0">
                <a:solidFill>
                  <a:srgbClr val="231F20"/>
                </a:solidFill>
                <a:latin typeface="Century Gothic"/>
                <a:cs typeface="Century Gothic"/>
              </a:rPr>
              <a:t>as</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30" dirty="0">
                <a:solidFill>
                  <a:srgbClr val="231F20"/>
                </a:solidFill>
                <a:latin typeface="Century Gothic"/>
                <a:cs typeface="Century Gothic"/>
              </a:rPr>
              <a:t>coaching</a:t>
            </a:r>
            <a:r>
              <a:rPr sz="1100" spc="30" dirty="0">
                <a:solidFill>
                  <a:srgbClr val="231F20"/>
                </a:solidFill>
                <a:latin typeface="Century Gothic"/>
                <a:cs typeface="Century Gothic"/>
              </a:rPr>
              <a:t> </a:t>
            </a:r>
            <a:r>
              <a:rPr sz="1100" spc="50" dirty="0">
                <a:solidFill>
                  <a:srgbClr val="231F20"/>
                </a:solidFill>
                <a:latin typeface="Century Gothic"/>
                <a:cs typeface="Century Gothic"/>
              </a:rPr>
              <a:t>session</a:t>
            </a:r>
            <a:r>
              <a:rPr sz="1100" spc="30" dirty="0">
                <a:solidFill>
                  <a:srgbClr val="231F20"/>
                </a:solidFill>
                <a:latin typeface="Century Gothic"/>
                <a:cs typeface="Century Gothic"/>
              </a:rPr>
              <a:t> </a:t>
            </a:r>
            <a:r>
              <a:rPr sz="1100" spc="40" dirty="0">
                <a:solidFill>
                  <a:srgbClr val="231F20"/>
                </a:solidFill>
                <a:latin typeface="Century Gothic"/>
                <a:cs typeface="Century Gothic"/>
              </a:rPr>
              <a:t>from </a:t>
            </a:r>
            <a:r>
              <a:rPr sz="1100" spc="-29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30" dirty="0">
                <a:solidFill>
                  <a:srgbClr val="231F20"/>
                </a:solidFill>
                <a:latin typeface="Century Gothic"/>
                <a:cs typeface="Century Gothic"/>
              </a:rPr>
              <a:t> </a:t>
            </a:r>
            <a:r>
              <a:rPr sz="1100" dirty="0">
                <a:solidFill>
                  <a:srgbClr val="231F20"/>
                </a:solidFill>
                <a:latin typeface="Century Gothic"/>
                <a:cs typeface="Century Gothic"/>
              </a:rPr>
              <a:t>office!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Tracking</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30" dirty="0">
                <a:solidFill>
                  <a:srgbClr val="231F20"/>
                </a:solidFill>
                <a:latin typeface="Century Gothic"/>
                <a:cs typeface="Century Gothic"/>
              </a:rPr>
              <a:t> </a:t>
            </a:r>
            <a:r>
              <a:rPr sz="1100" spc="50" dirty="0">
                <a:solidFill>
                  <a:srgbClr val="231F20"/>
                </a:solidFill>
                <a:latin typeface="Century Gothic"/>
                <a:cs typeface="Century Gothic"/>
              </a:rPr>
              <a:t>efforts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60" dirty="0">
                <a:solidFill>
                  <a:srgbClr val="231F20"/>
                </a:solidFill>
                <a:latin typeface="Century Gothic"/>
                <a:cs typeface="Century Gothic"/>
              </a:rPr>
              <a:t>results</a:t>
            </a:r>
            <a:r>
              <a:rPr sz="1100" spc="30"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critical</a:t>
            </a:r>
            <a:r>
              <a:rPr sz="1100" spc="30" dirty="0">
                <a:solidFill>
                  <a:srgbClr val="231F20"/>
                </a:solidFill>
                <a:latin typeface="Century Gothic"/>
                <a:cs typeface="Century Gothic"/>
              </a:rPr>
              <a:t> to </a:t>
            </a:r>
            <a:r>
              <a:rPr sz="1100" spc="15" dirty="0">
                <a:solidFill>
                  <a:srgbClr val="231F20"/>
                </a:solidFill>
                <a:latin typeface="Century Gothic"/>
                <a:cs typeface="Century Gothic"/>
              </a:rPr>
              <a:t>seeking</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35" dirty="0">
                <a:solidFill>
                  <a:srgbClr val="231F20"/>
                </a:solidFill>
                <a:latin typeface="Century Gothic"/>
                <a:cs typeface="Century Gothic"/>
              </a:rPr>
              <a:t> </a:t>
            </a:r>
            <a:r>
              <a:rPr sz="1100" spc="25" dirty="0">
                <a:solidFill>
                  <a:srgbClr val="231F20"/>
                </a:solidFill>
                <a:latin typeface="Century Gothic"/>
                <a:cs typeface="Century Gothic"/>
              </a:rPr>
              <a:t>next</a:t>
            </a:r>
            <a:r>
              <a:rPr sz="1100" spc="30" dirty="0">
                <a:solidFill>
                  <a:srgbClr val="231F20"/>
                </a:solidFill>
                <a:latin typeface="Century Gothic"/>
                <a:cs typeface="Century Gothic"/>
              </a:rPr>
              <a:t> </a:t>
            </a:r>
            <a:r>
              <a:rPr sz="1100" dirty="0">
                <a:solidFill>
                  <a:srgbClr val="231F20"/>
                </a:solidFill>
                <a:latin typeface="Century Gothic"/>
                <a:cs typeface="Century Gothic"/>
              </a:rPr>
              <a:t>level!</a:t>
            </a:r>
            <a:endParaRPr sz="1100">
              <a:latin typeface="Century Gothic"/>
              <a:cs typeface="Century Gothic"/>
            </a:endParaRPr>
          </a:p>
          <a:p>
            <a:pPr marL="12700" marR="179070">
              <a:lnSpc>
                <a:spcPct val="77600"/>
              </a:lnSpc>
            </a:pPr>
            <a:r>
              <a:rPr sz="1100" spc="10" dirty="0">
                <a:solidFill>
                  <a:srgbClr val="231F20"/>
                </a:solidFill>
                <a:latin typeface="Century Gothic"/>
                <a:cs typeface="Century Gothic"/>
              </a:rPr>
              <a:t>Accountability</a:t>
            </a:r>
            <a:r>
              <a:rPr sz="1100" spc="30" dirty="0">
                <a:solidFill>
                  <a:srgbClr val="231F20"/>
                </a:solidFill>
                <a:latin typeface="Century Gothic"/>
                <a:cs typeface="Century Gothic"/>
              </a:rPr>
              <a:t> </a:t>
            </a:r>
            <a:r>
              <a:rPr sz="1100" spc="90" dirty="0">
                <a:solidFill>
                  <a:srgbClr val="231F20"/>
                </a:solidFill>
                <a:latin typeface="Century Gothic"/>
                <a:cs typeface="Century Gothic"/>
              </a:rPr>
              <a:t>is</a:t>
            </a:r>
            <a:r>
              <a:rPr sz="1100" spc="35" dirty="0">
                <a:solidFill>
                  <a:srgbClr val="231F20"/>
                </a:solidFill>
                <a:latin typeface="Century Gothic"/>
                <a:cs typeface="Century Gothic"/>
              </a:rPr>
              <a:t> </a:t>
            </a:r>
            <a:r>
              <a:rPr sz="1100" spc="20" dirty="0">
                <a:solidFill>
                  <a:srgbClr val="231F20"/>
                </a:solidFill>
                <a:latin typeface="Century Gothic"/>
                <a:cs typeface="Century Gothic"/>
              </a:rPr>
              <a:t>typically</a:t>
            </a:r>
            <a:r>
              <a:rPr sz="1100" spc="35" dirty="0">
                <a:solidFill>
                  <a:srgbClr val="231F20"/>
                </a:solidFill>
                <a:latin typeface="Century Gothic"/>
                <a:cs typeface="Century Gothic"/>
              </a:rPr>
              <a:t> </a:t>
            </a:r>
            <a:r>
              <a:rPr sz="1100" spc="10" dirty="0">
                <a:solidFill>
                  <a:srgbClr val="231F20"/>
                </a:solidFill>
                <a:latin typeface="Century Gothic"/>
                <a:cs typeface="Century Gothic"/>
              </a:rPr>
              <a:t>administered</a:t>
            </a:r>
            <a:r>
              <a:rPr sz="1100" spc="35" dirty="0">
                <a:solidFill>
                  <a:srgbClr val="231F20"/>
                </a:solidFill>
                <a:latin typeface="Century Gothic"/>
                <a:cs typeface="Century Gothic"/>
              </a:rPr>
              <a:t> in </a:t>
            </a:r>
            <a:r>
              <a:rPr sz="1100" spc="-114" dirty="0">
                <a:solidFill>
                  <a:srgbClr val="231F20"/>
                </a:solidFill>
                <a:latin typeface="Century Gothic"/>
                <a:cs typeface="Century Gothic"/>
              </a:rPr>
              <a:t>a</a:t>
            </a:r>
            <a:r>
              <a:rPr sz="1100" spc="35" dirty="0">
                <a:solidFill>
                  <a:srgbClr val="231F20"/>
                </a:solidFill>
                <a:latin typeface="Century Gothic"/>
                <a:cs typeface="Century Gothic"/>
              </a:rPr>
              <a:t> </a:t>
            </a:r>
            <a:r>
              <a:rPr sz="1100" spc="15" dirty="0">
                <a:solidFill>
                  <a:srgbClr val="231F20"/>
                </a:solidFill>
                <a:latin typeface="Century Gothic"/>
                <a:cs typeface="Century Gothic"/>
              </a:rPr>
              <a:t>group</a:t>
            </a:r>
            <a:r>
              <a:rPr sz="1100" spc="35" dirty="0">
                <a:solidFill>
                  <a:srgbClr val="231F20"/>
                </a:solidFill>
                <a:latin typeface="Century Gothic"/>
                <a:cs typeface="Century Gothic"/>
              </a:rPr>
              <a:t> setting </a:t>
            </a:r>
            <a:r>
              <a:rPr sz="1100" spc="-25" dirty="0">
                <a:solidFill>
                  <a:srgbClr val="231F20"/>
                </a:solidFill>
                <a:latin typeface="Century Gothic"/>
                <a:cs typeface="Century Gothic"/>
              </a:rPr>
              <a:t>based</a:t>
            </a:r>
            <a:r>
              <a:rPr sz="1100" spc="35" dirty="0">
                <a:solidFill>
                  <a:srgbClr val="231F20"/>
                </a:solidFill>
                <a:latin typeface="Century Gothic"/>
                <a:cs typeface="Century Gothic"/>
              </a:rPr>
              <a:t> </a:t>
            </a:r>
            <a:r>
              <a:rPr sz="1100" spc="-5" dirty="0">
                <a:solidFill>
                  <a:srgbClr val="231F20"/>
                </a:solidFill>
                <a:latin typeface="Century Gothic"/>
                <a:cs typeface="Century Gothic"/>
              </a:rPr>
              <a:t>on</a:t>
            </a:r>
            <a:r>
              <a:rPr sz="1100" spc="35" dirty="0">
                <a:solidFill>
                  <a:srgbClr val="231F20"/>
                </a:solidFill>
                <a:latin typeface="Century Gothic"/>
                <a:cs typeface="Century Gothic"/>
              </a:rPr>
              <a:t> </a:t>
            </a:r>
            <a:r>
              <a:rPr sz="1100" spc="10" dirty="0">
                <a:solidFill>
                  <a:srgbClr val="231F20"/>
                </a:solidFill>
                <a:latin typeface="Century Gothic"/>
                <a:cs typeface="Century Gothic"/>
              </a:rPr>
              <a:t>three</a:t>
            </a:r>
            <a:r>
              <a:rPr sz="1100" spc="35" dirty="0">
                <a:solidFill>
                  <a:srgbClr val="231F20"/>
                </a:solidFill>
                <a:latin typeface="Century Gothic"/>
                <a:cs typeface="Century Gothic"/>
              </a:rPr>
              <a:t> </a:t>
            </a:r>
            <a:r>
              <a:rPr sz="1100" spc="25" dirty="0">
                <a:solidFill>
                  <a:srgbClr val="231F20"/>
                </a:solidFill>
                <a:latin typeface="Century Gothic"/>
                <a:cs typeface="Century Gothic"/>
              </a:rPr>
              <a:t>levels</a:t>
            </a:r>
            <a:r>
              <a:rPr sz="1100" spc="35" dirty="0">
                <a:solidFill>
                  <a:srgbClr val="231F20"/>
                </a:solidFill>
                <a:latin typeface="Century Gothic"/>
                <a:cs typeface="Century Gothic"/>
              </a:rPr>
              <a:t> </a:t>
            </a:r>
            <a:r>
              <a:rPr sz="1100" spc="5" dirty="0">
                <a:solidFill>
                  <a:srgbClr val="231F20"/>
                </a:solidFill>
                <a:latin typeface="Century Gothic"/>
                <a:cs typeface="Century Gothic"/>
              </a:rPr>
              <a:t>that </a:t>
            </a:r>
            <a:r>
              <a:rPr sz="1100" spc="-29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25" dirty="0">
                <a:solidFill>
                  <a:srgbClr val="231F20"/>
                </a:solidFill>
                <a:latin typeface="Century Gothic"/>
                <a:cs typeface="Century Gothic"/>
              </a:rPr>
              <a:t> </a:t>
            </a:r>
            <a:r>
              <a:rPr sz="1100" spc="45" dirty="0">
                <a:solidFill>
                  <a:srgbClr val="231F20"/>
                </a:solidFill>
                <a:latin typeface="Century Gothic"/>
                <a:cs typeface="Century Gothic"/>
              </a:rPr>
              <a:t>business</a:t>
            </a:r>
            <a:r>
              <a:rPr sz="1100" spc="25" dirty="0">
                <a:solidFill>
                  <a:srgbClr val="231F20"/>
                </a:solidFill>
                <a:latin typeface="Century Gothic"/>
                <a:cs typeface="Century Gothic"/>
              </a:rPr>
              <a:t> </a:t>
            </a:r>
            <a:r>
              <a:rPr sz="1100" spc="5" dirty="0">
                <a:solidFill>
                  <a:srgbClr val="231F20"/>
                </a:solidFill>
                <a:latin typeface="Century Gothic"/>
                <a:cs typeface="Century Gothic"/>
              </a:rPr>
              <a:t>goes</a:t>
            </a:r>
            <a:r>
              <a:rPr sz="1100" spc="25" dirty="0">
                <a:solidFill>
                  <a:srgbClr val="231F20"/>
                </a:solidFill>
                <a:latin typeface="Century Gothic"/>
                <a:cs typeface="Century Gothic"/>
              </a:rPr>
              <a:t> through </a:t>
            </a:r>
            <a:r>
              <a:rPr sz="1100" dirty="0">
                <a:solidFill>
                  <a:srgbClr val="231F20"/>
                </a:solidFill>
                <a:latin typeface="Century Gothic"/>
                <a:cs typeface="Century Gothic"/>
              </a:rPr>
              <a:t>as</a:t>
            </a:r>
            <a:r>
              <a:rPr sz="1100" spc="25" dirty="0">
                <a:solidFill>
                  <a:srgbClr val="231F20"/>
                </a:solidFill>
                <a:latin typeface="Century Gothic"/>
                <a:cs typeface="Century Gothic"/>
              </a:rPr>
              <a:t> </a:t>
            </a:r>
            <a:r>
              <a:rPr sz="1100" spc="70" dirty="0">
                <a:solidFill>
                  <a:srgbClr val="231F20"/>
                </a:solidFill>
                <a:latin typeface="Century Gothic"/>
                <a:cs typeface="Century Gothic"/>
              </a:rPr>
              <a:t>it</a:t>
            </a:r>
            <a:r>
              <a:rPr sz="1100" spc="25" dirty="0">
                <a:solidFill>
                  <a:srgbClr val="231F20"/>
                </a:solidFill>
                <a:latin typeface="Century Gothic"/>
                <a:cs typeface="Century Gothic"/>
              </a:rPr>
              <a:t> </a:t>
            </a:r>
            <a:r>
              <a:rPr sz="1100" spc="35" dirty="0">
                <a:solidFill>
                  <a:srgbClr val="231F20"/>
                </a:solidFill>
                <a:latin typeface="Century Gothic"/>
                <a:cs typeface="Century Gothic"/>
              </a:rPr>
              <a:t>grows.</a:t>
            </a:r>
            <a:r>
              <a:rPr sz="1100" spc="25" dirty="0">
                <a:solidFill>
                  <a:srgbClr val="231F20"/>
                </a:solidFill>
                <a:latin typeface="Century Gothic"/>
                <a:cs typeface="Century Gothic"/>
              </a:rPr>
              <a:t> </a:t>
            </a:r>
            <a:r>
              <a:rPr sz="1100" spc="6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three</a:t>
            </a:r>
            <a:r>
              <a:rPr sz="1100" spc="25" dirty="0">
                <a:solidFill>
                  <a:srgbClr val="231F20"/>
                </a:solidFill>
                <a:latin typeface="Century Gothic"/>
                <a:cs typeface="Century Gothic"/>
              </a:rPr>
              <a:t> levels </a:t>
            </a:r>
            <a:r>
              <a:rPr sz="1100" spc="-25" dirty="0">
                <a:solidFill>
                  <a:srgbClr val="231F20"/>
                </a:solidFill>
                <a:latin typeface="Century Gothic"/>
                <a:cs typeface="Century Gothic"/>
              </a:rPr>
              <a:t>are:</a:t>
            </a:r>
            <a:endParaRPr sz="1100">
              <a:latin typeface="Century Gothic"/>
              <a:cs typeface="Century Gothic"/>
            </a:endParaRPr>
          </a:p>
          <a:p>
            <a:pPr>
              <a:lnSpc>
                <a:spcPct val="100000"/>
              </a:lnSpc>
              <a:spcBef>
                <a:spcPts val="30"/>
              </a:spcBef>
            </a:pPr>
            <a:endParaRPr sz="1650">
              <a:latin typeface="Century Gothic"/>
              <a:cs typeface="Century Gothic"/>
            </a:endParaRPr>
          </a:p>
          <a:p>
            <a:pPr marL="12700" marR="127000">
              <a:lnSpc>
                <a:spcPct val="77600"/>
              </a:lnSpc>
            </a:pPr>
            <a:r>
              <a:rPr sz="1100" spc="30"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120" dirty="0">
                <a:solidFill>
                  <a:srgbClr val="231F20"/>
                </a:solidFill>
                <a:latin typeface="Century Gothic"/>
                <a:cs typeface="Century Gothic"/>
              </a:rPr>
              <a:t>1:</a:t>
            </a:r>
            <a:r>
              <a:rPr sz="1100" spc="30" dirty="0">
                <a:solidFill>
                  <a:srgbClr val="231F20"/>
                </a:solidFill>
                <a:latin typeface="Century Gothic"/>
                <a:cs typeface="Century Gothic"/>
              </a:rPr>
              <a:t> Agents</a:t>
            </a:r>
            <a:r>
              <a:rPr sz="1100" spc="25" dirty="0">
                <a:solidFill>
                  <a:srgbClr val="231F20"/>
                </a:solidFill>
                <a:latin typeface="Century Gothic"/>
                <a:cs typeface="Century Gothic"/>
              </a:rPr>
              <a:t> </a:t>
            </a:r>
            <a:r>
              <a:rPr sz="1100" spc="40" dirty="0">
                <a:solidFill>
                  <a:srgbClr val="231F20"/>
                </a:solidFill>
                <a:latin typeface="Century Gothic"/>
                <a:cs typeface="Century Gothic"/>
              </a:rPr>
              <a:t>wishing</a:t>
            </a:r>
            <a:r>
              <a:rPr sz="1100" spc="3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20" dirty="0">
                <a:solidFill>
                  <a:srgbClr val="231F20"/>
                </a:solidFill>
                <a:latin typeface="Century Gothic"/>
                <a:cs typeface="Century Gothic"/>
              </a:rPr>
              <a:t>improve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5" dirty="0">
                <a:solidFill>
                  <a:srgbClr val="231F20"/>
                </a:solidFill>
                <a:latin typeface="Century Gothic"/>
                <a:cs typeface="Century Gothic"/>
              </a:rPr>
              <a:t>commitment,</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confidence</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consistency</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290" dirty="0">
                <a:solidFill>
                  <a:srgbClr val="231F20"/>
                </a:solidFill>
                <a:latin typeface="Century Gothic"/>
                <a:cs typeface="Century Gothic"/>
              </a:rPr>
              <a:t> </a:t>
            </a:r>
            <a:r>
              <a:rPr sz="1100" spc="-20" dirty="0">
                <a:solidFill>
                  <a:srgbClr val="231F20"/>
                </a:solidFill>
                <a:latin typeface="Century Gothic"/>
                <a:cs typeface="Century Gothic"/>
              </a:rPr>
              <a:t>generate</a:t>
            </a:r>
            <a:r>
              <a:rPr sz="1100" spc="20" dirty="0">
                <a:solidFill>
                  <a:srgbClr val="231F20"/>
                </a:solidFill>
                <a:latin typeface="Century Gothic"/>
                <a:cs typeface="Century Gothic"/>
              </a:rPr>
              <a:t> </a:t>
            </a:r>
            <a:r>
              <a:rPr sz="1100" spc="-20" dirty="0">
                <a:solidFill>
                  <a:srgbClr val="231F20"/>
                </a:solidFill>
                <a:latin typeface="Century Gothic"/>
                <a:cs typeface="Century Gothic"/>
              </a:rPr>
              <a:t>cash</a:t>
            </a:r>
            <a:r>
              <a:rPr sz="1100" spc="25" dirty="0">
                <a:solidFill>
                  <a:srgbClr val="231F20"/>
                </a:solidFill>
                <a:latin typeface="Century Gothic"/>
                <a:cs typeface="Century Gothic"/>
              </a:rPr>
              <a:t> </a:t>
            </a:r>
            <a:r>
              <a:rPr sz="1100" spc="20" dirty="0">
                <a:solidFill>
                  <a:srgbClr val="231F20"/>
                </a:solidFill>
                <a:latin typeface="Century Gothic"/>
                <a:cs typeface="Century Gothic"/>
              </a:rPr>
              <a:t>flow.</a:t>
            </a:r>
            <a:endParaRPr sz="1100">
              <a:latin typeface="Century Gothic"/>
              <a:cs typeface="Century Gothic"/>
            </a:endParaRPr>
          </a:p>
          <a:p>
            <a:pPr>
              <a:lnSpc>
                <a:spcPct val="100000"/>
              </a:lnSpc>
              <a:spcBef>
                <a:spcPts val="25"/>
              </a:spcBef>
            </a:pPr>
            <a:endParaRPr sz="1650">
              <a:latin typeface="Century Gothic"/>
              <a:cs typeface="Century Gothic"/>
            </a:endParaRPr>
          </a:p>
          <a:p>
            <a:pPr marL="12700" marR="405130">
              <a:lnSpc>
                <a:spcPct val="77600"/>
              </a:lnSpc>
            </a:pPr>
            <a:r>
              <a:rPr sz="1100" spc="30"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10" dirty="0">
                <a:solidFill>
                  <a:srgbClr val="231F20"/>
                </a:solidFill>
                <a:latin typeface="Century Gothic"/>
                <a:cs typeface="Century Gothic"/>
              </a:rPr>
              <a:t>2:</a:t>
            </a:r>
            <a:r>
              <a:rPr sz="1100" spc="25" dirty="0">
                <a:solidFill>
                  <a:srgbClr val="231F20"/>
                </a:solidFill>
                <a:latin typeface="Century Gothic"/>
                <a:cs typeface="Century Gothic"/>
              </a:rPr>
              <a:t> </a:t>
            </a:r>
            <a:r>
              <a:rPr sz="1100" spc="30" dirty="0">
                <a:solidFill>
                  <a:srgbClr val="231F20"/>
                </a:solidFill>
                <a:latin typeface="Century Gothic"/>
                <a:cs typeface="Century Gothic"/>
              </a:rPr>
              <a:t>Agents</a:t>
            </a:r>
            <a:r>
              <a:rPr sz="1100" spc="25" dirty="0">
                <a:solidFill>
                  <a:srgbClr val="231F20"/>
                </a:solidFill>
                <a:latin typeface="Century Gothic"/>
                <a:cs typeface="Century Gothic"/>
              </a:rPr>
              <a:t> </a:t>
            </a:r>
            <a:r>
              <a:rPr sz="1100" spc="40" dirty="0">
                <a:solidFill>
                  <a:srgbClr val="231F20"/>
                </a:solidFill>
                <a:latin typeface="Century Gothic"/>
                <a:cs typeface="Century Gothic"/>
              </a:rPr>
              <a:t>wishing</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 </a:t>
            </a:r>
            <a:r>
              <a:rPr sz="1100" spc="20" dirty="0">
                <a:solidFill>
                  <a:srgbClr val="231F20"/>
                </a:solidFill>
                <a:latin typeface="Century Gothic"/>
                <a:cs typeface="Century Gothic"/>
              </a:rPr>
              <a:t>improve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25" dirty="0">
                <a:solidFill>
                  <a:srgbClr val="231F20"/>
                </a:solidFill>
                <a:latin typeface="Century Gothic"/>
                <a:cs typeface="Century Gothic"/>
              </a:rPr>
              <a:t>endurance,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effectiveness,</a:t>
            </a:r>
            <a:r>
              <a:rPr sz="1100" spc="30" dirty="0">
                <a:solidFill>
                  <a:srgbClr val="231F20"/>
                </a:solidFill>
                <a:latin typeface="Century Gothic"/>
                <a:cs typeface="Century Gothic"/>
              </a:rPr>
              <a:t> </a:t>
            </a:r>
            <a:r>
              <a:rPr sz="1100" dirty="0">
                <a:solidFill>
                  <a:srgbClr val="231F20"/>
                </a:solidFill>
                <a:latin typeface="Century Gothic"/>
                <a:cs typeface="Century Gothic"/>
              </a:rPr>
              <a:t>efficiency</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 </a:t>
            </a:r>
            <a:r>
              <a:rPr sz="1100" spc="-290" dirty="0">
                <a:solidFill>
                  <a:srgbClr val="231F20"/>
                </a:solidFill>
                <a:latin typeface="Century Gothic"/>
                <a:cs typeface="Century Gothic"/>
              </a:rPr>
              <a:t> </a:t>
            </a:r>
            <a:r>
              <a:rPr sz="1100" spc="25" dirty="0">
                <a:solidFill>
                  <a:srgbClr val="231F20"/>
                </a:solidFill>
                <a:latin typeface="Century Gothic"/>
                <a:cs typeface="Century Gothic"/>
              </a:rPr>
              <a:t>maximize </a:t>
            </a:r>
            <a:r>
              <a:rPr sz="1100" spc="-20" dirty="0">
                <a:solidFill>
                  <a:srgbClr val="231F20"/>
                </a:solidFill>
                <a:latin typeface="Century Gothic"/>
                <a:cs typeface="Century Gothic"/>
              </a:rPr>
              <a:t>cash</a:t>
            </a:r>
            <a:r>
              <a:rPr sz="1100" spc="25" dirty="0">
                <a:solidFill>
                  <a:srgbClr val="231F20"/>
                </a:solidFill>
                <a:latin typeface="Century Gothic"/>
                <a:cs typeface="Century Gothic"/>
              </a:rPr>
              <a:t> </a:t>
            </a:r>
            <a:r>
              <a:rPr sz="1100" spc="35" dirty="0">
                <a:solidFill>
                  <a:srgbClr val="231F20"/>
                </a:solidFill>
                <a:latin typeface="Century Gothic"/>
                <a:cs typeface="Century Gothic"/>
              </a:rPr>
              <a:t>flow</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5"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20" dirty="0">
                <a:solidFill>
                  <a:srgbClr val="231F20"/>
                </a:solidFill>
                <a:latin typeface="Century Gothic"/>
                <a:cs typeface="Century Gothic"/>
              </a:rPr>
              <a:t>expertise.</a:t>
            </a:r>
            <a:endParaRPr sz="1100">
              <a:latin typeface="Century Gothic"/>
              <a:cs typeface="Century Gothic"/>
            </a:endParaRPr>
          </a:p>
          <a:p>
            <a:pPr>
              <a:lnSpc>
                <a:spcPct val="100000"/>
              </a:lnSpc>
              <a:spcBef>
                <a:spcPts val="25"/>
              </a:spcBef>
            </a:pPr>
            <a:endParaRPr sz="1650">
              <a:latin typeface="Century Gothic"/>
              <a:cs typeface="Century Gothic"/>
            </a:endParaRPr>
          </a:p>
          <a:p>
            <a:pPr marL="12700" marR="196215">
              <a:lnSpc>
                <a:spcPct val="77600"/>
              </a:lnSpc>
              <a:spcBef>
                <a:spcPts val="5"/>
              </a:spcBef>
            </a:pPr>
            <a:r>
              <a:rPr sz="1100" spc="30" dirty="0">
                <a:solidFill>
                  <a:srgbClr val="231F20"/>
                </a:solidFill>
                <a:latin typeface="Century Gothic"/>
                <a:cs typeface="Century Gothic"/>
              </a:rPr>
              <a:t>Level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3:</a:t>
            </a:r>
            <a:r>
              <a:rPr sz="1100" spc="25" dirty="0">
                <a:solidFill>
                  <a:srgbClr val="231F20"/>
                </a:solidFill>
                <a:latin typeface="Century Gothic"/>
                <a:cs typeface="Century Gothic"/>
              </a:rPr>
              <a:t> </a:t>
            </a:r>
            <a:r>
              <a:rPr sz="1100" spc="30" dirty="0">
                <a:solidFill>
                  <a:srgbClr val="231F20"/>
                </a:solidFill>
                <a:latin typeface="Century Gothic"/>
                <a:cs typeface="Century Gothic"/>
              </a:rPr>
              <a:t>Agents</a:t>
            </a:r>
            <a:r>
              <a:rPr sz="1100" spc="25" dirty="0">
                <a:solidFill>
                  <a:srgbClr val="231F20"/>
                </a:solidFill>
                <a:latin typeface="Century Gothic"/>
                <a:cs typeface="Century Gothic"/>
              </a:rPr>
              <a:t> </a:t>
            </a:r>
            <a:r>
              <a:rPr sz="1100" spc="55" dirty="0">
                <a:solidFill>
                  <a:srgbClr val="231F20"/>
                </a:solidFill>
                <a:latin typeface="Century Gothic"/>
                <a:cs typeface="Century Gothic"/>
              </a:rPr>
              <a:t>wish</a:t>
            </a:r>
            <a:r>
              <a:rPr sz="1100" spc="25" dirty="0">
                <a:solidFill>
                  <a:srgbClr val="231F20"/>
                </a:solidFill>
                <a:latin typeface="Century Gothic"/>
                <a:cs typeface="Century Gothic"/>
              </a:rPr>
              <a:t>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a:t>
            </a:r>
            <a:r>
              <a:rPr sz="1100" spc="20" dirty="0">
                <a:solidFill>
                  <a:srgbClr val="231F20"/>
                </a:solidFill>
                <a:latin typeface="Century Gothic"/>
                <a:cs typeface="Century Gothic"/>
              </a:rPr>
              <a:t>improve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25" dirty="0">
                <a:solidFill>
                  <a:srgbClr val="231F20"/>
                </a:solidFill>
                <a:latin typeface="Century Gothic"/>
                <a:cs typeface="Century Gothic"/>
              </a:rPr>
              <a:t>patience</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10" dirty="0">
                <a:solidFill>
                  <a:srgbClr val="231F20"/>
                </a:solidFill>
                <a:latin typeface="Century Gothic"/>
                <a:cs typeface="Century Gothic"/>
              </a:rPr>
              <a:t>proficiency</a:t>
            </a:r>
            <a:r>
              <a:rPr sz="1100" spc="2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order </a:t>
            </a:r>
            <a:r>
              <a:rPr sz="1100" spc="30" dirty="0">
                <a:solidFill>
                  <a:srgbClr val="231F20"/>
                </a:solidFill>
                <a:latin typeface="Century Gothic"/>
                <a:cs typeface="Century Gothic"/>
              </a:rPr>
              <a:t>to</a:t>
            </a:r>
            <a:r>
              <a:rPr sz="1100" spc="25" dirty="0">
                <a:solidFill>
                  <a:srgbClr val="231F20"/>
                </a:solidFill>
                <a:latin typeface="Century Gothic"/>
                <a:cs typeface="Century Gothic"/>
              </a:rPr>
              <a:t> maximize </a:t>
            </a:r>
            <a:r>
              <a:rPr sz="1100" spc="-290" dirty="0">
                <a:solidFill>
                  <a:srgbClr val="231F20"/>
                </a:solidFill>
                <a:latin typeface="Century Gothic"/>
                <a:cs typeface="Century Gothic"/>
              </a:rPr>
              <a:t> </a:t>
            </a:r>
            <a:r>
              <a:rPr sz="1100" spc="55" dirty="0">
                <a:solidFill>
                  <a:srgbClr val="231F20"/>
                </a:solidFill>
                <a:latin typeface="Century Gothic"/>
                <a:cs typeface="Century Gothic"/>
              </a:rPr>
              <a:t>profits</a:t>
            </a:r>
            <a:r>
              <a:rPr sz="1100" spc="2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25" dirty="0">
                <a:solidFill>
                  <a:srgbClr val="231F20"/>
                </a:solidFill>
                <a:latin typeface="Century Gothic"/>
                <a:cs typeface="Century Gothic"/>
              </a:rPr>
              <a:t> </a:t>
            </a:r>
            <a:r>
              <a:rPr sz="1100" spc="40" dirty="0">
                <a:solidFill>
                  <a:srgbClr val="231F20"/>
                </a:solidFill>
                <a:latin typeface="Century Gothic"/>
                <a:cs typeface="Century Gothic"/>
              </a:rPr>
              <a:t>minimize</a:t>
            </a:r>
            <a:r>
              <a:rPr sz="1100" spc="25" dirty="0">
                <a:solidFill>
                  <a:srgbClr val="231F20"/>
                </a:solidFill>
                <a:latin typeface="Century Gothic"/>
                <a:cs typeface="Century Gothic"/>
              </a:rPr>
              <a:t> </a:t>
            </a:r>
            <a:r>
              <a:rPr sz="1100" spc="20" dirty="0">
                <a:solidFill>
                  <a:srgbClr val="231F20"/>
                </a:solidFill>
                <a:latin typeface="Century Gothic"/>
                <a:cs typeface="Century Gothic"/>
              </a:rPr>
              <a:t>time</a:t>
            </a:r>
            <a:r>
              <a:rPr sz="1100" spc="2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a:t>
            </a:r>
            <a:r>
              <a:rPr sz="1100" spc="35" dirty="0">
                <a:solidFill>
                  <a:srgbClr val="231F20"/>
                </a:solidFill>
                <a:latin typeface="Century Gothic"/>
                <a:cs typeface="Century Gothic"/>
              </a:rPr>
              <a:t>their</a:t>
            </a:r>
            <a:r>
              <a:rPr sz="1100" spc="25" dirty="0">
                <a:solidFill>
                  <a:srgbClr val="231F20"/>
                </a:solidFill>
                <a:latin typeface="Century Gothic"/>
                <a:cs typeface="Century Gothic"/>
              </a:rPr>
              <a:t> </a:t>
            </a:r>
            <a:r>
              <a:rPr sz="1100" spc="45" dirty="0">
                <a:solidFill>
                  <a:srgbClr val="231F20"/>
                </a:solidFill>
                <a:latin typeface="Century Gothic"/>
                <a:cs typeface="Century Gothic"/>
              </a:rPr>
              <a:t>business</a:t>
            </a:r>
            <a:endParaRPr sz="1100">
              <a:latin typeface="Century Gothic"/>
              <a:cs typeface="Century Gothic"/>
            </a:endParaRPr>
          </a:p>
          <a:p>
            <a:pPr marL="12700" marR="175260">
              <a:lnSpc>
                <a:spcPct val="83100"/>
              </a:lnSpc>
              <a:spcBef>
                <a:spcPts val="950"/>
              </a:spcBef>
            </a:pPr>
            <a:r>
              <a:rPr sz="1100" spc="30" dirty="0">
                <a:solidFill>
                  <a:srgbClr val="231F20"/>
                </a:solidFill>
                <a:latin typeface="Century Gothic"/>
                <a:cs typeface="Century Gothic"/>
              </a:rPr>
              <a:t>What</a:t>
            </a:r>
            <a:r>
              <a:rPr sz="1100" spc="25" dirty="0">
                <a:solidFill>
                  <a:srgbClr val="231F20"/>
                </a:solidFill>
                <a:latin typeface="Century Gothic"/>
                <a:cs typeface="Century Gothic"/>
              </a:rPr>
              <a:t> </a:t>
            </a:r>
            <a:r>
              <a:rPr sz="1100" spc="10" dirty="0">
                <a:solidFill>
                  <a:srgbClr val="231F20"/>
                </a:solidFill>
                <a:latin typeface="Century Gothic"/>
                <a:cs typeface="Century Gothic"/>
              </a:rPr>
              <a:t>type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dirty="0">
                <a:solidFill>
                  <a:srgbClr val="231F20"/>
                </a:solidFill>
                <a:latin typeface="Century Gothic"/>
                <a:cs typeface="Century Gothic"/>
              </a:rPr>
              <a:t>accountability</a:t>
            </a:r>
            <a:r>
              <a:rPr sz="1100" spc="30" dirty="0">
                <a:solidFill>
                  <a:srgbClr val="231F20"/>
                </a:solidFill>
                <a:latin typeface="Century Gothic"/>
                <a:cs typeface="Century Gothic"/>
              </a:rPr>
              <a:t> </a:t>
            </a:r>
            <a:r>
              <a:rPr sz="1100" spc="-20" dirty="0">
                <a:solidFill>
                  <a:srgbClr val="231F20"/>
                </a:solidFill>
                <a:latin typeface="Century Gothic"/>
                <a:cs typeface="Century Gothic"/>
              </a:rPr>
              <a:t>do</a:t>
            </a:r>
            <a:r>
              <a:rPr sz="1100" spc="30"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25" dirty="0">
                <a:solidFill>
                  <a:srgbClr val="231F20"/>
                </a:solidFill>
                <a:latin typeface="Century Gothic"/>
                <a:cs typeface="Century Gothic"/>
              </a:rPr>
              <a:t> </a:t>
            </a:r>
            <a:r>
              <a:rPr sz="1100" spc="20" dirty="0">
                <a:solidFill>
                  <a:srgbClr val="231F20"/>
                </a:solidFill>
                <a:latin typeface="Century Gothic"/>
                <a:cs typeface="Century Gothic"/>
              </a:rPr>
              <a:t>require</a:t>
            </a:r>
            <a:r>
              <a:rPr sz="1100" spc="30" dirty="0">
                <a:solidFill>
                  <a:srgbClr val="231F20"/>
                </a:solidFill>
                <a:latin typeface="Century Gothic"/>
                <a:cs typeface="Century Gothic"/>
              </a:rPr>
              <a:t> to </a:t>
            </a:r>
            <a:r>
              <a:rPr sz="1100" spc="-35" dirty="0">
                <a:solidFill>
                  <a:srgbClr val="231F20"/>
                </a:solidFill>
                <a:latin typeface="Century Gothic"/>
                <a:cs typeface="Century Gothic"/>
              </a:rPr>
              <a:t>achieve</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a:t>
            </a:r>
            <a:r>
              <a:rPr sz="1100" spc="30" dirty="0">
                <a:solidFill>
                  <a:srgbClr val="231F20"/>
                </a:solidFill>
                <a:latin typeface="Century Gothic"/>
                <a:cs typeface="Century Gothic"/>
              </a:rPr>
              <a:t> </a:t>
            </a:r>
            <a:r>
              <a:rPr sz="1100" spc="-5" dirty="0">
                <a:solidFill>
                  <a:srgbClr val="231F20"/>
                </a:solidFill>
                <a:latin typeface="Century Gothic"/>
                <a:cs typeface="Century Gothic"/>
              </a:rPr>
              <a:t>goals?</a:t>
            </a:r>
            <a:r>
              <a:rPr sz="1100" spc="25" dirty="0">
                <a:solidFill>
                  <a:srgbClr val="231F20"/>
                </a:solidFill>
                <a:latin typeface="Century Gothic"/>
                <a:cs typeface="Century Gothic"/>
              </a:rPr>
              <a:t> Below,</a:t>
            </a:r>
            <a:r>
              <a:rPr sz="1100" spc="30" dirty="0">
                <a:solidFill>
                  <a:srgbClr val="231F20"/>
                </a:solidFill>
                <a:latin typeface="Century Gothic"/>
                <a:cs typeface="Century Gothic"/>
              </a:rPr>
              <a:t> </a:t>
            </a:r>
            <a:r>
              <a:rPr sz="1100" spc="-5" dirty="0">
                <a:solidFill>
                  <a:srgbClr val="231F20"/>
                </a:solidFill>
                <a:latin typeface="Century Gothic"/>
                <a:cs typeface="Century Gothic"/>
              </a:rPr>
              <a:t>on</a:t>
            </a:r>
            <a:r>
              <a:rPr sz="1100" spc="30" dirty="0">
                <a:solidFill>
                  <a:srgbClr val="231F20"/>
                </a:solidFill>
                <a:latin typeface="Century Gothic"/>
                <a:cs typeface="Century Gothic"/>
              </a:rPr>
              <a:t> </a:t>
            </a:r>
            <a:r>
              <a:rPr sz="1100" spc="-114" dirty="0">
                <a:solidFill>
                  <a:srgbClr val="231F20"/>
                </a:solidFill>
                <a:latin typeface="Century Gothic"/>
                <a:cs typeface="Century Gothic"/>
              </a:rPr>
              <a:t>a</a:t>
            </a:r>
            <a:r>
              <a:rPr sz="1100" spc="30" dirty="0">
                <a:solidFill>
                  <a:srgbClr val="231F20"/>
                </a:solidFill>
                <a:latin typeface="Century Gothic"/>
                <a:cs typeface="Century Gothic"/>
              </a:rPr>
              <a:t> </a:t>
            </a:r>
            <a:r>
              <a:rPr sz="1100" spc="-15" dirty="0">
                <a:solidFill>
                  <a:srgbClr val="231F20"/>
                </a:solidFill>
                <a:latin typeface="Century Gothic"/>
                <a:cs typeface="Century Gothic"/>
              </a:rPr>
              <a:t>scale </a:t>
            </a:r>
            <a:r>
              <a:rPr sz="1100" spc="-29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30" dirty="0">
                <a:solidFill>
                  <a:srgbClr val="231F20"/>
                </a:solidFill>
                <a:latin typeface="Century Gothic"/>
                <a:cs typeface="Century Gothic"/>
              </a:rPr>
              <a:t>1-3,</a:t>
            </a:r>
            <a:r>
              <a:rPr sz="1100" spc="30" dirty="0">
                <a:solidFill>
                  <a:srgbClr val="231F20"/>
                </a:solidFill>
                <a:latin typeface="Century Gothic"/>
                <a:cs typeface="Century Gothic"/>
              </a:rPr>
              <a:t> </a:t>
            </a:r>
            <a:r>
              <a:rPr sz="1100" spc="-10" dirty="0">
                <a:solidFill>
                  <a:srgbClr val="231F20"/>
                </a:solidFill>
                <a:latin typeface="Century Gothic"/>
                <a:cs typeface="Century Gothic"/>
              </a:rPr>
              <a:t>indicate</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which</a:t>
            </a:r>
            <a:r>
              <a:rPr sz="1100" spc="30" dirty="0">
                <a:solidFill>
                  <a:srgbClr val="231F20"/>
                </a:solidFill>
                <a:latin typeface="Century Gothic"/>
                <a:cs typeface="Century Gothic"/>
              </a:rPr>
              <a:t> </a:t>
            </a:r>
            <a:r>
              <a:rPr sz="1100" spc="5" dirty="0">
                <a:solidFill>
                  <a:srgbClr val="231F20"/>
                </a:solidFill>
                <a:latin typeface="Century Gothic"/>
                <a:cs typeface="Century Gothic"/>
              </a:rPr>
              <a:t>level</a:t>
            </a:r>
            <a:r>
              <a:rPr sz="1100" spc="30"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5" dirty="0">
                <a:solidFill>
                  <a:srgbClr val="231F20"/>
                </a:solidFill>
                <a:latin typeface="Century Gothic"/>
                <a:cs typeface="Century Gothic"/>
              </a:rPr>
              <a:t>see</a:t>
            </a:r>
            <a:r>
              <a:rPr sz="1100" spc="30" dirty="0">
                <a:solidFill>
                  <a:srgbClr val="231F20"/>
                </a:solidFill>
                <a:latin typeface="Century Gothic"/>
                <a:cs typeface="Century Gothic"/>
              </a:rPr>
              <a:t> </a:t>
            </a:r>
            <a:r>
              <a:rPr sz="1100" spc="40" dirty="0">
                <a:solidFill>
                  <a:srgbClr val="231F20"/>
                </a:solidFill>
                <a:latin typeface="Century Gothic"/>
                <a:cs typeface="Century Gothic"/>
              </a:rPr>
              <a:t>yourself</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at</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a:t>
            </a:r>
            <a:r>
              <a:rPr sz="1100" spc="30" dirty="0">
                <a:solidFill>
                  <a:srgbClr val="231F20"/>
                </a:solidFill>
                <a:latin typeface="Century Gothic"/>
                <a:cs typeface="Century Gothic"/>
              </a:rPr>
              <a:t> </a:t>
            </a:r>
            <a:r>
              <a:rPr sz="1100" spc="-220" dirty="0">
                <a:solidFill>
                  <a:srgbClr val="231F20"/>
                </a:solidFill>
                <a:latin typeface="Century Gothic"/>
                <a:cs typeface="Century Gothic"/>
              </a:rPr>
              <a:t>1</a:t>
            </a:r>
            <a:r>
              <a:rPr sz="1100" spc="-135" dirty="0">
                <a:solidFill>
                  <a:srgbClr val="231F20"/>
                </a:solidFill>
                <a:latin typeface="Century Gothic"/>
                <a:cs typeface="Century Gothic"/>
              </a:rPr>
              <a:t> </a:t>
            </a:r>
            <a:r>
              <a:rPr sz="1100" spc="5" dirty="0">
                <a:solidFill>
                  <a:srgbClr val="231F20"/>
                </a:solidFill>
                <a:latin typeface="Century Gothic"/>
                <a:cs typeface="Century Gothic"/>
              </a:rPr>
              <a:t>indicates</a:t>
            </a:r>
            <a:r>
              <a:rPr sz="1100" spc="30" dirty="0">
                <a:solidFill>
                  <a:srgbClr val="231F20"/>
                </a:solidFill>
                <a:latin typeface="Century Gothic"/>
                <a:cs typeface="Century Gothic"/>
              </a:rPr>
              <a:t> </a:t>
            </a:r>
            <a:r>
              <a:rPr sz="1100" spc="5" dirty="0">
                <a:solidFill>
                  <a:srgbClr val="231F20"/>
                </a:solidFill>
                <a:latin typeface="Century Gothic"/>
                <a:cs typeface="Century Gothic"/>
              </a:rPr>
              <a:t>that</a:t>
            </a:r>
            <a:r>
              <a:rPr sz="1100" spc="30"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40" dirty="0">
                <a:solidFill>
                  <a:srgbClr val="231F20"/>
                </a:solidFill>
                <a:latin typeface="Century Gothic"/>
                <a:cs typeface="Century Gothic"/>
              </a:rPr>
              <a:t>need</a:t>
            </a:r>
            <a:r>
              <a:rPr sz="1100" spc="30" dirty="0">
                <a:solidFill>
                  <a:srgbClr val="231F20"/>
                </a:solidFill>
                <a:latin typeface="Century Gothic"/>
                <a:cs typeface="Century Gothic"/>
              </a:rPr>
              <a:t> </a:t>
            </a:r>
            <a:r>
              <a:rPr sz="1100" spc="10" dirty="0">
                <a:solidFill>
                  <a:srgbClr val="231F20"/>
                </a:solidFill>
                <a:latin typeface="Century Gothic"/>
                <a:cs typeface="Century Gothic"/>
              </a:rPr>
              <a:t>more </a:t>
            </a:r>
            <a:r>
              <a:rPr sz="1100" spc="15" dirty="0">
                <a:solidFill>
                  <a:srgbClr val="231F20"/>
                </a:solidFill>
                <a:latin typeface="Century Gothic"/>
                <a:cs typeface="Century Gothic"/>
              </a:rPr>
              <a:t> </a:t>
            </a:r>
            <a:r>
              <a:rPr sz="1100" spc="-5" dirty="0">
                <a:solidFill>
                  <a:srgbClr val="231F20"/>
                </a:solidFill>
                <a:latin typeface="Century Gothic"/>
                <a:cs typeface="Century Gothic"/>
              </a:rPr>
              <a:t>accountability;</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60" dirty="0">
                <a:solidFill>
                  <a:srgbClr val="231F20"/>
                </a:solidFill>
                <a:latin typeface="Century Gothic"/>
                <a:cs typeface="Century Gothic"/>
              </a:rPr>
              <a:t>3</a:t>
            </a:r>
            <a:r>
              <a:rPr sz="1100" spc="25" dirty="0">
                <a:solidFill>
                  <a:srgbClr val="231F20"/>
                </a:solidFill>
                <a:latin typeface="Century Gothic"/>
                <a:cs typeface="Century Gothic"/>
              </a:rPr>
              <a:t> </a:t>
            </a:r>
            <a:r>
              <a:rPr sz="1100" spc="-10" dirty="0">
                <a:solidFill>
                  <a:srgbClr val="231F20"/>
                </a:solidFill>
                <a:latin typeface="Century Gothic"/>
                <a:cs typeface="Century Gothic"/>
              </a:rPr>
              <a:t>means</a:t>
            </a:r>
            <a:r>
              <a:rPr sz="1100" spc="25" dirty="0">
                <a:solidFill>
                  <a:srgbClr val="231F20"/>
                </a:solidFill>
                <a:latin typeface="Century Gothic"/>
                <a:cs typeface="Century Gothic"/>
              </a:rPr>
              <a:t> </a:t>
            </a:r>
            <a:r>
              <a:rPr sz="1100" spc="15" dirty="0">
                <a:solidFill>
                  <a:srgbClr val="231F20"/>
                </a:solidFill>
                <a:latin typeface="Century Gothic"/>
                <a:cs typeface="Century Gothic"/>
              </a:rPr>
              <a:t>you</a:t>
            </a:r>
            <a:r>
              <a:rPr sz="1100" spc="30" dirty="0">
                <a:solidFill>
                  <a:srgbClr val="231F20"/>
                </a:solidFill>
                <a:latin typeface="Century Gothic"/>
                <a:cs typeface="Century Gothic"/>
              </a:rPr>
              <a:t> </a:t>
            </a:r>
            <a:r>
              <a:rPr sz="1100" spc="-40" dirty="0">
                <a:solidFill>
                  <a:srgbClr val="231F20"/>
                </a:solidFill>
                <a:latin typeface="Century Gothic"/>
                <a:cs typeface="Century Gothic"/>
              </a:rPr>
              <a:t>need</a:t>
            </a:r>
            <a:r>
              <a:rPr sz="1100" spc="25" dirty="0">
                <a:solidFill>
                  <a:srgbClr val="231F20"/>
                </a:solidFill>
                <a:latin typeface="Century Gothic"/>
                <a:cs typeface="Century Gothic"/>
              </a:rPr>
              <a:t> </a:t>
            </a:r>
            <a:r>
              <a:rPr sz="1100" spc="45" dirty="0">
                <a:solidFill>
                  <a:srgbClr val="231F20"/>
                </a:solidFill>
                <a:latin typeface="Century Gothic"/>
                <a:cs typeface="Century Gothic"/>
              </a:rPr>
              <a:t>little</a:t>
            </a:r>
            <a:r>
              <a:rPr sz="1100" spc="25" dirty="0">
                <a:solidFill>
                  <a:srgbClr val="231F20"/>
                </a:solidFill>
                <a:latin typeface="Century Gothic"/>
                <a:cs typeface="Century Gothic"/>
              </a:rPr>
              <a:t> </a:t>
            </a:r>
            <a:r>
              <a:rPr sz="1100" dirty="0">
                <a:solidFill>
                  <a:srgbClr val="231F20"/>
                </a:solidFill>
                <a:latin typeface="Century Gothic"/>
                <a:cs typeface="Century Gothic"/>
              </a:rPr>
              <a:t>accountability).</a:t>
            </a:r>
            <a:endParaRPr sz="1100">
              <a:latin typeface="Century Gothic"/>
              <a:cs typeface="Century Gothic"/>
            </a:endParaRPr>
          </a:p>
          <a:p>
            <a:pPr>
              <a:lnSpc>
                <a:spcPct val="100000"/>
              </a:lnSpc>
            </a:pPr>
            <a:endParaRPr sz="1300">
              <a:latin typeface="Century Gothic"/>
              <a:cs typeface="Century Gothic"/>
            </a:endParaRPr>
          </a:p>
          <a:p>
            <a:pPr marL="35560">
              <a:lnSpc>
                <a:spcPct val="100000"/>
              </a:lnSpc>
              <a:spcBef>
                <a:spcPts val="1025"/>
              </a:spcBef>
            </a:pPr>
            <a:r>
              <a:rPr sz="1200" spc="-45" dirty="0">
                <a:latin typeface="Lucida Sans"/>
                <a:cs typeface="Lucida Sans"/>
              </a:rPr>
              <a:t>Level:</a:t>
            </a:r>
            <a:endParaRPr sz="1200">
              <a:latin typeface="Lucida Sans"/>
              <a:cs typeface="Lucida Sans"/>
            </a:endParaRPr>
          </a:p>
          <a:p>
            <a:pPr>
              <a:lnSpc>
                <a:spcPct val="100000"/>
              </a:lnSpc>
              <a:spcBef>
                <a:spcPts val="35"/>
              </a:spcBef>
            </a:pPr>
            <a:endParaRPr sz="1650">
              <a:latin typeface="Lucida Sans"/>
              <a:cs typeface="Lucida Sans"/>
            </a:endParaRPr>
          </a:p>
          <a:p>
            <a:pPr marL="35560">
              <a:lnSpc>
                <a:spcPct val="100000"/>
              </a:lnSpc>
            </a:pPr>
            <a:r>
              <a:rPr sz="1200" spc="-35" dirty="0">
                <a:latin typeface="Lucida Sans"/>
                <a:cs typeface="Lucida Sans"/>
              </a:rPr>
              <a:t>Leve</a:t>
            </a:r>
            <a:r>
              <a:rPr sz="1200" spc="-25" dirty="0">
                <a:latin typeface="Lucida Sans"/>
                <a:cs typeface="Lucida Sans"/>
              </a:rPr>
              <a:t>l</a:t>
            </a:r>
            <a:r>
              <a:rPr sz="1200" spc="-70" dirty="0">
                <a:latin typeface="Lucida Sans"/>
                <a:cs typeface="Lucida Sans"/>
              </a:rPr>
              <a:t> </a:t>
            </a:r>
            <a:r>
              <a:rPr sz="1200" spc="-30" dirty="0">
                <a:latin typeface="Lucida Sans"/>
                <a:cs typeface="Lucida Sans"/>
              </a:rPr>
              <a:t>Grou</a:t>
            </a:r>
            <a:r>
              <a:rPr sz="1200" spc="-35" dirty="0">
                <a:latin typeface="Lucida Sans"/>
                <a:cs typeface="Lucida Sans"/>
              </a:rPr>
              <a:t>p</a:t>
            </a:r>
            <a:r>
              <a:rPr sz="1200" spc="-70" dirty="0">
                <a:latin typeface="Lucida Sans"/>
                <a:cs typeface="Lucida Sans"/>
              </a:rPr>
              <a:t> </a:t>
            </a:r>
            <a:r>
              <a:rPr sz="1200" spc="-40" dirty="0">
                <a:latin typeface="Lucida Sans"/>
                <a:cs typeface="Lucida Sans"/>
              </a:rPr>
              <a:t>Meetin</a:t>
            </a:r>
            <a:r>
              <a:rPr sz="1200" spc="-50" dirty="0">
                <a:latin typeface="Lucida Sans"/>
                <a:cs typeface="Lucida Sans"/>
              </a:rPr>
              <a:t>g</a:t>
            </a:r>
            <a:r>
              <a:rPr sz="1200" spc="-70" dirty="0">
                <a:latin typeface="Lucida Sans"/>
                <a:cs typeface="Lucida Sans"/>
              </a:rPr>
              <a:t> </a:t>
            </a:r>
            <a:r>
              <a:rPr sz="1200" spc="-40" dirty="0">
                <a:latin typeface="Lucida Sans"/>
                <a:cs typeface="Lucida Sans"/>
              </a:rPr>
              <a:t>Da</a:t>
            </a:r>
            <a:r>
              <a:rPr sz="1200" spc="-35" dirty="0">
                <a:latin typeface="Lucida Sans"/>
                <a:cs typeface="Lucida Sans"/>
              </a:rPr>
              <a:t>y</a:t>
            </a:r>
            <a:r>
              <a:rPr sz="1200" spc="-70" dirty="0">
                <a:latin typeface="Lucida Sans"/>
                <a:cs typeface="Lucida Sans"/>
              </a:rPr>
              <a:t> </a:t>
            </a:r>
            <a:r>
              <a:rPr sz="1200" spc="-50" dirty="0">
                <a:latin typeface="Lucida Sans"/>
                <a:cs typeface="Lucida Sans"/>
              </a:rPr>
              <a:t>an</a:t>
            </a:r>
            <a:r>
              <a:rPr sz="1200" spc="-55" dirty="0">
                <a:latin typeface="Lucida Sans"/>
                <a:cs typeface="Lucida Sans"/>
              </a:rPr>
              <a:t>d</a:t>
            </a:r>
            <a:r>
              <a:rPr sz="1200" spc="-70" dirty="0">
                <a:latin typeface="Lucida Sans"/>
                <a:cs typeface="Lucida Sans"/>
              </a:rPr>
              <a:t> </a:t>
            </a:r>
            <a:r>
              <a:rPr sz="1200" spc="-60" dirty="0">
                <a:latin typeface="Lucida Sans"/>
                <a:cs typeface="Lucida Sans"/>
              </a:rPr>
              <a:t>Time:</a:t>
            </a:r>
            <a:endParaRPr sz="1200">
              <a:latin typeface="Lucida Sans"/>
              <a:cs typeface="Lucida Sans"/>
            </a:endParaRPr>
          </a:p>
        </p:txBody>
      </p:sp>
      <p:sp>
        <p:nvSpPr>
          <p:cNvPr id="6" name="object 6"/>
          <p:cNvSpPr/>
          <p:nvPr/>
        </p:nvSpPr>
        <p:spPr>
          <a:xfrm>
            <a:off x="926274" y="6186893"/>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7" name="object 7"/>
          <p:cNvSpPr/>
          <p:nvPr/>
        </p:nvSpPr>
        <p:spPr>
          <a:xfrm>
            <a:off x="926274" y="6489890"/>
            <a:ext cx="5950585" cy="0"/>
          </a:xfrm>
          <a:custGeom>
            <a:avLst/>
            <a:gdLst/>
            <a:ahLst/>
            <a:cxnLst/>
            <a:rect l="l" t="t" r="r" b="b"/>
            <a:pathLst>
              <a:path w="5950584">
                <a:moveTo>
                  <a:pt x="0" y="0"/>
                </a:moveTo>
                <a:lnTo>
                  <a:pt x="5950001" y="0"/>
                </a:lnTo>
              </a:path>
            </a:pathLst>
          </a:custGeom>
          <a:ln w="8839">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60</a:t>
            </a:fld>
            <a:endParaRPr spc="135"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3020571" y="850900"/>
            <a:ext cx="1731645" cy="591820"/>
          </a:xfrm>
          <a:prstGeom prst="rect">
            <a:avLst/>
          </a:prstGeom>
        </p:spPr>
        <p:txBody>
          <a:bodyPr vert="horz" wrap="square" lIns="0" tIns="12700" rIns="0" bIns="0" rtlCol="0">
            <a:spAutoFit/>
          </a:bodyPr>
          <a:lstStyle/>
          <a:p>
            <a:pPr marL="42545">
              <a:lnSpc>
                <a:spcPct val="100000"/>
              </a:lnSpc>
              <a:spcBef>
                <a:spcPts val="100"/>
              </a:spcBef>
            </a:pPr>
            <a:r>
              <a:rPr sz="1600" b="1" u="sng" dirty="0">
                <a:solidFill>
                  <a:srgbClr val="231F20"/>
                </a:solidFill>
                <a:uFill>
                  <a:solidFill>
                    <a:srgbClr val="231F20"/>
                  </a:solidFill>
                </a:uFill>
                <a:latin typeface="Trebuchet MS"/>
                <a:cs typeface="Trebuchet MS"/>
              </a:rPr>
              <a:t>LEVE</a:t>
            </a:r>
            <a:r>
              <a:rPr sz="1600" b="1" u="sng" spc="-25" dirty="0">
                <a:solidFill>
                  <a:srgbClr val="231F20"/>
                </a:solidFill>
                <a:uFill>
                  <a:solidFill>
                    <a:srgbClr val="231F20"/>
                  </a:solidFill>
                </a:uFill>
                <a:latin typeface="Trebuchet MS"/>
                <a:cs typeface="Trebuchet MS"/>
              </a:rPr>
              <a:t>L</a:t>
            </a:r>
            <a:r>
              <a:rPr sz="1600" b="1" u="sng" spc="-85" dirty="0">
                <a:solidFill>
                  <a:srgbClr val="231F20"/>
                </a:solidFill>
                <a:uFill>
                  <a:solidFill>
                    <a:srgbClr val="231F20"/>
                  </a:solidFill>
                </a:uFill>
                <a:latin typeface="Trebuchet MS"/>
                <a:cs typeface="Trebuchet MS"/>
              </a:rPr>
              <a:t> </a:t>
            </a:r>
            <a:r>
              <a:rPr sz="1600" b="1" u="sng" spc="-95" dirty="0">
                <a:solidFill>
                  <a:srgbClr val="231F20"/>
                </a:solidFill>
                <a:uFill>
                  <a:solidFill>
                    <a:srgbClr val="231F20"/>
                  </a:solidFill>
                </a:uFill>
                <a:latin typeface="Trebuchet MS"/>
                <a:cs typeface="Trebuchet MS"/>
              </a:rPr>
              <a:t>1</a:t>
            </a:r>
            <a:r>
              <a:rPr sz="1600" b="1" u="sng" spc="-85"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a:t>
            </a:r>
            <a:r>
              <a:rPr sz="1600" b="1" u="sng" spc="-15" dirty="0">
                <a:solidFill>
                  <a:srgbClr val="231F20"/>
                </a:solidFill>
                <a:uFill>
                  <a:solidFill>
                    <a:srgbClr val="231F20"/>
                  </a:solidFill>
                </a:uFill>
                <a:latin typeface="Trebuchet MS"/>
                <a:cs typeface="Trebuchet MS"/>
              </a:rPr>
              <a:t>*</a:t>
            </a:r>
            <a:r>
              <a:rPr sz="1600" b="1" u="sng" spc="-25" dirty="0">
                <a:solidFill>
                  <a:srgbClr val="231F20"/>
                </a:solidFill>
                <a:uFill>
                  <a:solidFill>
                    <a:srgbClr val="231F20"/>
                  </a:solidFill>
                </a:uFill>
                <a:latin typeface="Trebuchet MS"/>
                <a:cs typeface="Trebuchet MS"/>
              </a:rPr>
              <a:t>T</a:t>
            </a:r>
            <a:r>
              <a:rPr sz="1600" b="1" u="sng" spc="170" dirty="0">
                <a:solidFill>
                  <a:srgbClr val="231F20"/>
                </a:solidFill>
                <a:uFill>
                  <a:solidFill>
                    <a:srgbClr val="231F20"/>
                  </a:solidFill>
                </a:uFill>
                <a:latin typeface="Trebuchet MS"/>
                <a:cs typeface="Trebuchet MS"/>
              </a:rPr>
              <a:t>OO</a:t>
            </a:r>
            <a:r>
              <a:rPr sz="1600" b="1" u="sng" spc="-180" dirty="0">
                <a:solidFill>
                  <a:srgbClr val="231F20"/>
                </a:solidFill>
                <a:uFill>
                  <a:solidFill>
                    <a:srgbClr val="231F20"/>
                  </a:solidFill>
                </a:uFill>
                <a:latin typeface="Trebuchet MS"/>
                <a:cs typeface="Trebuchet MS"/>
              </a:rPr>
              <a:t>L</a:t>
            </a:r>
            <a:r>
              <a:rPr sz="1600" b="1" u="sng" spc="-30" dirty="0">
                <a:solidFill>
                  <a:srgbClr val="231F20"/>
                </a:solidFill>
                <a:uFill>
                  <a:solidFill>
                    <a:srgbClr val="231F20"/>
                  </a:solidFill>
                </a:uFill>
                <a:latin typeface="Trebuchet MS"/>
                <a:cs typeface="Trebuchet MS"/>
              </a:rPr>
              <a:t>*)</a:t>
            </a:r>
            <a:endParaRPr sz="1600">
              <a:latin typeface="Trebuchet MS"/>
              <a:cs typeface="Trebuchet MS"/>
            </a:endParaRPr>
          </a:p>
          <a:p>
            <a:pPr marL="12700">
              <a:lnSpc>
                <a:spcPct val="100000"/>
              </a:lnSpc>
              <a:spcBef>
                <a:spcPts val="1220"/>
              </a:spcBef>
            </a:pPr>
            <a:r>
              <a:rPr sz="1100" b="1" spc="25" dirty="0">
                <a:solidFill>
                  <a:srgbClr val="E31836"/>
                </a:solidFill>
                <a:latin typeface="Lucida Sans"/>
                <a:cs typeface="Lucida Sans"/>
              </a:rPr>
              <a:t>Weekly</a:t>
            </a:r>
            <a:r>
              <a:rPr sz="1100" b="1" spc="-55" dirty="0">
                <a:solidFill>
                  <a:srgbClr val="E31836"/>
                </a:solidFill>
                <a:latin typeface="Lucida Sans"/>
                <a:cs typeface="Lucida Sans"/>
              </a:rPr>
              <a:t> </a:t>
            </a:r>
            <a:r>
              <a:rPr sz="1100" b="1" spc="-30" dirty="0">
                <a:solidFill>
                  <a:srgbClr val="E31836"/>
                </a:solidFill>
                <a:latin typeface="Lucida Sans"/>
                <a:cs typeface="Lucida Sans"/>
              </a:rPr>
              <a:t>Tracking</a:t>
            </a:r>
            <a:r>
              <a:rPr sz="1100" b="1" spc="-50" dirty="0">
                <a:solidFill>
                  <a:srgbClr val="E31836"/>
                </a:solidFill>
                <a:latin typeface="Lucida Sans"/>
                <a:cs typeface="Lucida Sans"/>
              </a:rPr>
              <a:t> </a:t>
            </a:r>
            <a:r>
              <a:rPr sz="1100" b="1" spc="10" dirty="0">
                <a:solidFill>
                  <a:srgbClr val="E31836"/>
                </a:solidFill>
                <a:latin typeface="Lucida Sans"/>
                <a:cs typeface="Lucida Sans"/>
              </a:rPr>
              <a:t>Report</a:t>
            </a:r>
            <a:endParaRPr sz="1100">
              <a:latin typeface="Lucida Sans"/>
              <a:cs typeface="Lucida Sans"/>
            </a:endParaRPr>
          </a:p>
        </p:txBody>
      </p:sp>
      <p:sp>
        <p:nvSpPr>
          <p:cNvPr id="20" name="object 20"/>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61</a:t>
            </a:fld>
            <a:endParaRPr spc="135" dirty="0"/>
          </a:p>
        </p:txBody>
      </p:sp>
      <p:sp>
        <p:nvSpPr>
          <p:cNvPr id="4" name="object 4"/>
          <p:cNvSpPr txBox="1"/>
          <p:nvPr/>
        </p:nvSpPr>
        <p:spPr>
          <a:xfrm>
            <a:off x="901741" y="1584959"/>
            <a:ext cx="792480" cy="193040"/>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31F20"/>
                </a:solidFill>
                <a:latin typeface="Tahoma"/>
                <a:cs typeface="Tahoma"/>
              </a:rPr>
              <a:t>EXPIREDS:</a:t>
            </a:r>
            <a:endParaRPr sz="1100">
              <a:latin typeface="Tahoma"/>
              <a:cs typeface="Tahoma"/>
            </a:endParaRPr>
          </a:p>
        </p:txBody>
      </p:sp>
      <p:graphicFrame>
        <p:nvGraphicFramePr>
          <p:cNvPr id="5" name="object 5"/>
          <p:cNvGraphicFramePr>
            <a:graphicFrameLocks noGrp="1"/>
          </p:cNvGraphicFramePr>
          <p:nvPr/>
        </p:nvGraphicFramePr>
        <p:xfrm>
          <a:off x="914400" y="1788160"/>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6" name="object 6"/>
          <p:cNvSpPr txBox="1"/>
          <p:nvPr/>
        </p:nvSpPr>
        <p:spPr>
          <a:xfrm>
            <a:off x="901700" y="2491737"/>
            <a:ext cx="536575" cy="193040"/>
          </a:xfrm>
          <a:prstGeom prst="rect">
            <a:avLst/>
          </a:prstGeom>
        </p:spPr>
        <p:txBody>
          <a:bodyPr vert="horz" wrap="square" lIns="0" tIns="12700" rIns="0" bIns="0" rtlCol="0">
            <a:spAutoFit/>
          </a:bodyPr>
          <a:lstStyle/>
          <a:p>
            <a:pPr marL="12700">
              <a:lnSpc>
                <a:spcPct val="100000"/>
              </a:lnSpc>
              <a:spcBef>
                <a:spcPts val="100"/>
              </a:spcBef>
            </a:pPr>
            <a:r>
              <a:rPr sz="1100" b="1" spc="45" dirty="0">
                <a:solidFill>
                  <a:srgbClr val="231F20"/>
                </a:solidFill>
                <a:latin typeface="Tahoma"/>
                <a:cs typeface="Tahoma"/>
              </a:rPr>
              <a:t>FSBO</a:t>
            </a:r>
            <a:r>
              <a:rPr sz="1100" b="1" spc="-40" dirty="0">
                <a:solidFill>
                  <a:srgbClr val="231F20"/>
                </a:solidFill>
                <a:latin typeface="Tahoma"/>
                <a:cs typeface="Tahoma"/>
              </a:rPr>
              <a:t>s:</a:t>
            </a:r>
            <a:endParaRPr sz="1100">
              <a:latin typeface="Tahoma"/>
              <a:cs typeface="Tahoma"/>
            </a:endParaRPr>
          </a:p>
        </p:txBody>
      </p:sp>
      <p:graphicFrame>
        <p:nvGraphicFramePr>
          <p:cNvPr id="7" name="object 7"/>
          <p:cNvGraphicFramePr>
            <a:graphicFrameLocks noGrp="1"/>
          </p:cNvGraphicFramePr>
          <p:nvPr/>
        </p:nvGraphicFramePr>
        <p:xfrm>
          <a:off x="914400" y="2694937"/>
          <a:ext cx="5943599" cy="68516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243204" marR="235585" indent="23495">
                        <a:lnSpc>
                          <a:spcPct val="100000"/>
                        </a:lnSpc>
                        <a:spcBef>
                          <a:spcPts val="250"/>
                        </a:spcBef>
                      </a:pPr>
                      <a:r>
                        <a:rPr sz="1000" b="1" spc="-10" dirty="0">
                          <a:solidFill>
                            <a:srgbClr val="FFFFFF"/>
                          </a:solidFill>
                          <a:latin typeface="Tahoma"/>
                          <a:cs typeface="Tahoma"/>
                        </a:rPr>
                        <a:t>FIRST </a:t>
                      </a:r>
                      <a:r>
                        <a:rPr sz="1000" b="1" spc="-280" dirty="0">
                          <a:solidFill>
                            <a:srgbClr val="FFFFFF"/>
                          </a:solidFill>
                          <a:latin typeface="Tahoma"/>
                          <a:cs typeface="Tahoma"/>
                        </a:rPr>
                        <a:t> </a:t>
                      </a:r>
                      <a:r>
                        <a:rPr sz="1000" b="1" dirty="0">
                          <a:solidFill>
                            <a:srgbClr val="FFFFFF"/>
                          </a:solidFill>
                          <a:latin typeface="Tahoma"/>
                          <a:cs typeface="Tahoma"/>
                        </a:rPr>
                        <a:t>VISI</a:t>
                      </a:r>
                      <a:r>
                        <a:rPr sz="1000" b="1" spc="-15" dirty="0">
                          <a:solidFill>
                            <a:srgbClr val="FFFFFF"/>
                          </a:solidFill>
                          <a:latin typeface="Tahoma"/>
                          <a:cs typeface="Tahoma"/>
                        </a:rPr>
                        <a:t>T</a:t>
                      </a:r>
                      <a:r>
                        <a:rPr sz="1000" b="1" dirty="0">
                          <a:solidFill>
                            <a:srgbClr val="FFFFFF"/>
                          </a:solidFill>
                          <a:latin typeface="Tahoma"/>
                          <a:cs typeface="Tahoma"/>
                        </a:rPr>
                        <a:t>S</a:t>
                      </a:r>
                      <a:endParaRPr sz="1000">
                        <a:latin typeface="Tahoma"/>
                        <a:cs typeface="Tahoma"/>
                      </a:endParaRPr>
                    </a:p>
                  </a:txBody>
                  <a:tcPr marL="0" marR="0" marT="31750" marB="0">
                    <a:solidFill>
                      <a:srgbClr val="0054A4"/>
                    </a:solidFill>
                  </a:tcPr>
                </a:tc>
                <a:tc>
                  <a:txBody>
                    <a:bodyPr/>
                    <a:lstStyle/>
                    <a:p>
                      <a:pPr marL="153035">
                        <a:lnSpc>
                          <a:spcPct val="100000"/>
                        </a:lnSpc>
                        <a:spcBef>
                          <a:spcPts val="250"/>
                        </a:spcBef>
                      </a:pPr>
                      <a:r>
                        <a:rPr sz="1000" b="1" spc="45" dirty="0">
                          <a:solidFill>
                            <a:srgbClr val="FFFFFF"/>
                          </a:solidFill>
                          <a:latin typeface="Tahoma"/>
                          <a:cs typeface="Tahoma"/>
                        </a:rPr>
                        <a:t>FOLLOW</a:t>
                      </a:r>
                      <a:r>
                        <a:rPr sz="1000" b="1" spc="-55" dirty="0">
                          <a:solidFill>
                            <a:srgbClr val="FFFFFF"/>
                          </a:solidFill>
                          <a:latin typeface="Tahoma"/>
                          <a:cs typeface="Tahoma"/>
                        </a:rPr>
                        <a:t> </a:t>
                      </a:r>
                      <a:r>
                        <a:rPr sz="1000" b="1" spc="15" dirty="0">
                          <a:solidFill>
                            <a:srgbClr val="FFFFFF"/>
                          </a:solidFill>
                          <a:latin typeface="Tahoma"/>
                          <a:cs typeface="Tahoma"/>
                        </a:rPr>
                        <a:t>UPS</a:t>
                      </a:r>
                      <a:endParaRPr sz="1000">
                        <a:latin typeface="Tahoma"/>
                        <a:cs typeface="Tahoma"/>
                      </a:endParaRPr>
                    </a:p>
                  </a:txBody>
                  <a:tcPr marL="0" marR="0" marT="31750" marB="0">
                    <a:solidFill>
                      <a:srgbClr val="0054A4"/>
                    </a:solidFill>
                  </a:tcPr>
                </a:tc>
                <a:tc>
                  <a:txBody>
                    <a:bodyPr/>
                    <a:lstStyle/>
                    <a:p>
                      <a:pPr marL="514350"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3220" marR="103505"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8" name="object 8"/>
          <p:cNvSpPr txBox="1"/>
          <p:nvPr/>
        </p:nvSpPr>
        <p:spPr>
          <a:xfrm>
            <a:off x="901700" y="3398513"/>
            <a:ext cx="1122045" cy="193040"/>
          </a:xfrm>
          <a:prstGeom prst="rect">
            <a:avLst/>
          </a:prstGeom>
        </p:spPr>
        <p:txBody>
          <a:bodyPr vert="horz" wrap="square" lIns="0" tIns="12700" rIns="0" bIns="0" rtlCol="0">
            <a:spAutoFit/>
          </a:bodyPr>
          <a:lstStyle/>
          <a:p>
            <a:pPr marL="12700">
              <a:lnSpc>
                <a:spcPct val="100000"/>
              </a:lnSpc>
              <a:spcBef>
                <a:spcPts val="100"/>
              </a:spcBef>
            </a:pPr>
            <a:r>
              <a:rPr sz="1100" b="1" spc="35" dirty="0">
                <a:solidFill>
                  <a:srgbClr val="231F20"/>
                </a:solidFill>
                <a:latin typeface="Tahoma"/>
                <a:cs typeface="Tahoma"/>
              </a:rPr>
              <a:t>OPEN</a:t>
            </a:r>
            <a:r>
              <a:rPr sz="1100" b="1" spc="-80" dirty="0">
                <a:solidFill>
                  <a:srgbClr val="231F20"/>
                </a:solidFill>
                <a:latin typeface="Tahoma"/>
                <a:cs typeface="Tahoma"/>
              </a:rPr>
              <a:t> </a:t>
            </a:r>
            <a:r>
              <a:rPr sz="1100" b="1" spc="15" dirty="0">
                <a:solidFill>
                  <a:srgbClr val="231F20"/>
                </a:solidFill>
                <a:latin typeface="Tahoma"/>
                <a:cs typeface="Tahoma"/>
              </a:rPr>
              <a:t>HOUSES:</a:t>
            </a:r>
            <a:endParaRPr sz="1100">
              <a:latin typeface="Tahoma"/>
              <a:cs typeface="Tahoma"/>
            </a:endParaRPr>
          </a:p>
        </p:txBody>
      </p:sp>
      <p:graphicFrame>
        <p:nvGraphicFramePr>
          <p:cNvPr id="9" name="object 9"/>
          <p:cNvGraphicFramePr>
            <a:graphicFrameLocks noGrp="1"/>
          </p:cNvGraphicFramePr>
          <p:nvPr/>
        </p:nvGraphicFramePr>
        <p:xfrm>
          <a:off x="914400" y="3601713"/>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278130" marR="162560" indent="-107950">
                        <a:lnSpc>
                          <a:spcPct val="100000"/>
                        </a:lnSpc>
                        <a:spcBef>
                          <a:spcPts val="250"/>
                        </a:spcBef>
                      </a:pPr>
                      <a:r>
                        <a:rPr sz="1000" b="1" dirty="0">
                          <a:solidFill>
                            <a:srgbClr val="FFFFFF"/>
                          </a:solidFill>
                          <a:latin typeface="Tahoma"/>
                          <a:cs typeface="Tahoma"/>
                        </a:rPr>
                        <a:t>NUMBER  </a:t>
                      </a:r>
                      <a:r>
                        <a:rPr sz="1000" b="1" spc="25" dirty="0">
                          <a:solidFill>
                            <a:srgbClr val="FFFFFF"/>
                          </a:solidFill>
                          <a:latin typeface="Tahoma"/>
                          <a:cs typeface="Tahoma"/>
                        </a:rPr>
                        <a:t>HELD</a:t>
                      </a:r>
                      <a:endParaRPr sz="1000">
                        <a:latin typeface="Tahoma"/>
                        <a:cs typeface="Tahoma"/>
                      </a:endParaRPr>
                    </a:p>
                  </a:txBody>
                  <a:tcPr marL="0" marR="0" marT="31750" marB="0">
                    <a:solidFill>
                      <a:srgbClr val="0054A4"/>
                    </a:solidFill>
                  </a:tcPr>
                </a:tc>
                <a:tc>
                  <a:txBody>
                    <a:bodyPr/>
                    <a:lstStyle/>
                    <a:p>
                      <a:pPr marL="259715" marR="252729" indent="132715">
                        <a:lnSpc>
                          <a:spcPct val="100000"/>
                        </a:lnSpc>
                        <a:spcBef>
                          <a:spcPts val="250"/>
                        </a:spcBef>
                      </a:pPr>
                      <a:r>
                        <a:rPr sz="1000" b="1" spc="-15" dirty="0">
                          <a:solidFill>
                            <a:srgbClr val="FFFFFF"/>
                          </a:solidFill>
                          <a:latin typeface="Tahoma"/>
                          <a:cs typeface="Tahoma"/>
                        </a:rPr>
                        <a:t>UNITS </a:t>
                      </a:r>
                      <a:r>
                        <a:rPr sz="1000" b="1" spc="-10" dirty="0">
                          <a:solidFill>
                            <a:srgbClr val="FFFFFF"/>
                          </a:solidFill>
                          <a:latin typeface="Tahoma"/>
                          <a:cs typeface="Tahoma"/>
                        </a:rPr>
                        <a:t> </a:t>
                      </a:r>
                      <a:r>
                        <a:rPr sz="1000" b="1" dirty="0">
                          <a:solidFill>
                            <a:srgbClr val="FFFFFF"/>
                          </a:solidFill>
                          <a:latin typeface="Tahoma"/>
                          <a:cs typeface="Tahoma"/>
                        </a:rPr>
                        <a:t>THROUGH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259"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10" name="object 10"/>
          <p:cNvSpPr txBox="1"/>
          <p:nvPr/>
        </p:nvSpPr>
        <p:spPr>
          <a:xfrm>
            <a:off x="901700" y="4305291"/>
            <a:ext cx="1480185" cy="193040"/>
          </a:xfrm>
          <a:prstGeom prst="rect">
            <a:avLst/>
          </a:prstGeom>
        </p:spPr>
        <p:txBody>
          <a:bodyPr vert="horz" wrap="square" lIns="0" tIns="12700" rIns="0" bIns="0" rtlCol="0">
            <a:spAutoFit/>
          </a:bodyPr>
          <a:lstStyle/>
          <a:p>
            <a:pPr marL="12700">
              <a:lnSpc>
                <a:spcPct val="100000"/>
              </a:lnSpc>
              <a:spcBef>
                <a:spcPts val="100"/>
              </a:spcBef>
            </a:pPr>
            <a:r>
              <a:rPr sz="1100" b="1" spc="15" dirty="0">
                <a:solidFill>
                  <a:srgbClr val="231F20"/>
                </a:solidFill>
                <a:latin typeface="Tahoma"/>
                <a:cs typeface="Tahoma"/>
              </a:rPr>
              <a:t>NETWORK/SPHERE:</a:t>
            </a:r>
            <a:endParaRPr sz="1100">
              <a:latin typeface="Tahoma"/>
              <a:cs typeface="Tahoma"/>
            </a:endParaRPr>
          </a:p>
        </p:txBody>
      </p:sp>
      <p:graphicFrame>
        <p:nvGraphicFramePr>
          <p:cNvPr id="11" name="object 11"/>
          <p:cNvGraphicFramePr>
            <a:graphicFrameLocks noGrp="1"/>
          </p:cNvGraphicFramePr>
          <p:nvPr/>
        </p:nvGraphicFramePr>
        <p:xfrm>
          <a:off x="914400" y="4508491"/>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12" name="object 12"/>
          <p:cNvSpPr txBox="1"/>
          <p:nvPr/>
        </p:nvSpPr>
        <p:spPr>
          <a:xfrm>
            <a:off x="901700" y="5212067"/>
            <a:ext cx="933450" cy="193040"/>
          </a:xfrm>
          <a:prstGeom prst="rect">
            <a:avLst/>
          </a:prstGeom>
        </p:spPr>
        <p:txBody>
          <a:bodyPr vert="horz" wrap="square" lIns="0" tIns="12700" rIns="0" bIns="0" rtlCol="0">
            <a:spAutoFit/>
          </a:bodyPr>
          <a:lstStyle/>
          <a:p>
            <a:pPr marL="12700">
              <a:lnSpc>
                <a:spcPct val="100000"/>
              </a:lnSpc>
              <a:spcBef>
                <a:spcPts val="100"/>
              </a:spcBef>
            </a:pPr>
            <a:r>
              <a:rPr sz="1100" b="1" spc="15" dirty="0">
                <a:solidFill>
                  <a:srgbClr val="231F20"/>
                </a:solidFill>
                <a:latin typeface="Tahoma"/>
                <a:cs typeface="Tahoma"/>
              </a:rPr>
              <a:t>FARM</a:t>
            </a:r>
            <a:r>
              <a:rPr sz="1100" b="1" spc="-75" dirty="0">
                <a:solidFill>
                  <a:srgbClr val="231F20"/>
                </a:solidFill>
                <a:latin typeface="Tahoma"/>
                <a:cs typeface="Tahoma"/>
              </a:rPr>
              <a:t> </a:t>
            </a:r>
            <a:r>
              <a:rPr sz="1100" b="1" spc="40" dirty="0">
                <a:solidFill>
                  <a:srgbClr val="231F20"/>
                </a:solidFill>
                <a:latin typeface="Tahoma"/>
                <a:cs typeface="Tahoma"/>
              </a:rPr>
              <a:t>AREA:</a:t>
            </a:r>
            <a:endParaRPr sz="1100">
              <a:latin typeface="Tahoma"/>
              <a:cs typeface="Tahoma"/>
            </a:endParaRPr>
          </a:p>
        </p:txBody>
      </p:sp>
      <p:graphicFrame>
        <p:nvGraphicFramePr>
          <p:cNvPr id="13" name="object 13"/>
          <p:cNvGraphicFramePr>
            <a:graphicFrameLocks noGrp="1"/>
          </p:cNvGraphicFramePr>
          <p:nvPr/>
        </p:nvGraphicFramePr>
        <p:xfrm>
          <a:off x="914400" y="5415267"/>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14" name="object 14"/>
          <p:cNvSpPr txBox="1"/>
          <p:nvPr/>
        </p:nvSpPr>
        <p:spPr>
          <a:xfrm>
            <a:off x="901700" y="6118844"/>
            <a:ext cx="1448435" cy="193040"/>
          </a:xfrm>
          <a:prstGeom prst="rect">
            <a:avLst/>
          </a:prstGeom>
        </p:spPr>
        <p:txBody>
          <a:bodyPr vert="horz" wrap="square" lIns="0" tIns="12700" rIns="0" bIns="0" rtlCol="0">
            <a:spAutoFit/>
          </a:bodyPr>
          <a:lstStyle/>
          <a:p>
            <a:pPr marL="12700">
              <a:lnSpc>
                <a:spcPct val="100000"/>
              </a:lnSpc>
              <a:spcBef>
                <a:spcPts val="100"/>
              </a:spcBef>
            </a:pPr>
            <a:r>
              <a:rPr sz="1100" b="1" spc="30" dirty="0">
                <a:solidFill>
                  <a:srgbClr val="231F20"/>
                </a:solidFill>
                <a:latin typeface="Tahoma"/>
                <a:cs typeface="Tahoma"/>
              </a:rPr>
              <a:t>JUST</a:t>
            </a:r>
            <a:r>
              <a:rPr sz="1100" b="1" spc="-40" dirty="0">
                <a:solidFill>
                  <a:srgbClr val="231F20"/>
                </a:solidFill>
                <a:latin typeface="Tahoma"/>
                <a:cs typeface="Tahoma"/>
              </a:rPr>
              <a:t> </a:t>
            </a:r>
            <a:r>
              <a:rPr sz="1100" b="1" spc="-10" dirty="0">
                <a:solidFill>
                  <a:srgbClr val="231F20"/>
                </a:solidFill>
                <a:latin typeface="Tahoma"/>
                <a:cs typeface="Tahoma"/>
              </a:rPr>
              <a:t>LISTED/SOLD:</a:t>
            </a:r>
            <a:endParaRPr sz="1100">
              <a:latin typeface="Tahoma"/>
              <a:cs typeface="Tahoma"/>
            </a:endParaRPr>
          </a:p>
        </p:txBody>
      </p:sp>
      <p:graphicFrame>
        <p:nvGraphicFramePr>
          <p:cNvPr id="15" name="object 15"/>
          <p:cNvGraphicFramePr>
            <a:graphicFrameLocks noGrp="1"/>
          </p:cNvGraphicFramePr>
          <p:nvPr/>
        </p:nvGraphicFramePr>
        <p:xfrm>
          <a:off x="914400" y="6322044"/>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16" name="object 16"/>
          <p:cNvSpPr txBox="1"/>
          <p:nvPr/>
        </p:nvSpPr>
        <p:spPr>
          <a:xfrm>
            <a:off x="901700" y="7025620"/>
            <a:ext cx="2123440" cy="193040"/>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231F20"/>
                </a:solidFill>
                <a:latin typeface="Tahoma"/>
                <a:cs typeface="Tahoma"/>
              </a:rPr>
              <a:t>HOME</a:t>
            </a:r>
            <a:r>
              <a:rPr sz="1100" b="1" spc="-35" dirty="0">
                <a:solidFill>
                  <a:srgbClr val="231F20"/>
                </a:solidFill>
                <a:latin typeface="Tahoma"/>
                <a:cs typeface="Tahoma"/>
              </a:rPr>
              <a:t> </a:t>
            </a:r>
            <a:r>
              <a:rPr sz="1100" b="1" spc="45" dirty="0">
                <a:solidFill>
                  <a:srgbClr val="231F20"/>
                </a:solidFill>
                <a:latin typeface="Tahoma"/>
                <a:cs typeface="Tahoma"/>
              </a:rPr>
              <a:t>ADS</a:t>
            </a:r>
            <a:r>
              <a:rPr sz="1100" b="1" spc="-30" dirty="0">
                <a:solidFill>
                  <a:srgbClr val="231F20"/>
                </a:solidFill>
                <a:latin typeface="Tahoma"/>
                <a:cs typeface="Tahoma"/>
              </a:rPr>
              <a:t> </a:t>
            </a:r>
            <a:r>
              <a:rPr sz="1100" b="1" spc="45" dirty="0">
                <a:solidFill>
                  <a:srgbClr val="231F20"/>
                </a:solidFill>
                <a:latin typeface="Tahoma"/>
                <a:cs typeface="Tahoma"/>
              </a:rPr>
              <a:t>AND</a:t>
            </a:r>
            <a:r>
              <a:rPr sz="1100" b="1" spc="-30" dirty="0">
                <a:solidFill>
                  <a:srgbClr val="231F20"/>
                </a:solidFill>
                <a:latin typeface="Tahoma"/>
                <a:cs typeface="Tahoma"/>
              </a:rPr>
              <a:t> SIGN </a:t>
            </a:r>
            <a:r>
              <a:rPr sz="1100" b="1" spc="35" dirty="0">
                <a:solidFill>
                  <a:srgbClr val="231F20"/>
                </a:solidFill>
                <a:latin typeface="Tahoma"/>
                <a:cs typeface="Tahoma"/>
              </a:rPr>
              <a:t>CALLS:</a:t>
            </a:r>
            <a:endParaRPr sz="1100">
              <a:latin typeface="Tahoma"/>
              <a:cs typeface="Tahoma"/>
            </a:endParaRPr>
          </a:p>
        </p:txBody>
      </p:sp>
      <p:graphicFrame>
        <p:nvGraphicFramePr>
          <p:cNvPr id="17" name="object 17"/>
          <p:cNvGraphicFramePr>
            <a:graphicFrameLocks noGrp="1"/>
          </p:cNvGraphicFramePr>
          <p:nvPr/>
        </p:nvGraphicFramePr>
        <p:xfrm>
          <a:off x="914400" y="7228820"/>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
        <p:nvSpPr>
          <p:cNvPr id="18" name="object 18"/>
          <p:cNvSpPr txBox="1"/>
          <p:nvPr/>
        </p:nvSpPr>
        <p:spPr>
          <a:xfrm>
            <a:off x="901700" y="7932397"/>
            <a:ext cx="1929764"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1F20"/>
                </a:solidFill>
                <a:latin typeface="Tahoma"/>
                <a:cs typeface="Tahoma"/>
              </a:rPr>
              <a:t>INTERNET/SOCIAL</a:t>
            </a:r>
            <a:r>
              <a:rPr sz="1100" b="1" spc="-60" dirty="0">
                <a:solidFill>
                  <a:srgbClr val="231F20"/>
                </a:solidFill>
                <a:latin typeface="Tahoma"/>
                <a:cs typeface="Tahoma"/>
              </a:rPr>
              <a:t> </a:t>
            </a:r>
            <a:r>
              <a:rPr sz="1100" b="1" spc="-15" dirty="0">
                <a:solidFill>
                  <a:srgbClr val="231F20"/>
                </a:solidFill>
                <a:latin typeface="Tahoma"/>
                <a:cs typeface="Tahoma"/>
              </a:rPr>
              <a:t>MEDIA:</a:t>
            </a:r>
            <a:endParaRPr sz="1100">
              <a:latin typeface="Tahoma"/>
              <a:cs typeface="Tahoma"/>
            </a:endParaRPr>
          </a:p>
        </p:txBody>
      </p:sp>
      <p:graphicFrame>
        <p:nvGraphicFramePr>
          <p:cNvPr id="19" name="object 19"/>
          <p:cNvGraphicFramePr>
            <a:graphicFrameLocks noGrp="1"/>
          </p:cNvGraphicFramePr>
          <p:nvPr/>
        </p:nvGraphicFramePr>
        <p:xfrm>
          <a:off x="914400" y="8135598"/>
          <a:ext cx="5943599" cy="56388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280159">
                  <a:extLst>
                    <a:ext uri="{9D8B030D-6E8A-4147-A177-3AD203B41FA5}">
                      <a16:colId xmlns:a16="http://schemas.microsoft.com/office/drawing/2014/main" val="20002"/>
                    </a:ext>
                  </a:extLst>
                </a:gridCol>
                <a:gridCol w="1280160">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tblGrid>
              <a:tr h="367665">
                <a:tc>
                  <a:txBody>
                    <a:bodyPr/>
                    <a:lstStyle/>
                    <a:p>
                      <a:pPr marL="105410">
                        <a:lnSpc>
                          <a:spcPct val="100000"/>
                        </a:lnSpc>
                        <a:spcBef>
                          <a:spcPts val="250"/>
                        </a:spcBef>
                      </a:pPr>
                      <a:r>
                        <a:rPr sz="1000" b="1" spc="25" dirty="0">
                          <a:solidFill>
                            <a:srgbClr val="FFFFFF"/>
                          </a:solidFill>
                          <a:latin typeface="Tahoma"/>
                          <a:cs typeface="Tahoma"/>
                        </a:rPr>
                        <a:t>ATTEMPTS</a:t>
                      </a:r>
                      <a:endParaRPr sz="1000">
                        <a:latin typeface="Tahoma"/>
                        <a:cs typeface="Tahoma"/>
                      </a:endParaRPr>
                    </a:p>
                  </a:txBody>
                  <a:tcPr marL="0" marR="0" marT="31750" marB="0">
                    <a:solidFill>
                      <a:srgbClr val="0054A4"/>
                    </a:solidFill>
                  </a:tcPr>
                </a:tc>
                <a:tc>
                  <a:txBody>
                    <a:bodyPr/>
                    <a:lstStyle/>
                    <a:p>
                      <a:pPr marL="118745">
                        <a:lnSpc>
                          <a:spcPct val="100000"/>
                        </a:lnSpc>
                        <a:spcBef>
                          <a:spcPts val="250"/>
                        </a:spcBef>
                      </a:pPr>
                      <a:r>
                        <a:rPr sz="1000" b="1" spc="30" dirty="0">
                          <a:solidFill>
                            <a:srgbClr val="FFFFFF"/>
                          </a:solidFill>
                          <a:latin typeface="Tahoma"/>
                          <a:cs typeface="Tahoma"/>
                        </a:rPr>
                        <a:t>SPOKEN</a:t>
                      </a:r>
                      <a:r>
                        <a:rPr sz="1000" b="1" spc="-50" dirty="0">
                          <a:solidFill>
                            <a:srgbClr val="FFFFFF"/>
                          </a:solidFill>
                          <a:latin typeface="Tahoma"/>
                          <a:cs typeface="Tahoma"/>
                        </a:rPr>
                        <a:t> </a:t>
                      </a:r>
                      <a:r>
                        <a:rPr sz="1000" b="1" spc="-10" dirty="0">
                          <a:solidFill>
                            <a:srgbClr val="FFFFFF"/>
                          </a:solidFill>
                          <a:latin typeface="Tahoma"/>
                          <a:cs typeface="Tahoma"/>
                        </a:rPr>
                        <a:t>WITH</a:t>
                      </a:r>
                      <a:endParaRPr sz="1000">
                        <a:latin typeface="Tahoma"/>
                        <a:cs typeface="Tahoma"/>
                      </a:endParaRPr>
                    </a:p>
                  </a:txBody>
                  <a:tcPr marL="0" marR="0" marT="31750" marB="0">
                    <a:solidFill>
                      <a:srgbClr val="0054A4"/>
                    </a:solidFill>
                  </a:tcPr>
                </a:tc>
                <a:tc>
                  <a:txBody>
                    <a:bodyPr/>
                    <a:lstStyle/>
                    <a:p>
                      <a:pPr marL="513715" marR="80010" indent="-426720">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a:t>
                      </a:r>
                      <a:r>
                        <a:rPr sz="1000" b="1" spc="35" dirty="0">
                          <a:solidFill>
                            <a:srgbClr val="FFFFFF"/>
                          </a:solidFill>
                          <a:latin typeface="Tahoma"/>
                          <a:cs typeface="Tahoma"/>
                        </a:rPr>
                        <a:t>SET</a:t>
                      </a:r>
                      <a:endParaRPr sz="1000">
                        <a:latin typeface="Tahoma"/>
                        <a:cs typeface="Tahoma"/>
                      </a:endParaRPr>
                    </a:p>
                  </a:txBody>
                  <a:tcPr marL="0" marR="0" marT="31750" marB="0">
                    <a:solidFill>
                      <a:srgbClr val="0054A4"/>
                    </a:solidFill>
                  </a:tcPr>
                </a:tc>
                <a:tc>
                  <a:txBody>
                    <a:bodyPr/>
                    <a:lstStyle/>
                    <a:p>
                      <a:pPr marL="429895" marR="80010" indent="-342265">
                        <a:lnSpc>
                          <a:spcPct val="100000"/>
                        </a:lnSpc>
                        <a:spcBef>
                          <a:spcPts val="250"/>
                        </a:spcBef>
                      </a:pPr>
                      <a:r>
                        <a:rPr sz="1000" b="1" dirty="0">
                          <a:solidFill>
                            <a:srgbClr val="FFFFFF"/>
                          </a:solidFill>
                          <a:latin typeface="Tahoma"/>
                          <a:cs typeface="Tahoma"/>
                        </a:rPr>
                        <a:t>PRESEN</a:t>
                      </a:r>
                      <a:r>
                        <a:rPr sz="1000" b="1" spc="-90" dirty="0">
                          <a:solidFill>
                            <a:srgbClr val="FFFFFF"/>
                          </a:solidFill>
                          <a:latin typeface="Tahoma"/>
                          <a:cs typeface="Tahoma"/>
                        </a:rPr>
                        <a:t>TA</a:t>
                      </a:r>
                      <a:r>
                        <a:rPr sz="1000" b="1" dirty="0">
                          <a:solidFill>
                            <a:srgbClr val="FFFFFF"/>
                          </a:solidFill>
                          <a:latin typeface="Tahoma"/>
                          <a:cs typeface="Tahoma"/>
                        </a:rPr>
                        <a:t>TIONS  GIVEN</a:t>
                      </a:r>
                      <a:endParaRPr sz="1000">
                        <a:latin typeface="Tahoma"/>
                        <a:cs typeface="Tahoma"/>
                      </a:endParaRPr>
                    </a:p>
                  </a:txBody>
                  <a:tcPr marL="0" marR="0" marT="31750" marB="0">
                    <a:solidFill>
                      <a:srgbClr val="0054A4"/>
                    </a:solidFill>
                  </a:tcPr>
                </a:tc>
                <a:tc>
                  <a:txBody>
                    <a:bodyPr/>
                    <a:lstStyle/>
                    <a:p>
                      <a:pPr marL="362585" marR="104139" indent="-251460">
                        <a:lnSpc>
                          <a:spcPct val="100000"/>
                        </a:lnSpc>
                        <a:spcBef>
                          <a:spcPts val="250"/>
                        </a:spcBef>
                      </a:pPr>
                      <a:r>
                        <a:rPr sz="1000" b="1" dirty="0">
                          <a:solidFill>
                            <a:srgbClr val="FFFFFF"/>
                          </a:solidFill>
                          <a:latin typeface="Tahoma"/>
                          <a:cs typeface="Tahoma"/>
                        </a:rPr>
                        <a:t>T</a:t>
                      </a:r>
                      <a:r>
                        <a:rPr sz="1000" b="1" spc="-15" dirty="0">
                          <a:solidFill>
                            <a:srgbClr val="FFFFFF"/>
                          </a:solidFill>
                          <a:latin typeface="Tahoma"/>
                          <a:cs typeface="Tahoma"/>
                        </a:rPr>
                        <a:t>R</a:t>
                      </a:r>
                      <a:r>
                        <a:rPr sz="1000" b="1" dirty="0">
                          <a:solidFill>
                            <a:srgbClr val="FFFFFF"/>
                          </a:solidFill>
                          <a:latin typeface="Tahoma"/>
                          <a:cs typeface="Tahoma"/>
                        </a:rPr>
                        <a:t>AN</a:t>
                      </a:r>
                      <a:r>
                        <a:rPr sz="1000" b="1" spc="-15" dirty="0">
                          <a:solidFill>
                            <a:srgbClr val="FFFFFF"/>
                          </a:solidFill>
                          <a:latin typeface="Tahoma"/>
                          <a:cs typeface="Tahoma"/>
                        </a:rPr>
                        <a:t>S</a:t>
                      </a:r>
                      <a:r>
                        <a:rPr sz="1000" b="1" spc="-45" dirty="0">
                          <a:solidFill>
                            <a:srgbClr val="FFFFFF"/>
                          </a:solidFill>
                          <a:latin typeface="Tahoma"/>
                          <a:cs typeface="Tahoma"/>
                        </a:rPr>
                        <a:t>A</a:t>
                      </a:r>
                      <a:r>
                        <a:rPr sz="1000" b="1" dirty="0">
                          <a:solidFill>
                            <a:srgbClr val="FFFFFF"/>
                          </a:solidFill>
                          <a:latin typeface="Tahoma"/>
                          <a:cs typeface="Tahoma"/>
                        </a:rPr>
                        <a:t>CTIONS  (S</a:t>
                      </a:r>
                      <a:r>
                        <a:rPr sz="1000" b="1" spc="-30" dirty="0">
                          <a:solidFill>
                            <a:srgbClr val="FFFFFF"/>
                          </a:solidFill>
                          <a:latin typeface="Tahoma"/>
                          <a:cs typeface="Tahoma"/>
                        </a:rPr>
                        <a:t> </a:t>
                      </a:r>
                      <a:r>
                        <a:rPr sz="1000" b="1" spc="25" dirty="0">
                          <a:solidFill>
                            <a:srgbClr val="FFFFFF"/>
                          </a:solidFill>
                          <a:latin typeface="Tahoma"/>
                          <a:cs typeface="Tahoma"/>
                        </a:rPr>
                        <a:t>OR</a:t>
                      </a:r>
                      <a:r>
                        <a:rPr sz="1000" b="1" spc="-30" dirty="0">
                          <a:solidFill>
                            <a:srgbClr val="FFFFFF"/>
                          </a:solidFill>
                          <a:latin typeface="Tahoma"/>
                          <a:cs typeface="Tahoma"/>
                        </a:rPr>
                        <a:t> </a:t>
                      </a:r>
                      <a:r>
                        <a:rPr sz="1000" b="1" spc="5" dirty="0">
                          <a:solidFill>
                            <a:srgbClr val="FFFFFF"/>
                          </a:solidFill>
                          <a:latin typeface="Tahoma"/>
                          <a:cs typeface="Tahoma"/>
                        </a:rPr>
                        <a:t>B)</a:t>
                      </a:r>
                      <a:endParaRPr sz="1000">
                        <a:latin typeface="Tahoma"/>
                        <a:cs typeface="Tahoma"/>
                      </a:endParaRPr>
                    </a:p>
                  </a:txBody>
                  <a:tcPr marL="0" marR="0" marT="31750" marB="0">
                    <a:solidFill>
                      <a:srgbClr val="0054A4"/>
                    </a:solidFill>
                  </a:tcPr>
                </a:tc>
                <a:extLst>
                  <a:ext uri="{0D108BD9-81ED-4DB2-BD59-A6C34878D82A}">
                    <a16:rowId xmlns:a16="http://schemas.microsoft.com/office/drawing/2014/main" val="10000"/>
                  </a:ext>
                </a:extLst>
              </a:tr>
              <a:tr h="196215">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54A4"/>
                      </a:solidFill>
                      <a:prstDash val="solid"/>
                    </a:lnL>
                    <a:lnR w="12700">
                      <a:solidFill>
                        <a:srgbClr val="0054A4"/>
                      </a:solidFill>
                      <a:prstDash val="solid"/>
                    </a:lnR>
                    <a:lnB w="12700">
                      <a:solidFill>
                        <a:srgbClr val="0054A4"/>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p:nvPr/>
        </p:nvSpPr>
        <p:spPr>
          <a:xfrm>
            <a:off x="914400" y="4213857"/>
            <a:ext cx="5943600" cy="0"/>
          </a:xfrm>
          <a:custGeom>
            <a:avLst/>
            <a:gdLst/>
            <a:ahLst/>
            <a:cxnLst/>
            <a:rect l="l" t="t" r="r" b="b"/>
            <a:pathLst>
              <a:path w="5943600">
                <a:moveTo>
                  <a:pt x="0" y="0"/>
                </a:moveTo>
                <a:lnTo>
                  <a:pt x="5943600" y="0"/>
                </a:lnTo>
              </a:path>
            </a:pathLst>
          </a:custGeom>
          <a:ln w="11430">
            <a:solidFill>
              <a:srgbClr val="231F20"/>
            </a:solidFill>
          </a:ln>
        </p:spPr>
        <p:txBody>
          <a:bodyPr wrap="square" lIns="0" tIns="0" rIns="0" bIns="0" rtlCol="0"/>
          <a:lstStyle/>
          <a:p>
            <a:endParaRPr/>
          </a:p>
        </p:txBody>
      </p:sp>
      <p:sp>
        <p:nvSpPr>
          <p:cNvPr id="4" name="object 4"/>
          <p:cNvSpPr txBox="1"/>
          <p:nvPr/>
        </p:nvSpPr>
        <p:spPr>
          <a:xfrm>
            <a:off x="901635" y="850900"/>
            <a:ext cx="5850255" cy="2938780"/>
          </a:xfrm>
          <a:prstGeom prst="rect">
            <a:avLst/>
          </a:prstGeom>
        </p:spPr>
        <p:txBody>
          <a:bodyPr vert="horz" wrap="square" lIns="0" tIns="12700" rIns="0" bIns="0" rtlCol="0">
            <a:spAutoFit/>
          </a:bodyPr>
          <a:lstStyle/>
          <a:p>
            <a:pPr marL="118745" algn="ctr">
              <a:lnSpc>
                <a:spcPct val="100000"/>
              </a:lnSpc>
              <a:spcBef>
                <a:spcPts val="100"/>
              </a:spcBef>
            </a:pPr>
            <a:r>
              <a:rPr sz="1600" b="1" u="sng" dirty="0">
                <a:solidFill>
                  <a:srgbClr val="231F20"/>
                </a:solidFill>
                <a:uFill>
                  <a:solidFill>
                    <a:srgbClr val="231F20"/>
                  </a:solidFill>
                </a:uFill>
                <a:latin typeface="Trebuchet MS"/>
                <a:cs typeface="Trebuchet MS"/>
              </a:rPr>
              <a:t>LEVE</a:t>
            </a:r>
            <a:r>
              <a:rPr sz="1600" b="1" u="sng" spc="-25" dirty="0">
                <a:solidFill>
                  <a:srgbClr val="231F20"/>
                </a:solidFill>
                <a:uFill>
                  <a:solidFill>
                    <a:srgbClr val="231F20"/>
                  </a:solidFill>
                </a:uFill>
                <a:latin typeface="Trebuchet MS"/>
                <a:cs typeface="Trebuchet MS"/>
              </a:rPr>
              <a:t>L</a:t>
            </a:r>
            <a:r>
              <a:rPr sz="1600" b="1" u="sng" spc="-85" dirty="0">
                <a:solidFill>
                  <a:srgbClr val="231F20"/>
                </a:solidFill>
                <a:uFill>
                  <a:solidFill>
                    <a:srgbClr val="231F20"/>
                  </a:solidFill>
                </a:uFill>
                <a:latin typeface="Trebuchet MS"/>
                <a:cs typeface="Trebuchet MS"/>
              </a:rPr>
              <a:t> </a:t>
            </a:r>
            <a:r>
              <a:rPr sz="1600" b="1" u="sng" spc="-95" dirty="0">
                <a:solidFill>
                  <a:srgbClr val="231F20"/>
                </a:solidFill>
                <a:uFill>
                  <a:solidFill>
                    <a:srgbClr val="231F20"/>
                  </a:solidFill>
                </a:uFill>
                <a:latin typeface="Trebuchet MS"/>
                <a:cs typeface="Trebuchet MS"/>
              </a:rPr>
              <a:t>1</a:t>
            </a:r>
            <a:r>
              <a:rPr sz="1600" b="1" u="sng" spc="-85"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a:t>
            </a:r>
            <a:r>
              <a:rPr sz="1600" b="1" u="sng" spc="-15" dirty="0">
                <a:solidFill>
                  <a:srgbClr val="231F20"/>
                </a:solidFill>
                <a:uFill>
                  <a:solidFill>
                    <a:srgbClr val="231F20"/>
                  </a:solidFill>
                </a:uFill>
                <a:latin typeface="Trebuchet MS"/>
                <a:cs typeface="Trebuchet MS"/>
              </a:rPr>
              <a:t>*</a:t>
            </a:r>
            <a:r>
              <a:rPr sz="1600" b="1" u="sng" spc="-25" dirty="0">
                <a:solidFill>
                  <a:srgbClr val="231F20"/>
                </a:solidFill>
                <a:uFill>
                  <a:solidFill>
                    <a:srgbClr val="231F20"/>
                  </a:solidFill>
                </a:uFill>
                <a:latin typeface="Trebuchet MS"/>
                <a:cs typeface="Trebuchet MS"/>
              </a:rPr>
              <a:t>T</a:t>
            </a:r>
            <a:r>
              <a:rPr sz="1600" b="1" u="sng" spc="170" dirty="0">
                <a:solidFill>
                  <a:srgbClr val="231F20"/>
                </a:solidFill>
                <a:uFill>
                  <a:solidFill>
                    <a:srgbClr val="231F20"/>
                  </a:solidFill>
                </a:uFill>
                <a:latin typeface="Trebuchet MS"/>
                <a:cs typeface="Trebuchet MS"/>
              </a:rPr>
              <a:t>OO</a:t>
            </a:r>
            <a:r>
              <a:rPr sz="1600" b="1" u="sng" spc="-180" dirty="0">
                <a:solidFill>
                  <a:srgbClr val="231F20"/>
                </a:solidFill>
                <a:uFill>
                  <a:solidFill>
                    <a:srgbClr val="231F20"/>
                  </a:solidFill>
                </a:uFill>
                <a:latin typeface="Trebuchet MS"/>
                <a:cs typeface="Trebuchet MS"/>
              </a:rPr>
              <a:t>L</a:t>
            </a:r>
            <a:r>
              <a:rPr sz="1600" b="1" u="sng" spc="-30" dirty="0">
                <a:solidFill>
                  <a:srgbClr val="231F20"/>
                </a:solidFill>
                <a:uFill>
                  <a:solidFill>
                    <a:srgbClr val="231F20"/>
                  </a:solidFill>
                </a:uFill>
                <a:latin typeface="Trebuchet MS"/>
                <a:cs typeface="Trebuchet MS"/>
              </a:rPr>
              <a:t>*)</a:t>
            </a:r>
            <a:endParaRPr sz="1600">
              <a:latin typeface="Trebuchet MS"/>
              <a:cs typeface="Trebuchet MS"/>
            </a:endParaRPr>
          </a:p>
          <a:p>
            <a:pPr marL="118745" algn="ctr">
              <a:lnSpc>
                <a:spcPct val="100000"/>
              </a:lnSpc>
              <a:spcBef>
                <a:spcPts val="1220"/>
              </a:spcBef>
            </a:pPr>
            <a:r>
              <a:rPr sz="1100" b="1" spc="25" dirty="0">
                <a:solidFill>
                  <a:srgbClr val="E31836"/>
                </a:solidFill>
                <a:latin typeface="Lucida Sans"/>
                <a:cs typeface="Lucida Sans"/>
              </a:rPr>
              <a:t>Weekly</a:t>
            </a:r>
            <a:r>
              <a:rPr sz="1100" b="1" spc="-45" dirty="0">
                <a:solidFill>
                  <a:srgbClr val="E31836"/>
                </a:solidFill>
                <a:latin typeface="Lucida Sans"/>
                <a:cs typeface="Lucida Sans"/>
              </a:rPr>
              <a:t> </a:t>
            </a:r>
            <a:r>
              <a:rPr sz="1100" b="1" spc="-5" dirty="0">
                <a:solidFill>
                  <a:srgbClr val="E31836"/>
                </a:solidFill>
                <a:latin typeface="Lucida Sans"/>
                <a:cs typeface="Lucida Sans"/>
              </a:rPr>
              <a:t>Summary</a:t>
            </a:r>
            <a:r>
              <a:rPr sz="1100" b="1" spc="-45" dirty="0">
                <a:solidFill>
                  <a:srgbClr val="E31836"/>
                </a:solidFill>
                <a:latin typeface="Lucida Sans"/>
                <a:cs typeface="Lucida Sans"/>
              </a:rPr>
              <a:t> </a:t>
            </a:r>
            <a:r>
              <a:rPr sz="1100" b="1" spc="10" dirty="0">
                <a:solidFill>
                  <a:srgbClr val="E31836"/>
                </a:solidFill>
                <a:latin typeface="Lucida Sans"/>
                <a:cs typeface="Lucida Sans"/>
              </a:rPr>
              <a:t>Report</a:t>
            </a:r>
            <a:endParaRPr sz="1100">
              <a:latin typeface="Lucida Sans"/>
              <a:cs typeface="Lucida Sans"/>
            </a:endParaRPr>
          </a:p>
          <a:p>
            <a:pPr>
              <a:lnSpc>
                <a:spcPct val="100000"/>
              </a:lnSpc>
              <a:spcBef>
                <a:spcPts val="20"/>
              </a:spcBef>
            </a:pPr>
            <a:endParaRPr sz="1100">
              <a:latin typeface="Lucida Sans"/>
              <a:cs typeface="Lucida Sans"/>
            </a:endParaRPr>
          </a:p>
          <a:p>
            <a:pPr marL="12700">
              <a:lnSpc>
                <a:spcPct val="100000"/>
              </a:lnSpc>
              <a:spcBef>
                <a:spcPts val="5"/>
              </a:spcBef>
              <a:tabLst>
                <a:tab pos="2755900" algn="l"/>
              </a:tabLst>
            </a:pPr>
            <a:r>
              <a:rPr sz="1100" spc="5" dirty="0">
                <a:solidFill>
                  <a:srgbClr val="231F20"/>
                </a:solidFill>
                <a:latin typeface="Century Gothic"/>
                <a:cs typeface="Century Gothic"/>
              </a:rPr>
              <a:t>Week</a:t>
            </a:r>
            <a:r>
              <a:rPr sz="1100" spc="-1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a:lnSpc>
                <a:spcPct val="100000"/>
              </a:lnSpc>
              <a:spcBef>
                <a:spcPts val="50"/>
              </a:spcBef>
            </a:pPr>
            <a:endParaRPr sz="1100">
              <a:latin typeface="Times New Roman"/>
              <a:cs typeface="Times New Roman"/>
            </a:endParaRPr>
          </a:p>
          <a:p>
            <a:pPr marL="12700">
              <a:lnSpc>
                <a:spcPct val="100000"/>
              </a:lnSpc>
              <a:spcBef>
                <a:spcPts val="5"/>
              </a:spcBef>
              <a:tabLst>
                <a:tab pos="2058670"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45" dirty="0">
                <a:solidFill>
                  <a:srgbClr val="231F20"/>
                </a:solidFill>
                <a:latin typeface="Century Gothic"/>
                <a:cs typeface="Century Gothic"/>
              </a:rPr>
              <a:t>work</a:t>
            </a:r>
            <a:r>
              <a:rPr sz="1100" u="sng" spc="45" dirty="0">
                <a:solidFill>
                  <a:srgbClr val="231F20"/>
                </a:solidFill>
                <a:uFill>
                  <a:solidFill>
                    <a:srgbClr val="231F20"/>
                  </a:solidFill>
                </a:uFill>
                <a:latin typeface="Times New Roman"/>
                <a:cs typeface="Times New Roman"/>
              </a:rPr>
              <a:t>	</a:t>
            </a:r>
            <a:r>
              <a:rPr sz="1100" spc="45" dirty="0">
                <a:solidFill>
                  <a:srgbClr val="231F20"/>
                </a:solidFill>
                <a:latin typeface="Century Gothic"/>
                <a:cs typeface="Century Gothic"/>
              </a:rPr>
              <a:t>hours</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a:lnSpc>
                <a:spcPct val="100000"/>
              </a:lnSpc>
              <a:tabLst>
                <a:tab pos="1969770" algn="l"/>
                <a:tab pos="4118610"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spc="35"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20" dirty="0">
                <a:solidFill>
                  <a:srgbClr val="231F20"/>
                </a:solidFill>
                <a:latin typeface="Century Gothic"/>
                <a:cs typeface="Century Gothic"/>
              </a:rPr>
              <a:t>take</a:t>
            </a:r>
            <a:r>
              <a:rPr sz="1100" u="sng" spc="-20" dirty="0">
                <a:solidFill>
                  <a:srgbClr val="231F20"/>
                </a:solidFill>
                <a:uFill>
                  <a:solidFill>
                    <a:srgbClr val="231F20"/>
                  </a:solidFill>
                </a:uFill>
                <a:latin typeface="Times New Roman"/>
                <a:cs typeface="Times New Roman"/>
              </a:rPr>
              <a:t>	</a:t>
            </a:r>
            <a:r>
              <a:rPr sz="1100" spc="75" dirty="0">
                <a:solidFill>
                  <a:srgbClr val="231F20"/>
                </a:solidFill>
                <a:latin typeface="Century Gothic"/>
                <a:cs typeface="Century Gothic"/>
              </a:rPr>
              <a:t>Listings</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35" dirty="0">
                <a:solidFill>
                  <a:srgbClr val="231F20"/>
                </a:solidFill>
                <a:latin typeface="Century Gothic"/>
                <a:cs typeface="Century Gothic"/>
              </a:rPr>
              <a:t>write</a:t>
            </a:r>
            <a:r>
              <a:rPr sz="1100" u="sng" spc="35" dirty="0">
                <a:solidFill>
                  <a:srgbClr val="231F20"/>
                </a:solidFill>
                <a:uFill>
                  <a:solidFill>
                    <a:srgbClr val="231F20"/>
                  </a:solidFill>
                </a:uFill>
                <a:latin typeface="Times New Roman"/>
                <a:cs typeface="Times New Roman"/>
              </a:rPr>
              <a:t>	</a:t>
            </a:r>
            <a:r>
              <a:rPr sz="1100" spc="40" dirty="0">
                <a:solidFill>
                  <a:srgbClr val="231F20"/>
                </a:solidFill>
                <a:latin typeface="Verdana"/>
                <a:cs typeface="Verdana"/>
              </a:rPr>
              <a:t>Off</a:t>
            </a:r>
            <a:r>
              <a:rPr sz="1100" spc="40" dirty="0">
                <a:solidFill>
                  <a:srgbClr val="231F20"/>
                </a:solidFill>
                <a:latin typeface="Century Gothic"/>
                <a:cs typeface="Century Gothic"/>
              </a:rPr>
              <a:t>ers</a:t>
            </a:r>
            <a:endParaRPr sz="1100">
              <a:latin typeface="Century Gothic"/>
              <a:cs typeface="Century Gothic"/>
            </a:endParaRPr>
          </a:p>
          <a:p>
            <a:pPr marL="12700" marR="216535">
              <a:lnSpc>
                <a:spcPct val="200000"/>
              </a:lnSpc>
              <a:tabLst>
                <a:tab pos="1487170" algn="l"/>
                <a:tab pos="1883410" algn="l"/>
                <a:tab pos="4169410" algn="l"/>
                <a:tab pos="4197350"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u="sng" spc="-20" dirty="0">
                <a:solidFill>
                  <a:srgbClr val="231F20"/>
                </a:solidFill>
                <a:uFill>
                  <a:solidFill>
                    <a:srgbClr val="231F20"/>
                  </a:solidFill>
                </a:uFill>
                <a:latin typeface="Times New Roman"/>
                <a:cs typeface="Times New Roman"/>
              </a:rPr>
              <a:t>	</a:t>
            </a:r>
            <a:r>
              <a:rPr sz="1100" spc="65" dirty="0">
                <a:solidFill>
                  <a:srgbClr val="231F20"/>
                </a:solidFill>
                <a:latin typeface="Century Gothic"/>
                <a:cs typeface="Century Gothic"/>
              </a:rPr>
              <a:t>Listing</a:t>
            </a:r>
            <a:r>
              <a:rPr sz="1100" spc="90" dirty="0">
                <a:solidFill>
                  <a:srgbClr val="231F20"/>
                </a:solidFill>
                <a:latin typeface="Century Gothic"/>
                <a:cs typeface="Century Gothic"/>
              </a:rPr>
              <a:t> </a:t>
            </a:r>
            <a:r>
              <a:rPr sz="1100" spc="10" dirty="0">
                <a:solidFill>
                  <a:srgbClr val="231F20"/>
                </a:solidFill>
                <a:latin typeface="Century Gothic"/>
                <a:cs typeface="Century Gothic"/>
              </a:rPr>
              <a:t>Conversations</a:t>
            </a:r>
            <a:r>
              <a:rPr sz="1100" spc="85" dirty="0">
                <a:solidFill>
                  <a:srgbClr val="231F20"/>
                </a:solidFill>
                <a:latin typeface="Century Gothic"/>
                <a:cs typeface="Century Gothic"/>
              </a:rPr>
              <a:t> </a:t>
            </a:r>
            <a:r>
              <a:rPr sz="1100" spc="-50" dirty="0">
                <a:solidFill>
                  <a:srgbClr val="231F20"/>
                </a:solidFill>
                <a:latin typeface="Century Gothic"/>
                <a:cs typeface="Century Gothic"/>
              </a:rPr>
              <a:t>and</a:t>
            </a:r>
            <a:r>
              <a:rPr sz="1100" u="sng" spc="-50" dirty="0">
                <a:solidFill>
                  <a:srgbClr val="231F20"/>
                </a:solidFill>
                <a:uFill>
                  <a:solidFill>
                    <a:srgbClr val="231F20"/>
                  </a:solidFill>
                </a:uFill>
                <a:latin typeface="Times New Roman"/>
                <a:cs typeface="Times New Roman"/>
              </a:rPr>
              <a:t>		</a:t>
            </a:r>
            <a:r>
              <a:rPr sz="1100" spc="45" dirty="0">
                <a:solidFill>
                  <a:srgbClr val="231F20"/>
                </a:solidFill>
                <a:latin typeface="Century Gothic"/>
                <a:cs typeface="Century Gothic"/>
              </a:rPr>
              <a:t>Buyer</a:t>
            </a:r>
            <a:r>
              <a:rPr sz="1100" dirty="0">
                <a:solidFill>
                  <a:srgbClr val="231F20"/>
                </a:solidFill>
                <a:latin typeface="Century Gothic"/>
                <a:cs typeface="Century Gothic"/>
              </a:rPr>
              <a:t> </a:t>
            </a:r>
            <a:r>
              <a:rPr sz="1100" spc="10" dirty="0">
                <a:solidFill>
                  <a:srgbClr val="231F20"/>
                </a:solidFill>
                <a:latin typeface="Century Gothic"/>
                <a:cs typeface="Century Gothic"/>
              </a:rPr>
              <a:t>Conversations </a:t>
            </a:r>
            <a:r>
              <a:rPr sz="1100" spc="-290" dirty="0">
                <a:solidFill>
                  <a:srgbClr val="231F20"/>
                </a:solidFill>
                <a:latin typeface="Century Gothic"/>
                <a:cs typeface="Century Gothic"/>
              </a:rPr>
              <a:t> </a:t>
            </a:r>
            <a:r>
              <a:rPr sz="1100" dirty="0">
                <a:solidFill>
                  <a:srgbClr val="231F20"/>
                </a:solidFill>
                <a:latin typeface="Century Gothic"/>
                <a:cs typeface="Century Gothic"/>
              </a:rPr>
              <a:t> </a:t>
            </a: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spc="35"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70" dirty="0">
                <a:solidFill>
                  <a:srgbClr val="231F20"/>
                </a:solidFill>
                <a:latin typeface="Century Gothic"/>
                <a:cs typeface="Century Gothic"/>
              </a:rPr>
              <a:t>visit</a:t>
            </a:r>
            <a:r>
              <a:rPr sz="1100" u="sng" spc="70" dirty="0">
                <a:solidFill>
                  <a:srgbClr val="231F20"/>
                </a:solidFill>
                <a:uFill>
                  <a:solidFill>
                    <a:srgbClr val="231F20"/>
                  </a:solidFill>
                </a:uFill>
                <a:latin typeface="Times New Roman"/>
                <a:cs typeface="Times New Roman"/>
              </a:rPr>
              <a:t>		</a:t>
            </a:r>
            <a:r>
              <a:rPr sz="1100" spc="120" dirty="0">
                <a:solidFill>
                  <a:srgbClr val="231F20"/>
                </a:solidFill>
                <a:latin typeface="Century Gothic"/>
                <a:cs typeface="Century Gothic"/>
              </a:rPr>
              <a:t>FSBOs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20" dirty="0">
                <a:solidFill>
                  <a:srgbClr val="231F20"/>
                </a:solidFill>
                <a:latin typeface="Century Gothic"/>
                <a:cs typeface="Century Gothic"/>
              </a:rPr>
              <a:t>call</a:t>
            </a:r>
            <a:r>
              <a:rPr sz="1100" u="sng" spc="-20" dirty="0">
                <a:solidFill>
                  <a:srgbClr val="231F20"/>
                </a:solidFill>
                <a:uFill>
                  <a:solidFill>
                    <a:srgbClr val="231F20"/>
                  </a:solidFill>
                </a:uFill>
                <a:latin typeface="Times New Roman"/>
                <a:cs typeface="Times New Roman"/>
              </a:rPr>
              <a:t>	</a:t>
            </a:r>
            <a:r>
              <a:rPr sz="1100" spc="40" dirty="0">
                <a:solidFill>
                  <a:srgbClr val="231F20"/>
                </a:solidFill>
                <a:latin typeface="Century Gothic"/>
                <a:cs typeface="Century Gothic"/>
              </a:rPr>
              <a:t>Expired</a:t>
            </a:r>
            <a:r>
              <a:rPr sz="1100" spc="20" dirty="0">
                <a:solidFill>
                  <a:srgbClr val="231F20"/>
                </a:solidFill>
                <a:latin typeface="Century Gothic"/>
                <a:cs typeface="Century Gothic"/>
              </a:rPr>
              <a:t> </a:t>
            </a:r>
            <a:r>
              <a:rPr sz="1100" spc="75" dirty="0">
                <a:solidFill>
                  <a:srgbClr val="231F20"/>
                </a:solidFill>
                <a:latin typeface="Century Gothic"/>
                <a:cs typeface="Century Gothic"/>
              </a:rPr>
              <a:t>Listings</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a:lnSpc>
                <a:spcPct val="100000"/>
              </a:lnSpc>
              <a:spcBef>
                <a:spcPts val="5"/>
              </a:spcBef>
              <a:tabLst>
                <a:tab pos="1883410" algn="l"/>
                <a:tab pos="4169410"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5" dirty="0">
                <a:solidFill>
                  <a:srgbClr val="231F20"/>
                </a:solidFill>
                <a:latin typeface="Century Gothic"/>
                <a:cs typeface="Century Gothic"/>
              </a:rPr>
              <a:t> </a:t>
            </a:r>
            <a:r>
              <a:rPr sz="1100" spc="10" dirty="0">
                <a:solidFill>
                  <a:srgbClr val="231F20"/>
                </a:solidFill>
                <a:latin typeface="Century Gothic"/>
                <a:cs typeface="Century Gothic"/>
              </a:rPr>
              <a:t>hold</a:t>
            </a:r>
            <a:r>
              <a:rPr sz="1100" u="sng" spc="10" dirty="0">
                <a:solidFill>
                  <a:srgbClr val="231F20"/>
                </a:solidFill>
                <a:uFill>
                  <a:solidFill>
                    <a:srgbClr val="231F20"/>
                  </a:solidFill>
                </a:uFill>
                <a:latin typeface="Times New Roman"/>
                <a:cs typeface="Times New Roman"/>
              </a:rPr>
              <a:t>	</a:t>
            </a:r>
            <a:r>
              <a:rPr sz="1100" spc="-25" dirty="0">
                <a:solidFill>
                  <a:srgbClr val="231F20"/>
                </a:solidFill>
                <a:latin typeface="Century Gothic"/>
                <a:cs typeface="Century Gothic"/>
              </a:rPr>
              <a:t>Open</a:t>
            </a:r>
            <a:r>
              <a:rPr sz="1100" spc="30" dirty="0">
                <a:solidFill>
                  <a:srgbClr val="231F20"/>
                </a:solidFill>
                <a:latin typeface="Century Gothic"/>
                <a:cs typeface="Century Gothic"/>
              </a:rPr>
              <a:t> </a:t>
            </a:r>
            <a:r>
              <a:rPr sz="1100" spc="40" dirty="0">
                <a:solidFill>
                  <a:srgbClr val="231F20"/>
                </a:solidFill>
                <a:latin typeface="Century Gothic"/>
                <a:cs typeface="Century Gothic"/>
              </a:rPr>
              <a:t>Houses</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20" dirty="0">
                <a:solidFill>
                  <a:srgbClr val="231F20"/>
                </a:solidFill>
                <a:latin typeface="Century Gothic"/>
                <a:cs typeface="Century Gothic"/>
              </a:rPr>
              <a:t>call</a:t>
            </a:r>
            <a:r>
              <a:rPr sz="1100" u="sng" spc="-20" dirty="0">
                <a:solidFill>
                  <a:srgbClr val="231F20"/>
                </a:solidFill>
                <a:uFill>
                  <a:solidFill>
                    <a:srgbClr val="231F20"/>
                  </a:solidFill>
                </a:uFill>
                <a:latin typeface="Times New Roman"/>
                <a:cs typeface="Times New Roman"/>
              </a:rPr>
              <a:t>	</a:t>
            </a:r>
            <a:r>
              <a:rPr sz="1100" spc="-20" dirty="0">
                <a:solidFill>
                  <a:srgbClr val="231F20"/>
                </a:solidFill>
                <a:latin typeface="Century Gothic"/>
                <a:cs typeface="Century Gothic"/>
              </a:rPr>
              <a:t>people</a:t>
            </a:r>
            <a:r>
              <a:rPr sz="1100" spc="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5" dirty="0">
                <a:solidFill>
                  <a:srgbClr val="231F20"/>
                </a:solidFill>
                <a:latin typeface="Century Gothic"/>
                <a:cs typeface="Century Gothic"/>
              </a:rPr>
              <a:t> </a:t>
            </a:r>
            <a:r>
              <a:rPr sz="1100" spc="25" dirty="0">
                <a:solidFill>
                  <a:srgbClr val="231F20"/>
                </a:solidFill>
                <a:latin typeface="Century Gothic"/>
                <a:cs typeface="Century Gothic"/>
              </a:rPr>
              <a:t>my</a:t>
            </a:r>
            <a:r>
              <a:rPr sz="1100" spc="10" dirty="0">
                <a:solidFill>
                  <a:srgbClr val="231F20"/>
                </a:solidFill>
                <a:latin typeface="Century Gothic"/>
                <a:cs typeface="Century Gothic"/>
              </a:rPr>
              <a:t> </a:t>
            </a:r>
            <a:r>
              <a:rPr sz="1100" spc="35" dirty="0">
                <a:solidFill>
                  <a:srgbClr val="231F20"/>
                </a:solidFill>
                <a:latin typeface="Century Gothic"/>
                <a:cs typeface="Century Gothic"/>
              </a:rPr>
              <a:t>Network</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a:lnSpc>
                <a:spcPct val="100000"/>
              </a:lnSpc>
              <a:tabLst>
                <a:tab pos="1883410" algn="l"/>
                <a:tab pos="4169410"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expect</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0" dirty="0">
                <a:solidFill>
                  <a:srgbClr val="231F20"/>
                </a:solidFill>
                <a:latin typeface="Century Gothic"/>
                <a:cs typeface="Century Gothic"/>
              </a:rPr>
              <a:t> </a:t>
            </a:r>
            <a:r>
              <a:rPr sz="1100" spc="-15" dirty="0">
                <a:solidFill>
                  <a:srgbClr val="231F20"/>
                </a:solidFill>
                <a:latin typeface="Century Gothic"/>
                <a:cs typeface="Century Gothic"/>
              </a:rPr>
              <a:t>call</a:t>
            </a:r>
            <a:r>
              <a:rPr sz="1100" u="sng" spc="-15" dirty="0">
                <a:solidFill>
                  <a:srgbClr val="231F20"/>
                </a:solidFill>
                <a:uFill>
                  <a:solidFill>
                    <a:srgbClr val="231F20"/>
                  </a:solidFill>
                </a:uFill>
                <a:latin typeface="Times New Roman"/>
                <a:cs typeface="Times New Roman"/>
              </a:rPr>
              <a:t>	</a:t>
            </a:r>
            <a:r>
              <a:rPr sz="1100" spc="-20" dirty="0">
                <a:solidFill>
                  <a:srgbClr val="231F20"/>
                </a:solidFill>
                <a:latin typeface="Century Gothic"/>
                <a:cs typeface="Century Gothic"/>
              </a:rPr>
              <a:t>people</a:t>
            </a:r>
            <a:r>
              <a:rPr sz="1100" spc="40" dirty="0">
                <a:solidFill>
                  <a:srgbClr val="231F20"/>
                </a:solidFill>
                <a:latin typeface="Century Gothic"/>
                <a:cs typeface="Century Gothic"/>
              </a:rPr>
              <a:t> </a:t>
            </a:r>
            <a:r>
              <a:rPr sz="1100" spc="-10" dirty="0">
                <a:solidFill>
                  <a:srgbClr val="231F20"/>
                </a:solidFill>
                <a:latin typeface="Century Gothic"/>
                <a:cs typeface="Century Gothic"/>
              </a:rPr>
              <a:t>around</a:t>
            </a:r>
            <a:r>
              <a:rPr sz="1100" spc="35" dirty="0">
                <a:solidFill>
                  <a:srgbClr val="231F20"/>
                </a:solidFill>
                <a:latin typeface="Century Gothic"/>
                <a:cs typeface="Century Gothic"/>
              </a:rPr>
              <a:t> </a:t>
            </a:r>
            <a:r>
              <a:rPr sz="1100" spc="80" dirty="0">
                <a:solidFill>
                  <a:srgbClr val="231F20"/>
                </a:solidFill>
                <a:latin typeface="Century Gothic"/>
                <a:cs typeface="Century Gothic"/>
              </a:rPr>
              <a:t>JL/JS</a:t>
            </a:r>
            <a:r>
              <a:rPr sz="1100" spc="40" dirty="0">
                <a:solidFill>
                  <a:srgbClr val="231F20"/>
                </a:solidFill>
                <a:latin typeface="Century Gothic"/>
                <a:cs typeface="Century Gothic"/>
              </a:rPr>
              <a:t> </a:t>
            </a:r>
            <a:r>
              <a:rPr sz="1100" spc="-50" dirty="0">
                <a:solidFill>
                  <a:srgbClr val="231F20"/>
                </a:solidFill>
                <a:latin typeface="Century Gothic"/>
                <a:cs typeface="Century Gothic"/>
              </a:rPr>
              <a:t>and</a:t>
            </a:r>
            <a:r>
              <a:rPr sz="1100" u="sng" spc="-50" dirty="0">
                <a:solidFill>
                  <a:srgbClr val="231F20"/>
                </a:solidFill>
                <a:uFill>
                  <a:solidFill>
                    <a:srgbClr val="231F20"/>
                  </a:solidFill>
                </a:uFill>
                <a:latin typeface="Times New Roman"/>
                <a:cs typeface="Times New Roman"/>
              </a:rPr>
              <a:t>	</a:t>
            </a:r>
            <a:r>
              <a:rPr sz="1100" spc="-20" dirty="0">
                <a:solidFill>
                  <a:srgbClr val="231F20"/>
                </a:solidFill>
                <a:latin typeface="Century Gothic"/>
                <a:cs typeface="Century Gothic"/>
              </a:rPr>
              <a:t>people</a:t>
            </a:r>
            <a:r>
              <a:rPr sz="1100" spc="10" dirty="0">
                <a:solidFill>
                  <a:srgbClr val="231F20"/>
                </a:solidFill>
                <a:latin typeface="Century Gothic"/>
                <a:cs typeface="Century Gothic"/>
              </a:rPr>
              <a:t> </a:t>
            </a:r>
            <a:r>
              <a:rPr sz="1100" spc="35" dirty="0">
                <a:solidFill>
                  <a:srgbClr val="231F20"/>
                </a:solidFill>
                <a:latin typeface="Century Gothic"/>
                <a:cs typeface="Century Gothic"/>
              </a:rPr>
              <a:t>in</a:t>
            </a:r>
            <a:r>
              <a:rPr sz="1100" spc="10" dirty="0">
                <a:solidFill>
                  <a:srgbClr val="231F20"/>
                </a:solidFill>
                <a:latin typeface="Century Gothic"/>
                <a:cs typeface="Century Gothic"/>
              </a:rPr>
              <a:t> </a:t>
            </a:r>
            <a:r>
              <a:rPr sz="1100" spc="25" dirty="0">
                <a:solidFill>
                  <a:srgbClr val="231F20"/>
                </a:solidFill>
                <a:latin typeface="Century Gothic"/>
                <a:cs typeface="Century Gothic"/>
              </a:rPr>
              <a:t>my</a:t>
            </a:r>
            <a:r>
              <a:rPr sz="1100" spc="15" dirty="0">
                <a:solidFill>
                  <a:srgbClr val="231F20"/>
                </a:solidFill>
                <a:latin typeface="Century Gothic"/>
                <a:cs typeface="Century Gothic"/>
              </a:rPr>
              <a:t> </a:t>
            </a:r>
            <a:r>
              <a:rPr sz="1100" spc="40" dirty="0">
                <a:solidFill>
                  <a:srgbClr val="231F20"/>
                </a:solidFill>
                <a:latin typeface="Century Gothic"/>
                <a:cs typeface="Century Gothic"/>
              </a:rPr>
              <a:t>Farm</a:t>
            </a:r>
            <a:r>
              <a:rPr sz="1100" spc="10" dirty="0">
                <a:solidFill>
                  <a:srgbClr val="231F20"/>
                </a:solidFill>
                <a:latin typeface="Century Gothic"/>
                <a:cs typeface="Century Gothic"/>
              </a:rPr>
              <a:t> </a:t>
            </a:r>
            <a:r>
              <a:rPr sz="1100" spc="-10" dirty="0">
                <a:solidFill>
                  <a:srgbClr val="231F20"/>
                </a:solidFill>
                <a:latin typeface="Century Gothic"/>
                <a:cs typeface="Century Gothic"/>
              </a:rPr>
              <a:t>Area</a:t>
            </a:r>
            <a:endParaRPr sz="1100">
              <a:latin typeface="Century Gothic"/>
              <a:cs typeface="Century Gothic"/>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62</a:t>
            </a:fld>
            <a:endParaRPr spc="135" dirty="0"/>
          </a:p>
        </p:txBody>
      </p:sp>
      <p:sp>
        <p:nvSpPr>
          <p:cNvPr id="5" name="object 5"/>
          <p:cNvSpPr txBox="1"/>
          <p:nvPr/>
        </p:nvSpPr>
        <p:spPr>
          <a:xfrm>
            <a:off x="901700" y="4541520"/>
            <a:ext cx="4930775" cy="193040"/>
          </a:xfrm>
          <a:prstGeom prst="rect">
            <a:avLst/>
          </a:prstGeom>
        </p:spPr>
        <p:txBody>
          <a:bodyPr vert="horz" wrap="square" lIns="0" tIns="12700" rIns="0" bIns="0" rtlCol="0">
            <a:spAutoFit/>
          </a:bodyPr>
          <a:lstStyle/>
          <a:p>
            <a:pPr marL="12700">
              <a:lnSpc>
                <a:spcPct val="100000"/>
              </a:lnSpc>
              <a:spcBef>
                <a:spcPts val="100"/>
              </a:spcBef>
              <a:tabLst>
                <a:tab pos="2113915" algn="l"/>
                <a:tab pos="3711575"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5" dirty="0">
                <a:solidFill>
                  <a:srgbClr val="231F20"/>
                </a:solidFill>
                <a:latin typeface="Century Gothic"/>
                <a:cs typeface="Century Gothic"/>
              </a:rPr>
              <a:t>actually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worked</a:t>
            </a:r>
            <a:r>
              <a:rPr sz="1100" u="sng" spc="10" dirty="0">
                <a:solidFill>
                  <a:srgbClr val="231F20"/>
                </a:solidFill>
                <a:uFill>
                  <a:solidFill>
                    <a:srgbClr val="231F20"/>
                  </a:solidFill>
                </a:uFill>
                <a:latin typeface="Times New Roman"/>
                <a:cs typeface="Times New Roman"/>
              </a:rPr>
              <a:t>	</a:t>
            </a:r>
            <a:r>
              <a:rPr sz="1100" spc="45" dirty="0">
                <a:solidFill>
                  <a:srgbClr val="231F20"/>
                </a:solidFill>
                <a:latin typeface="Century Gothic"/>
                <a:cs typeface="Century Gothic"/>
              </a:rPr>
              <a:t>hours</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5" dirty="0">
                <a:solidFill>
                  <a:srgbClr val="231F20"/>
                </a:solidFill>
                <a:latin typeface="Century Gothic"/>
                <a:cs typeface="Century Gothic"/>
              </a:rPr>
              <a:t>which</a:t>
            </a:r>
            <a:r>
              <a:rPr sz="1100" u="sng" spc="5" dirty="0">
                <a:solidFill>
                  <a:srgbClr val="231F20"/>
                </a:solidFill>
                <a:uFill>
                  <a:solidFill>
                    <a:srgbClr val="231F20"/>
                  </a:solidFill>
                </a:uFill>
                <a:latin typeface="Times New Roman"/>
                <a:cs typeface="Times New Roman"/>
              </a:rPr>
              <a:t>	</a:t>
            </a:r>
            <a:r>
              <a:rPr sz="1100" spc="-10" dirty="0">
                <a:solidFill>
                  <a:srgbClr val="231F20"/>
                </a:solidFill>
                <a:latin typeface="Century Gothic"/>
                <a:cs typeface="Century Gothic"/>
              </a:rPr>
              <a:t>were</a:t>
            </a:r>
            <a:r>
              <a:rPr sz="1100" spc="-5" dirty="0">
                <a:solidFill>
                  <a:srgbClr val="231F20"/>
                </a:solidFill>
                <a:latin typeface="Century Gothic"/>
                <a:cs typeface="Century Gothic"/>
              </a:rPr>
              <a:t> </a:t>
            </a:r>
            <a:r>
              <a:rPr sz="1100" spc="20" dirty="0">
                <a:solidFill>
                  <a:srgbClr val="231F20"/>
                </a:solidFill>
                <a:latin typeface="Century Gothic"/>
                <a:cs typeface="Century Gothic"/>
              </a:rPr>
              <a:t>classified</a:t>
            </a:r>
            <a:r>
              <a:rPr sz="1100" spc="-10" dirty="0">
                <a:solidFill>
                  <a:srgbClr val="231F20"/>
                </a:solidFill>
                <a:latin typeface="Century Gothic"/>
                <a:cs typeface="Century Gothic"/>
              </a:rPr>
              <a:t> </a:t>
            </a:r>
            <a:r>
              <a:rPr sz="1100" dirty="0">
                <a:solidFill>
                  <a:srgbClr val="231F20"/>
                </a:solidFill>
                <a:latin typeface="Century Gothic"/>
                <a:cs typeface="Century Gothic"/>
              </a:rPr>
              <a:t>as</a:t>
            </a:r>
            <a:endParaRPr sz="1100">
              <a:latin typeface="Century Gothic"/>
              <a:cs typeface="Century Gothic"/>
            </a:endParaRPr>
          </a:p>
        </p:txBody>
      </p:sp>
      <p:sp>
        <p:nvSpPr>
          <p:cNvPr id="6" name="object 6"/>
          <p:cNvSpPr txBox="1"/>
          <p:nvPr/>
        </p:nvSpPr>
        <p:spPr>
          <a:xfrm>
            <a:off x="5966077" y="4541520"/>
            <a:ext cx="311785" cy="193040"/>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31F20"/>
                </a:solidFill>
                <a:latin typeface="Century Gothic"/>
                <a:cs typeface="Century Gothic"/>
              </a:rPr>
              <a:t>a</a:t>
            </a:r>
            <a:r>
              <a:rPr sz="1100" spc="-15" dirty="0">
                <a:solidFill>
                  <a:srgbClr val="231F20"/>
                </a:solidFill>
                <a:latin typeface="Century Gothic"/>
                <a:cs typeface="Century Gothic"/>
              </a:rPr>
              <a:t>s</a:t>
            </a:r>
            <a:r>
              <a:rPr sz="1100" spc="50" dirty="0">
                <a:solidFill>
                  <a:srgbClr val="231F20"/>
                </a:solidFill>
                <a:latin typeface="Century Gothic"/>
                <a:cs typeface="Century Gothic"/>
              </a:rPr>
              <a:t>t</a:t>
            </a:r>
            <a:r>
              <a:rPr sz="1100" spc="-65" dirty="0">
                <a:solidFill>
                  <a:srgbClr val="231F20"/>
                </a:solidFill>
                <a:latin typeface="Century Gothic"/>
                <a:cs typeface="Century Gothic"/>
              </a:rPr>
              <a:t>e</a:t>
            </a:r>
            <a:endParaRPr sz="1100">
              <a:latin typeface="Century Gothic"/>
              <a:cs typeface="Century Gothic"/>
            </a:endParaRPr>
          </a:p>
        </p:txBody>
      </p:sp>
      <p:sp>
        <p:nvSpPr>
          <p:cNvPr id="7" name="object 7"/>
          <p:cNvSpPr txBox="1"/>
          <p:nvPr/>
        </p:nvSpPr>
        <p:spPr>
          <a:xfrm>
            <a:off x="901635" y="4876800"/>
            <a:ext cx="5715000" cy="2875280"/>
          </a:xfrm>
          <a:prstGeom prst="rect">
            <a:avLst/>
          </a:prstGeom>
        </p:spPr>
        <p:txBody>
          <a:bodyPr vert="horz" wrap="square" lIns="0" tIns="12700" rIns="0" bIns="0" rtlCol="0">
            <a:spAutoFit/>
          </a:bodyPr>
          <a:lstStyle/>
          <a:p>
            <a:pPr marL="12700">
              <a:lnSpc>
                <a:spcPct val="100000"/>
              </a:lnSpc>
              <a:spcBef>
                <a:spcPts val="100"/>
              </a:spcBef>
              <a:tabLst>
                <a:tab pos="1871345" algn="l"/>
                <a:tab pos="4070985"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5" dirty="0">
                <a:solidFill>
                  <a:srgbClr val="231F20"/>
                </a:solidFill>
                <a:latin typeface="Century Gothic"/>
                <a:cs typeface="Century Gothic"/>
              </a:rPr>
              <a:t>actually</a:t>
            </a:r>
            <a:r>
              <a:rPr sz="1100" spc="30" dirty="0">
                <a:solidFill>
                  <a:srgbClr val="231F20"/>
                </a:solidFill>
                <a:latin typeface="Century Gothic"/>
                <a:cs typeface="Century Gothic"/>
              </a:rPr>
              <a:t> </a:t>
            </a:r>
            <a:r>
              <a:rPr sz="1100" spc="25" dirty="0">
                <a:solidFill>
                  <a:srgbClr val="231F20"/>
                </a:solidFill>
                <a:latin typeface="Century Gothic"/>
                <a:cs typeface="Century Gothic"/>
              </a:rPr>
              <a:t>took</a:t>
            </a:r>
            <a:r>
              <a:rPr sz="1100" u="sng" spc="25" dirty="0">
                <a:solidFill>
                  <a:srgbClr val="231F20"/>
                </a:solidFill>
                <a:uFill>
                  <a:solidFill>
                    <a:srgbClr val="231F20"/>
                  </a:solidFill>
                </a:uFill>
                <a:latin typeface="Times New Roman"/>
                <a:cs typeface="Times New Roman"/>
              </a:rPr>
              <a:t>	</a:t>
            </a:r>
            <a:r>
              <a:rPr sz="1100" spc="75" dirty="0">
                <a:solidFill>
                  <a:srgbClr val="231F20"/>
                </a:solidFill>
                <a:latin typeface="Century Gothic"/>
                <a:cs typeface="Century Gothic"/>
              </a:rPr>
              <a:t>Listings</a:t>
            </a:r>
            <a:r>
              <a:rPr sz="1100" spc="30"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15" dirty="0">
                <a:solidFill>
                  <a:srgbClr val="231F20"/>
                </a:solidFill>
                <a:latin typeface="Century Gothic"/>
                <a:cs typeface="Century Gothic"/>
              </a:rPr>
              <a:t>wrote</a:t>
            </a:r>
            <a:r>
              <a:rPr sz="1100" u="sng" spc="15" dirty="0">
                <a:solidFill>
                  <a:srgbClr val="231F20"/>
                </a:solidFill>
                <a:uFill>
                  <a:solidFill>
                    <a:srgbClr val="231F20"/>
                  </a:solidFill>
                </a:uFill>
                <a:latin typeface="Times New Roman"/>
                <a:cs typeface="Times New Roman"/>
              </a:rPr>
              <a:t>	</a:t>
            </a:r>
            <a:r>
              <a:rPr sz="1100" spc="40" dirty="0">
                <a:solidFill>
                  <a:srgbClr val="231F20"/>
                </a:solidFill>
                <a:latin typeface="Verdana"/>
                <a:cs typeface="Verdana"/>
              </a:rPr>
              <a:t>Off</a:t>
            </a:r>
            <a:r>
              <a:rPr sz="1100" spc="40" dirty="0">
                <a:solidFill>
                  <a:srgbClr val="231F20"/>
                </a:solidFill>
                <a:latin typeface="Century Gothic"/>
                <a:cs typeface="Century Gothic"/>
              </a:rPr>
              <a:t>ers</a:t>
            </a:r>
            <a:endParaRPr sz="1100">
              <a:latin typeface="Century Gothic"/>
              <a:cs typeface="Century Gothic"/>
            </a:endParaRPr>
          </a:p>
          <a:p>
            <a:pPr marL="12700" marR="292100">
              <a:lnSpc>
                <a:spcPct val="200000"/>
              </a:lnSpc>
              <a:tabLst>
                <a:tab pos="1276350" algn="l"/>
                <a:tab pos="1471930" algn="l"/>
                <a:tab pos="3616960" algn="l"/>
                <a:tab pos="3986529"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45" dirty="0">
                <a:solidFill>
                  <a:srgbClr val="231F20"/>
                </a:solidFill>
                <a:latin typeface="Century Gothic"/>
                <a:cs typeface="Century Gothic"/>
              </a:rPr>
              <a:t>had</a:t>
            </a:r>
            <a:r>
              <a:rPr sz="1100" u="sng" spc="-45" dirty="0">
                <a:solidFill>
                  <a:srgbClr val="231F20"/>
                </a:solidFill>
                <a:uFill>
                  <a:solidFill>
                    <a:srgbClr val="231F20"/>
                  </a:solidFill>
                </a:uFill>
                <a:latin typeface="Times New Roman"/>
                <a:cs typeface="Times New Roman"/>
              </a:rPr>
              <a:t>	</a:t>
            </a:r>
            <a:r>
              <a:rPr sz="1100" spc="65" dirty="0">
                <a:solidFill>
                  <a:srgbClr val="231F20"/>
                </a:solidFill>
                <a:latin typeface="Century Gothic"/>
                <a:cs typeface="Century Gothic"/>
              </a:rPr>
              <a:t>Listing</a:t>
            </a:r>
            <a:r>
              <a:rPr sz="1100" spc="85" dirty="0">
                <a:solidFill>
                  <a:srgbClr val="231F20"/>
                </a:solidFill>
                <a:latin typeface="Century Gothic"/>
                <a:cs typeface="Century Gothic"/>
              </a:rPr>
              <a:t> </a:t>
            </a:r>
            <a:r>
              <a:rPr sz="1100" spc="10" dirty="0">
                <a:solidFill>
                  <a:srgbClr val="231F20"/>
                </a:solidFill>
                <a:latin typeface="Century Gothic"/>
                <a:cs typeface="Century Gothic"/>
              </a:rPr>
              <a:t>Conversations</a:t>
            </a:r>
            <a:r>
              <a:rPr sz="1100" spc="90" dirty="0">
                <a:solidFill>
                  <a:srgbClr val="231F20"/>
                </a:solidFill>
                <a:latin typeface="Century Gothic"/>
                <a:cs typeface="Century Gothic"/>
              </a:rPr>
              <a:t> </a:t>
            </a:r>
            <a:r>
              <a:rPr sz="1100" spc="-50" dirty="0">
                <a:solidFill>
                  <a:srgbClr val="231F20"/>
                </a:solidFill>
                <a:latin typeface="Century Gothic"/>
                <a:cs typeface="Century Gothic"/>
              </a:rPr>
              <a:t>and</a:t>
            </a:r>
            <a:r>
              <a:rPr sz="1100" u="sng" spc="-50" dirty="0">
                <a:solidFill>
                  <a:srgbClr val="231F20"/>
                </a:solidFill>
                <a:uFill>
                  <a:solidFill>
                    <a:srgbClr val="231F20"/>
                  </a:solidFill>
                </a:uFill>
                <a:latin typeface="Times New Roman"/>
                <a:cs typeface="Times New Roman"/>
              </a:rPr>
              <a:t>		</a:t>
            </a:r>
            <a:r>
              <a:rPr sz="1100" spc="45" dirty="0">
                <a:solidFill>
                  <a:srgbClr val="231F20"/>
                </a:solidFill>
                <a:latin typeface="Century Gothic"/>
                <a:cs typeface="Century Gothic"/>
              </a:rPr>
              <a:t>Buyer</a:t>
            </a:r>
            <a:r>
              <a:rPr sz="1100" dirty="0">
                <a:solidFill>
                  <a:srgbClr val="231F20"/>
                </a:solidFill>
                <a:latin typeface="Century Gothic"/>
                <a:cs typeface="Century Gothic"/>
              </a:rPr>
              <a:t> </a:t>
            </a:r>
            <a:r>
              <a:rPr sz="1100" spc="10" dirty="0">
                <a:solidFill>
                  <a:srgbClr val="231F20"/>
                </a:solidFill>
                <a:latin typeface="Century Gothic"/>
                <a:cs typeface="Century Gothic"/>
              </a:rPr>
              <a:t>Conversations </a:t>
            </a:r>
            <a:r>
              <a:rPr sz="1100" spc="-290" dirty="0">
                <a:solidFill>
                  <a:srgbClr val="231F20"/>
                </a:solidFill>
                <a:latin typeface="Century Gothic"/>
                <a:cs typeface="Century Gothic"/>
              </a:rPr>
              <a:t> </a:t>
            </a:r>
            <a:r>
              <a:rPr sz="1100" dirty="0">
                <a:solidFill>
                  <a:srgbClr val="231F20"/>
                </a:solidFill>
                <a:latin typeface="Century Gothic"/>
                <a:cs typeface="Century Gothic"/>
              </a:rPr>
              <a:t> </a:t>
            </a: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35" dirty="0">
                <a:solidFill>
                  <a:srgbClr val="231F20"/>
                </a:solidFill>
                <a:latin typeface="Century Gothic"/>
                <a:cs typeface="Century Gothic"/>
              </a:rPr>
              <a:t>visited</a:t>
            </a:r>
            <a:r>
              <a:rPr sz="1100" u="sng" spc="35" dirty="0">
                <a:solidFill>
                  <a:srgbClr val="231F20"/>
                </a:solidFill>
                <a:uFill>
                  <a:solidFill>
                    <a:srgbClr val="231F20"/>
                  </a:solidFill>
                </a:uFill>
                <a:latin typeface="Times New Roman"/>
                <a:cs typeface="Times New Roman"/>
              </a:rPr>
              <a:t>		</a:t>
            </a:r>
            <a:r>
              <a:rPr sz="1100" spc="120" dirty="0">
                <a:solidFill>
                  <a:srgbClr val="231F20"/>
                </a:solidFill>
                <a:latin typeface="Century Gothic"/>
                <a:cs typeface="Century Gothic"/>
              </a:rPr>
              <a:t>FSBOs</a:t>
            </a:r>
            <a:r>
              <a:rPr sz="1100" spc="35" dirty="0">
                <a:solidFill>
                  <a:srgbClr val="231F20"/>
                </a:solidFill>
                <a:latin typeface="Century Gothic"/>
                <a:cs typeface="Century Gothic"/>
              </a:rPr>
              <a:t> </a:t>
            </a:r>
            <a:r>
              <a:rPr sz="1100" spc="-45" dirty="0">
                <a:solidFill>
                  <a:srgbClr val="231F20"/>
                </a:solidFill>
                <a:latin typeface="Century Gothic"/>
                <a:cs typeface="Century Gothic"/>
              </a:rPr>
              <a:t>and</a:t>
            </a:r>
            <a:r>
              <a:rPr sz="1100" spc="30" dirty="0">
                <a:solidFill>
                  <a:srgbClr val="231F20"/>
                </a:solidFill>
                <a:latin typeface="Century Gothic"/>
                <a:cs typeface="Century Gothic"/>
              </a:rPr>
              <a:t> </a:t>
            </a:r>
            <a:r>
              <a:rPr sz="1100" spc="-30" dirty="0">
                <a:solidFill>
                  <a:srgbClr val="231F20"/>
                </a:solidFill>
                <a:latin typeface="Century Gothic"/>
                <a:cs typeface="Century Gothic"/>
              </a:rPr>
              <a:t>called</a:t>
            </a:r>
            <a:r>
              <a:rPr sz="1100" u="sng" spc="-30" dirty="0">
                <a:solidFill>
                  <a:srgbClr val="231F20"/>
                </a:solidFill>
                <a:uFill>
                  <a:solidFill>
                    <a:srgbClr val="231F20"/>
                  </a:solidFill>
                </a:uFill>
                <a:latin typeface="Times New Roman"/>
                <a:cs typeface="Times New Roman"/>
              </a:rPr>
              <a:t>	</a:t>
            </a:r>
            <a:r>
              <a:rPr sz="1100" spc="40" dirty="0">
                <a:solidFill>
                  <a:srgbClr val="231F20"/>
                </a:solidFill>
                <a:latin typeface="Century Gothic"/>
                <a:cs typeface="Century Gothic"/>
              </a:rPr>
              <a:t>Expired</a:t>
            </a:r>
            <a:r>
              <a:rPr sz="1100" spc="25" dirty="0">
                <a:solidFill>
                  <a:srgbClr val="231F20"/>
                </a:solidFill>
                <a:latin typeface="Century Gothic"/>
                <a:cs typeface="Century Gothic"/>
              </a:rPr>
              <a:t> </a:t>
            </a:r>
            <a:r>
              <a:rPr sz="1100" spc="75" dirty="0">
                <a:solidFill>
                  <a:srgbClr val="231F20"/>
                </a:solidFill>
                <a:latin typeface="Century Gothic"/>
                <a:cs typeface="Century Gothic"/>
              </a:rPr>
              <a:t>Listings</a:t>
            </a:r>
            <a:endParaRPr sz="1100">
              <a:latin typeface="Century Gothic"/>
              <a:cs typeface="Century Gothic"/>
            </a:endParaRPr>
          </a:p>
          <a:p>
            <a:pPr marL="12700" marR="5080">
              <a:lnSpc>
                <a:spcPct val="200000"/>
              </a:lnSpc>
              <a:tabLst>
                <a:tab pos="1426210" algn="l"/>
                <a:tab pos="4169410"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5" dirty="0">
                <a:solidFill>
                  <a:srgbClr val="231F20"/>
                </a:solidFill>
                <a:latin typeface="Century Gothic"/>
                <a:cs typeface="Century Gothic"/>
              </a:rPr>
              <a:t>held</a:t>
            </a:r>
            <a:r>
              <a:rPr sz="1100" u="sng" spc="-5" dirty="0">
                <a:solidFill>
                  <a:srgbClr val="231F20"/>
                </a:solidFill>
                <a:uFill>
                  <a:solidFill>
                    <a:srgbClr val="231F20"/>
                  </a:solidFill>
                </a:uFill>
                <a:latin typeface="Times New Roman"/>
                <a:cs typeface="Times New Roman"/>
              </a:rPr>
              <a:t>	</a:t>
            </a:r>
            <a:r>
              <a:rPr sz="1100" spc="-25" dirty="0">
                <a:solidFill>
                  <a:srgbClr val="231F20"/>
                </a:solidFill>
                <a:latin typeface="Century Gothic"/>
                <a:cs typeface="Century Gothic"/>
              </a:rPr>
              <a:t>Open</a:t>
            </a:r>
            <a:r>
              <a:rPr sz="1100" spc="35" dirty="0">
                <a:solidFill>
                  <a:srgbClr val="231F20"/>
                </a:solidFill>
                <a:latin typeface="Century Gothic"/>
                <a:cs typeface="Century Gothic"/>
              </a:rPr>
              <a:t> </a:t>
            </a:r>
            <a:r>
              <a:rPr sz="1100" spc="40" dirty="0">
                <a:solidFill>
                  <a:srgbClr val="231F20"/>
                </a:solidFill>
                <a:latin typeface="Century Gothic"/>
                <a:cs typeface="Century Gothic"/>
              </a:rPr>
              <a:t>Houses </a:t>
            </a:r>
            <a:r>
              <a:rPr sz="1100" spc="-45" dirty="0">
                <a:solidFill>
                  <a:srgbClr val="231F20"/>
                </a:solidFill>
                <a:latin typeface="Century Gothic"/>
                <a:cs typeface="Century Gothic"/>
              </a:rPr>
              <a:t>and</a:t>
            </a:r>
            <a:r>
              <a:rPr sz="1100" spc="35" dirty="0">
                <a:solidFill>
                  <a:srgbClr val="231F20"/>
                </a:solidFill>
                <a:latin typeface="Century Gothic"/>
                <a:cs typeface="Century Gothic"/>
              </a:rPr>
              <a:t> </a:t>
            </a:r>
            <a:r>
              <a:rPr sz="1100" spc="-30" dirty="0">
                <a:solidFill>
                  <a:srgbClr val="231F20"/>
                </a:solidFill>
                <a:latin typeface="Century Gothic"/>
                <a:cs typeface="Century Gothic"/>
              </a:rPr>
              <a:t>called</a:t>
            </a:r>
            <a:r>
              <a:rPr sz="1100" u="sng" spc="-30" dirty="0">
                <a:solidFill>
                  <a:srgbClr val="231F20"/>
                </a:solidFill>
                <a:uFill>
                  <a:solidFill>
                    <a:srgbClr val="231F20"/>
                  </a:solidFill>
                </a:uFill>
                <a:latin typeface="Times New Roman"/>
                <a:cs typeface="Times New Roman"/>
              </a:rPr>
              <a:t>	</a:t>
            </a:r>
            <a:r>
              <a:rPr sz="1100" spc="-20" dirty="0">
                <a:solidFill>
                  <a:srgbClr val="231F20"/>
                </a:solidFill>
                <a:latin typeface="Century Gothic"/>
                <a:cs typeface="Century Gothic"/>
              </a:rPr>
              <a:t>people</a:t>
            </a:r>
            <a:r>
              <a:rPr sz="1100" dirty="0">
                <a:solidFill>
                  <a:srgbClr val="231F20"/>
                </a:solidFill>
                <a:latin typeface="Century Gothic"/>
                <a:cs typeface="Century Gothic"/>
              </a:rPr>
              <a:t> </a:t>
            </a:r>
            <a:r>
              <a:rPr sz="1100" spc="35" dirty="0">
                <a:solidFill>
                  <a:srgbClr val="231F20"/>
                </a:solidFill>
                <a:latin typeface="Century Gothic"/>
                <a:cs typeface="Century Gothic"/>
              </a:rPr>
              <a:t>in</a:t>
            </a:r>
            <a:r>
              <a:rPr sz="1100" dirty="0">
                <a:solidFill>
                  <a:srgbClr val="231F20"/>
                </a:solidFill>
                <a:latin typeface="Century Gothic"/>
                <a:cs typeface="Century Gothic"/>
              </a:rPr>
              <a:t> </a:t>
            </a:r>
            <a:r>
              <a:rPr sz="1100" spc="25" dirty="0">
                <a:solidFill>
                  <a:srgbClr val="231F20"/>
                </a:solidFill>
                <a:latin typeface="Century Gothic"/>
                <a:cs typeface="Century Gothic"/>
              </a:rPr>
              <a:t>my</a:t>
            </a:r>
            <a:r>
              <a:rPr sz="1100" dirty="0">
                <a:solidFill>
                  <a:srgbClr val="231F20"/>
                </a:solidFill>
                <a:latin typeface="Century Gothic"/>
                <a:cs typeface="Century Gothic"/>
              </a:rPr>
              <a:t> </a:t>
            </a:r>
            <a:r>
              <a:rPr sz="1100" spc="35" dirty="0">
                <a:solidFill>
                  <a:srgbClr val="231F20"/>
                </a:solidFill>
                <a:latin typeface="Century Gothic"/>
                <a:cs typeface="Century Gothic"/>
              </a:rPr>
              <a:t>Network </a:t>
            </a:r>
            <a:r>
              <a:rPr sz="1100" spc="-290" dirty="0">
                <a:solidFill>
                  <a:srgbClr val="231F20"/>
                </a:solidFill>
                <a:latin typeface="Century Gothic"/>
                <a:cs typeface="Century Gothic"/>
              </a:rPr>
              <a:t> </a:t>
            </a:r>
            <a:r>
              <a:rPr sz="1100" dirty="0">
                <a:solidFill>
                  <a:srgbClr val="231F20"/>
                </a:solidFill>
                <a:latin typeface="Century Gothic"/>
                <a:cs typeface="Century Gothic"/>
              </a:rPr>
              <a:t> </a:t>
            </a: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25" dirty="0">
                <a:solidFill>
                  <a:srgbClr val="231F20"/>
                </a:solidFill>
                <a:latin typeface="Century Gothic"/>
                <a:cs typeface="Century Gothic"/>
              </a:rPr>
              <a:t>called</a:t>
            </a:r>
            <a:r>
              <a:rPr sz="1100" u="sng" spc="-25" dirty="0">
                <a:solidFill>
                  <a:srgbClr val="231F20"/>
                </a:solidFill>
                <a:uFill>
                  <a:solidFill>
                    <a:srgbClr val="231F20"/>
                  </a:solidFill>
                </a:uFill>
                <a:latin typeface="Times New Roman"/>
                <a:cs typeface="Times New Roman"/>
              </a:rPr>
              <a:t>	</a:t>
            </a:r>
            <a:r>
              <a:rPr sz="1100" spc="-20" dirty="0">
                <a:solidFill>
                  <a:srgbClr val="231F20"/>
                </a:solidFill>
                <a:latin typeface="Century Gothic"/>
                <a:cs typeface="Century Gothic"/>
              </a:rPr>
              <a:t>people</a:t>
            </a:r>
            <a:r>
              <a:rPr sz="1100" spc="35" dirty="0">
                <a:solidFill>
                  <a:srgbClr val="231F20"/>
                </a:solidFill>
                <a:latin typeface="Century Gothic"/>
                <a:cs typeface="Century Gothic"/>
              </a:rPr>
              <a:t> </a:t>
            </a:r>
            <a:r>
              <a:rPr sz="1100" spc="-10" dirty="0">
                <a:solidFill>
                  <a:srgbClr val="231F20"/>
                </a:solidFill>
                <a:latin typeface="Century Gothic"/>
                <a:cs typeface="Century Gothic"/>
              </a:rPr>
              <a:t>around</a:t>
            </a:r>
            <a:r>
              <a:rPr sz="1100" spc="40" dirty="0">
                <a:solidFill>
                  <a:srgbClr val="231F20"/>
                </a:solidFill>
                <a:latin typeface="Century Gothic"/>
                <a:cs typeface="Century Gothic"/>
              </a:rPr>
              <a:t> </a:t>
            </a:r>
            <a:r>
              <a:rPr sz="1100" spc="80" dirty="0">
                <a:solidFill>
                  <a:srgbClr val="231F20"/>
                </a:solidFill>
                <a:latin typeface="Century Gothic"/>
                <a:cs typeface="Century Gothic"/>
              </a:rPr>
              <a:t>JL/JS</a:t>
            </a:r>
            <a:r>
              <a:rPr sz="1100" spc="35" dirty="0">
                <a:solidFill>
                  <a:srgbClr val="231F20"/>
                </a:solidFill>
                <a:latin typeface="Century Gothic"/>
                <a:cs typeface="Century Gothic"/>
              </a:rPr>
              <a:t> </a:t>
            </a:r>
            <a:r>
              <a:rPr sz="1100" spc="-50" dirty="0">
                <a:solidFill>
                  <a:srgbClr val="231F20"/>
                </a:solidFill>
                <a:latin typeface="Century Gothic"/>
                <a:cs typeface="Century Gothic"/>
              </a:rPr>
              <a:t>and</a:t>
            </a:r>
            <a:r>
              <a:rPr sz="1100" u="sng" spc="-50" dirty="0">
                <a:solidFill>
                  <a:srgbClr val="231F20"/>
                </a:solidFill>
                <a:uFill>
                  <a:solidFill>
                    <a:srgbClr val="231F20"/>
                  </a:solidFill>
                </a:uFill>
                <a:latin typeface="Times New Roman"/>
                <a:cs typeface="Times New Roman"/>
              </a:rPr>
              <a:t>	</a:t>
            </a:r>
            <a:r>
              <a:rPr sz="1100" spc="35" dirty="0">
                <a:solidFill>
                  <a:srgbClr val="231F20"/>
                </a:solidFill>
                <a:latin typeface="Century Gothic"/>
                <a:cs typeface="Century Gothic"/>
              </a:rPr>
              <a:t>in</a:t>
            </a:r>
            <a:r>
              <a:rPr sz="1100" spc="20" dirty="0">
                <a:solidFill>
                  <a:srgbClr val="231F20"/>
                </a:solidFill>
                <a:latin typeface="Century Gothic"/>
                <a:cs typeface="Century Gothic"/>
              </a:rPr>
              <a:t> </a:t>
            </a:r>
            <a:r>
              <a:rPr sz="1100" spc="25" dirty="0">
                <a:solidFill>
                  <a:srgbClr val="231F20"/>
                </a:solidFill>
                <a:latin typeface="Century Gothic"/>
                <a:cs typeface="Century Gothic"/>
              </a:rPr>
              <a:t>my</a:t>
            </a:r>
            <a:r>
              <a:rPr sz="1100" spc="20" dirty="0">
                <a:solidFill>
                  <a:srgbClr val="231F20"/>
                </a:solidFill>
                <a:latin typeface="Century Gothic"/>
                <a:cs typeface="Century Gothic"/>
              </a:rPr>
              <a:t> </a:t>
            </a:r>
            <a:r>
              <a:rPr sz="1100" spc="40" dirty="0">
                <a:solidFill>
                  <a:srgbClr val="231F20"/>
                </a:solidFill>
                <a:latin typeface="Century Gothic"/>
                <a:cs typeface="Century Gothic"/>
              </a:rPr>
              <a:t>Farm</a:t>
            </a:r>
            <a:r>
              <a:rPr sz="1100" spc="20" dirty="0">
                <a:solidFill>
                  <a:srgbClr val="231F20"/>
                </a:solidFill>
                <a:latin typeface="Century Gothic"/>
                <a:cs typeface="Century Gothic"/>
              </a:rPr>
              <a:t> </a:t>
            </a:r>
            <a:r>
              <a:rPr sz="1100" spc="-10" dirty="0">
                <a:solidFill>
                  <a:srgbClr val="231F20"/>
                </a:solidFill>
                <a:latin typeface="Century Gothic"/>
                <a:cs typeface="Century Gothic"/>
              </a:rPr>
              <a:t>Area</a:t>
            </a:r>
            <a:endParaRPr sz="1100">
              <a:latin typeface="Century Gothic"/>
              <a:cs typeface="Century Gothic"/>
            </a:endParaRPr>
          </a:p>
          <a:p>
            <a:pPr marL="12700" marR="358775" indent="-635">
              <a:lnSpc>
                <a:spcPct val="200000"/>
              </a:lnSpc>
              <a:tabLst>
                <a:tab pos="1883410" algn="l"/>
                <a:tab pos="2652395" algn="l"/>
                <a:tab pos="3255010" algn="l"/>
                <a:tab pos="4211320" algn="l"/>
                <a:tab pos="4408805" algn="l"/>
                <a:tab pos="5125085"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45" dirty="0">
                <a:solidFill>
                  <a:srgbClr val="231F20"/>
                </a:solidFill>
                <a:latin typeface="Century Gothic"/>
                <a:cs typeface="Century Gothic"/>
              </a:rPr>
              <a:t>had</a:t>
            </a:r>
            <a:r>
              <a:rPr sz="1100" spc="25" dirty="0">
                <a:solidFill>
                  <a:srgbClr val="231F20"/>
                </a:solidFill>
                <a:latin typeface="Century Gothic"/>
                <a:cs typeface="Century Gothic"/>
              </a:rPr>
              <a:t> </a:t>
            </a:r>
            <a:r>
              <a:rPr sz="1100" spc="-114" dirty="0">
                <a:solidFill>
                  <a:srgbClr val="231F20"/>
                </a:solidFill>
                <a:latin typeface="Century Gothic"/>
                <a:cs typeface="Century Gothic"/>
              </a:rPr>
              <a:t>a</a:t>
            </a:r>
            <a:r>
              <a:rPr sz="1100" spc="25" dirty="0">
                <a:solidFill>
                  <a:srgbClr val="231F20"/>
                </a:solidFill>
                <a:latin typeface="Century Gothic"/>
                <a:cs typeface="Century Gothic"/>
              </a:rPr>
              <a:t> </a:t>
            </a:r>
            <a:r>
              <a:rPr sz="1100" spc="50" dirty="0">
                <a:solidFill>
                  <a:srgbClr val="231F20"/>
                </a:solidFill>
                <a:latin typeface="Century Gothic"/>
                <a:cs typeface="Century Gothic"/>
              </a:rPr>
              <a:t>t</a:t>
            </a:r>
            <a:r>
              <a:rPr sz="1100" dirty="0">
                <a:solidFill>
                  <a:srgbClr val="231F20"/>
                </a:solidFill>
                <a:latin typeface="Century Gothic"/>
                <a:cs typeface="Century Gothic"/>
              </a:rPr>
              <a:t>otal</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u="sng" dirty="0">
                <a:solidFill>
                  <a:srgbClr val="231F20"/>
                </a:solidFill>
                <a:uFill>
                  <a:solidFill>
                    <a:srgbClr val="231F20"/>
                  </a:solidFill>
                </a:uFill>
                <a:latin typeface="Times New Roman"/>
                <a:cs typeface="Times New Roman"/>
              </a:rPr>
              <a:t> 	</a:t>
            </a:r>
            <a:r>
              <a:rPr sz="1100" spc="100" dirty="0">
                <a:solidFill>
                  <a:srgbClr val="231F20"/>
                </a:solidFill>
                <a:latin typeface="Century Gothic"/>
                <a:cs typeface="Century Gothic"/>
              </a:rPr>
              <a:t>T</a:t>
            </a:r>
            <a:r>
              <a:rPr sz="1100" spc="35" dirty="0">
                <a:solidFill>
                  <a:srgbClr val="231F20"/>
                </a:solidFill>
                <a:latin typeface="Century Gothic"/>
                <a:cs typeface="Century Gothic"/>
              </a:rPr>
              <a:t>alks</a:t>
            </a:r>
            <a:r>
              <a:rPr sz="1100" spc="25" dirty="0">
                <a:solidFill>
                  <a:srgbClr val="231F20"/>
                </a:solidFill>
                <a:latin typeface="Century Gothic"/>
                <a:cs typeface="Century Gothic"/>
              </a:rPr>
              <a:t> </a:t>
            </a:r>
            <a:r>
              <a:rPr sz="1100" spc="-45" dirty="0">
                <a:solidFill>
                  <a:srgbClr val="231F20"/>
                </a:solidFill>
                <a:latin typeface="Century Gothic"/>
                <a:cs typeface="Century Gothic"/>
              </a:rPr>
              <a:t>an</a:t>
            </a:r>
            <a:r>
              <a:rPr sz="1100" spc="-55" dirty="0">
                <a:solidFill>
                  <a:srgbClr val="231F20"/>
                </a:solidFill>
                <a:latin typeface="Century Gothic"/>
                <a:cs typeface="Century Gothic"/>
              </a:rPr>
              <a:t>d</a:t>
            </a:r>
            <a:r>
              <a:rPr sz="1100" u="sng" dirty="0">
                <a:solidFill>
                  <a:srgbClr val="231F20"/>
                </a:solidFill>
                <a:uFill>
                  <a:solidFill>
                    <a:srgbClr val="231F20"/>
                  </a:solidFill>
                </a:uFill>
                <a:latin typeface="Times New Roman"/>
                <a:cs typeface="Times New Roman"/>
              </a:rPr>
              <a:t> 		</a:t>
            </a:r>
            <a:r>
              <a:rPr sz="1100" spc="55" dirty="0">
                <a:solidFill>
                  <a:srgbClr val="231F20"/>
                </a:solidFill>
                <a:latin typeface="Century Gothic"/>
                <a:cs typeface="Century Gothic"/>
              </a:rPr>
              <a:t>Sets</a:t>
            </a:r>
            <a:r>
              <a:rPr sz="1100" spc="25" dirty="0">
                <a:solidFill>
                  <a:srgbClr val="231F20"/>
                </a:solidFill>
                <a:latin typeface="Century Gothic"/>
                <a:cs typeface="Century Gothic"/>
              </a:rPr>
              <a:t>:</a:t>
            </a:r>
            <a:r>
              <a:rPr sz="1100" u="sng" dirty="0">
                <a:solidFill>
                  <a:srgbClr val="231F20"/>
                </a:solidFill>
                <a:uFill>
                  <a:solidFill>
                    <a:srgbClr val="231F20"/>
                  </a:solidFill>
                </a:uFill>
                <a:latin typeface="Times New Roman"/>
                <a:cs typeface="Times New Roman"/>
              </a:rPr>
              <a:t> 	</a:t>
            </a:r>
            <a:r>
              <a:rPr sz="1100" spc="105" dirty="0">
                <a:solidFill>
                  <a:srgbClr val="231F20"/>
                </a:solidFill>
                <a:latin typeface="Century Gothic"/>
                <a:cs typeface="Century Gothic"/>
              </a:rPr>
              <a:t>(L)</a:t>
            </a:r>
            <a:r>
              <a:rPr sz="1100" u="sng" dirty="0">
                <a:solidFill>
                  <a:srgbClr val="231F20"/>
                </a:solidFill>
                <a:uFill>
                  <a:solidFill>
                    <a:srgbClr val="231F20"/>
                  </a:solidFill>
                </a:uFill>
                <a:latin typeface="Times New Roman"/>
                <a:cs typeface="Times New Roman"/>
              </a:rPr>
              <a:t> 	</a:t>
            </a:r>
            <a:r>
              <a:rPr sz="1100" spc="85" dirty="0">
                <a:solidFill>
                  <a:srgbClr val="231F20"/>
                </a:solidFill>
                <a:latin typeface="Century Gothic"/>
                <a:cs typeface="Century Gothic"/>
              </a:rPr>
              <a:t>(B)  </a:t>
            </a:r>
            <a:r>
              <a:rPr sz="1100" dirty="0">
                <a:solidFill>
                  <a:srgbClr val="231F20"/>
                </a:solidFill>
                <a:latin typeface="Century Gothic"/>
                <a:cs typeface="Century Gothic"/>
              </a:rPr>
              <a:t>My</a:t>
            </a:r>
            <a:r>
              <a:rPr sz="1100" spc="35" dirty="0">
                <a:solidFill>
                  <a:srgbClr val="231F20"/>
                </a:solidFill>
                <a:latin typeface="Century Gothic"/>
                <a:cs typeface="Century Gothic"/>
              </a:rPr>
              <a:t> </a:t>
            </a:r>
            <a:r>
              <a:rPr sz="1100" spc="20" dirty="0">
                <a:solidFill>
                  <a:srgbClr val="231F20"/>
                </a:solidFill>
                <a:latin typeface="Century Gothic"/>
                <a:cs typeface="Century Gothic"/>
              </a:rPr>
              <a:t>inventory</a:t>
            </a:r>
            <a:r>
              <a:rPr sz="1100" spc="35" dirty="0">
                <a:solidFill>
                  <a:srgbClr val="231F20"/>
                </a:solidFill>
                <a:latin typeface="Century Gothic"/>
                <a:cs typeface="Century Gothic"/>
              </a:rPr>
              <a:t> </a:t>
            </a:r>
            <a:r>
              <a:rPr sz="1100" spc="45" dirty="0">
                <a:solidFill>
                  <a:srgbClr val="231F20"/>
                </a:solidFill>
                <a:latin typeface="Century Gothic"/>
                <a:cs typeface="Century Gothic"/>
              </a:rPr>
              <a:t>consists</a:t>
            </a:r>
            <a:r>
              <a:rPr sz="1100" spc="40" dirty="0">
                <a:solidFill>
                  <a:srgbClr val="231F20"/>
                </a:solidFill>
                <a:latin typeface="Century Gothic"/>
                <a:cs typeface="Century Gothic"/>
              </a:rPr>
              <a:t> </a:t>
            </a:r>
            <a:r>
              <a:rPr sz="1100" spc="20" dirty="0">
                <a:solidFill>
                  <a:srgbClr val="231F20"/>
                </a:solidFill>
                <a:latin typeface="Century Gothic"/>
                <a:cs typeface="Century Gothic"/>
              </a:rPr>
              <a:t>of</a:t>
            </a:r>
            <a:r>
              <a:rPr sz="1100" u="sng" spc="20" dirty="0">
                <a:solidFill>
                  <a:srgbClr val="231F20"/>
                </a:solidFill>
                <a:uFill>
                  <a:solidFill>
                    <a:srgbClr val="231F20"/>
                  </a:solidFill>
                </a:uFill>
                <a:latin typeface="Times New Roman"/>
                <a:cs typeface="Times New Roman"/>
              </a:rPr>
              <a:t>		</a:t>
            </a:r>
            <a:r>
              <a:rPr sz="1100" spc="75" dirty="0">
                <a:solidFill>
                  <a:srgbClr val="231F20"/>
                </a:solidFill>
                <a:latin typeface="Century Gothic"/>
                <a:cs typeface="Century Gothic"/>
              </a:rPr>
              <a:t>Listings</a:t>
            </a:r>
            <a:r>
              <a:rPr sz="1100" spc="45" dirty="0">
                <a:solidFill>
                  <a:srgbClr val="231F20"/>
                </a:solidFill>
                <a:latin typeface="Century Gothic"/>
                <a:cs typeface="Century Gothic"/>
              </a:rPr>
              <a:t> </a:t>
            </a:r>
            <a:r>
              <a:rPr sz="1100" spc="-50" dirty="0">
                <a:solidFill>
                  <a:srgbClr val="231F20"/>
                </a:solidFill>
                <a:latin typeface="Century Gothic"/>
                <a:cs typeface="Century Gothic"/>
              </a:rPr>
              <a:t>and</a:t>
            </a:r>
            <a:r>
              <a:rPr sz="1100" u="sng" spc="-50" dirty="0">
                <a:solidFill>
                  <a:srgbClr val="231F20"/>
                </a:solidFill>
                <a:uFill>
                  <a:solidFill>
                    <a:srgbClr val="231F20"/>
                  </a:solidFill>
                </a:uFill>
                <a:latin typeface="Times New Roman"/>
                <a:cs typeface="Times New Roman"/>
              </a:rPr>
              <a:t>		</a:t>
            </a:r>
            <a:r>
              <a:rPr sz="1100" spc="-80" dirty="0">
                <a:solidFill>
                  <a:srgbClr val="231F20"/>
                </a:solidFill>
                <a:latin typeface="Century Gothic"/>
                <a:cs typeface="Century Gothic"/>
              </a:rPr>
              <a:t>“A”</a:t>
            </a:r>
            <a:r>
              <a:rPr sz="1100" spc="10" dirty="0">
                <a:solidFill>
                  <a:srgbClr val="231F20"/>
                </a:solidFill>
                <a:latin typeface="Century Gothic"/>
                <a:cs typeface="Century Gothic"/>
              </a:rPr>
              <a:t> </a:t>
            </a:r>
            <a:r>
              <a:rPr sz="1100" spc="60" dirty="0">
                <a:solidFill>
                  <a:srgbClr val="231F20"/>
                </a:solidFill>
                <a:latin typeface="Century Gothic"/>
                <a:cs typeface="Century Gothic"/>
              </a:rPr>
              <a:t>Buyers</a:t>
            </a:r>
            <a:endParaRPr sz="1100">
              <a:latin typeface="Century Gothic"/>
              <a:cs typeface="Century Gothic"/>
            </a:endParaRPr>
          </a:p>
          <a:p>
            <a:pPr>
              <a:lnSpc>
                <a:spcPct val="100000"/>
              </a:lnSpc>
              <a:spcBef>
                <a:spcPts val="30"/>
              </a:spcBef>
            </a:pPr>
            <a:endParaRPr sz="1050">
              <a:latin typeface="Century Gothic"/>
              <a:cs typeface="Century Gothic"/>
            </a:endParaRPr>
          </a:p>
          <a:p>
            <a:pPr marL="12700">
              <a:lnSpc>
                <a:spcPct val="100000"/>
              </a:lnSpc>
              <a:tabLst>
                <a:tab pos="1341755" algn="l"/>
              </a:tabLst>
            </a:pPr>
            <a:r>
              <a:rPr sz="1100" spc="70" dirty="0">
                <a:solidFill>
                  <a:srgbClr val="231F20"/>
                </a:solidFill>
                <a:latin typeface="Century Gothic"/>
                <a:cs typeface="Century Gothic"/>
              </a:rPr>
              <a:t>I</a:t>
            </a:r>
            <a:r>
              <a:rPr sz="1100" spc="25" dirty="0">
                <a:solidFill>
                  <a:srgbClr val="231F20"/>
                </a:solidFill>
                <a:latin typeface="Century Gothic"/>
                <a:cs typeface="Century Gothic"/>
              </a:rPr>
              <a:t> </a:t>
            </a:r>
            <a:r>
              <a:rPr sz="1100" spc="-50" dirty="0">
                <a:solidFill>
                  <a:srgbClr val="231F20"/>
                </a:solidFill>
                <a:latin typeface="Century Gothic"/>
                <a:cs typeface="Century Gothic"/>
              </a:rPr>
              <a:t>have</a:t>
            </a:r>
            <a:r>
              <a:rPr sz="1100" u="sng" spc="-50" dirty="0">
                <a:solidFill>
                  <a:srgbClr val="231F20"/>
                </a:solidFill>
                <a:uFill>
                  <a:solidFill>
                    <a:srgbClr val="231F20"/>
                  </a:solidFill>
                </a:uFill>
                <a:latin typeface="Times New Roman"/>
                <a:cs typeface="Times New Roman"/>
              </a:rPr>
              <a:t>	</a:t>
            </a:r>
            <a:r>
              <a:rPr sz="1100" spc="-30" dirty="0">
                <a:solidFill>
                  <a:srgbClr val="231F20"/>
                </a:solidFill>
                <a:latin typeface="Century Gothic"/>
                <a:cs typeface="Century Gothic"/>
              </a:rPr>
              <a:t>executed</a:t>
            </a:r>
            <a:r>
              <a:rPr sz="1100" spc="25" dirty="0">
                <a:solidFill>
                  <a:srgbClr val="231F20"/>
                </a:solidFill>
                <a:latin typeface="Century Gothic"/>
                <a:cs typeface="Century Gothic"/>
              </a:rPr>
              <a:t> </a:t>
            </a:r>
            <a:r>
              <a:rPr sz="1100" dirty="0">
                <a:solidFill>
                  <a:srgbClr val="231F20"/>
                </a:solidFill>
                <a:latin typeface="Century Gothic"/>
                <a:cs typeface="Century Gothic"/>
              </a:rPr>
              <a:t>contracts</a:t>
            </a:r>
            <a:r>
              <a:rPr sz="1100" spc="30" dirty="0">
                <a:solidFill>
                  <a:srgbClr val="231F20"/>
                </a:solidFill>
                <a:latin typeface="Century Gothic"/>
                <a:cs typeface="Century Gothic"/>
              </a:rPr>
              <a:t> </a:t>
            </a:r>
            <a:r>
              <a:rPr sz="1100" spc="-25" dirty="0">
                <a:solidFill>
                  <a:srgbClr val="231F20"/>
                </a:solidFill>
                <a:latin typeface="Century Gothic"/>
                <a:cs typeface="Century Gothic"/>
              </a:rPr>
              <a:t>expected</a:t>
            </a:r>
            <a:r>
              <a:rPr sz="1100" spc="25" dirty="0">
                <a:solidFill>
                  <a:srgbClr val="231F20"/>
                </a:solidFill>
                <a:latin typeface="Century Gothic"/>
                <a:cs typeface="Century Gothic"/>
              </a:rPr>
              <a:t> </a:t>
            </a:r>
            <a:r>
              <a:rPr sz="1100" spc="20" dirty="0">
                <a:solidFill>
                  <a:srgbClr val="231F20"/>
                </a:solidFill>
                <a:latin typeface="Century Gothic"/>
                <a:cs typeface="Century Gothic"/>
              </a:rPr>
              <a:t>to</a:t>
            </a:r>
            <a:r>
              <a:rPr sz="1100" spc="30" dirty="0">
                <a:solidFill>
                  <a:srgbClr val="231F20"/>
                </a:solidFill>
                <a:latin typeface="Century Gothic"/>
                <a:cs typeface="Century Gothic"/>
              </a:rPr>
              <a:t> </a:t>
            </a:r>
            <a:r>
              <a:rPr sz="1100" spc="5" dirty="0">
                <a:solidFill>
                  <a:srgbClr val="231F20"/>
                </a:solidFill>
                <a:latin typeface="Century Gothic"/>
                <a:cs typeface="Century Gothic"/>
              </a:rPr>
              <a:t>close</a:t>
            </a:r>
            <a:r>
              <a:rPr sz="1100" spc="30"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5"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next</a:t>
            </a:r>
            <a:r>
              <a:rPr sz="1100" spc="25" dirty="0">
                <a:solidFill>
                  <a:srgbClr val="231F20"/>
                </a:solidFill>
                <a:latin typeface="Century Gothic"/>
                <a:cs typeface="Century Gothic"/>
              </a:rPr>
              <a:t> </a:t>
            </a:r>
            <a:r>
              <a:rPr sz="1100" spc="120" dirty="0">
                <a:solidFill>
                  <a:srgbClr val="231F20"/>
                </a:solidFill>
                <a:latin typeface="Century Gothic"/>
                <a:cs typeface="Century Gothic"/>
              </a:rPr>
              <a:t>30</a:t>
            </a:r>
            <a:r>
              <a:rPr sz="1100" spc="30" dirty="0">
                <a:solidFill>
                  <a:srgbClr val="231F20"/>
                </a:solidFill>
                <a:latin typeface="Century Gothic"/>
                <a:cs typeface="Century Gothic"/>
              </a:rPr>
              <a:t> </a:t>
            </a:r>
            <a:r>
              <a:rPr sz="1100" spc="-5" dirty="0">
                <a:solidFill>
                  <a:srgbClr val="231F20"/>
                </a:solidFill>
                <a:latin typeface="Century Gothic"/>
                <a:cs typeface="Century Gothic"/>
              </a:rPr>
              <a:t>days</a:t>
            </a:r>
            <a:endParaRPr sz="1100">
              <a:latin typeface="Century Gothic"/>
              <a:cs typeface="Century Gothic"/>
            </a:endParaRPr>
          </a:p>
          <a:p>
            <a:pPr>
              <a:lnSpc>
                <a:spcPct val="100000"/>
              </a:lnSpc>
              <a:spcBef>
                <a:spcPts val="35"/>
              </a:spcBef>
            </a:pPr>
            <a:endParaRPr sz="1050">
              <a:latin typeface="Century Gothic"/>
              <a:cs typeface="Century Gothic"/>
            </a:endParaRPr>
          </a:p>
          <a:p>
            <a:pPr marL="12700">
              <a:lnSpc>
                <a:spcPct val="100000"/>
              </a:lnSpc>
              <a:tabLst>
                <a:tab pos="2755265" algn="l"/>
                <a:tab pos="4584065" algn="l"/>
              </a:tabLst>
            </a:pP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65" dirty="0">
                <a:solidFill>
                  <a:srgbClr val="231F20"/>
                </a:solidFill>
                <a:latin typeface="Century Gothic"/>
                <a:cs typeface="Century Gothic"/>
              </a:rPr>
              <a:t>can</a:t>
            </a:r>
            <a:r>
              <a:rPr sz="1100" spc="30" dirty="0">
                <a:solidFill>
                  <a:srgbClr val="231F20"/>
                </a:solidFill>
                <a:latin typeface="Century Gothic"/>
                <a:cs typeface="Century Gothic"/>
              </a:rPr>
              <a:t> </a:t>
            </a:r>
            <a:r>
              <a:rPr sz="1100" spc="45" dirty="0">
                <a:solidFill>
                  <a:srgbClr val="231F20"/>
                </a:solidFill>
                <a:latin typeface="Century Gothic"/>
                <a:cs typeface="Century Gothic"/>
              </a:rPr>
              <a:t>sum</a:t>
            </a:r>
            <a:r>
              <a:rPr sz="1100" spc="30" dirty="0">
                <a:solidFill>
                  <a:srgbClr val="231F20"/>
                </a:solidFill>
                <a:latin typeface="Century Gothic"/>
                <a:cs typeface="Century Gothic"/>
              </a:rPr>
              <a:t> </a:t>
            </a:r>
            <a:r>
              <a:rPr sz="1100" spc="-10" dirty="0">
                <a:solidFill>
                  <a:srgbClr val="231F20"/>
                </a:solidFill>
                <a:latin typeface="Century Gothic"/>
                <a:cs typeface="Century Gothic"/>
              </a:rPr>
              <a:t>up</a:t>
            </a:r>
            <a:r>
              <a:rPr sz="1100" spc="30" dirty="0">
                <a:solidFill>
                  <a:srgbClr val="231F20"/>
                </a:solidFill>
                <a:latin typeface="Century Gothic"/>
                <a:cs typeface="Century Gothic"/>
              </a:rPr>
              <a:t> </a:t>
            </a:r>
            <a:r>
              <a:rPr sz="1100" spc="25" dirty="0">
                <a:solidFill>
                  <a:srgbClr val="231F20"/>
                </a:solidFill>
                <a:latin typeface="Century Gothic"/>
                <a:cs typeface="Century Gothic"/>
              </a:rPr>
              <a:t>my</a:t>
            </a:r>
            <a:r>
              <a:rPr sz="1100" spc="30" dirty="0">
                <a:solidFill>
                  <a:srgbClr val="231F20"/>
                </a:solidFill>
                <a:latin typeface="Century Gothic"/>
                <a:cs typeface="Century Gothic"/>
              </a:rPr>
              <a:t> </a:t>
            </a:r>
            <a:r>
              <a:rPr sz="1100" spc="-15" dirty="0">
                <a:solidFill>
                  <a:srgbClr val="231F20"/>
                </a:solidFill>
                <a:latin typeface="Century Gothic"/>
                <a:cs typeface="Century Gothic"/>
              </a:rPr>
              <a:t>week</a:t>
            </a:r>
            <a:r>
              <a:rPr sz="1100" spc="30" dirty="0">
                <a:solidFill>
                  <a:srgbClr val="231F20"/>
                </a:solidFill>
                <a:latin typeface="Century Gothic"/>
                <a:cs typeface="Century Gothic"/>
              </a:rPr>
              <a:t> </a:t>
            </a:r>
            <a:r>
              <a:rPr sz="1100" spc="5" dirty="0">
                <a:solidFill>
                  <a:srgbClr val="231F20"/>
                </a:solidFill>
                <a:latin typeface="Century Gothic"/>
                <a:cs typeface="Century Gothic"/>
              </a:rPr>
              <a:t>by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saying:	</a:t>
            </a:r>
            <a:r>
              <a:rPr sz="1100" spc="-25" dirty="0">
                <a:solidFill>
                  <a:srgbClr val="231F20"/>
                </a:solidFill>
                <a:latin typeface="Century Gothic"/>
                <a:cs typeface="Century Gothic"/>
              </a:rPr>
              <a:t>“I’m</a:t>
            </a:r>
            <a:r>
              <a:rPr sz="1100" spc="30" dirty="0">
                <a:solidFill>
                  <a:srgbClr val="231F20"/>
                </a:solidFill>
                <a:latin typeface="Century Gothic"/>
                <a:cs typeface="Century Gothic"/>
              </a:rPr>
              <a:t> </a:t>
            </a:r>
            <a:r>
              <a:rPr sz="1100" spc="-20" dirty="0">
                <a:solidFill>
                  <a:srgbClr val="231F20"/>
                </a:solidFill>
                <a:latin typeface="Century Gothic"/>
                <a:cs typeface="Century Gothic"/>
              </a:rPr>
              <a:t>glad</a:t>
            </a:r>
            <a:r>
              <a:rPr sz="1100" spc="25" dirty="0">
                <a:solidFill>
                  <a:srgbClr val="231F20"/>
                </a:solidFill>
                <a:latin typeface="Century Gothic"/>
                <a:cs typeface="Century Gothic"/>
              </a:rPr>
              <a:t> </a:t>
            </a:r>
            <a:r>
              <a:rPr sz="1100" spc="70" dirty="0">
                <a:solidFill>
                  <a:srgbClr val="231F20"/>
                </a:solidFill>
                <a:latin typeface="Century Gothic"/>
                <a:cs typeface="Century Gothic"/>
              </a:rPr>
              <a:t>I</a:t>
            </a:r>
            <a:r>
              <a:rPr sz="1100" spc="30" dirty="0">
                <a:solidFill>
                  <a:srgbClr val="231F20"/>
                </a:solidFill>
                <a:latin typeface="Century Gothic"/>
                <a:cs typeface="Century Gothic"/>
              </a:rPr>
              <a:t> </a:t>
            </a:r>
            <a:r>
              <a:rPr sz="1100" spc="-10" dirty="0">
                <a:solidFill>
                  <a:srgbClr val="231F20"/>
                </a:solidFill>
                <a:latin typeface="Century Gothic"/>
                <a:cs typeface="Century Gothic"/>
              </a:rPr>
              <a:t>did!”	</a:t>
            </a:r>
            <a:r>
              <a:rPr sz="1100" dirty="0">
                <a:solidFill>
                  <a:srgbClr val="231F20"/>
                </a:solidFill>
                <a:latin typeface="Century Gothic"/>
                <a:cs typeface="Century Gothic"/>
              </a:rPr>
              <a:t>“I</a:t>
            </a:r>
            <a:r>
              <a:rPr sz="1100" spc="5" dirty="0">
                <a:solidFill>
                  <a:srgbClr val="231F20"/>
                </a:solidFill>
                <a:latin typeface="Century Gothic"/>
                <a:cs typeface="Century Gothic"/>
              </a:rPr>
              <a:t> </a:t>
            </a:r>
            <a:r>
              <a:rPr sz="1100" spc="55" dirty="0">
                <a:solidFill>
                  <a:srgbClr val="231F20"/>
                </a:solidFill>
                <a:latin typeface="Century Gothic"/>
                <a:cs typeface="Century Gothic"/>
              </a:rPr>
              <a:t>wish</a:t>
            </a:r>
            <a:r>
              <a:rPr sz="1100" spc="5" dirty="0">
                <a:solidFill>
                  <a:srgbClr val="231F20"/>
                </a:solidFill>
                <a:latin typeface="Century Gothic"/>
                <a:cs typeface="Century Gothic"/>
              </a:rPr>
              <a:t> </a:t>
            </a:r>
            <a:r>
              <a:rPr sz="1100" spc="70" dirty="0">
                <a:solidFill>
                  <a:srgbClr val="231F20"/>
                </a:solidFill>
                <a:latin typeface="Century Gothic"/>
                <a:cs typeface="Century Gothic"/>
              </a:rPr>
              <a:t>I</a:t>
            </a:r>
            <a:r>
              <a:rPr sz="1100" spc="5" dirty="0">
                <a:solidFill>
                  <a:srgbClr val="231F20"/>
                </a:solidFill>
                <a:latin typeface="Century Gothic"/>
                <a:cs typeface="Century Gothic"/>
              </a:rPr>
              <a:t> </a:t>
            </a:r>
            <a:r>
              <a:rPr sz="1100" spc="-40" dirty="0">
                <a:solidFill>
                  <a:srgbClr val="231F20"/>
                </a:solidFill>
                <a:latin typeface="Century Gothic"/>
                <a:cs typeface="Century Gothic"/>
              </a:rPr>
              <a:t>had!”</a:t>
            </a:r>
            <a:endParaRPr sz="110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p:nvPr/>
        </p:nvSpPr>
        <p:spPr>
          <a:xfrm>
            <a:off x="5486400" y="3663948"/>
            <a:ext cx="914400" cy="0"/>
          </a:xfrm>
          <a:custGeom>
            <a:avLst/>
            <a:gdLst/>
            <a:ahLst/>
            <a:cxnLst/>
            <a:rect l="l" t="t" r="r" b="b"/>
            <a:pathLst>
              <a:path w="914400">
                <a:moveTo>
                  <a:pt x="0" y="0"/>
                </a:moveTo>
                <a:lnTo>
                  <a:pt x="914400" y="0"/>
                </a:lnTo>
              </a:path>
            </a:pathLst>
          </a:custGeom>
          <a:ln w="6985">
            <a:solidFill>
              <a:srgbClr val="231F20"/>
            </a:solidFill>
          </a:ln>
        </p:spPr>
        <p:txBody>
          <a:bodyPr wrap="square" lIns="0" tIns="0" rIns="0" bIns="0" rtlCol="0"/>
          <a:lstStyle/>
          <a:p>
            <a:endParaRPr/>
          </a:p>
        </p:txBody>
      </p:sp>
      <p:sp>
        <p:nvSpPr>
          <p:cNvPr id="4" name="object 4"/>
          <p:cNvSpPr/>
          <p:nvPr/>
        </p:nvSpPr>
        <p:spPr>
          <a:xfrm>
            <a:off x="4781541" y="613282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5" name="object 5"/>
          <p:cNvSpPr/>
          <p:nvPr/>
        </p:nvSpPr>
        <p:spPr>
          <a:xfrm>
            <a:off x="4781541" y="641476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6" name="object 6"/>
          <p:cNvSpPr/>
          <p:nvPr/>
        </p:nvSpPr>
        <p:spPr>
          <a:xfrm>
            <a:off x="4781541" y="691768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7" name="object 7"/>
          <p:cNvSpPr/>
          <p:nvPr/>
        </p:nvSpPr>
        <p:spPr>
          <a:xfrm>
            <a:off x="4781541" y="719962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8" name="object 8"/>
          <p:cNvSpPr/>
          <p:nvPr/>
        </p:nvSpPr>
        <p:spPr>
          <a:xfrm>
            <a:off x="4781541" y="770254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9" name="object 9"/>
          <p:cNvSpPr/>
          <p:nvPr/>
        </p:nvSpPr>
        <p:spPr>
          <a:xfrm>
            <a:off x="4781541" y="7984488"/>
            <a:ext cx="956310" cy="0"/>
          </a:xfrm>
          <a:custGeom>
            <a:avLst/>
            <a:gdLst/>
            <a:ahLst/>
            <a:cxnLst/>
            <a:rect l="l" t="t" r="r" b="b"/>
            <a:pathLst>
              <a:path w="956310">
                <a:moveTo>
                  <a:pt x="0" y="0"/>
                </a:moveTo>
                <a:lnTo>
                  <a:pt x="956310" y="0"/>
                </a:lnTo>
              </a:path>
            </a:pathLst>
          </a:custGeom>
          <a:ln w="6985">
            <a:solidFill>
              <a:srgbClr val="231F20"/>
            </a:solidFill>
          </a:ln>
        </p:spPr>
        <p:txBody>
          <a:bodyPr wrap="square" lIns="0" tIns="0" rIns="0" bIns="0" rtlCol="0"/>
          <a:lstStyle/>
          <a:p>
            <a:endParaRPr/>
          </a:p>
        </p:txBody>
      </p:sp>
      <p:sp>
        <p:nvSpPr>
          <p:cNvPr id="10" name="object 10"/>
          <p:cNvSpPr txBox="1"/>
          <p:nvPr/>
        </p:nvSpPr>
        <p:spPr>
          <a:xfrm>
            <a:off x="2664066" y="850900"/>
            <a:ext cx="2444750" cy="591820"/>
          </a:xfrm>
          <a:prstGeom prst="rect">
            <a:avLst/>
          </a:prstGeom>
        </p:spPr>
        <p:txBody>
          <a:bodyPr vert="horz" wrap="square" lIns="0" tIns="12700" rIns="0" bIns="0" rtlCol="0">
            <a:spAutoFit/>
          </a:bodyPr>
          <a:lstStyle/>
          <a:p>
            <a:pPr algn="ctr">
              <a:lnSpc>
                <a:spcPct val="100000"/>
              </a:lnSpc>
              <a:spcBef>
                <a:spcPts val="100"/>
              </a:spcBef>
            </a:pPr>
            <a:r>
              <a:rPr sz="1600" b="1" u="sng" spc="-5" dirty="0">
                <a:solidFill>
                  <a:srgbClr val="231F20"/>
                </a:solidFill>
                <a:uFill>
                  <a:solidFill>
                    <a:srgbClr val="231F20"/>
                  </a:solidFill>
                </a:uFill>
                <a:latin typeface="Trebuchet MS"/>
                <a:cs typeface="Trebuchet MS"/>
              </a:rPr>
              <a:t>LEVEL</a:t>
            </a:r>
            <a:r>
              <a:rPr sz="1600" b="1" u="sng" spc="85" dirty="0">
                <a:solidFill>
                  <a:srgbClr val="231F20"/>
                </a:solidFill>
                <a:uFill>
                  <a:solidFill>
                    <a:srgbClr val="231F20"/>
                  </a:solidFill>
                </a:uFill>
                <a:latin typeface="Trebuchet MS"/>
                <a:cs typeface="Trebuchet MS"/>
              </a:rPr>
              <a:t>S</a:t>
            </a:r>
            <a:r>
              <a:rPr sz="1600" b="1" u="sng" spc="-85" dirty="0">
                <a:solidFill>
                  <a:srgbClr val="231F20"/>
                </a:solidFill>
                <a:uFill>
                  <a:solidFill>
                    <a:srgbClr val="231F20"/>
                  </a:solidFill>
                </a:uFill>
                <a:latin typeface="Trebuchet MS"/>
                <a:cs typeface="Trebuchet MS"/>
              </a:rPr>
              <a:t> </a:t>
            </a:r>
            <a:r>
              <a:rPr sz="1600" b="1" u="sng" spc="-10" dirty="0">
                <a:solidFill>
                  <a:srgbClr val="231F20"/>
                </a:solidFill>
                <a:uFill>
                  <a:solidFill>
                    <a:srgbClr val="231F20"/>
                  </a:solidFill>
                </a:uFill>
                <a:latin typeface="Trebuchet MS"/>
                <a:cs typeface="Trebuchet MS"/>
              </a:rPr>
              <a:t>2</a:t>
            </a:r>
            <a:r>
              <a:rPr sz="1600" b="1" u="sng" spc="-85" dirty="0">
                <a:solidFill>
                  <a:srgbClr val="231F20"/>
                </a:solidFill>
                <a:uFill>
                  <a:solidFill>
                    <a:srgbClr val="231F20"/>
                  </a:solidFill>
                </a:uFill>
                <a:latin typeface="Trebuchet MS"/>
                <a:cs typeface="Trebuchet MS"/>
              </a:rPr>
              <a:t> </a:t>
            </a:r>
            <a:r>
              <a:rPr sz="1600" b="1" u="sng" spc="75" dirty="0">
                <a:solidFill>
                  <a:srgbClr val="231F20"/>
                </a:solidFill>
                <a:uFill>
                  <a:solidFill>
                    <a:srgbClr val="231F20"/>
                  </a:solidFill>
                </a:uFill>
                <a:latin typeface="Trebuchet MS"/>
                <a:cs typeface="Trebuchet MS"/>
              </a:rPr>
              <a:t>AN</a:t>
            </a:r>
            <a:r>
              <a:rPr sz="1600" b="1" u="sng" spc="130" dirty="0">
                <a:solidFill>
                  <a:srgbClr val="231F20"/>
                </a:solidFill>
                <a:uFill>
                  <a:solidFill>
                    <a:srgbClr val="231F20"/>
                  </a:solidFill>
                </a:uFill>
                <a:latin typeface="Trebuchet MS"/>
                <a:cs typeface="Trebuchet MS"/>
              </a:rPr>
              <a:t>D</a:t>
            </a:r>
            <a:r>
              <a:rPr sz="1600" b="1" u="sng" spc="-85" dirty="0">
                <a:solidFill>
                  <a:srgbClr val="231F20"/>
                </a:solidFill>
                <a:uFill>
                  <a:solidFill>
                    <a:srgbClr val="231F20"/>
                  </a:solidFill>
                </a:uFill>
                <a:latin typeface="Trebuchet MS"/>
                <a:cs typeface="Trebuchet MS"/>
              </a:rPr>
              <a:t> </a:t>
            </a:r>
            <a:r>
              <a:rPr sz="1600" b="1" u="sng" spc="-35" dirty="0">
                <a:solidFill>
                  <a:srgbClr val="231F20"/>
                </a:solidFill>
                <a:uFill>
                  <a:solidFill>
                    <a:srgbClr val="231F20"/>
                  </a:solidFill>
                </a:uFill>
                <a:latin typeface="Trebuchet MS"/>
                <a:cs typeface="Trebuchet MS"/>
              </a:rPr>
              <a:t>3</a:t>
            </a:r>
            <a:r>
              <a:rPr sz="1600" b="1" u="sng" spc="-85" dirty="0">
                <a:solidFill>
                  <a:srgbClr val="231F20"/>
                </a:solidFill>
                <a:uFill>
                  <a:solidFill>
                    <a:srgbClr val="231F20"/>
                  </a:solidFill>
                </a:uFill>
                <a:latin typeface="Trebuchet MS"/>
                <a:cs typeface="Trebuchet MS"/>
              </a:rPr>
              <a:t> </a:t>
            </a:r>
            <a:r>
              <a:rPr sz="1600" b="1" u="sng" spc="-30" dirty="0">
                <a:solidFill>
                  <a:srgbClr val="231F20"/>
                </a:solidFill>
                <a:uFill>
                  <a:solidFill>
                    <a:srgbClr val="231F20"/>
                  </a:solidFill>
                </a:uFill>
                <a:latin typeface="Trebuchet MS"/>
                <a:cs typeface="Trebuchet MS"/>
              </a:rPr>
              <a:t>(</a:t>
            </a:r>
            <a:r>
              <a:rPr sz="1600" b="1" u="sng" spc="-15" dirty="0">
                <a:solidFill>
                  <a:srgbClr val="231F20"/>
                </a:solidFill>
                <a:uFill>
                  <a:solidFill>
                    <a:srgbClr val="231F20"/>
                  </a:solidFill>
                </a:uFill>
                <a:latin typeface="Trebuchet MS"/>
                <a:cs typeface="Trebuchet MS"/>
              </a:rPr>
              <a:t>*</a:t>
            </a:r>
            <a:r>
              <a:rPr sz="1600" b="1" u="sng" spc="-30" dirty="0">
                <a:solidFill>
                  <a:srgbClr val="231F20"/>
                </a:solidFill>
                <a:uFill>
                  <a:solidFill>
                    <a:srgbClr val="231F20"/>
                  </a:solidFill>
                </a:uFill>
                <a:latin typeface="Trebuchet MS"/>
                <a:cs typeface="Trebuchet MS"/>
              </a:rPr>
              <a:t>T</a:t>
            </a:r>
            <a:r>
              <a:rPr sz="1600" b="1" u="sng" spc="170" dirty="0">
                <a:solidFill>
                  <a:srgbClr val="231F20"/>
                </a:solidFill>
                <a:uFill>
                  <a:solidFill>
                    <a:srgbClr val="231F20"/>
                  </a:solidFill>
                </a:uFill>
                <a:latin typeface="Trebuchet MS"/>
                <a:cs typeface="Trebuchet MS"/>
              </a:rPr>
              <a:t>OO</a:t>
            </a:r>
            <a:r>
              <a:rPr sz="1600" b="1" u="sng" spc="-180" dirty="0">
                <a:solidFill>
                  <a:srgbClr val="231F20"/>
                </a:solidFill>
                <a:uFill>
                  <a:solidFill>
                    <a:srgbClr val="231F20"/>
                  </a:solidFill>
                </a:uFill>
                <a:latin typeface="Trebuchet MS"/>
                <a:cs typeface="Trebuchet MS"/>
              </a:rPr>
              <a:t>L</a:t>
            </a:r>
            <a:r>
              <a:rPr sz="1600" b="1" u="sng" spc="-30" dirty="0">
                <a:solidFill>
                  <a:srgbClr val="231F20"/>
                </a:solidFill>
                <a:uFill>
                  <a:solidFill>
                    <a:srgbClr val="231F20"/>
                  </a:solidFill>
                </a:uFill>
                <a:latin typeface="Trebuchet MS"/>
                <a:cs typeface="Trebuchet MS"/>
              </a:rPr>
              <a:t>*)</a:t>
            </a:r>
            <a:endParaRPr sz="1600">
              <a:latin typeface="Trebuchet MS"/>
              <a:cs typeface="Trebuchet MS"/>
            </a:endParaRPr>
          </a:p>
          <a:p>
            <a:pPr algn="ctr">
              <a:lnSpc>
                <a:spcPct val="100000"/>
              </a:lnSpc>
              <a:spcBef>
                <a:spcPts val="1220"/>
              </a:spcBef>
            </a:pPr>
            <a:r>
              <a:rPr sz="1100" b="1" spc="25" dirty="0">
                <a:solidFill>
                  <a:srgbClr val="E31836"/>
                </a:solidFill>
                <a:latin typeface="Lucida Sans"/>
                <a:cs typeface="Lucida Sans"/>
              </a:rPr>
              <a:t>Weekly</a:t>
            </a:r>
            <a:r>
              <a:rPr sz="1100" b="1" spc="-45" dirty="0">
                <a:solidFill>
                  <a:srgbClr val="E31836"/>
                </a:solidFill>
                <a:latin typeface="Lucida Sans"/>
                <a:cs typeface="Lucida Sans"/>
              </a:rPr>
              <a:t> </a:t>
            </a:r>
            <a:r>
              <a:rPr sz="1100" b="1" spc="-5" dirty="0">
                <a:solidFill>
                  <a:srgbClr val="E31836"/>
                </a:solidFill>
                <a:latin typeface="Lucida Sans"/>
                <a:cs typeface="Lucida Sans"/>
              </a:rPr>
              <a:t>Summary</a:t>
            </a:r>
            <a:r>
              <a:rPr sz="1100" b="1" spc="-45" dirty="0">
                <a:solidFill>
                  <a:srgbClr val="E31836"/>
                </a:solidFill>
                <a:latin typeface="Lucida Sans"/>
                <a:cs typeface="Lucida Sans"/>
              </a:rPr>
              <a:t> </a:t>
            </a:r>
            <a:r>
              <a:rPr sz="1100" b="1" spc="10" dirty="0">
                <a:solidFill>
                  <a:srgbClr val="E31836"/>
                </a:solidFill>
                <a:latin typeface="Lucida Sans"/>
                <a:cs typeface="Lucida Sans"/>
              </a:rPr>
              <a:t>Report</a:t>
            </a:r>
            <a:endParaRPr sz="1100">
              <a:latin typeface="Lucida Sans"/>
              <a:cs typeface="Lucida Sans"/>
            </a:endParaRPr>
          </a:p>
        </p:txBody>
      </p:sp>
      <p:sp>
        <p:nvSpPr>
          <p:cNvPr id="23" name="object 23"/>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63</a:t>
            </a:fld>
            <a:endParaRPr spc="135" dirty="0"/>
          </a:p>
        </p:txBody>
      </p:sp>
      <p:sp>
        <p:nvSpPr>
          <p:cNvPr id="11" name="object 11"/>
          <p:cNvSpPr txBox="1"/>
          <p:nvPr/>
        </p:nvSpPr>
        <p:spPr>
          <a:xfrm>
            <a:off x="901700" y="1752600"/>
            <a:ext cx="2768600" cy="193040"/>
          </a:xfrm>
          <a:prstGeom prst="rect">
            <a:avLst/>
          </a:prstGeom>
        </p:spPr>
        <p:txBody>
          <a:bodyPr vert="horz" wrap="square" lIns="0" tIns="12700" rIns="0" bIns="0" rtlCol="0">
            <a:spAutoFit/>
          </a:bodyPr>
          <a:lstStyle/>
          <a:p>
            <a:pPr marL="12700">
              <a:lnSpc>
                <a:spcPct val="100000"/>
              </a:lnSpc>
              <a:spcBef>
                <a:spcPts val="100"/>
              </a:spcBef>
              <a:tabLst>
                <a:tab pos="2755265" algn="l"/>
              </a:tabLst>
            </a:pPr>
            <a:r>
              <a:rPr sz="1100" spc="-30" dirty="0">
                <a:solidFill>
                  <a:srgbClr val="231F20"/>
                </a:solidFill>
                <a:latin typeface="Century Gothic"/>
                <a:cs typeface="Century Gothic"/>
              </a:rPr>
              <a:t>Name:</a:t>
            </a:r>
            <a:r>
              <a:rPr sz="1100" spc="-190" dirty="0">
                <a:solidFill>
                  <a:srgbClr val="231F20"/>
                </a:solidFill>
                <a:latin typeface="Century Gothic"/>
                <a:cs typeface="Century Gothic"/>
              </a:rPr>
              <a:t> </a:t>
            </a: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p:txBody>
      </p:sp>
      <p:sp>
        <p:nvSpPr>
          <p:cNvPr id="12" name="object 12"/>
          <p:cNvSpPr txBox="1"/>
          <p:nvPr/>
        </p:nvSpPr>
        <p:spPr>
          <a:xfrm>
            <a:off x="4102139" y="1752600"/>
            <a:ext cx="1983739" cy="193040"/>
          </a:xfrm>
          <a:prstGeom prst="rect">
            <a:avLst/>
          </a:prstGeom>
        </p:spPr>
        <p:txBody>
          <a:bodyPr vert="horz" wrap="square" lIns="0" tIns="12700" rIns="0" bIns="0" rtlCol="0">
            <a:spAutoFit/>
          </a:bodyPr>
          <a:lstStyle/>
          <a:p>
            <a:pPr marL="12700">
              <a:lnSpc>
                <a:spcPct val="100000"/>
              </a:lnSpc>
              <a:spcBef>
                <a:spcPts val="100"/>
              </a:spcBef>
              <a:tabLst>
                <a:tab pos="1970405" algn="l"/>
              </a:tabLst>
            </a:pPr>
            <a:r>
              <a:rPr sz="1100" dirty="0">
                <a:solidFill>
                  <a:srgbClr val="231F20"/>
                </a:solidFill>
                <a:latin typeface="Century Gothic"/>
                <a:cs typeface="Century Gothic"/>
              </a:rPr>
              <a:t>Week:</a:t>
            </a:r>
            <a:r>
              <a:rPr sz="1100" spc="-60" dirty="0">
                <a:solidFill>
                  <a:srgbClr val="231F20"/>
                </a:solidFill>
                <a:latin typeface="Century Gothic"/>
                <a:cs typeface="Century Gothic"/>
              </a:rPr>
              <a:t> </a:t>
            </a: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p:txBody>
      </p:sp>
      <p:sp>
        <p:nvSpPr>
          <p:cNvPr id="13" name="object 13"/>
          <p:cNvSpPr txBox="1"/>
          <p:nvPr/>
        </p:nvSpPr>
        <p:spPr>
          <a:xfrm>
            <a:off x="4102100" y="2369819"/>
            <a:ext cx="939800" cy="103886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p:txBody>
      </p:sp>
      <p:sp>
        <p:nvSpPr>
          <p:cNvPr id="14" name="object 14"/>
          <p:cNvSpPr txBox="1"/>
          <p:nvPr/>
        </p:nvSpPr>
        <p:spPr>
          <a:xfrm>
            <a:off x="1285036" y="2651759"/>
            <a:ext cx="789305" cy="193040"/>
          </a:xfrm>
          <a:prstGeom prst="rect">
            <a:avLst/>
          </a:prstGeom>
        </p:spPr>
        <p:txBody>
          <a:bodyPr vert="horz" wrap="square" lIns="0" tIns="12700" rIns="0" bIns="0" rtlCol="0">
            <a:spAutoFit/>
          </a:bodyPr>
          <a:lstStyle/>
          <a:p>
            <a:pPr marL="12700">
              <a:lnSpc>
                <a:spcPct val="100000"/>
              </a:lnSpc>
              <a:spcBef>
                <a:spcPts val="100"/>
              </a:spcBef>
            </a:pPr>
            <a:r>
              <a:rPr sz="1100" spc="-15" dirty="0">
                <a:solidFill>
                  <a:srgbClr val="231F20"/>
                </a:solidFill>
                <a:latin typeface="Century Gothic"/>
                <a:cs typeface="Century Gothic"/>
              </a:rPr>
              <a:t>Generation</a:t>
            </a:r>
            <a:endParaRPr sz="1100">
              <a:latin typeface="Century Gothic"/>
              <a:cs typeface="Century Gothic"/>
            </a:endParaRPr>
          </a:p>
        </p:txBody>
      </p:sp>
      <p:sp>
        <p:nvSpPr>
          <p:cNvPr id="15" name="object 15"/>
          <p:cNvSpPr txBox="1"/>
          <p:nvPr/>
        </p:nvSpPr>
        <p:spPr>
          <a:xfrm>
            <a:off x="1285036" y="2933700"/>
            <a:ext cx="800735" cy="193040"/>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231F20"/>
                </a:solidFill>
                <a:latin typeface="Century Gothic"/>
                <a:cs typeface="Century Gothic"/>
              </a:rPr>
              <a:t>C</a:t>
            </a:r>
            <a:r>
              <a:rPr sz="1100" spc="-5" dirty="0">
                <a:solidFill>
                  <a:srgbClr val="231F20"/>
                </a:solidFill>
                <a:latin typeface="Century Gothic"/>
                <a:cs typeface="Century Gothic"/>
              </a:rPr>
              <a:t>o</a:t>
            </a:r>
            <a:r>
              <a:rPr sz="1100" spc="-30" dirty="0">
                <a:solidFill>
                  <a:srgbClr val="231F20"/>
                </a:solidFill>
                <a:latin typeface="Century Gothic"/>
                <a:cs typeface="Century Gothic"/>
              </a:rPr>
              <a:t>n</a:t>
            </a:r>
            <a:r>
              <a:rPr sz="1100" dirty="0">
                <a:solidFill>
                  <a:srgbClr val="231F20"/>
                </a:solidFill>
                <a:latin typeface="Century Gothic"/>
                <a:cs typeface="Century Gothic"/>
              </a:rPr>
              <a:t>v</a:t>
            </a:r>
            <a:r>
              <a:rPr sz="1100" spc="35" dirty="0">
                <a:solidFill>
                  <a:srgbClr val="231F20"/>
                </a:solidFill>
                <a:latin typeface="Century Gothic"/>
                <a:cs typeface="Century Gothic"/>
              </a:rPr>
              <a:t>ersion</a:t>
            </a:r>
            <a:endParaRPr sz="1100">
              <a:latin typeface="Century Gothic"/>
              <a:cs typeface="Century Gothic"/>
            </a:endParaRPr>
          </a:p>
        </p:txBody>
      </p:sp>
      <p:sp>
        <p:nvSpPr>
          <p:cNvPr id="16" name="object 16"/>
          <p:cNvSpPr txBox="1"/>
          <p:nvPr/>
        </p:nvSpPr>
        <p:spPr>
          <a:xfrm>
            <a:off x="901700" y="2087880"/>
            <a:ext cx="1846580" cy="16027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1F20"/>
                </a:solidFill>
                <a:latin typeface="Tahoma"/>
                <a:cs typeface="Tahoma"/>
              </a:rPr>
              <a:t>HOURS:</a:t>
            </a:r>
            <a:endParaRPr sz="1100">
              <a:latin typeface="Tahoma"/>
              <a:cs typeface="Tahoma"/>
            </a:endParaRPr>
          </a:p>
          <a:p>
            <a:pPr marL="12700" marR="5080">
              <a:lnSpc>
                <a:spcPct val="168200"/>
              </a:lnSpc>
              <a:tabLst>
                <a:tab pos="768985" algn="l"/>
              </a:tabLst>
            </a:pPr>
            <a:r>
              <a:rPr sz="1100" spc="30" dirty="0">
                <a:solidFill>
                  <a:srgbClr val="231F20"/>
                </a:solidFill>
                <a:latin typeface="Century Gothic"/>
                <a:cs typeface="Century Gothic"/>
              </a:rPr>
              <a:t>Training </a:t>
            </a:r>
            <a:r>
              <a:rPr sz="1100" spc="-45" dirty="0">
                <a:solidFill>
                  <a:srgbClr val="231F20"/>
                </a:solidFill>
                <a:latin typeface="Century Gothic"/>
                <a:cs typeface="Century Gothic"/>
              </a:rPr>
              <a:t>and </a:t>
            </a:r>
            <a:r>
              <a:rPr sz="1100" spc="-5" dirty="0">
                <a:solidFill>
                  <a:srgbClr val="231F20"/>
                </a:solidFill>
                <a:latin typeface="Century Gothic"/>
                <a:cs typeface="Century Gothic"/>
              </a:rPr>
              <a:t>Development </a:t>
            </a:r>
            <a:r>
              <a:rPr sz="1100" spc="-290" dirty="0">
                <a:solidFill>
                  <a:srgbClr val="231F20"/>
                </a:solidFill>
                <a:latin typeface="Century Gothic"/>
                <a:cs typeface="Century Gothic"/>
              </a:rPr>
              <a:t> </a:t>
            </a:r>
            <a:r>
              <a:rPr sz="1100" spc="-15" dirty="0">
                <a:solidFill>
                  <a:srgbClr val="231F20"/>
                </a:solidFill>
                <a:latin typeface="Century Gothic"/>
                <a:cs typeface="Century Gothic"/>
              </a:rPr>
              <a:t>Lead	</a:t>
            </a:r>
            <a:endParaRPr sz="1100">
              <a:latin typeface="Century Gothic"/>
              <a:cs typeface="Century Gothic"/>
            </a:endParaRPr>
          </a:p>
          <a:p>
            <a:pPr marL="12700" marR="1068705">
              <a:lnSpc>
                <a:spcPct val="168200"/>
              </a:lnSpc>
              <a:tabLst>
                <a:tab pos="768985" algn="l"/>
              </a:tabLst>
            </a:pPr>
            <a:r>
              <a:rPr sz="1100" spc="-15" dirty="0">
                <a:solidFill>
                  <a:srgbClr val="231F20"/>
                </a:solidFill>
                <a:latin typeface="Century Gothic"/>
                <a:cs typeface="Century Gothic"/>
              </a:rPr>
              <a:t>Lead 	</a:t>
            </a:r>
            <a:r>
              <a:rPr sz="1100" dirty="0">
                <a:solidFill>
                  <a:srgbClr val="231F20"/>
                </a:solidFill>
                <a:latin typeface="Century Gothic"/>
                <a:cs typeface="Century Gothic"/>
              </a:rPr>
              <a:t> </a:t>
            </a:r>
            <a:r>
              <a:rPr sz="1100" spc="30" dirty="0">
                <a:solidFill>
                  <a:srgbClr val="231F20"/>
                </a:solidFill>
                <a:latin typeface="Century Gothic"/>
                <a:cs typeface="Century Gothic"/>
              </a:rPr>
              <a:t>Servicing </a:t>
            </a:r>
            <a:r>
              <a:rPr sz="1100" spc="35" dirty="0">
                <a:solidFill>
                  <a:srgbClr val="231F20"/>
                </a:solidFill>
                <a:latin typeface="Century Gothic"/>
                <a:cs typeface="Century Gothic"/>
              </a:rPr>
              <a:t> </a:t>
            </a:r>
            <a:r>
              <a:rPr sz="1100" b="1" spc="-5" dirty="0">
                <a:solidFill>
                  <a:srgbClr val="231F20"/>
                </a:solidFill>
                <a:latin typeface="Tahoma"/>
                <a:cs typeface="Tahoma"/>
              </a:rPr>
              <a:t>Total</a:t>
            </a:r>
            <a:endParaRPr sz="1100">
              <a:latin typeface="Tahoma"/>
              <a:cs typeface="Tahoma"/>
            </a:endParaRPr>
          </a:p>
        </p:txBody>
      </p:sp>
      <p:sp>
        <p:nvSpPr>
          <p:cNvPr id="17" name="object 17"/>
          <p:cNvSpPr txBox="1"/>
          <p:nvPr/>
        </p:nvSpPr>
        <p:spPr>
          <a:xfrm>
            <a:off x="4102100" y="4000500"/>
            <a:ext cx="617220" cy="193040"/>
          </a:xfrm>
          <a:prstGeom prst="rect">
            <a:avLst/>
          </a:prstGeom>
        </p:spPr>
        <p:txBody>
          <a:bodyPr vert="horz" wrap="square" lIns="0" tIns="12700" rIns="0" bIns="0" rtlCol="0">
            <a:spAutoFit/>
          </a:bodyPr>
          <a:lstStyle/>
          <a:p>
            <a:pPr marL="12700">
              <a:lnSpc>
                <a:spcPct val="100000"/>
              </a:lnSpc>
              <a:spcBef>
                <a:spcPts val="100"/>
              </a:spcBef>
            </a:pPr>
            <a:r>
              <a:rPr sz="1100" b="1" spc="30" dirty="0">
                <a:solidFill>
                  <a:srgbClr val="231F20"/>
                </a:solidFill>
                <a:latin typeface="Tahoma"/>
                <a:cs typeface="Tahoma"/>
              </a:rPr>
              <a:t>BUYERS</a:t>
            </a:r>
            <a:endParaRPr sz="1100">
              <a:latin typeface="Tahoma"/>
              <a:cs typeface="Tahoma"/>
            </a:endParaRPr>
          </a:p>
        </p:txBody>
      </p:sp>
      <p:sp>
        <p:nvSpPr>
          <p:cNvPr id="18" name="object 18"/>
          <p:cNvSpPr txBox="1"/>
          <p:nvPr/>
        </p:nvSpPr>
        <p:spPr>
          <a:xfrm>
            <a:off x="5473674" y="4000500"/>
            <a:ext cx="692150" cy="193040"/>
          </a:xfrm>
          <a:prstGeom prst="rect">
            <a:avLst/>
          </a:prstGeom>
        </p:spPr>
        <p:txBody>
          <a:bodyPr vert="horz" wrap="square" lIns="0" tIns="12700" rIns="0" bIns="0" rtlCol="0">
            <a:spAutoFit/>
          </a:bodyPr>
          <a:lstStyle/>
          <a:p>
            <a:pPr marL="12700">
              <a:lnSpc>
                <a:spcPct val="100000"/>
              </a:lnSpc>
              <a:spcBef>
                <a:spcPts val="100"/>
              </a:spcBef>
            </a:pPr>
            <a:r>
              <a:rPr sz="1100" b="1" spc="-35" dirty="0">
                <a:solidFill>
                  <a:srgbClr val="231F20"/>
                </a:solidFill>
                <a:latin typeface="Tahoma"/>
                <a:cs typeface="Tahoma"/>
              </a:rPr>
              <a:t>LI</a:t>
            </a:r>
            <a:r>
              <a:rPr sz="1100" b="1" spc="-65" dirty="0">
                <a:solidFill>
                  <a:srgbClr val="231F20"/>
                </a:solidFill>
                <a:latin typeface="Tahoma"/>
                <a:cs typeface="Tahoma"/>
              </a:rPr>
              <a:t>S</a:t>
            </a:r>
            <a:r>
              <a:rPr sz="1100" b="1" spc="-15" dirty="0">
                <a:solidFill>
                  <a:srgbClr val="231F20"/>
                </a:solidFill>
                <a:latin typeface="Tahoma"/>
                <a:cs typeface="Tahoma"/>
              </a:rPr>
              <a:t>TINGS</a:t>
            </a:r>
            <a:endParaRPr sz="1100">
              <a:latin typeface="Tahoma"/>
              <a:cs typeface="Tahoma"/>
            </a:endParaRPr>
          </a:p>
        </p:txBody>
      </p:sp>
      <p:sp>
        <p:nvSpPr>
          <p:cNvPr id="19" name="object 19"/>
          <p:cNvSpPr txBox="1"/>
          <p:nvPr/>
        </p:nvSpPr>
        <p:spPr>
          <a:xfrm>
            <a:off x="901700" y="4335779"/>
            <a:ext cx="1271905" cy="1320800"/>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231F20"/>
                </a:solidFill>
                <a:latin typeface="Century Gothic"/>
                <a:cs typeface="Century Gothic"/>
              </a:rPr>
              <a:t>Total</a:t>
            </a:r>
            <a:r>
              <a:rPr sz="1100" dirty="0">
                <a:solidFill>
                  <a:srgbClr val="231F20"/>
                </a:solidFill>
                <a:latin typeface="Century Gothic"/>
                <a:cs typeface="Century Gothic"/>
              </a:rPr>
              <a:t> </a:t>
            </a:r>
            <a:r>
              <a:rPr sz="1100" spc="30" dirty="0">
                <a:solidFill>
                  <a:srgbClr val="231F20"/>
                </a:solidFill>
                <a:latin typeface="Century Gothic"/>
                <a:cs typeface="Century Gothic"/>
              </a:rPr>
              <a:t>Attempts</a:t>
            </a:r>
            <a:endParaRPr sz="1100">
              <a:latin typeface="Century Gothic"/>
              <a:cs typeface="Century Gothic"/>
            </a:endParaRPr>
          </a:p>
          <a:p>
            <a:pPr marL="12700" marR="479425">
              <a:lnSpc>
                <a:spcPct val="168200"/>
              </a:lnSpc>
            </a:pPr>
            <a:r>
              <a:rPr sz="1100" spc="20" dirty="0">
                <a:solidFill>
                  <a:srgbClr val="231F20"/>
                </a:solidFill>
                <a:latin typeface="Century Gothic"/>
                <a:cs typeface="Century Gothic"/>
              </a:rPr>
              <a:t>Total </a:t>
            </a:r>
            <a:r>
              <a:rPr sz="1100" spc="50" dirty="0">
                <a:solidFill>
                  <a:srgbClr val="231F20"/>
                </a:solidFill>
                <a:latin typeface="Century Gothic"/>
                <a:cs typeface="Century Gothic"/>
              </a:rPr>
              <a:t>Talks </a:t>
            </a:r>
            <a:r>
              <a:rPr sz="1100" spc="55" dirty="0">
                <a:solidFill>
                  <a:srgbClr val="231F20"/>
                </a:solidFill>
                <a:latin typeface="Century Gothic"/>
                <a:cs typeface="Century Gothic"/>
              </a:rPr>
              <a:t> </a:t>
            </a:r>
            <a:r>
              <a:rPr sz="1100" spc="20" dirty="0">
                <a:solidFill>
                  <a:srgbClr val="231F20"/>
                </a:solidFill>
                <a:latin typeface="Century Gothic"/>
                <a:cs typeface="Century Gothic"/>
              </a:rPr>
              <a:t>Total </a:t>
            </a:r>
            <a:r>
              <a:rPr sz="1100" spc="50" dirty="0">
                <a:solidFill>
                  <a:srgbClr val="231F20"/>
                </a:solidFill>
                <a:latin typeface="Century Gothic"/>
                <a:cs typeface="Century Gothic"/>
              </a:rPr>
              <a:t>Set </a:t>
            </a:r>
            <a:r>
              <a:rPr sz="1100" spc="55" dirty="0">
                <a:solidFill>
                  <a:srgbClr val="231F20"/>
                </a:solidFill>
                <a:latin typeface="Century Gothic"/>
                <a:cs typeface="Century Gothic"/>
              </a:rPr>
              <a:t> </a:t>
            </a:r>
            <a:r>
              <a:rPr sz="1100" spc="20" dirty="0">
                <a:solidFill>
                  <a:srgbClr val="231F20"/>
                </a:solidFill>
                <a:latin typeface="Century Gothic"/>
                <a:cs typeface="Century Gothic"/>
              </a:rPr>
              <a:t>Total</a:t>
            </a:r>
            <a:r>
              <a:rPr sz="1100" spc="-35" dirty="0">
                <a:solidFill>
                  <a:srgbClr val="231F20"/>
                </a:solidFill>
                <a:latin typeface="Century Gothic"/>
                <a:cs typeface="Century Gothic"/>
              </a:rPr>
              <a:t> </a:t>
            </a:r>
            <a:r>
              <a:rPr sz="1100" spc="-20" dirty="0">
                <a:solidFill>
                  <a:srgbClr val="231F20"/>
                </a:solidFill>
                <a:latin typeface="Century Gothic"/>
                <a:cs typeface="Century Gothic"/>
              </a:rPr>
              <a:t>Given</a:t>
            </a:r>
            <a:endParaRPr sz="1100">
              <a:latin typeface="Century Gothic"/>
              <a:cs typeface="Century Gothic"/>
            </a:endParaRPr>
          </a:p>
          <a:p>
            <a:pPr marL="12700">
              <a:lnSpc>
                <a:spcPct val="100000"/>
              </a:lnSpc>
              <a:spcBef>
                <a:spcPts val="900"/>
              </a:spcBef>
            </a:pPr>
            <a:r>
              <a:rPr sz="1100" spc="20" dirty="0">
                <a:solidFill>
                  <a:srgbClr val="231F20"/>
                </a:solidFill>
                <a:latin typeface="Century Gothic"/>
                <a:cs typeface="Century Gothic"/>
              </a:rPr>
              <a:t>Total</a:t>
            </a:r>
            <a:r>
              <a:rPr sz="1100" spc="-35" dirty="0">
                <a:solidFill>
                  <a:srgbClr val="231F20"/>
                </a:solidFill>
                <a:latin typeface="Century Gothic"/>
                <a:cs typeface="Century Gothic"/>
              </a:rPr>
              <a:t> </a:t>
            </a:r>
            <a:r>
              <a:rPr sz="1100" spc="25" dirty="0">
                <a:solidFill>
                  <a:srgbClr val="231F20"/>
                </a:solidFill>
                <a:latin typeface="Century Gothic"/>
                <a:cs typeface="Century Gothic"/>
              </a:rPr>
              <a:t>Transactions</a:t>
            </a:r>
            <a:endParaRPr sz="1100">
              <a:latin typeface="Century Gothic"/>
              <a:cs typeface="Century Gothic"/>
            </a:endParaRPr>
          </a:p>
        </p:txBody>
      </p:sp>
      <p:sp>
        <p:nvSpPr>
          <p:cNvPr id="20" name="object 20"/>
          <p:cNvSpPr txBox="1"/>
          <p:nvPr/>
        </p:nvSpPr>
        <p:spPr>
          <a:xfrm>
            <a:off x="4102100" y="4335779"/>
            <a:ext cx="939800" cy="132080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p:txBody>
      </p:sp>
      <p:sp>
        <p:nvSpPr>
          <p:cNvPr id="21" name="object 21"/>
          <p:cNvSpPr txBox="1"/>
          <p:nvPr/>
        </p:nvSpPr>
        <p:spPr>
          <a:xfrm>
            <a:off x="5473700" y="4335779"/>
            <a:ext cx="939800" cy="132080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a:p>
            <a:pPr marL="12700">
              <a:lnSpc>
                <a:spcPct val="100000"/>
              </a:lnSpc>
              <a:spcBef>
                <a:spcPts val="900"/>
              </a:spcBef>
              <a:tabLst>
                <a:tab pos="926465" algn="l"/>
              </a:tabLst>
            </a:pPr>
            <a:r>
              <a:rPr sz="1100" u="sng" dirty="0">
                <a:solidFill>
                  <a:srgbClr val="231F20"/>
                </a:solidFill>
                <a:uFill>
                  <a:solidFill>
                    <a:srgbClr val="231F20"/>
                  </a:solidFill>
                </a:uFill>
                <a:latin typeface="Times New Roman"/>
                <a:cs typeface="Times New Roman"/>
              </a:rPr>
              <a:t> 	</a:t>
            </a:r>
            <a:endParaRPr sz="1100">
              <a:latin typeface="Times New Roman"/>
              <a:cs typeface="Times New Roman"/>
            </a:endParaRPr>
          </a:p>
        </p:txBody>
      </p:sp>
      <p:sp>
        <p:nvSpPr>
          <p:cNvPr id="22" name="object 22"/>
          <p:cNvSpPr txBox="1"/>
          <p:nvPr/>
        </p:nvSpPr>
        <p:spPr>
          <a:xfrm>
            <a:off x="901700" y="5966459"/>
            <a:ext cx="1992630" cy="2044700"/>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231F20"/>
                </a:solidFill>
                <a:latin typeface="Century Gothic"/>
                <a:cs typeface="Century Gothic"/>
              </a:rPr>
              <a:t>Total</a:t>
            </a:r>
            <a:r>
              <a:rPr sz="1100" spc="15" dirty="0">
                <a:solidFill>
                  <a:srgbClr val="231F20"/>
                </a:solidFill>
                <a:latin typeface="Century Gothic"/>
                <a:cs typeface="Century Gothic"/>
              </a:rPr>
              <a:t> </a:t>
            </a:r>
            <a:r>
              <a:rPr sz="1100" spc="75" dirty="0">
                <a:solidFill>
                  <a:srgbClr val="231F20"/>
                </a:solidFill>
                <a:latin typeface="Century Gothic"/>
                <a:cs typeface="Century Gothic"/>
              </a:rPr>
              <a:t>Listings</a:t>
            </a:r>
            <a:r>
              <a:rPr sz="1100" spc="1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0" dirty="0">
                <a:solidFill>
                  <a:srgbClr val="231F20"/>
                </a:solidFill>
                <a:latin typeface="Century Gothic"/>
                <a:cs typeface="Century Gothic"/>
              </a:rPr>
              <a:t> Inventory</a:t>
            </a:r>
            <a:endParaRPr sz="1100">
              <a:latin typeface="Century Gothic"/>
              <a:cs typeface="Century Gothic"/>
            </a:endParaRPr>
          </a:p>
          <a:p>
            <a:pPr marL="12700">
              <a:lnSpc>
                <a:spcPct val="100000"/>
              </a:lnSpc>
              <a:spcBef>
                <a:spcPts val="900"/>
              </a:spcBef>
            </a:pPr>
            <a:r>
              <a:rPr sz="1100" spc="20" dirty="0">
                <a:solidFill>
                  <a:srgbClr val="231F20"/>
                </a:solidFill>
                <a:latin typeface="Century Gothic"/>
                <a:cs typeface="Century Gothic"/>
              </a:rPr>
              <a:t>Total</a:t>
            </a:r>
            <a:r>
              <a:rPr sz="1100" spc="15" dirty="0">
                <a:solidFill>
                  <a:srgbClr val="231F20"/>
                </a:solidFill>
                <a:latin typeface="Century Gothic"/>
                <a:cs typeface="Century Gothic"/>
              </a:rPr>
              <a:t> </a:t>
            </a:r>
            <a:r>
              <a:rPr sz="1100" spc="-80" dirty="0">
                <a:solidFill>
                  <a:srgbClr val="231F20"/>
                </a:solidFill>
                <a:latin typeface="Century Gothic"/>
                <a:cs typeface="Century Gothic"/>
              </a:rPr>
              <a:t>“A”</a:t>
            </a:r>
            <a:r>
              <a:rPr sz="1100" spc="20" dirty="0">
                <a:solidFill>
                  <a:srgbClr val="231F20"/>
                </a:solidFill>
                <a:latin typeface="Century Gothic"/>
                <a:cs typeface="Century Gothic"/>
              </a:rPr>
              <a:t> </a:t>
            </a:r>
            <a:r>
              <a:rPr sz="1100" spc="60" dirty="0">
                <a:solidFill>
                  <a:srgbClr val="231F20"/>
                </a:solidFill>
                <a:latin typeface="Century Gothic"/>
                <a:cs typeface="Century Gothic"/>
              </a:rPr>
              <a:t>Buyers</a:t>
            </a:r>
            <a:r>
              <a:rPr sz="1100" spc="15" dirty="0">
                <a:solidFill>
                  <a:srgbClr val="231F20"/>
                </a:solidFill>
                <a:latin typeface="Century Gothic"/>
                <a:cs typeface="Century Gothic"/>
              </a:rPr>
              <a:t> </a:t>
            </a:r>
            <a:r>
              <a:rPr sz="1100" spc="35" dirty="0">
                <a:solidFill>
                  <a:srgbClr val="231F20"/>
                </a:solidFill>
                <a:latin typeface="Century Gothic"/>
                <a:cs typeface="Century Gothic"/>
              </a:rPr>
              <a:t>in</a:t>
            </a:r>
            <a:r>
              <a:rPr sz="1100" spc="20" dirty="0">
                <a:solidFill>
                  <a:srgbClr val="231F20"/>
                </a:solidFill>
                <a:latin typeface="Century Gothic"/>
                <a:cs typeface="Century Gothic"/>
              </a:rPr>
              <a:t> Inventory</a:t>
            </a:r>
            <a:endParaRPr sz="1100">
              <a:latin typeface="Century Gothic"/>
              <a:cs typeface="Century Gothic"/>
            </a:endParaRPr>
          </a:p>
          <a:p>
            <a:pPr>
              <a:lnSpc>
                <a:spcPct val="100000"/>
              </a:lnSpc>
              <a:spcBef>
                <a:spcPts val="20"/>
              </a:spcBef>
            </a:pPr>
            <a:endParaRPr sz="1400">
              <a:latin typeface="Century Gothic"/>
              <a:cs typeface="Century Gothic"/>
            </a:endParaRPr>
          </a:p>
          <a:p>
            <a:pPr marL="12700" marR="354330">
              <a:lnSpc>
                <a:spcPct val="168200"/>
              </a:lnSpc>
            </a:pPr>
            <a:r>
              <a:rPr sz="1100" spc="20" dirty="0">
                <a:solidFill>
                  <a:srgbClr val="231F20"/>
                </a:solidFill>
                <a:latin typeface="Century Gothic"/>
                <a:cs typeface="Century Gothic"/>
              </a:rPr>
              <a:t>Total </a:t>
            </a:r>
            <a:r>
              <a:rPr sz="1100" spc="35" dirty="0">
                <a:solidFill>
                  <a:srgbClr val="231F20"/>
                </a:solidFill>
                <a:latin typeface="Century Gothic"/>
                <a:cs typeface="Century Gothic"/>
              </a:rPr>
              <a:t>in </a:t>
            </a:r>
            <a:r>
              <a:rPr sz="1100" spc="65" dirty="0">
                <a:solidFill>
                  <a:srgbClr val="231F20"/>
                </a:solidFill>
                <a:latin typeface="Century Gothic"/>
                <a:cs typeface="Century Gothic"/>
              </a:rPr>
              <a:t>8-in-8 </a:t>
            </a:r>
            <a:r>
              <a:rPr sz="1100" spc="15" dirty="0">
                <a:solidFill>
                  <a:srgbClr val="231F20"/>
                </a:solidFill>
                <a:latin typeface="Century Gothic"/>
                <a:cs typeface="Century Gothic"/>
              </a:rPr>
              <a:t>Program </a:t>
            </a:r>
            <a:r>
              <a:rPr sz="1100" spc="-290" dirty="0">
                <a:solidFill>
                  <a:srgbClr val="231F20"/>
                </a:solidFill>
                <a:latin typeface="Century Gothic"/>
                <a:cs typeface="Century Gothic"/>
              </a:rPr>
              <a:t> </a:t>
            </a:r>
            <a:r>
              <a:rPr sz="1100" spc="20" dirty="0">
                <a:solidFill>
                  <a:srgbClr val="231F20"/>
                </a:solidFill>
                <a:latin typeface="Century Gothic"/>
                <a:cs typeface="Century Gothic"/>
              </a:rPr>
              <a:t>Total</a:t>
            </a:r>
            <a:r>
              <a:rPr sz="1100" spc="10" dirty="0">
                <a:solidFill>
                  <a:srgbClr val="231F20"/>
                </a:solidFill>
                <a:latin typeface="Century Gothic"/>
                <a:cs typeface="Century Gothic"/>
              </a:rPr>
              <a:t> </a:t>
            </a:r>
            <a:r>
              <a:rPr sz="1100" spc="-15" dirty="0">
                <a:solidFill>
                  <a:srgbClr val="231F20"/>
                </a:solidFill>
                <a:latin typeface="Century Gothic"/>
                <a:cs typeface="Century Gothic"/>
              </a:rPr>
              <a:t>16-Touch</a:t>
            </a:r>
            <a:r>
              <a:rPr sz="1100" spc="10" dirty="0">
                <a:solidFill>
                  <a:srgbClr val="231F20"/>
                </a:solidFill>
                <a:latin typeface="Century Gothic"/>
                <a:cs typeface="Century Gothic"/>
              </a:rPr>
              <a:t> </a:t>
            </a:r>
            <a:r>
              <a:rPr sz="1100" spc="15" dirty="0">
                <a:solidFill>
                  <a:srgbClr val="231F20"/>
                </a:solidFill>
                <a:latin typeface="Century Gothic"/>
                <a:cs typeface="Century Gothic"/>
              </a:rPr>
              <a:t>Program</a:t>
            </a:r>
            <a:endParaRPr sz="1100">
              <a:latin typeface="Century Gothic"/>
              <a:cs typeface="Century Gothic"/>
            </a:endParaRPr>
          </a:p>
          <a:p>
            <a:pPr>
              <a:lnSpc>
                <a:spcPct val="100000"/>
              </a:lnSpc>
              <a:spcBef>
                <a:spcPts val="25"/>
              </a:spcBef>
            </a:pPr>
            <a:endParaRPr sz="1400">
              <a:latin typeface="Century Gothic"/>
              <a:cs typeface="Century Gothic"/>
            </a:endParaRPr>
          </a:p>
          <a:p>
            <a:pPr marL="12700" marR="92710">
              <a:lnSpc>
                <a:spcPct val="168200"/>
              </a:lnSpc>
            </a:pPr>
            <a:r>
              <a:rPr sz="1100" spc="25" dirty="0">
                <a:solidFill>
                  <a:srgbClr val="231F20"/>
                </a:solidFill>
                <a:latin typeface="Century Gothic"/>
                <a:cs typeface="Century Gothic"/>
              </a:rPr>
              <a:t>Transactions </a:t>
            </a:r>
            <a:r>
              <a:rPr sz="1100" spc="35" dirty="0">
                <a:solidFill>
                  <a:srgbClr val="231F20"/>
                </a:solidFill>
                <a:latin typeface="Century Gothic"/>
                <a:cs typeface="Century Gothic"/>
              </a:rPr>
              <a:t>from </a:t>
            </a:r>
            <a:r>
              <a:rPr sz="1100" spc="65" dirty="0">
                <a:solidFill>
                  <a:srgbClr val="231F20"/>
                </a:solidFill>
                <a:latin typeface="Century Gothic"/>
                <a:cs typeface="Century Gothic"/>
              </a:rPr>
              <a:t>8-in-8 </a:t>
            </a:r>
            <a:r>
              <a:rPr sz="1100" spc="70" dirty="0">
                <a:solidFill>
                  <a:srgbClr val="231F20"/>
                </a:solidFill>
                <a:latin typeface="Century Gothic"/>
                <a:cs typeface="Century Gothic"/>
              </a:rPr>
              <a:t> </a:t>
            </a:r>
            <a:r>
              <a:rPr sz="1100" spc="25" dirty="0">
                <a:solidFill>
                  <a:srgbClr val="231F20"/>
                </a:solidFill>
                <a:latin typeface="Century Gothic"/>
                <a:cs typeface="Century Gothic"/>
              </a:rPr>
              <a:t>Transactions</a:t>
            </a:r>
            <a:r>
              <a:rPr sz="1100" spc="-10" dirty="0">
                <a:solidFill>
                  <a:srgbClr val="231F20"/>
                </a:solidFill>
                <a:latin typeface="Century Gothic"/>
                <a:cs typeface="Century Gothic"/>
              </a:rPr>
              <a:t> </a:t>
            </a:r>
            <a:r>
              <a:rPr sz="1100" spc="35" dirty="0">
                <a:solidFill>
                  <a:srgbClr val="231F20"/>
                </a:solidFill>
                <a:latin typeface="Century Gothic"/>
                <a:cs typeface="Century Gothic"/>
              </a:rPr>
              <a:t>from</a:t>
            </a:r>
            <a:r>
              <a:rPr sz="1100" spc="-10" dirty="0">
                <a:solidFill>
                  <a:srgbClr val="231F20"/>
                </a:solidFill>
                <a:latin typeface="Century Gothic"/>
                <a:cs typeface="Century Gothic"/>
              </a:rPr>
              <a:t> </a:t>
            </a:r>
            <a:r>
              <a:rPr sz="1100" spc="-15" dirty="0">
                <a:solidFill>
                  <a:srgbClr val="231F20"/>
                </a:solidFill>
                <a:latin typeface="Century Gothic"/>
                <a:cs typeface="Century Gothic"/>
              </a:rPr>
              <a:t>16-Touch</a:t>
            </a:r>
            <a:endParaRPr sz="110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2734904"/>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sp>
        <p:nvSpPr>
          <p:cNvPr id="3" name="object 3"/>
          <p:cNvSpPr/>
          <p:nvPr/>
        </p:nvSpPr>
        <p:spPr>
          <a:xfrm>
            <a:off x="457200" y="3892550"/>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sp>
        <p:nvSpPr>
          <p:cNvPr id="4" name="object 4"/>
          <p:cNvSpPr txBox="1"/>
          <p:nvPr/>
        </p:nvSpPr>
        <p:spPr>
          <a:xfrm>
            <a:off x="3099765" y="3096653"/>
            <a:ext cx="1509395" cy="391160"/>
          </a:xfrm>
          <a:prstGeom prst="rect">
            <a:avLst/>
          </a:prstGeom>
        </p:spPr>
        <p:txBody>
          <a:bodyPr vert="horz" wrap="square" lIns="0" tIns="12700" rIns="0" bIns="0" rtlCol="0">
            <a:spAutoFit/>
          </a:bodyPr>
          <a:lstStyle/>
          <a:p>
            <a:pPr marL="12700">
              <a:lnSpc>
                <a:spcPct val="100000"/>
              </a:lnSpc>
              <a:spcBef>
                <a:spcPts val="100"/>
              </a:spcBef>
            </a:pPr>
            <a:r>
              <a:rPr sz="2400" b="1" spc="90" dirty="0">
                <a:solidFill>
                  <a:srgbClr val="231F20"/>
                </a:solidFill>
                <a:latin typeface="Trebuchet MS"/>
                <a:cs typeface="Trebuchet MS"/>
              </a:rPr>
              <a:t>APPENDIX</a:t>
            </a:r>
            <a:endParaRPr sz="2400">
              <a:latin typeface="Trebuchet MS"/>
              <a:cs typeface="Trebuchet MS"/>
            </a:endParaRPr>
          </a:p>
        </p:txBody>
      </p:sp>
      <p:sp>
        <p:nvSpPr>
          <p:cNvPr id="5" name="object 5"/>
          <p:cNvSpPr/>
          <p:nvPr/>
        </p:nvSpPr>
        <p:spPr>
          <a:xfrm>
            <a:off x="457200" y="9144000"/>
            <a:ext cx="6858000" cy="0"/>
          </a:xfrm>
          <a:custGeom>
            <a:avLst/>
            <a:gdLst/>
            <a:ahLst/>
            <a:cxnLst/>
            <a:rect l="l" t="t" r="r" b="b"/>
            <a:pathLst>
              <a:path w="6858000">
                <a:moveTo>
                  <a:pt x="0" y="0"/>
                </a:moveTo>
                <a:lnTo>
                  <a:pt x="6858000" y="0"/>
                </a:lnTo>
              </a:path>
            </a:pathLst>
          </a:custGeom>
          <a:ln w="12700">
            <a:solidFill>
              <a:srgbClr val="0054A4"/>
            </a:solidFill>
          </a:ln>
        </p:spPr>
        <p:txBody>
          <a:bodyPr wrap="square" lIns="0" tIns="0" rIns="0" bIns="0" rtlCol="0"/>
          <a:lstStyle/>
          <a:p>
            <a:endParaRPr/>
          </a:p>
        </p:txBody>
      </p:sp>
      <p:pic>
        <p:nvPicPr>
          <p:cNvPr id="6" name="object 6"/>
          <p:cNvPicPr/>
          <p:nvPr/>
        </p:nvPicPr>
        <p:blipFill>
          <a:blip r:embed="rId2" cstate="print"/>
          <a:stretch>
            <a:fillRect/>
          </a:stretch>
        </p:blipFill>
        <p:spPr>
          <a:xfrm>
            <a:off x="914406" y="9372604"/>
            <a:ext cx="1762456" cy="225616"/>
          </a:xfrm>
          <a:prstGeom prst="rect">
            <a:avLst/>
          </a:prstGeom>
        </p:spPr>
      </p:pic>
      <p:sp>
        <p:nvSpPr>
          <p:cNvPr id="7" name="object 7"/>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64</a:t>
            </a:fld>
            <a:endParaRPr spc="135"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sp>
        <p:nvSpPr>
          <p:cNvPr id="4" name="object 4"/>
          <p:cNvSpPr txBox="1"/>
          <p:nvPr/>
        </p:nvSpPr>
        <p:spPr>
          <a:xfrm>
            <a:off x="878344" y="846835"/>
            <a:ext cx="3515360" cy="741045"/>
          </a:xfrm>
          <a:prstGeom prst="rect">
            <a:avLst/>
          </a:prstGeom>
        </p:spPr>
        <p:txBody>
          <a:bodyPr vert="horz" wrap="square" lIns="0" tIns="12700" rIns="0" bIns="0" rtlCol="0">
            <a:spAutoFit/>
          </a:bodyPr>
          <a:lstStyle/>
          <a:p>
            <a:pPr marR="5080" algn="r">
              <a:lnSpc>
                <a:spcPct val="100000"/>
              </a:lnSpc>
              <a:spcBef>
                <a:spcPts val="100"/>
              </a:spcBef>
            </a:pPr>
            <a:r>
              <a:rPr sz="1600" b="1" u="sng" spc="60" dirty="0">
                <a:solidFill>
                  <a:srgbClr val="231F20"/>
                </a:solidFill>
                <a:uFill>
                  <a:solidFill>
                    <a:srgbClr val="231F20"/>
                  </a:solidFill>
                </a:uFill>
                <a:latin typeface="Trebuchet MS"/>
                <a:cs typeface="Trebuchet MS"/>
              </a:rPr>
              <a:t>APPENDIX</a:t>
            </a:r>
            <a:endParaRPr sz="1600">
              <a:latin typeface="Trebuchet MS"/>
              <a:cs typeface="Trebuchet MS"/>
            </a:endParaRPr>
          </a:p>
          <a:p>
            <a:pPr>
              <a:lnSpc>
                <a:spcPct val="100000"/>
              </a:lnSpc>
            </a:pPr>
            <a:endParaRPr sz="1750">
              <a:latin typeface="Trebuchet MS"/>
              <a:cs typeface="Trebuchet MS"/>
            </a:endParaRPr>
          </a:p>
          <a:p>
            <a:pPr marL="12700">
              <a:lnSpc>
                <a:spcPct val="100000"/>
              </a:lnSpc>
            </a:pPr>
            <a:r>
              <a:rPr sz="1400" b="1" spc="25" dirty="0">
                <a:latin typeface="Arial"/>
                <a:cs typeface="Arial"/>
              </a:rPr>
              <a:t>Personal</a:t>
            </a:r>
            <a:r>
              <a:rPr sz="1400" b="1" spc="20" dirty="0">
                <a:latin typeface="Arial"/>
                <a:cs typeface="Arial"/>
              </a:rPr>
              <a:t> </a:t>
            </a:r>
            <a:r>
              <a:rPr sz="1400" b="1" spc="10" dirty="0">
                <a:latin typeface="Arial"/>
                <a:cs typeface="Arial"/>
              </a:rPr>
              <a:t>Expenses</a:t>
            </a:r>
            <a:r>
              <a:rPr sz="1400" b="1" spc="20" dirty="0">
                <a:latin typeface="Arial"/>
                <a:cs typeface="Arial"/>
              </a:rPr>
              <a:t> </a:t>
            </a:r>
            <a:r>
              <a:rPr sz="1400" b="1" spc="60" dirty="0">
                <a:latin typeface="Arial"/>
                <a:cs typeface="Arial"/>
              </a:rPr>
              <a:t>Budget</a:t>
            </a:r>
            <a:r>
              <a:rPr sz="1400" b="1" spc="20" dirty="0">
                <a:latin typeface="Arial"/>
                <a:cs typeface="Arial"/>
              </a:rPr>
              <a:t> </a:t>
            </a:r>
            <a:r>
              <a:rPr sz="1400" b="1" spc="45" dirty="0">
                <a:latin typeface="Arial"/>
                <a:cs typeface="Arial"/>
              </a:rPr>
              <a:t>Sheet</a:t>
            </a:r>
            <a:endParaRPr sz="14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65</a:t>
            </a:fld>
            <a:endParaRPr spc="135" dirty="0"/>
          </a:p>
        </p:txBody>
      </p:sp>
      <p:graphicFrame>
        <p:nvGraphicFramePr>
          <p:cNvPr id="5" name="object 5"/>
          <p:cNvGraphicFramePr>
            <a:graphicFrameLocks noGrp="1"/>
          </p:cNvGraphicFramePr>
          <p:nvPr/>
        </p:nvGraphicFramePr>
        <p:xfrm>
          <a:off x="838200" y="1679447"/>
          <a:ext cx="5711824" cy="3384549"/>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1161414">
                  <a:extLst>
                    <a:ext uri="{9D8B030D-6E8A-4147-A177-3AD203B41FA5}">
                      <a16:colId xmlns:a16="http://schemas.microsoft.com/office/drawing/2014/main" val="20001"/>
                    </a:ext>
                  </a:extLst>
                </a:gridCol>
                <a:gridCol w="1749425">
                  <a:extLst>
                    <a:ext uri="{9D8B030D-6E8A-4147-A177-3AD203B41FA5}">
                      <a16:colId xmlns:a16="http://schemas.microsoft.com/office/drawing/2014/main" val="20002"/>
                    </a:ext>
                  </a:extLst>
                </a:gridCol>
              </a:tblGrid>
              <a:tr h="518159">
                <a:tc>
                  <a:txBody>
                    <a:bodyPr/>
                    <a:lstStyle/>
                    <a:p>
                      <a:pPr marL="545465">
                        <a:lnSpc>
                          <a:spcPct val="100000"/>
                        </a:lnSpc>
                        <a:spcBef>
                          <a:spcPts val="685"/>
                        </a:spcBef>
                      </a:pPr>
                      <a:r>
                        <a:rPr sz="1600" b="1" spc="114" dirty="0">
                          <a:solidFill>
                            <a:srgbClr val="FFFFFF"/>
                          </a:solidFill>
                          <a:latin typeface="Trebuchet MS"/>
                          <a:cs typeface="Trebuchet MS"/>
                        </a:rPr>
                        <a:t>HOME</a:t>
                      </a:r>
                      <a:r>
                        <a:rPr sz="1600" b="1" spc="-120" dirty="0">
                          <a:solidFill>
                            <a:srgbClr val="FFFFFF"/>
                          </a:solidFill>
                          <a:latin typeface="Trebuchet MS"/>
                          <a:cs typeface="Trebuchet MS"/>
                        </a:rPr>
                        <a:t> </a:t>
                      </a:r>
                      <a:r>
                        <a:rPr sz="1600" b="1" spc="50" dirty="0">
                          <a:solidFill>
                            <a:srgbClr val="FFFFFF"/>
                          </a:solidFill>
                          <a:latin typeface="Trebuchet MS"/>
                          <a:cs typeface="Trebuchet MS"/>
                        </a:rPr>
                        <a:t>EXPENSES</a:t>
                      </a:r>
                      <a:endParaRPr sz="1600">
                        <a:latin typeface="Trebuchet MS"/>
                        <a:cs typeface="Trebuchet MS"/>
                      </a:endParaRPr>
                    </a:p>
                  </a:txBody>
                  <a:tcPr marL="0" marR="0" marT="86995" marB="0">
                    <a:solidFill>
                      <a:srgbClr val="0054A4"/>
                    </a:solidFill>
                  </a:tcPr>
                </a:tc>
                <a:tc gridSpan="2">
                  <a:txBody>
                    <a:bodyPr/>
                    <a:lstStyle/>
                    <a:p>
                      <a:pPr marL="34290">
                        <a:lnSpc>
                          <a:spcPct val="100000"/>
                        </a:lnSpc>
                        <a:spcBef>
                          <a:spcPts val="685"/>
                        </a:spcBef>
                        <a:tabLst>
                          <a:tab pos="1253490" algn="l"/>
                        </a:tabLst>
                      </a:pPr>
                      <a:r>
                        <a:rPr sz="1600" b="1" spc="55" dirty="0">
                          <a:solidFill>
                            <a:srgbClr val="FFFFFF"/>
                          </a:solidFill>
                          <a:latin typeface="Trebuchet MS"/>
                          <a:cs typeface="Trebuchet MS"/>
                        </a:rPr>
                        <a:t>PRIORITY	</a:t>
                      </a: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86995" marB="0">
                    <a:solidFill>
                      <a:srgbClr val="0054A4"/>
                    </a:solidFill>
                  </a:tcPr>
                </a:tc>
                <a:tc hMerge="1">
                  <a:txBody>
                    <a:bodyPr/>
                    <a:lstStyle/>
                    <a:p>
                      <a:endParaRPr/>
                    </a:p>
                  </a:txBody>
                  <a:tcPr marL="0" marR="0" marT="0" marB="0"/>
                </a:tc>
                <a:extLst>
                  <a:ext uri="{0D108BD9-81ED-4DB2-BD59-A6C34878D82A}">
                    <a16:rowId xmlns:a16="http://schemas.microsoft.com/office/drawing/2014/main" val="10000"/>
                  </a:ext>
                </a:extLst>
              </a:tr>
              <a:tr h="271145">
                <a:tc>
                  <a:txBody>
                    <a:bodyPr/>
                    <a:lstStyle/>
                    <a:p>
                      <a:pPr marL="842644">
                        <a:lnSpc>
                          <a:spcPct val="100000"/>
                        </a:lnSpc>
                        <a:spcBef>
                          <a:spcPts val="240"/>
                        </a:spcBef>
                      </a:pPr>
                      <a:r>
                        <a:rPr sz="1100" spc="5" dirty="0">
                          <a:latin typeface="Century Gothic"/>
                          <a:cs typeface="Century Gothic"/>
                        </a:rPr>
                        <a:t>Mortgage/Rent</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69850">
                        <a:lnSpc>
                          <a:spcPct val="100000"/>
                        </a:lnSpc>
                        <a:spcBef>
                          <a:spcPts val="280"/>
                        </a:spcBef>
                      </a:pPr>
                      <a:r>
                        <a:rPr sz="1100" dirty="0">
                          <a:latin typeface="Century Gothic"/>
                          <a:cs typeface="Century Gothic"/>
                        </a:rPr>
                        <a:t>$</a:t>
                      </a:r>
                      <a:endParaRPr sz="1100">
                        <a:latin typeface="Century Gothic"/>
                        <a:cs typeface="Century Gothic"/>
                      </a:endParaRPr>
                    </a:p>
                  </a:txBody>
                  <a:tcPr marL="0" marR="0" marT="3556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1"/>
                  </a:ext>
                </a:extLst>
              </a:tr>
              <a:tr h="405130">
                <a:tc>
                  <a:txBody>
                    <a:bodyPr/>
                    <a:lstStyle/>
                    <a:p>
                      <a:pPr marR="14604" algn="ctr">
                        <a:lnSpc>
                          <a:spcPts val="1190"/>
                        </a:lnSpc>
                        <a:spcBef>
                          <a:spcPts val="240"/>
                        </a:spcBef>
                      </a:pPr>
                      <a:r>
                        <a:rPr sz="1100" spc="60" dirty="0">
                          <a:latin typeface="Century Gothic"/>
                          <a:cs typeface="Century Gothic"/>
                        </a:rPr>
                        <a:t>Utilities</a:t>
                      </a:r>
                      <a:endParaRPr sz="1100">
                        <a:latin typeface="Century Gothic"/>
                        <a:cs typeface="Century Gothic"/>
                      </a:endParaRPr>
                    </a:p>
                    <a:p>
                      <a:pPr marR="13970" algn="ctr">
                        <a:lnSpc>
                          <a:spcPts val="1190"/>
                        </a:lnSpc>
                      </a:pPr>
                      <a:r>
                        <a:rPr sz="1100" spc="-15" dirty="0">
                          <a:latin typeface="Century Gothic"/>
                          <a:cs typeface="Century Gothic"/>
                        </a:rPr>
                        <a:t>(Gas,</a:t>
                      </a:r>
                      <a:r>
                        <a:rPr sz="1100" spc="10" dirty="0">
                          <a:latin typeface="Century Gothic"/>
                          <a:cs typeface="Century Gothic"/>
                        </a:rPr>
                        <a:t> </a:t>
                      </a:r>
                      <a:r>
                        <a:rPr sz="1100" spc="20" dirty="0">
                          <a:latin typeface="Century Gothic"/>
                          <a:cs typeface="Century Gothic"/>
                        </a:rPr>
                        <a:t>Electric,</a:t>
                      </a:r>
                      <a:r>
                        <a:rPr sz="1100" spc="15" dirty="0">
                          <a:latin typeface="Century Gothic"/>
                          <a:cs typeface="Century Gothic"/>
                        </a:rPr>
                        <a:t> </a:t>
                      </a:r>
                      <a:r>
                        <a:rPr sz="1100" spc="-45" dirty="0">
                          <a:latin typeface="Century Gothic"/>
                          <a:cs typeface="Century Gothic"/>
                        </a:rPr>
                        <a:t>Garbage,</a:t>
                      </a:r>
                      <a:r>
                        <a:rPr sz="1100" spc="15" dirty="0">
                          <a:latin typeface="Century Gothic"/>
                          <a:cs typeface="Century Gothic"/>
                        </a:rPr>
                        <a:t> Internet,</a:t>
                      </a:r>
                      <a:r>
                        <a:rPr sz="1100" spc="10" dirty="0">
                          <a:latin typeface="Century Gothic"/>
                          <a:cs typeface="Century Gothic"/>
                        </a:rPr>
                        <a:t> Cell)</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840"/>
                        </a:spcBef>
                      </a:pPr>
                      <a:r>
                        <a:rPr sz="1100" dirty="0">
                          <a:latin typeface="Century Gothic"/>
                          <a:cs typeface="Century Gothic"/>
                        </a:rPr>
                        <a:t>$</a:t>
                      </a:r>
                      <a:endParaRPr sz="1100">
                        <a:latin typeface="Century Gothic"/>
                        <a:cs typeface="Century Gothic"/>
                      </a:endParaRPr>
                    </a:p>
                  </a:txBody>
                  <a:tcPr marL="0" marR="0" marT="10668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3685">
                <a:tc>
                  <a:txBody>
                    <a:bodyPr/>
                    <a:lstStyle/>
                    <a:p>
                      <a:pPr marL="312420">
                        <a:lnSpc>
                          <a:spcPct val="100000"/>
                        </a:lnSpc>
                        <a:spcBef>
                          <a:spcPts val="265"/>
                        </a:spcBef>
                      </a:pPr>
                      <a:r>
                        <a:rPr sz="1100" spc="5" dirty="0">
                          <a:latin typeface="Century Gothic"/>
                          <a:cs typeface="Century Gothic"/>
                        </a:rPr>
                        <a:t>Home</a:t>
                      </a:r>
                      <a:r>
                        <a:rPr sz="1100" dirty="0">
                          <a:latin typeface="Century Gothic"/>
                          <a:cs typeface="Century Gothic"/>
                        </a:rPr>
                        <a:t> </a:t>
                      </a:r>
                      <a:r>
                        <a:rPr sz="1100" spc="-35" dirty="0">
                          <a:latin typeface="Century Gothic"/>
                          <a:cs typeface="Century Gothic"/>
                        </a:rPr>
                        <a:t>Maintenance</a:t>
                      </a:r>
                      <a:r>
                        <a:rPr sz="1100" spc="5" dirty="0">
                          <a:latin typeface="Century Gothic"/>
                          <a:cs typeface="Century Gothic"/>
                        </a:rPr>
                        <a:t> </a:t>
                      </a:r>
                      <a:r>
                        <a:rPr sz="1100" spc="-65" dirty="0">
                          <a:latin typeface="Century Gothic"/>
                          <a:cs typeface="Century Gothic"/>
                        </a:rPr>
                        <a:t>&amp;</a:t>
                      </a:r>
                      <a:r>
                        <a:rPr sz="1100" spc="5" dirty="0">
                          <a:latin typeface="Century Gothic"/>
                          <a:cs typeface="Century Gothic"/>
                        </a:rPr>
                        <a:t> </a:t>
                      </a:r>
                      <a:r>
                        <a:rPr sz="1100" spc="30" dirty="0">
                          <a:latin typeface="Century Gothic"/>
                          <a:cs typeface="Century Gothic"/>
                        </a:rPr>
                        <a:t>Repairs</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4320">
                <a:tc>
                  <a:txBody>
                    <a:bodyPr/>
                    <a:lstStyle/>
                    <a:p>
                      <a:pPr marR="146685" algn="ctr">
                        <a:lnSpc>
                          <a:spcPct val="100000"/>
                        </a:lnSpc>
                        <a:spcBef>
                          <a:spcPts val="365"/>
                        </a:spcBef>
                      </a:pPr>
                      <a:r>
                        <a:rPr sz="1100" spc="25" dirty="0">
                          <a:latin typeface="Century Gothic"/>
                          <a:cs typeface="Century Gothic"/>
                        </a:rPr>
                        <a:t>Yard</a:t>
                      </a:r>
                      <a:r>
                        <a:rPr sz="1100" spc="-25" dirty="0">
                          <a:latin typeface="Century Gothic"/>
                          <a:cs typeface="Century Gothic"/>
                        </a:rPr>
                        <a:t> </a:t>
                      </a:r>
                      <a:r>
                        <a:rPr sz="1100" spc="-40" dirty="0">
                          <a:latin typeface="Century Gothic"/>
                          <a:cs typeface="Century Gothic"/>
                        </a:rPr>
                        <a:t>Care</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4320">
                <a:tc>
                  <a:txBody>
                    <a:bodyPr/>
                    <a:lstStyle/>
                    <a:p>
                      <a:pPr marL="807085">
                        <a:lnSpc>
                          <a:spcPct val="100000"/>
                        </a:lnSpc>
                        <a:spcBef>
                          <a:spcPts val="365"/>
                        </a:spcBef>
                      </a:pPr>
                      <a:r>
                        <a:rPr sz="1100" spc="5" dirty="0">
                          <a:latin typeface="Century Gothic"/>
                          <a:cs typeface="Century Gothic"/>
                        </a:rPr>
                        <a:t>Home</a:t>
                      </a:r>
                      <a:r>
                        <a:rPr sz="1100" spc="-15" dirty="0">
                          <a:latin typeface="Century Gothic"/>
                          <a:cs typeface="Century Gothic"/>
                        </a:rPr>
                        <a:t> </a:t>
                      </a:r>
                      <a:r>
                        <a:rPr sz="1100" spc="35" dirty="0">
                          <a:latin typeface="Century Gothic"/>
                          <a:cs typeface="Century Gothic"/>
                        </a:rPr>
                        <a:t>Security</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1145">
                <a:tc>
                  <a:txBody>
                    <a:bodyPr/>
                    <a:lstStyle/>
                    <a:p>
                      <a:pPr marL="69850">
                        <a:lnSpc>
                          <a:spcPct val="100000"/>
                        </a:lnSpc>
                        <a:spcBef>
                          <a:spcPts val="365"/>
                        </a:spcBef>
                      </a:pPr>
                      <a:r>
                        <a:rPr sz="1100" spc="40" dirty="0">
                          <a:latin typeface="Century Gothic"/>
                          <a:cs typeface="Century Gothic"/>
                        </a:rPr>
                        <a:t>Property</a:t>
                      </a:r>
                      <a:r>
                        <a:rPr sz="1100" spc="10" dirty="0">
                          <a:latin typeface="Century Gothic"/>
                          <a:cs typeface="Century Gothic"/>
                        </a:rPr>
                        <a:t> </a:t>
                      </a:r>
                      <a:r>
                        <a:rPr sz="1100" spc="55" dirty="0">
                          <a:latin typeface="Century Gothic"/>
                          <a:cs typeface="Century Gothic"/>
                        </a:rPr>
                        <a:t>Taxes</a:t>
                      </a:r>
                      <a:r>
                        <a:rPr sz="1100" spc="15" dirty="0">
                          <a:latin typeface="Century Gothic"/>
                          <a:cs typeface="Century Gothic"/>
                        </a:rPr>
                        <a:t> </a:t>
                      </a:r>
                      <a:r>
                        <a:rPr sz="1100" spc="60" dirty="0">
                          <a:latin typeface="Century Gothic"/>
                          <a:cs typeface="Century Gothic"/>
                        </a:rPr>
                        <a:t>(if</a:t>
                      </a:r>
                      <a:r>
                        <a:rPr sz="1100" spc="15" dirty="0">
                          <a:latin typeface="Century Gothic"/>
                          <a:cs typeface="Century Gothic"/>
                        </a:rPr>
                        <a:t> </a:t>
                      </a:r>
                      <a:r>
                        <a:rPr sz="1100" spc="20" dirty="0">
                          <a:latin typeface="Century Gothic"/>
                          <a:cs typeface="Century Gothic"/>
                        </a:rPr>
                        <a:t>not</a:t>
                      </a:r>
                      <a:r>
                        <a:rPr sz="1100" spc="10" dirty="0">
                          <a:latin typeface="Century Gothic"/>
                          <a:cs typeface="Century Gothic"/>
                        </a:rPr>
                        <a:t> </a:t>
                      </a:r>
                      <a:r>
                        <a:rPr sz="1100" spc="35" dirty="0">
                          <a:latin typeface="Century Gothic"/>
                          <a:cs typeface="Century Gothic"/>
                        </a:rPr>
                        <a:t>in</a:t>
                      </a:r>
                      <a:r>
                        <a:rPr sz="1100" spc="15" dirty="0">
                          <a:latin typeface="Century Gothic"/>
                          <a:cs typeface="Century Gothic"/>
                        </a:rPr>
                        <a:t> </a:t>
                      </a:r>
                      <a:r>
                        <a:rPr sz="1100" spc="-5" dirty="0">
                          <a:latin typeface="Century Gothic"/>
                          <a:cs typeface="Century Gothic"/>
                        </a:rPr>
                        <a:t>Mortgage)</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4320">
                <a:tc>
                  <a:txBody>
                    <a:bodyPr/>
                    <a:lstStyle/>
                    <a:p>
                      <a:pPr marL="189865">
                        <a:lnSpc>
                          <a:spcPct val="100000"/>
                        </a:lnSpc>
                        <a:spcBef>
                          <a:spcPts val="365"/>
                        </a:spcBef>
                      </a:pPr>
                      <a:r>
                        <a:rPr sz="1100" spc="30" dirty="0">
                          <a:latin typeface="Century Gothic"/>
                          <a:cs typeface="Century Gothic"/>
                        </a:rPr>
                        <a:t>Homeowners/Renters</a:t>
                      </a:r>
                      <a:r>
                        <a:rPr sz="1100" spc="10" dirty="0">
                          <a:latin typeface="Century Gothic"/>
                          <a:cs typeface="Century Gothic"/>
                        </a:rPr>
                        <a:t> </a:t>
                      </a:r>
                      <a:r>
                        <a:rPr sz="1100" dirty="0">
                          <a:latin typeface="Century Gothic"/>
                          <a:cs typeface="Century Gothic"/>
                        </a:rPr>
                        <a:t>Insurance</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274320">
                <a:tc>
                  <a:txBody>
                    <a:bodyPr/>
                    <a:lstStyle/>
                    <a:p>
                      <a:pPr marR="142240" algn="ctr">
                        <a:lnSpc>
                          <a:spcPct val="100000"/>
                        </a:lnSpc>
                        <a:spcBef>
                          <a:spcPts val="365"/>
                        </a:spcBef>
                      </a:pPr>
                      <a:r>
                        <a:rPr sz="1100" spc="15" dirty="0">
                          <a:latin typeface="Century Gothic"/>
                          <a:cs typeface="Century Gothic"/>
                        </a:rPr>
                        <a:t>Other</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273685">
                <a:tc>
                  <a:txBody>
                    <a:bodyPr/>
                    <a:lstStyle/>
                    <a:p>
                      <a:pPr marR="142240" algn="ctr">
                        <a:lnSpc>
                          <a:spcPct val="100000"/>
                        </a:lnSpc>
                        <a:spcBef>
                          <a:spcPts val="405"/>
                        </a:spcBef>
                      </a:pPr>
                      <a:r>
                        <a:rPr sz="1100" spc="15" dirty="0">
                          <a:latin typeface="Century Gothic"/>
                          <a:cs typeface="Century Gothic"/>
                        </a:rPr>
                        <a:t>Other</a:t>
                      </a:r>
                      <a:endParaRPr sz="1100">
                        <a:latin typeface="Century Gothic"/>
                        <a:cs typeface="Century Gothic"/>
                      </a:endParaRPr>
                    </a:p>
                  </a:txBody>
                  <a:tcPr marL="0" marR="0" marT="5143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274320">
                <a:tc>
                  <a:txBody>
                    <a:bodyPr/>
                    <a:lstStyle/>
                    <a:p>
                      <a:pPr marL="561340">
                        <a:lnSpc>
                          <a:spcPct val="100000"/>
                        </a:lnSpc>
                        <a:spcBef>
                          <a:spcPts val="265"/>
                        </a:spcBef>
                      </a:pPr>
                      <a:r>
                        <a:rPr sz="1100" spc="50" dirty="0">
                          <a:latin typeface="Century Gothic"/>
                          <a:cs typeface="Century Gothic"/>
                        </a:rPr>
                        <a:t>Total</a:t>
                      </a:r>
                      <a:r>
                        <a:rPr sz="1100" spc="-10" dirty="0">
                          <a:latin typeface="Century Gothic"/>
                          <a:cs typeface="Century Gothic"/>
                        </a:rPr>
                        <a:t> </a:t>
                      </a:r>
                      <a:r>
                        <a:rPr sz="1100" spc="5" dirty="0">
                          <a:latin typeface="Century Gothic"/>
                          <a:cs typeface="Century Gothic"/>
                        </a:rPr>
                        <a:t>Home</a:t>
                      </a:r>
                      <a:r>
                        <a:rPr sz="1100" spc="-5"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65"/>
                        </a:spcBef>
                      </a:pPr>
                      <a:r>
                        <a:rPr sz="1100" dirty="0">
                          <a:latin typeface="Century Gothic"/>
                          <a:cs typeface="Century Gothic"/>
                        </a:rPr>
                        <a: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bl>
          </a:graphicData>
        </a:graphic>
      </p:graphicFrame>
      <p:graphicFrame>
        <p:nvGraphicFramePr>
          <p:cNvPr id="6" name="object 6"/>
          <p:cNvGraphicFramePr>
            <a:graphicFrameLocks noGrp="1"/>
          </p:cNvGraphicFramePr>
          <p:nvPr/>
        </p:nvGraphicFramePr>
        <p:xfrm>
          <a:off x="850900" y="5317235"/>
          <a:ext cx="5711825" cy="2430779"/>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518159">
                <a:tc>
                  <a:txBody>
                    <a:bodyPr/>
                    <a:lstStyle/>
                    <a:p>
                      <a:pPr marL="251460">
                        <a:lnSpc>
                          <a:spcPct val="100000"/>
                        </a:lnSpc>
                        <a:spcBef>
                          <a:spcPts val="805"/>
                        </a:spcBef>
                      </a:pPr>
                      <a:r>
                        <a:rPr sz="1600" b="1" spc="40" dirty="0">
                          <a:solidFill>
                            <a:srgbClr val="FFFFFF"/>
                          </a:solidFill>
                          <a:latin typeface="Trebuchet MS"/>
                          <a:cs typeface="Trebuchet MS"/>
                        </a:rPr>
                        <a:t>DAILY</a:t>
                      </a:r>
                      <a:r>
                        <a:rPr sz="1600" b="1" spc="-100" dirty="0">
                          <a:solidFill>
                            <a:srgbClr val="FFFFFF"/>
                          </a:solidFill>
                          <a:latin typeface="Trebuchet MS"/>
                          <a:cs typeface="Trebuchet MS"/>
                        </a:rPr>
                        <a:t> </a:t>
                      </a:r>
                      <a:r>
                        <a:rPr sz="1600" b="1" spc="70" dirty="0">
                          <a:solidFill>
                            <a:srgbClr val="FFFFFF"/>
                          </a:solidFill>
                          <a:latin typeface="Trebuchet MS"/>
                          <a:cs typeface="Trebuchet MS"/>
                        </a:rPr>
                        <a:t>LIVING</a:t>
                      </a:r>
                      <a:r>
                        <a:rPr sz="1600" b="1" spc="-100" dirty="0">
                          <a:solidFill>
                            <a:srgbClr val="FFFFFF"/>
                          </a:solidFill>
                          <a:latin typeface="Trebuchet MS"/>
                          <a:cs typeface="Trebuchet MS"/>
                        </a:rPr>
                        <a:t> </a:t>
                      </a:r>
                      <a:r>
                        <a:rPr sz="1600" b="1" spc="50" dirty="0">
                          <a:solidFill>
                            <a:srgbClr val="FFFFFF"/>
                          </a:solidFill>
                          <a:latin typeface="Trebuchet MS"/>
                          <a:cs typeface="Trebuchet MS"/>
                        </a:rPr>
                        <a:t>EXPENSES</a:t>
                      </a:r>
                      <a:endParaRPr sz="1600">
                        <a:latin typeface="Trebuchet MS"/>
                        <a:cs typeface="Trebuchet MS"/>
                      </a:endParaRPr>
                    </a:p>
                  </a:txBody>
                  <a:tcPr marL="0" marR="0" marT="102235" marB="0">
                    <a:solidFill>
                      <a:srgbClr val="0054A4"/>
                    </a:solidFill>
                  </a:tcPr>
                </a:tc>
                <a:tc>
                  <a:txBody>
                    <a:bodyPr/>
                    <a:lstStyle/>
                    <a:p>
                      <a:pPr marL="154305">
                        <a:lnSpc>
                          <a:spcPct val="100000"/>
                        </a:lnSpc>
                        <a:spcBef>
                          <a:spcPts val="805"/>
                        </a:spcBef>
                      </a:pPr>
                      <a:r>
                        <a:rPr sz="1600" b="1" spc="55" dirty="0">
                          <a:solidFill>
                            <a:srgbClr val="FFFFFF"/>
                          </a:solidFill>
                          <a:latin typeface="Trebuchet MS"/>
                          <a:cs typeface="Trebuchet MS"/>
                        </a:rPr>
                        <a:t>PRIORITY</a:t>
                      </a:r>
                      <a:endParaRPr sz="1600">
                        <a:latin typeface="Trebuchet MS"/>
                        <a:cs typeface="Trebuchet MS"/>
                      </a:endParaRPr>
                    </a:p>
                  </a:txBody>
                  <a:tcPr marL="0" marR="0" marT="102235" marB="0">
                    <a:solidFill>
                      <a:srgbClr val="0054A4"/>
                    </a:solidFill>
                  </a:tcPr>
                </a:tc>
                <a:tc>
                  <a:txBody>
                    <a:bodyPr/>
                    <a:lstStyle/>
                    <a:p>
                      <a:pPr marL="205104">
                        <a:lnSpc>
                          <a:spcPct val="100000"/>
                        </a:lnSpc>
                        <a:spcBef>
                          <a:spcPts val="805"/>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102235" marB="0">
                    <a:solidFill>
                      <a:srgbClr val="0054A4"/>
                    </a:solidFill>
                  </a:tcPr>
                </a:tc>
                <a:extLst>
                  <a:ext uri="{0D108BD9-81ED-4DB2-BD59-A6C34878D82A}">
                    <a16:rowId xmlns:a16="http://schemas.microsoft.com/office/drawing/2014/main" val="10000"/>
                  </a:ext>
                </a:extLst>
              </a:tr>
              <a:tr h="271145">
                <a:tc>
                  <a:txBody>
                    <a:bodyPr/>
                    <a:lstStyle/>
                    <a:p>
                      <a:pPr algn="ctr">
                        <a:lnSpc>
                          <a:spcPct val="100000"/>
                        </a:lnSpc>
                        <a:spcBef>
                          <a:spcPts val="240"/>
                        </a:spcBef>
                      </a:pPr>
                      <a:r>
                        <a:rPr sz="1100" spc="5" dirty="0">
                          <a:latin typeface="Century Gothic"/>
                          <a:cs typeface="Century Gothic"/>
                        </a:rPr>
                        <a:t>Groceries</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33350">
                        <a:lnSpc>
                          <a:spcPct val="100000"/>
                        </a:lnSpc>
                        <a:spcBef>
                          <a:spcPts val="285"/>
                        </a:spcBef>
                      </a:pPr>
                      <a:r>
                        <a:rPr sz="1100" b="1" dirty="0">
                          <a:latin typeface="Arial"/>
                          <a:cs typeface="Arial"/>
                        </a:rPr>
                        <a:t>$</a:t>
                      </a:r>
                      <a:endParaRPr sz="1100">
                        <a:latin typeface="Arial"/>
                        <a:cs typeface="Arial"/>
                      </a:endParaRPr>
                    </a:p>
                  </a:txBody>
                  <a:tcPr marL="0" marR="0" marT="36195"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3685">
                <a:tc>
                  <a:txBody>
                    <a:bodyPr/>
                    <a:lstStyle/>
                    <a:p>
                      <a:pPr algn="ctr">
                        <a:lnSpc>
                          <a:spcPct val="100000"/>
                        </a:lnSpc>
                        <a:spcBef>
                          <a:spcPts val="265"/>
                        </a:spcBef>
                      </a:pPr>
                      <a:r>
                        <a:rPr sz="1100" spc="-15" dirty="0">
                          <a:latin typeface="Century Gothic"/>
                          <a:cs typeface="Century Gothic"/>
                        </a:rPr>
                        <a:t>Childcare</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1145">
                <a:tc>
                  <a:txBody>
                    <a:bodyPr/>
                    <a:lstStyle/>
                    <a:p>
                      <a:pPr marR="2540" algn="ctr">
                        <a:lnSpc>
                          <a:spcPct val="100000"/>
                        </a:lnSpc>
                        <a:spcBef>
                          <a:spcPts val="265"/>
                        </a:spcBef>
                      </a:pPr>
                      <a:r>
                        <a:rPr sz="1100" spc="70" dirty="0">
                          <a:latin typeface="Century Gothic"/>
                          <a:cs typeface="Century Gothic"/>
                        </a:rPr>
                        <a:t>Dry</a:t>
                      </a:r>
                      <a:r>
                        <a:rPr sz="1100" spc="-20" dirty="0">
                          <a:latin typeface="Century Gothic"/>
                          <a:cs typeface="Century Gothic"/>
                        </a:rPr>
                        <a:t> Cleaning</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4320">
                <a:tc>
                  <a:txBody>
                    <a:bodyPr/>
                    <a:lstStyle/>
                    <a:p>
                      <a:pPr marL="540385">
                        <a:lnSpc>
                          <a:spcPct val="100000"/>
                        </a:lnSpc>
                        <a:spcBef>
                          <a:spcPts val="265"/>
                        </a:spcBef>
                      </a:pPr>
                      <a:r>
                        <a:rPr sz="1100" spc="25" dirty="0">
                          <a:latin typeface="Century Gothic"/>
                          <a:cs typeface="Century Gothic"/>
                        </a:rPr>
                        <a:t>House</a:t>
                      </a:r>
                      <a:r>
                        <a:rPr sz="1100" spc="-5" dirty="0">
                          <a:latin typeface="Century Gothic"/>
                          <a:cs typeface="Century Gothic"/>
                        </a:rPr>
                        <a:t> </a:t>
                      </a:r>
                      <a:r>
                        <a:rPr sz="1100" spc="-20" dirty="0">
                          <a:latin typeface="Century Gothic"/>
                          <a:cs typeface="Century Gothic"/>
                        </a:rPr>
                        <a:t>Cleaning</a:t>
                      </a:r>
                      <a:r>
                        <a:rPr sz="1100" dirty="0">
                          <a:latin typeface="Century Gothic"/>
                          <a:cs typeface="Century Gothic"/>
                        </a:rPr>
                        <a:t> </a:t>
                      </a:r>
                      <a:r>
                        <a:rPr sz="1100" spc="20" dirty="0">
                          <a:latin typeface="Century Gothic"/>
                          <a:cs typeface="Century Gothic"/>
                        </a:rPr>
                        <a:t>Service</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3685">
                <a:tc>
                  <a:txBody>
                    <a:bodyPr/>
                    <a:lstStyle/>
                    <a:p>
                      <a:pPr marL="5080" algn="ctr">
                        <a:lnSpc>
                          <a:spcPct val="100000"/>
                        </a:lnSpc>
                        <a:spcBef>
                          <a:spcPts val="265"/>
                        </a:spcBef>
                      </a:pPr>
                      <a:r>
                        <a:rPr sz="1100" spc="15" dirty="0">
                          <a:latin typeface="Century Gothic"/>
                          <a:cs typeface="Century Gothic"/>
                        </a:rPr>
                        <a:t>Other</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4320">
                <a:tc>
                  <a:txBody>
                    <a:bodyPr/>
                    <a:lstStyle/>
                    <a:p>
                      <a:pPr marR="1905" algn="ctr">
                        <a:lnSpc>
                          <a:spcPct val="100000"/>
                        </a:lnSpc>
                        <a:spcBef>
                          <a:spcPts val="380"/>
                        </a:spcBef>
                      </a:pPr>
                      <a:r>
                        <a:rPr sz="1100" spc="15" dirty="0">
                          <a:latin typeface="Century Gothic"/>
                          <a:cs typeface="Century Gothic"/>
                        </a:rPr>
                        <a:t>Other</a:t>
                      </a:r>
                      <a:endParaRPr sz="1100">
                        <a:latin typeface="Century Gothic"/>
                        <a:cs typeface="Century Gothic"/>
                      </a:endParaRPr>
                    </a:p>
                  </a:txBody>
                  <a:tcPr marL="0" marR="0" marT="4826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4320">
                <a:tc>
                  <a:txBody>
                    <a:bodyPr/>
                    <a:lstStyle/>
                    <a:p>
                      <a:pPr marL="400050">
                        <a:lnSpc>
                          <a:spcPct val="100000"/>
                        </a:lnSpc>
                        <a:spcBef>
                          <a:spcPts val="265"/>
                        </a:spcBef>
                      </a:pPr>
                      <a:r>
                        <a:rPr sz="1100" spc="50" dirty="0">
                          <a:latin typeface="Century Gothic"/>
                          <a:cs typeface="Century Gothic"/>
                        </a:rPr>
                        <a:t>Total</a:t>
                      </a:r>
                      <a:r>
                        <a:rPr sz="1100" dirty="0">
                          <a:latin typeface="Century Gothic"/>
                          <a:cs typeface="Century Gothic"/>
                        </a:rPr>
                        <a:t> </a:t>
                      </a:r>
                      <a:r>
                        <a:rPr sz="1100" spc="20" dirty="0">
                          <a:latin typeface="Century Gothic"/>
                          <a:cs typeface="Century Gothic"/>
                        </a:rPr>
                        <a:t>Daily</a:t>
                      </a:r>
                      <a:r>
                        <a:rPr sz="1100" spc="5" dirty="0">
                          <a:latin typeface="Century Gothic"/>
                          <a:cs typeface="Century Gothic"/>
                        </a:rPr>
                        <a:t> </a:t>
                      </a:r>
                      <a:r>
                        <a:rPr sz="1100" spc="55" dirty="0">
                          <a:latin typeface="Century Gothic"/>
                          <a:cs typeface="Century Gothic"/>
                        </a:rPr>
                        <a:t>Living</a:t>
                      </a:r>
                      <a:r>
                        <a:rPr sz="1100" spc="5"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333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372600"/>
            <a:ext cx="1785620" cy="228574"/>
          </a:xfrm>
          <a:prstGeom prst="rect">
            <a:avLst/>
          </a:prstGeom>
        </p:spPr>
      </p:pic>
      <p:sp>
        <p:nvSpPr>
          <p:cNvPr id="3" name="object 3"/>
          <p:cNvSpPr/>
          <p:nvPr/>
        </p:nvSpPr>
        <p:spPr>
          <a:xfrm>
            <a:off x="457200" y="9144000"/>
            <a:ext cx="6854825" cy="0"/>
          </a:xfrm>
          <a:custGeom>
            <a:avLst/>
            <a:gdLst/>
            <a:ahLst/>
            <a:cxnLst/>
            <a:rect l="l" t="t" r="r" b="b"/>
            <a:pathLst>
              <a:path w="6854825">
                <a:moveTo>
                  <a:pt x="0" y="0"/>
                </a:moveTo>
                <a:lnTo>
                  <a:pt x="6854502" y="0"/>
                </a:lnTo>
              </a:path>
            </a:pathLst>
          </a:custGeom>
          <a:ln w="12693">
            <a:solidFill>
              <a:srgbClr val="0054A4"/>
            </a:solidFill>
          </a:ln>
        </p:spPr>
        <p:txBody>
          <a:bodyPr wrap="square" lIns="0" tIns="0" rIns="0" bIns="0" rtlCol="0"/>
          <a:lstStyle/>
          <a:p>
            <a:endParaRPr/>
          </a:p>
        </p:txBody>
      </p:sp>
      <p:graphicFrame>
        <p:nvGraphicFramePr>
          <p:cNvPr id="4" name="object 4"/>
          <p:cNvGraphicFramePr>
            <a:graphicFrameLocks noGrp="1"/>
          </p:cNvGraphicFramePr>
          <p:nvPr/>
        </p:nvGraphicFramePr>
        <p:xfrm>
          <a:off x="838200" y="1839467"/>
          <a:ext cx="5882638" cy="2428239"/>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1085214">
                  <a:extLst>
                    <a:ext uri="{9D8B030D-6E8A-4147-A177-3AD203B41FA5}">
                      <a16:colId xmlns:a16="http://schemas.microsoft.com/office/drawing/2014/main" val="20001"/>
                    </a:ext>
                  </a:extLst>
                </a:gridCol>
                <a:gridCol w="1996439">
                  <a:extLst>
                    <a:ext uri="{9D8B030D-6E8A-4147-A177-3AD203B41FA5}">
                      <a16:colId xmlns:a16="http://schemas.microsoft.com/office/drawing/2014/main" val="20002"/>
                    </a:ext>
                  </a:extLst>
                </a:gridCol>
              </a:tblGrid>
              <a:tr h="518159">
                <a:tc>
                  <a:txBody>
                    <a:bodyPr/>
                    <a:lstStyle/>
                    <a:p>
                      <a:pPr marL="521970">
                        <a:lnSpc>
                          <a:spcPct val="100000"/>
                        </a:lnSpc>
                        <a:spcBef>
                          <a:spcPts val="675"/>
                        </a:spcBef>
                      </a:pPr>
                      <a:r>
                        <a:rPr sz="1600" b="1" spc="75" dirty="0">
                          <a:solidFill>
                            <a:srgbClr val="FFFFFF"/>
                          </a:solidFill>
                          <a:latin typeface="Trebuchet MS"/>
                          <a:cs typeface="Trebuchet MS"/>
                        </a:rPr>
                        <a:t>TRANSPORTATION</a:t>
                      </a:r>
                      <a:endParaRPr sz="1600">
                        <a:latin typeface="Trebuchet MS"/>
                        <a:cs typeface="Trebuchet MS"/>
                      </a:endParaRPr>
                    </a:p>
                  </a:txBody>
                  <a:tcPr marL="0" marR="0" marT="85725" marB="0">
                    <a:solidFill>
                      <a:srgbClr val="0054A4"/>
                    </a:solidFill>
                  </a:tcPr>
                </a:tc>
                <a:tc>
                  <a:txBody>
                    <a:bodyPr/>
                    <a:lstStyle/>
                    <a:p>
                      <a:pPr marL="96520">
                        <a:lnSpc>
                          <a:spcPct val="100000"/>
                        </a:lnSpc>
                        <a:spcBef>
                          <a:spcPts val="675"/>
                        </a:spcBef>
                      </a:pPr>
                      <a:r>
                        <a:rPr sz="1600" b="1" spc="55" dirty="0">
                          <a:solidFill>
                            <a:srgbClr val="FFFFFF"/>
                          </a:solidFill>
                          <a:latin typeface="Trebuchet MS"/>
                          <a:cs typeface="Trebuchet MS"/>
                        </a:rPr>
                        <a:t>PRIORITY</a:t>
                      </a:r>
                      <a:endParaRPr sz="1600">
                        <a:latin typeface="Trebuchet MS"/>
                        <a:cs typeface="Trebuchet MS"/>
                      </a:endParaRPr>
                    </a:p>
                  </a:txBody>
                  <a:tcPr marL="0" marR="0" marT="85725" marB="0">
                    <a:solidFill>
                      <a:srgbClr val="0054A4"/>
                    </a:solidFill>
                  </a:tcPr>
                </a:tc>
                <a:tc>
                  <a:txBody>
                    <a:bodyPr/>
                    <a:lstStyle/>
                    <a:p>
                      <a:pPr marL="316230">
                        <a:lnSpc>
                          <a:spcPct val="100000"/>
                        </a:lnSpc>
                        <a:spcBef>
                          <a:spcPts val="675"/>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85725" marB="0">
                    <a:solidFill>
                      <a:srgbClr val="0054A4"/>
                    </a:solidFill>
                  </a:tcPr>
                </a:tc>
                <a:extLst>
                  <a:ext uri="{0D108BD9-81ED-4DB2-BD59-A6C34878D82A}">
                    <a16:rowId xmlns:a16="http://schemas.microsoft.com/office/drawing/2014/main" val="10000"/>
                  </a:ext>
                </a:extLst>
              </a:tr>
              <a:tr h="271145">
                <a:tc>
                  <a:txBody>
                    <a:bodyPr/>
                    <a:lstStyle/>
                    <a:p>
                      <a:pPr marL="680085">
                        <a:lnSpc>
                          <a:spcPct val="100000"/>
                        </a:lnSpc>
                        <a:spcBef>
                          <a:spcPts val="235"/>
                        </a:spcBef>
                      </a:pPr>
                      <a:r>
                        <a:rPr sz="1100" spc="15" dirty="0">
                          <a:latin typeface="Century Gothic"/>
                          <a:cs typeface="Century Gothic"/>
                        </a:rPr>
                        <a:t>Gas/Fuel</a:t>
                      </a:r>
                      <a:r>
                        <a:rPr sz="1100" spc="-55" dirty="0">
                          <a:latin typeface="Century Gothic"/>
                          <a:cs typeface="Century Gothic"/>
                        </a:rPr>
                        <a:t> </a:t>
                      </a:r>
                      <a:r>
                        <a:rPr sz="1100" spc="30" dirty="0">
                          <a:latin typeface="Century Gothic"/>
                          <a:cs typeface="Century Gothic"/>
                        </a:rPr>
                        <a:t>(not</a:t>
                      </a:r>
                      <a:r>
                        <a:rPr sz="1100" spc="-35" dirty="0">
                          <a:latin typeface="Century Gothic"/>
                          <a:cs typeface="Century Gothic"/>
                        </a:rPr>
                        <a:t> </a:t>
                      </a:r>
                      <a:r>
                        <a:rPr sz="1100" spc="50" dirty="0">
                          <a:latin typeface="Century Gothic"/>
                          <a:cs typeface="Century Gothic"/>
                        </a:rPr>
                        <a:t>work)</a:t>
                      </a:r>
                      <a:endParaRPr sz="1100">
                        <a:latin typeface="Century Gothic"/>
                        <a:cs typeface="Century Gothic"/>
                      </a:endParaRPr>
                    </a:p>
                  </a:txBody>
                  <a:tcPr marL="0" marR="0" marT="29845"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20650">
                        <a:lnSpc>
                          <a:spcPct val="100000"/>
                        </a:lnSpc>
                        <a:spcBef>
                          <a:spcPts val="185"/>
                        </a:spcBef>
                      </a:pPr>
                      <a:r>
                        <a:rPr sz="1100" b="1" dirty="0">
                          <a:latin typeface="Arial"/>
                          <a:cs typeface="Arial"/>
                        </a:rPr>
                        <a:t>$</a:t>
                      </a:r>
                      <a:endParaRPr sz="1100">
                        <a:latin typeface="Arial"/>
                        <a:cs typeface="Arial"/>
                      </a:endParaRPr>
                    </a:p>
                  </a:txBody>
                  <a:tcPr marL="0" marR="0" marT="23495"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1145">
                <a:tc>
                  <a:txBody>
                    <a:bodyPr/>
                    <a:lstStyle/>
                    <a:p>
                      <a:pPr marL="858519">
                        <a:lnSpc>
                          <a:spcPct val="100000"/>
                        </a:lnSpc>
                        <a:spcBef>
                          <a:spcPts val="160"/>
                        </a:spcBef>
                      </a:pPr>
                      <a:r>
                        <a:rPr sz="1100" spc="25" dirty="0">
                          <a:latin typeface="Century Gothic"/>
                          <a:cs typeface="Century Gothic"/>
                        </a:rPr>
                        <a:t>Auto</a:t>
                      </a:r>
                      <a:r>
                        <a:rPr sz="1100" spc="-45" dirty="0">
                          <a:latin typeface="Century Gothic"/>
                          <a:cs typeface="Century Gothic"/>
                        </a:rPr>
                        <a:t> </a:t>
                      </a:r>
                      <a:r>
                        <a:rPr sz="1100" dirty="0">
                          <a:latin typeface="Century Gothic"/>
                          <a:cs typeface="Century Gothic"/>
                        </a:rPr>
                        <a:t>Insurance</a:t>
                      </a:r>
                      <a:endParaRPr sz="1100">
                        <a:latin typeface="Century Gothic"/>
                        <a:cs typeface="Century Gothic"/>
                      </a:endParaRPr>
                    </a:p>
                  </a:txBody>
                  <a:tcPr marL="0" marR="0" marT="203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4320">
                <a:tc>
                  <a:txBody>
                    <a:bodyPr/>
                    <a:lstStyle/>
                    <a:p>
                      <a:pPr marL="404495">
                        <a:lnSpc>
                          <a:spcPct val="100000"/>
                        </a:lnSpc>
                        <a:spcBef>
                          <a:spcPts val="160"/>
                        </a:spcBef>
                      </a:pPr>
                      <a:r>
                        <a:rPr sz="1100" spc="-5" dirty="0">
                          <a:latin typeface="Century Gothic"/>
                          <a:cs typeface="Century Gothic"/>
                        </a:rPr>
                        <a:t>Aut</a:t>
                      </a:r>
                      <a:r>
                        <a:rPr sz="1100" dirty="0">
                          <a:latin typeface="Century Gothic"/>
                          <a:cs typeface="Century Gothic"/>
                        </a:rPr>
                        <a:t>o</a:t>
                      </a:r>
                      <a:r>
                        <a:rPr sz="1100" spc="-15" dirty="0">
                          <a:latin typeface="Century Gothic"/>
                          <a:cs typeface="Century Gothic"/>
                        </a:rPr>
                        <a:t> </a:t>
                      </a:r>
                      <a:r>
                        <a:rPr sz="1100" spc="-5" dirty="0">
                          <a:latin typeface="Century Gothic"/>
                          <a:cs typeface="Century Gothic"/>
                        </a:rPr>
                        <a:t>Repair</a:t>
                      </a:r>
                      <a:r>
                        <a:rPr sz="1100" dirty="0">
                          <a:latin typeface="Century Gothic"/>
                          <a:cs typeface="Century Gothic"/>
                        </a:rPr>
                        <a:t>s</a:t>
                      </a:r>
                      <a:r>
                        <a:rPr sz="1100" spc="-15" dirty="0">
                          <a:latin typeface="Century Gothic"/>
                          <a:cs typeface="Century Gothic"/>
                        </a:rPr>
                        <a:t> </a:t>
                      </a:r>
                      <a:r>
                        <a:rPr sz="1100" dirty="0">
                          <a:latin typeface="Century Gothic"/>
                          <a:cs typeface="Century Gothic"/>
                        </a:rPr>
                        <a:t>&amp;</a:t>
                      </a:r>
                      <a:r>
                        <a:rPr sz="1100" spc="-40" dirty="0">
                          <a:latin typeface="Century Gothic"/>
                          <a:cs typeface="Century Gothic"/>
                        </a:rPr>
                        <a:t> </a:t>
                      </a:r>
                      <a:r>
                        <a:rPr sz="1100" spc="-5" dirty="0">
                          <a:latin typeface="Century Gothic"/>
                          <a:cs typeface="Century Gothic"/>
                        </a:rPr>
                        <a:t>Maintenance</a:t>
                      </a:r>
                      <a:endParaRPr sz="1100">
                        <a:latin typeface="Century Gothic"/>
                        <a:cs typeface="Century Gothic"/>
                      </a:endParaRPr>
                    </a:p>
                  </a:txBody>
                  <a:tcPr marL="0" marR="0" marT="203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4320">
                <a:tc>
                  <a:txBody>
                    <a:bodyPr/>
                    <a:lstStyle/>
                    <a:p>
                      <a:pPr marR="26670" algn="ctr">
                        <a:lnSpc>
                          <a:spcPct val="100000"/>
                        </a:lnSpc>
                        <a:spcBef>
                          <a:spcPts val="160"/>
                        </a:spcBef>
                      </a:pPr>
                      <a:r>
                        <a:rPr sz="1100" spc="25" dirty="0">
                          <a:latin typeface="Century Gothic"/>
                          <a:cs typeface="Century Gothic"/>
                        </a:rPr>
                        <a:t>Parking</a:t>
                      </a:r>
                      <a:endParaRPr sz="1100">
                        <a:latin typeface="Century Gothic"/>
                        <a:cs typeface="Century Gothic"/>
                      </a:endParaRPr>
                    </a:p>
                  </a:txBody>
                  <a:tcPr marL="0" marR="0" marT="203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3685">
                <a:tc>
                  <a:txBody>
                    <a:bodyPr/>
                    <a:lstStyle/>
                    <a:p>
                      <a:pPr marR="27305" algn="ctr">
                        <a:lnSpc>
                          <a:spcPct val="100000"/>
                        </a:lnSpc>
                        <a:spcBef>
                          <a:spcPts val="160"/>
                        </a:spcBef>
                      </a:pPr>
                      <a:r>
                        <a:rPr sz="1100" spc="15" dirty="0">
                          <a:latin typeface="Century Gothic"/>
                          <a:cs typeface="Century Gothic"/>
                        </a:rPr>
                        <a:t>Other</a:t>
                      </a:r>
                      <a:endParaRPr sz="1100">
                        <a:latin typeface="Century Gothic"/>
                        <a:cs typeface="Century Gothic"/>
                      </a:endParaRPr>
                    </a:p>
                  </a:txBody>
                  <a:tcPr marL="0" marR="0" marT="203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4320">
                <a:tc>
                  <a:txBody>
                    <a:bodyPr/>
                    <a:lstStyle/>
                    <a:p>
                      <a:pPr marR="27305" algn="ctr">
                        <a:lnSpc>
                          <a:spcPct val="100000"/>
                        </a:lnSpc>
                        <a:spcBef>
                          <a:spcPts val="500"/>
                        </a:spcBef>
                      </a:pPr>
                      <a:r>
                        <a:rPr sz="1100" spc="15" dirty="0">
                          <a:latin typeface="Century Gothic"/>
                          <a:cs typeface="Century Gothic"/>
                        </a:rPr>
                        <a:t>Other</a:t>
                      </a:r>
                      <a:endParaRPr sz="1100">
                        <a:latin typeface="Century Gothic"/>
                        <a:cs typeface="Century Gothic"/>
                      </a:endParaRPr>
                    </a:p>
                  </a:txBody>
                  <a:tcPr marL="0" marR="0" marT="6350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1145">
                <a:tc>
                  <a:txBody>
                    <a:bodyPr/>
                    <a:lstStyle/>
                    <a:p>
                      <a:pPr marL="324485">
                        <a:lnSpc>
                          <a:spcPct val="100000"/>
                        </a:lnSpc>
                        <a:spcBef>
                          <a:spcPts val="160"/>
                        </a:spcBef>
                      </a:pPr>
                      <a:r>
                        <a:rPr sz="1100" spc="45" dirty="0">
                          <a:latin typeface="Century Gothic"/>
                          <a:cs typeface="Century Gothic"/>
                        </a:rPr>
                        <a:t>Total</a:t>
                      </a:r>
                      <a:r>
                        <a:rPr sz="1100" spc="-15" dirty="0">
                          <a:latin typeface="Century Gothic"/>
                          <a:cs typeface="Century Gothic"/>
                        </a:rPr>
                        <a:t> </a:t>
                      </a:r>
                      <a:r>
                        <a:rPr sz="1100" spc="30" dirty="0">
                          <a:latin typeface="Century Gothic"/>
                          <a:cs typeface="Century Gothic"/>
                        </a:rPr>
                        <a:t>Transportation</a:t>
                      </a:r>
                      <a:r>
                        <a:rPr sz="1100" spc="-10" dirty="0">
                          <a:latin typeface="Century Gothic"/>
                          <a:cs typeface="Century Gothic"/>
                        </a:rPr>
                        <a:t> </a:t>
                      </a:r>
                      <a:r>
                        <a:rPr sz="1100" spc="35" dirty="0">
                          <a:latin typeface="Century Gothic"/>
                          <a:cs typeface="Century Gothic"/>
                        </a:rPr>
                        <a:t>Expenses</a:t>
                      </a:r>
                      <a:endParaRPr sz="1100">
                        <a:latin typeface="Century Gothic"/>
                        <a:cs typeface="Century Gothic"/>
                      </a:endParaRPr>
                    </a:p>
                  </a:txBody>
                  <a:tcPr marL="0" marR="0" marT="203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120650">
                        <a:lnSpc>
                          <a:spcPct val="100000"/>
                        </a:lnSpc>
                        <a:spcBef>
                          <a:spcPts val="210"/>
                        </a:spcBef>
                      </a:pPr>
                      <a:r>
                        <a:rPr sz="1100" b="1" dirty="0">
                          <a:latin typeface="Arial"/>
                          <a:cs typeface="Arial"/>
                        </a:rPr>
                        <a:t>$</a:t>
                      </a:r>
                      <a:endParaRPr sz="1100">
                        <a:latin typeface="Arial"/>
                        <a:cs typeface="Arial"/>
                      </a:endParaRPr>
                    </a:p>
                  </a:txBody>
                  <a:tcPr marL="0" marR="0" marT="266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66</a:t>
            </a:fld>
            <a:endParaRPr spc="135" dirty="0"/>
          </a:p>
        </p:txBody>
      </p:sp>
      <p:graphicFrame>
        <p:nvGraphicFramePr>
          <p:cNvPr id="5" name="object 5"/>
          <p:cNvGraphicFramePr>
            <a:graphicFrameLocks noGrp="1"/>
          </p:cNvGraphicFramePr>
          <p:nvPr/>
        </p:nvGraphicFramePr>
        <p:xfrm>
          <a:off x="838200" y="4329176"/>
          <a:ext cx="5940425" cy="2974975"/>
        </p:xfrm>
        <a:graphic>
          <a:graphicData uri="http://schemas.openxmlformats.org/drawingml/2006/table">
            <a:tbl>
              <a:tblPr firstRow="1" bandRow="1">
                <a:tableStyleId>{2D5ABB26-0587-4C30-8999-92F81FD0307C}</a:tableStyleId>
              </a:tblPr>
              <a:tblGrid>
                <a:gridCol w="27813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2054225">
                  <a:extLst>
                    <a:ext uri="{9D8B030D-6E8A-4147-A177-3AD203B41FA5}">
                      <a16:colId xmlns:a16="http://schemas.microsoft.com/office/drawing/2014/main" val="20002"/>
                    </a:ext>
                  </a:extLst>
                </a:gridCol>
              </a:tblGrid>
              <a:tr h="517525">
                <a:tc gridSpan="2">
                  <a:txBody>
                    <a:bodyPr/>
                    <a:lstStyle/>
                    <a:p>
                      <a:pPr marL="175260">
                        <a:lnSpc>
                          <a:spcPct val="100000"/>
                        </a:lnSpc>
                        <a:spcBef>
                          <a:spcPts val="890"/>
                        </a:spcBef>
                        <a:tabLst>
                          <a:tab pos="2872740" algn="l"/>
                        </a:tabLst>
                      </a:pPr>
                      <a:r>
                        <a:rPr sz="1600" b="1" spc="50" dirty="0">
                          <a:solidFill>
                            <a:srgbClr val="FFFFFF"/>
                          </a:solidFill>
                          <a:latin typeface="Trebuchet MS"/>
                          <a:cs typeface="Trebuchet MS"/>
                        </a:rPr>
                        <a:t>FINANCIAL</a:t>
                      </a:r>
                      <a:r>
                        <a:rPr sz="1600" b="1" spc="-65" dirty="0">
                          <a:solidFill>
                            <a:srgbClr val="FFFFFF"/>
                          </a:solidFill>
                          <a:latin typeface="Trebuchet MS"/>
                          <a:cs typeface="Trebuchet MS"/>
                        </a:rPr>
                        <a:t> </a:t>
                      </a:r>
                      <a:r>
                        <a:rPr sz="1600" b="1" spc="85" dirty="0">
                          <a:solidFill>
                            <a:srgbClr val="FFFFFF"/>
                          </a:solidFill>
                          <a:latin typeface="Trebuchet MS"/>
                          <a:cs typeface="Trebuchet MS"/>
                        </a:rPr>
                        <a:t>OBLIGATIONS	</a:t>
                      </a:r>
                      <a:r>
                        <a:rPr sz="1600" b="1" spc="55" dirty="0">
                          <a:solidFill>
                            <a:srgbClr val="FFFFFF"/>
                          </a:solidFill>
                          <a:latin typeface="Trebuchet MS"/>
                          <a:cs typeface="Trebuchet MS"/>
                        </a:rPr>
                        <a:t>PRIORITY</a:t>
                      </a:r>
                      <a:endParaRPr sz="1600">
                        <a:latin typeface="Trebuchet MS"/>
                        <a:cs typeface="Trebuchet MS"/>
                      </a:endParaRPr>
                    </a:p>
                  </a:txBody>
                  <a:tcPr marL="0" marR="0" marT="113030" marB="0">
                    <a:solidFill>
                      <a:srgbClr val="0054A4"/>
                    </a:solidFill>
                  </a:tcPr>
                </a:tc>
                <a:tc hMerge="1">
                  <a:txBody>
                    <a:bodyPr/>
                    <a:lstStyle/>
                    <a:p>
                      <a:endParaRPr/>
                    </a:p>
                  </a:txBody>
                  <a:tcPr marL="0" marR="0" marT="0" marB="0"/>
                </a:tc>
                <a:tc>
                  <a:txBody>
                    <a:bodyPr/>
                    <a:lstStyle/>
                    <a:p>
                      <a:pPr marL="320040">
                        <a:lnSpc>
                          <a:spcPct val="100000"/>
                        </a:lnSpc>
                        <a:spcBef>
                          <a:spcPts val="890"/>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113030" marB="0">
                    <a:solidFill>
                      <a:srgbClr val="0054A4"/>
                    </a:solidFill>
                  </a:tcPr>
                </a:tc>
                <a:extLst>
                  <a:ext uri="{0D108BD9-81ED-4DB2-BD59-A6C34878D82A}">
                    <a16:rowId xmlns:a16="http://schemas.microsoft.com/office/drawing/2014/main" val="10000"/>
                  </a:ext>
                </a:extLst>
              </a:tr>
              <a:tr h="271145">
                <a:tc>
                  <a:txBody>
                    <a:bodyPr/>
                    <a:lstStyle/>
                    <a:p>
                      <a:pPr marR="17780" algn="ctr">
                        <a:lnSpc>
                          <a:spcPct val="100000"/>
                        </a:lnSpc>
                        <a:spcBef>
                          <a:spcPts val="240"/>
                        </a:spcBef>
                      </a:pPr>
                      <a:r>
                        <a:rPr sz="1100" spc="60" dirty="0">
                          <a:latin typeface="Century Gothic"/>
                          <a:cs typeface="Century Gothic"/>
                        </a:rPr>
                        <a:t>Long-Term</a:t>
                      </a:r>
                      <a:r>
                        <a:rPr sz="1100" spc="-25" dirty="0">
                          <a:latin typeface="Century Gothic"/>
                          <a:cs typeface="Century Gothic"/>
                        </a:rPr>
                        <a:t> </a:t>
                      </a:r>
                      <a:r>
                        <a:rPr sz="1100" spc="35" dirty="0">
                          <a:latin typeface="Century Gothic"/>
                          <a:cs typeface="Century Gothic"/>
                        </a:rPr>
                        <a:t>Savings</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ts val="1310"/>
                        </a:lnSpc>
                      </a:pPr>
                      <a:r>
                        <a:rPr sz="1100" b="1" dirty="0">
                          <a:latin typeface="Arial"/>
                          <a:cs typeface="Arial"/>
                        </a:rPr>
                        <a:t>$</a:t>
                      </a:r>
                      <a:endParaRPr sz="1100">
                        <a:latin typeface="Arial"/>
                        <a:cs typeface="Arial"/>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3685">
                <a:tc>
                  <a:txBody>
                    <a:bodyPr/>
                    <a:lstStyle/>
                    <a:p>
                      <a:pPr marR="26034" algn="ctr">
                        <a:lnSpc>
                          <a:spcPct val="100000"/>
                        </a:lnSpc>
                        <a:spcBef>
                          <a:spcPts val="265"/>
                        </a:spcBef>
                      </a:pPr>
                      <a:r>
                        <a:rPr sz="1100" spc="25" dirty="0">
                          <a:latin typeface="Century Gothic"/>
                          <a:cs typeface="Century Gothic"/>
                        </a:rPr>
                        <a:t>Retirement</a:t>
                      </a:r>
                      <a:r>
                        <a:rPr sz="1100" spc="-75" dirty="0">
                          <a:latin typeface="Century Gothic"/>
                          <a:cs typeface="Century Gothic"/>
                        </a:rPr>
                        <a:t> </a:t>
                      </a:r>
                      <a:r>
                        <a:rPr sz="1100" spc="40" dirty="0">
                          <a:latin typeface="Century Gothic"/>
                          <a:cs typeface="Century Gothic"/>
                        </a:rPr>
                        <a:t>Fund</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0"/>
                        </a:spcBef>
                      </a:pPr>
                      <a:r>
                        <a:rPr sz="1100" b="1" dirty="0">
                          <a:latin typeface="Arial"/>
                          <a:cs typeface="Arial"/>
                        </a:rPr>
                        <a:t>$</a:t>
                      </a:r>
                      <a:endParaRPr sz="1100">
                        <a:latin typeface="Arial"/>
                        <a:cs typeface="Arial"/>
                      </a:endParaRPr>
                    </a:p>
                  </a:txBody>
                  <a:tcPr marL="0" marR="0" marT="12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1145">
                <a:tc>
                  <a:txBody>
                    <a:bodyPr/>
                    <a:lstStyle/>
                    <a:p>
                      <a:pPr marR="30480" algn="ctr">
                        <a:lnSpc>
                          <a:spcPct val="100000"/>
                        </a:lnSpc>
                        <a:spcBef>
                          <a:spcPts val="240"/>
                        </a:spcBef>
                      </a:pPr>
                      <a:r>
                        <a:rPr sz="1100" spc="10" dirty="0">
                          <a:latin typeface="Century Gothic"/>
                          <a:cs typeface="Century Gothic"/>
                        </a:rPr>
                        <a:t>Credit</a:t>
                      </a:r>
                      <a:r>
                        <a:rPr sz="1100" spc="-55" dirty="0">
                          <a:latin typeface="Century Gothic"/>
                          <a:cs typeface="Century Gothic"/>
                        </a:rPr>
                        <a:t> </a:t>
                      </a:r>
                      <a:r>
                        <a:rPr sz="1100" spc="-30" dirty="0">
                          <a:latin typeface="Century Gothic"/>
                          <a:cs typeface="Century Gothic"/>
                        </a:rPr>
                        <a:t>Card</a:t>
                      </a:r>
                      <a:r>
                        <a:rPr sz="1100" spc="-20" dirty="0">
                          <a:latin typeface="Century Gothic"/>
                          <a:cs typeface="Century Gothic"/>
                        </a:rPr>
                        <a:t> </a:t>
                      </a:r>
                      <a:r>
                        <a:rPr sz="1100" spc="15" dirty="0">
                          <a:latin typeface="Century Gothic"/>
                          <a:cs typeface="Century Gothic"/>
                        </a:rPr>
                        <a:t>Payments</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ts val="1310"/>
                        </a:lnSpc>
                      </a:pPr>
                      <a:r>
                        <a:rPr sz="1100" b="1" dirty="0">
                          <a:latin typeface="Arial"/>
                          <a:cs typeface="Arial"/>
                        </a:rPr>
                        <a:t>$</a:t>
                      </a:r>
                      <a:endParaRPr sz="1100">
                        <a:latin typeface="Arial"/>
                        <a:cs typeface="Arial"/>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4320">
                <a:tc>
                  <a:txBody>
                    <a:bodyPr/>
                    <a:lstStyle/>
                    <a:p>
                      <a:pPr marR="26670" algn="ctr">
                        <a:lnSpc>
                          <a:spcPct val="100000"/>
                        </a:lnSpc>
                        <a:spcBef>
                          <a:spcPts val="265"/>
                        </a:spcBef>
                      </a:pPr>
                      <a:r>
                        <a:rPr sz="1100" spc="30" dirty="0">
                          <a:latin typeface="Century Gothic"/>
                          <a:cs typeface="Century Gothic"/>
                        </a:rPr>
                        <a:t>Auto</a:t>
                      </a:r>
                      <a:r>
                        <a:rPr sz="1100" spc="-45" dirty="0">
                          <a:latin typeface="Century Gothic"/>
                          <a:cs typeface="Century Gothic"/>
                        </a:rPr>
                        <a:t> </a:t>
                      </a:r>
                      <a:r>
                        <a:rPr sz="1100" spc="10" dirty="0">
                          <a:latin typeface="Century Gothic"/>
                          <a:cs typeface="Century Gothic"/>
                        </a:rPr>
                        <a:t>Loan</a:t>
                      </a:r>
                      <a:r>
                        <a:rPr sz="1100" spc="-40" dirty="0">
                          <a:latin typeface="Century Gothic"/>
                          <a:cs typeface="Century Gothic"/>
                        </a:rPr>
                        <a:t> </a:t>
                      </a:r>
                      <a:r>
                        <a:rPr sz="1100" spc="-215" dirty="0">
                          <a:latin typeface="Century Gothic"/>
                          <a:cs typeface="Century Gothic"/>
                        </a:rPr>
                        <a:t>1</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0"/>
                        </a:spcBef>
                      </a:pPr>
                      <a:r>
                        <a:rPr sz="1100" b="1" dirty="0">
                          <a:latin typeface="Arial"/>
                          <a:cs typeface="Arial"/>
                        </a:rPr>
                        <a:t>$</a:t>
                      </a:r>
                      <a:endParaRPr sz="1100">
                        <a:latin typeface="Arial"/>
                        <a:cs typeface="Arial"/>
                      </a:endParaRPr>
                    </a:p>
                  </a:txBody>
                  <a:tcPr marL="0" marR="0" marT="12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4320">
                <a:tc>
                  <a:txBody>
                    <a:bodyPr/>
                    <a:lstStyle/>
                    <a:p>
                      <a:pPr marR="29845" algn="ctr">
                        <a:lnSpc>
                          <a:spcPct val="100000"/>
                        </a:lnSpc>
                        <a:spcBef>
                          <a:spcPts val="265"/>
                        </a:spcBef>
                      </a:pPr>
                      <a:r>
                        <a:rPr sz="1100" spc="30" dirty="0">
                          <a:latin typeface="Century Gothic"/>
                          <a:cs typeface="Century Gothic"/>
                        </a:rPr>
                        <a:t>Student</a:t>
                      </a:r>
                      <a:r>
                        <a:rPr sz="1100" spc="-65" dirty="0">
                          <a:latin typeface="Century Gothic"/>
                          <a:cs typeface="Century Gothic"/>
                        </a:rPr>
                        <a:t> </a:t>
                      </a:r>
                      <a:r>
                        <a:rPr sz="1100" spc="10" dirty="0">
                          <a:latin typeface="Century Gothic"/>
                          <a:cs typeface="Century Gothic"/>
                        </a:rPr>
                        <a:t>Loan</a:t>
                      </a:r>
                      <a:r>
                        <a:rPr sz="1100" spc="-40" dirty="0">
                          <a:latin typeface="Century Gothic"/>
                          <a:cs typeface="Century Gothic"/>
                        </a:rPr>
                        <a:t> </a:t>
                      </a:r>
                      <a:r>
                        <a:rPr sz="1100" spc="-215" dirty="0">
                          <a:latin typeface="Century Gothic"/>
                          <a:cs typeface="Century Gothic"/>
                        </a:rPr>
                        <a:t>1</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0"/>
                        </a:spcBef>
                      </a:pPr>
                      <a:r>
                        <a:rPr sz="1100" b="1" dirty="0">
                          <a:latin typeface="Arial"/>
                          <a:cs typeface="Arial"/>
                        </a:rPr>
                        <a:t>$</a:t>
                      </a:r>
                      <a:endParaRPr sz="1100">
                        <a:latin typeface="Arial"/>
                        <a:cs typeface="Arial"/>
                      </a:endParaRPr>
                    </a:p>
                  </a:txBody>
                  <a:tcPr marL="0" marR="0" marT="12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3685">
                <a:tc>
                  <a:txBody>
                    <a:bodyPr/>
                    <a:lstStyle/>
                    <a:p>
                      <a:pPr marR="18415" algn="ctr">
                        <a:lnSpc>
                          <a:spcPct val="100000"/>
                        </a:lnSpc>
                        <a:spcBef>
                          <a:spcPts val="265"/>
                        </a:spcBef>
                      </a:pPr>
                      <a:r>
                        <a:rPr sz="1100" spc="60" dirty="0">
                          <a:latin typeface="Century Gothic"/>
                          <a:cs typeface="Century Gothic"/>
                        </a:rPr>
                        <a:t>Tuiton</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0"/>
                        </a:spcBef>
                      </a:pPr>
                      <a:r>
                        <a:rPr sz="1100" b="1" dirty="0">
                          <a:latin typeface="Arial"/>
                          <a:cs typeface="Arial"/>
                        </a:rPr>
                        <a:t>$</a:t>
                      </a:r>
                      <a:endParaRPr sz="1100">
                        <a:latin typeface="Arial"/>
                        <a:cs typeface="Arial"/>
                      </a:endParaRPr>
                    </a:p>
                  </a:txBody>
                  <a:tcPr marL="0" marR="0" marT="12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4320">
                <a:tc>
                  <a:txBody>
                    <a:bodyPr/>
                    <a:lstStyle/>
                    <a:p>
                      <a:pPr marR="18415" algn="ctr">
                        <a:lnSpc>
                          <a:spcPct val="100000"/>
                        </a:lnSpc>
                        <a:spcBef>
                          <a:spcPts val="265"/>
                        </a:spcBef>
                      </a:pPr>
                      <a:r>
                        <a:rPr sz="1100" spc="15" dirty="0">
                          <a:latin typeface="Century Gothic"/>
                          <a:cs typeface="Century Gothic"/>
                        </a:rPr>
                        <a:t>Other</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204"/>
                        </a:spcBef>
                      </a:pPr>
                      <a:r>
                        <a:rPr sz="1100" b="1" dirty="0">
                          <a:latin typeface="Arial"/>
                          <a:cs typeface="Arial"/>
                        </a:rPr>
                        <a:t>$</a:t>
                      </a:r>
                      <a:endParaRPr sz="1100">
                        <a:latin typeface="Arial"/>
                        <a:cs typeface="Arial"/>
                      </a:endParaRPr>
                    </a:p>
                  </a:txBody>
                  <a:tcPr marL="0" marR="0" marT="2603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271145">
                <a:tc>
                  <a:txBody>
                    <a:bodyPr/>
                    <a:lstStyle/>
                    <a:p>
                      <a:pPr marR="18415" algn="ctr">
                        <a:lnSpc>
                          <a:spcPct val="100000"/>
                        </a:lnSpc>
                        <a:spcBef>
                          <a:spcPts val="505"/>
                        </a:spcBef>
                      </a:pPr>
                      <a:r>
                        <a:rPr sz="1100" spc="15" dirty="0">
                          <a:latin typeface="Century Gothic"/>
                          <a:cs typeface="Century Gothic"/>
                        </a:rPr>
                        <a:t>Other</a:t>
                      </a:r>
                      <a:endParaRPr sz="1100">
                        <a:latin typeface="Century Gothic"/>
                        <a:cs typeface="Century Gothic"/>
                      </a:endParaRPr>
                    </a:p>
                  </a:txBody>
                  <a:tcPr marL="0" marR="0" marT="6413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45"/>
                        </a:spcBef>
                      </a:pPr>
                      <a:r>
                        <a:rPr sz="1100" b="1" dirty="0">
                          <a:latin typeface="Arial"/>
                          <a:cs typeface="Arial"/>
                        </a:rPr>
                        <a:t>$</a:t>
                      </a:r>
                      <a:endParaRPr sz="1100">
                        <a:latin typeface="Arial"/>
                        <a:cs typeface="Arial"/>
                      </a:endParaRPr>
                    </a:p>
                  </a:txBody>
                  <a:tcPr marL="0" marR="0" marT="1841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273685">
                <a:tc>
                  <a:txBody>
                    <a:bodyPr/>
                    <a:lstStyle/>
                    <a:p>
                      <a:pPr marR="30480" algn="ctr">
                        <a:lnSpc>
                          <a:spcPct val="100000"/>
                        </a:lnSpc>
                        <a:spcBef>
                          <a:spcPts val="265"/>
                        </a:spcBef>
                      </a:pPr>
                      <a:r>
                        <a:rPr sz="1100" spc="50" dirty="0">
                          <a:latin typeface="Century Gothic"/>
                          <a:cs typeface="Century Gothic"/>
                        </a:rPr>
                        <a:t>Total</a:t>
                      </a:r>
                      <a:r>
                        <a:rPr sz="1100" spc="-30" dirty="0">
                          <a:latin typeface="Century Gothic"/>
                          <a:cs typeface="Century Gothic"/>
                        </a:rPr>
                        <a:t> </a:t>
                      </a:r>
                      <a:r>
                        <a:rPr sz="1100" spc="5" dirty="0">
                          <a:latin typeface="Century Gothic"/>
                          <a:cs typeface="Century Gothic"/>
                        </a:rPr>
                        <a:t>Financial</a:t>
                      </a:r>
                      <a:r>
                        <a:rPr sz="1100" spc="-60"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10"/>
                        </a:spcBef>
                      </a:pPr>
                      <a:r>
                        <a:rPr sz="1100" b="1" dirty="0">
                          <a:latin typeface="Arial"/>
                          <a:cs typeface="Arial"/>
                        </a:rPr>
                        <a:t>$</a:t>
                      </a:r>
                      <a:endParaRPr sz="1100">
                        <a:latin typeface="Arial"/>
                        <a:cs typeface="Arial"/>
                      </a:endParaRPr>
                    </a:p>
                  </a:txBody>
                  <a:tcPr marL="0" marR="0" marT="139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bl>
          </a:graphicData>
        </a:graphic>
      </p:graphicFrame>
      <p:sp>
        <p:nvSpPr>
          <p:cNvPr id="6" name="object 6"/>
          <p:cNvSpPr txBox="1"/>
          <p:nvPr/>
        </p:nvSpPr>
        <p:spPr>
          <a:xfrm>
            <a:off x="911618" y="843483"/>
            <a:ext cx="3989070" cy="775335"/>
          </a:xfrm>
          <a:prstGeom prst="rect">
            <a:avLst/>
          </a:prstGeom>
        </p:spPr>
        <p:txBody>
          <a:bodyPr vert="horz" wrap="square" lIns="0" tIns="12700" rIns="0" bIns="0" rtlCol="0">
            <a:spAutoFit/>
          </a:bodyPr>
          <a:lstStyle/>
          <a:p>
            <a:pPr marL="1868805">
              <a:lnSpc>
                <a:spcPct val="100000"/>
              </a:lnSpc>
              <a:spcBef>
                <a:spcPts val="100"/>
              </a:spcBef>
            </a:pPr>
            <a:r>
              <a:rPr sz="1600" b="1" u="sng" spc="55" dirty="0">
                <a:solidFill>
                  <a:srgbClr val="231F20"/>
                </a:solidFill>
                <a:uFill>
                  <a:solidFill>
                    <a:srgbClr val="231F20"/>
                  </a:solidFill>
                </a:uFill>
                <a:latin typeface="Trebuchet MS"/>
                <a:cs typeface="Trebuchet MS"/>
              </a:rPr>
              <a:t>BUDGETE</a:t>
            </a:r>
            <a:r>
              <a:rPr sz="1600" b="1" u="sng" spc="130" dirty="0">
                <a:solidFill>
                  <a:srgbClr val="231F20"/>
                </a:solidFill>
                <a:uFill>
                  <a:solidFill>
                    <a:srgbClr val="231F20"/>
                  </a:solidFill>
                </a:uFill>
                <a:latin typeface="Trebuchet MS"/>
                <a:cs typeface="Trebuchet MS"/>
              </a:rPr>
              <a:t>D</a:t>
            </a:r>
            <a:r>
              <a:rPr sz="1600" b="1" u="sng" spc="-85" dirty="0">
                <a:solidFill>
                  <a:srgbClr val="231F20"/>
                </a:solidFill>
                <a:uFill>
                  <a:solidFill>
                    <a:srgbClr val="231F20"/>
                  </a:solidFill>
                </a:uFill>
                <a:latin typeface="Trebuchet MS"/>
                <a:cs typeface="Trebuchet MS"/>
              </a:rPr>
              <a:t> </a:t>
            </a:r>
            <a:r>
              <a:rPr sz="1600" b="1" u="sng" spc="45" dirty="0">
                <a:solidFill>
                  <a:srgbClr val="231F20"/>
                </a:solidFill>
                <a:uFill>
                  <a:solidFill>
                    <a:srgbClr val="231F20"/>
                  </a:solidFill>
                </a:uFill>
                <a:latin typeface="Trebuchet MS"/>
                <a:cs typeface="Trebuchet MS"/>
              </a:rPr>
              <a:t>EXPENSES</a:t>
            </a:r>
            <a:endParaRPr sz="1600">
              <a:latin typeface="Trebuchet MS"/>
              <a:cs typeface="Trebuchet MS"/>
            </a:endParaRPr>
          </a:p>
          <a:p>
            <a:pPr>
              <a:lnSpc>
                <a:spcPct val="100000"/>
              </a:lnSpc>
              <a:spcBef>
                <a:spcPts val="35"/>
              </a:spcBef>
            </a:pPr>
            <a:endParaRPr sz="1950">
              <a:latin typeface="Trebuchet MS"/>
              <a:cs typeface="Trebuchet MS"/>
            </a:endParaRPr>
          </a:p>
          <a:p>
            <a:pPr marL="12700">
              <a:lnSpc>
                <a:spcPct val="100000"/>
              </a:lnSpc>
            </a:pPr>
            <a:r>
              <a:rPr sz="1400" b="1" spc="25" dirty="0">
                <a:latin typeface="Arial"/>
                <a:cs typeface="Arial"/>
              </a:rPr>
              <a:t>Personal</a:t>
            </a:r>
            <a:r>
              <a:rPr sz="1400" b="1" spc="20" dirty="0">
                <a:latin typeface="Arial"/>
                <a:cs typeface="Arial"/>
              </a:rPr>
              <a:t> </a:t>
            </a:r>
            <a:r>
              <a:rPr sz="1400" b="1" spc="10" dirty="0">
                <a:latin typeface="Arial"/>
                <a:cs typeface="Arial"/>
              </a:rPr>
              <a:t>Expenses</a:t>
            </a:r>
            <a:r>
              <a:rPr sz="1400" b="1" spc="20" dirty="0">
                <a:latin typeface="Arial"/>
                <a:cs typeface="Arial"/>
              </a:rPr>
              <a:t> </a:t>
            </a:r>
            <a:r>
              <a:rPr sz="1400" b="1" spc="60" dirty="0">
                <a:latin typeface="Arial"/>
                <a:cs typeface="Arial"/>
              </a:rPr>
              <a:t>Budget</a:t>
            </a:r>
            <a:r>
              <a:rPr sz="1400" b="1" spc="20" dirty="0">
                <a:latin typeface="Arial"/>
                <a:cs typeface="Arial"/>
              </a:rPr>
              <a:t> </a:t>
            </a:r>
            <a:r>
              <a:rPr sz="1400" b="1" spc="45" dirty="0">
                <a:latin typeface="Arial"/>
                <a:cs typeface="Arial"/>
              </a:rPr>
              <a:t>Sheet</a:t>
            </a:r>
            <a:endParaRPr sz="1400">
              <a:latin typeface="Arial"/>
              <a:cs typeface="Arial"/>
            </a:endParaRPr>
          </a:p>
        </p:txBody>
      </p:sp>
      <p:graphicFrame>
        <p:nvGraphicFramePr>
          <p:cNvPr id="7" name="object 7"/>
          <p:cNvGraphicFramePr>
            <a:graphicFrameLocks noGrp="1"/>
          </p:cNvGraphicFramePr>
          <p:nvPr/>
        </p:nvGraphicFramePr>
        <p:xfrm>
          <a:off x="838200" y="7383271"/>
          <a:ext cx="5940425" cy="1327784"/>
        </p:xfrm>
        <a:graphic>
          <a:graphicData uri="http://schemas.openxmlformats.org/drawingml/2006/table">
            <a:tbl>
              <a:tblPr firstRow="1" bandRow="1">
                <a:tableStyleId>{2D5ABB26-0587-4C30-8999-92F81FD0307C}</a:tableStyleId>
              </a:tblPr>
              <a:tblGrid>
                <a:gridCol w="27813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2054225">
                  <a:extLst>
                    <a:ext uri="{9D8B030D-6E8A-4147-A177-3AD203B41FA5}">
                      <a16:colId xmlns:a16="http://schemas.microsoft.com/office/drawing/2014/main" val="20002"/>
                    </a:ext>
                  </a:extLst>
                </a:gridCol>
              </a:tblGrid>
              <a:tr h="511809">
                <a:tc gridSpan="2">
                  <a:txBody>
                    <a:bodyPr/>
                    <a:lstStyle/>
                    <a:p>
                      <a:pPr marL="175260">
                        <a:lnSpc>
                          <a:spcPct val="100000"/>
                        </a:lnSpc>
                        <a:spcBef>
                          <a:spcPts val="845"/>
                        </a:spcBef>
                        <a:tabLst>
                          <a:tab pos="2872740" algn="l"/>
                        </a:tabLst>
                      </a:pPr>
                      <a:r>
                        <a:rPr sz="2400" b="1" spc="104" baseline="1736" dirty="0">
                          <a:solidFill>
                            <a:srgbClr val="FFFFFF"/>
                          </a:solidFill>
                          <a:latin typeface="Trebuchet MS"/>
                          <a:cs typeface="Trebuchet MS"/>
                        </a:rPr>
                        <a:t>SUBS</a:t>
                      </a:r>
                      <a:r>
                        <a:rPr sz="2400" b="1" spc="104" baseline="1736" dirty="0">
                          <a:solidFill>
                            <a:srgbClr val="FFFFFF"/>
                          </a:solidFill>
                          <a:latin typeface="Californian FB"/>
                          <a:cs typeface="Californian FB"/>
                        </a:rPr>
                        <a:t>C</a:t>
                      </a:r>
                      <a:r>
                        <a:rPr sz="2400" b="1" spc="104" baseline="1736" dirty="0">
                          <a:solidFill>
                            <a:srgbClr val="FFFFFF"/>
                          </a:solidFill>
                          <a:latin typeface="Trebuchet MS"/>
                          <a:cs typeface="Trebuchet MS"/>
                        </a:rPr>
                        <a:t>RIPTION</a:t>
                      </a:r>
                      <a:r>
                        <a:rPr sz="2400" b="1" spc="-104" baseline="1736" dirty="0">
                          <a:solidFill>
                            <a:srgbClr val="FFFFFF"/>
                          </a:solidFill>
                          <a:latin typeface="Trebuchet MS"/>
                          <a:cs typeface="Trebuchet MS"/>
                        </a:rPr>
                        <a:t> </a:t>
                      </a:r>
                      <a:r>
                        <a:rPr sz="2400" b="1" spc="75" baseline="1736" dirty="0">
                          <a:solidFill>
                            <a:srgbClr val="FFFFFF"/>
                          </a:solidFill>
                          <a:latin typeface="Trebuchet MS"/>
                          <a:cs typeface="Trebuchet MS"/>
                        </a:rPr>
                        <a:t>EXPENSES	</a:t>
                      </a:r>
                      <a:r>
                        <a:rPr sz="1600" b="1" spc="55" dirty="0">
                          <a:solidFill>
                            <a:srgbClr val="FFFFFF"/>
                          </a:solidFill>
                          <a:latin typeface="Trebuchet MS"/>
                          <a:cs typeface="Trebuchet MS"/>
                        </a:rPr>
                        <a:t>PRIORITY</a:t>
                      </a:r>
                      <a:endParaRPr sz="1600">
                        <a:latin typeface="Trebuchet MS"/>
                        <a:cs typeface="Trebuchet MS"/>
                      </a:endParaRPr>
                    </a:p>
                  </a:txBody>
                  <a:tcPr marL="0" marR="0" marT="107315" marB="0">
                    <a:solidFill>
                      <a:srgbClr val="0054A4"/>
                    </a:solidFill>
                  </a:tcPr>
                </a:tc>
                <a:tc hMerge="1">
                  <a:txBody>
                    <a:bodyPr/>
                    <a:lstStyle/>
                    <a:p>
                      <a:endParaRPr/>
                    </a:p>
                  </a:txBody>
                  <a:tcPr marL="0" marR="0" marT="0" marB="0"/>
                </a:tc>
                <a:tc>
                  <a:txBody>
                    <a:bodyPr/>
                    <a:lstStyle/>
                    <a:p>
                      <a:pPr marL="320040">
                        <a:lnSpc>
                          <a:spcPct val="100000"/>
                        </a:lnSpc>
                        <a:spcBef>
                          <a:spcPts val="845"/>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107315" marB="0">
                    <a:solidFill>
                      <a:srgbClr val="0054A4"/>
                    </a:solidFill>
                  </a:tcPr>
                </a:tc>
                <a:extLst>
                  <a:ext uri="{0D108BD9-81ED-4DB2-BD59-A6C34878D82A}">
                    <a16:rowId xmlns:a16="http://schemas.microsoft.com/office/drawing/2014/main" val="10000"/>
                  </a:ext>
                </a:extLst>
              </a:tr>
              <a:tr h="271145">
                <a:tc>
                  <a:txBody>
                    <a:bodyPr/>
                    <a:lstStyle/>
                    <a:p>
                      <a:pPr marL="34290" algn="ctr">
                        <a:lnSpc>
                          <a:spcPct val="100000"/>
                        </a:lnSpc>
                        <a:spcBef>
                          <a:spcPts val="285"/>
                        </a:spcBef>
                      </a:pPr>
                      <a:r>
                        <a:rPr sz="1100" spc="-5" dirty="0">
                          <a:latin typeface="Century Gothic"/>
                          <a:cs typeface="Century Gothic"/>
                        </a:rPr>
                        <a:t>Magazines</a:t>
                      </a:r>
                      <a:endParaRPr sz="1100">
                        <a:latin typeface="Century Gothic"/>
                        <a:cs typeface="Century Gothic"/>
                      </a:endParaRPr>
                    </a:p>
                  </a:txBody>
                  <a:tcPr marL="0" marR="0" marT="36195"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285"/>
                        </a:spcBef>
                      </a:pPr>
                      <a:r>
                        <a:rPr sz="1100" b="1" dirty="0">
                          <a:latin typeface="Arial"/>
                          <a:cs typeface="Arial"/>
                        </a:rPr>
                        <a:t>$</a:t>
                      </a:r>
                      <a:endParaRPr sz="1100">
                        <a:latin typeface="Arial"/>
                        <a:cs typeface="Arial"/>
                      </a:endParaRPr>
                    </a:p>
                  </a:txBody>
                  <a:tcPr marL="0" marR="0" marT="36195"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3685">
                <a:tc>
                  <a:txBody>
                    <a:bodyPr/>
                    <a:lstStyle/>
                    <a:p>
                      <a:pPr marL="34290" algn="ctr">
                        <a:lnSpc>
                          <a:spcPct val="100000"/>
                        </a:lnSpc>
                        <a:spcBef>
                          <a:spcPts val="265"/>
                        </a:spcBef>
                      </a:pPr>
                      <a:r>
                        <a:rPr sz="1100" spc="10" dirty="0">
                          <a:latin typeface="Century Gothic"/>
                          <a:cs typeface="Century Gothic"/>
                        </a:rPr>
                        <a:t>Newspapers</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310"/>
                        </a:spcBef>
                      </a:pPr>
                      <a:r>
                        <a:rPr sz="1100" b="1" dirty="0">
                          <a:latin typeface="Arial"/>
                          <a:cs typeface="Arial"/>
                        </a:rPr>
                        <a:t>$</a:t>
                      </a:r>
                      <a:endParaRPr sz="1100">
                        <a:latin typeface="Arial"/>
                        <a:cs typeface="Arial"/>
                      </a:endParaRPr>
                    </a:p>
                  </a:txBody>
                  <a:tcPr marL="0" marR="0" marT="3937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1145">
                <a:tc>
                  <a:txBody>
                    <a:bodyPr/>
                    <a:lstStyle/>
                    <a:p>
                      <a:pPr marL="34290" algn="ctr">
                        <a:lnSpc>
                          <a:spcPct val="100000"/>
                        </a:lnSpc>
                        <a:spcBef>
                          <a:spcPts val="240"/>
                        </a:spcBef>
                      </a:pPr>
                      <a:r>
                        <a:rPr sz="1100" spc="50" dirty="0">
                          <a:latin typeface="Century Gothic"/>
                          <a:cs typeface="Century Gothic"/>
                        </a:rPr>
                        <a:t>Total</a:t>
                      </a:r>
                      <a:r>
                        <a:rPr sz="1100" spc="-35" dirty="0">
                          <a:latin typeface="Century Gothic"/>
                          <a:cs typeface="Century Gothic"/>
                        </a:rPr>
                        <a:t> </a:t>
                      </a:r>
                      <a:r>
                        <a:rPr sz="1100" spc="35" dirty="0">
                          <a:latin typeface="Century Gothic"/>
                          <a:cs typeface="Century Gothic"/>
                        </a:rPr>
                        <a:t>Subscription</a:t>
                      </a:r>
                      <a:r>
                        <a:rPr sz="1100" spc="-30" dirty="0">
                          <a:latin typeface="Century Gothic"/>
                          <a:cs typeface="Century Gothic"/>
                        </a:rPr>
                        <a:t> </a:t>
                      </a:r>
                      <a:r>
                        <a:rPr sz="1100" spc="40" dirty="0">
                          <a:latin typeface="Century Gothic"/>
                          <a:cs typeface="Century Gothic"/>
                        </a:rPr>
                        <a:t>Expenses</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285"/>
                        </a:spcBef>
                      </a:pPr>
                      <a:r>
                        <a:rPr sz="1100" b="1" dirty="0">
                          <a:latin typeface="Arial"/>
                          <a:cs typeface="Arial"/>
                        </a:rPr>
                        <a:t>$</a:t>
                      </a:r>
                      <a:endParaRPr sz="1100">
                        <a:latin typeface="Arial"/>
                        <a:cs typeface="Arial"/>
                      </a:endParaRPr>
                    </a:p>
                  </a:txBody>
                  <a:tcPr marL="0" marR="0" marT="3619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38200" y="1703832"/>
          <a:ext cx="6227444" cy="2427604"/>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1085214">
                  <a:extLst>
                    <a:ext uri="{9D8B030D-6E8A-4147-A177-3AD203B41FA5}">
                      <a16:colId xmlns:a16="http://schemas.microsoft.com/office/drawing/2014/main" val="20001"/>
                    </a:ext>
                  </a:extLst>
                </a:gridCol>
                <a:gridCol w="2341245">
                  <a:extLst>
                    <a:ext uri="{9D8B030D-6E8A-4147-A177-3AD203B41FA5}">
                      <a16:colId xmlns:a16="http://schemas.microsoft.com/office/drawing/2014/main" val="20002"/>
                    </a:ext>
                  </a:extLst>
                </a:gridCol>
              </a:tblGrid>
              <a:tr h="518159">
                <a:tc>
                  <a:txBody>
                    <a:bodyPr/>
                    <a:lstStyle/>
                    <a:p>
                      <a:pPr marL="419100">
                        <a:lnSpc>
                          <a:spcPct val="100000"/>
                        </a:lnSpc>
                        <a:spcBef>
                          <a:spcPts val="690"/>
                        </a:spcBef>
                      </a:pPr>
                      <a:r>
                        <a:rPr sz="1600" b="1" spc="80" dirty="0">
                          <a:solidFill>
                            <a:srgbClr val="FFFFFF"/>
                          </a:solidFill>
                          <a:latin typeface="Trebuchet MS"/>
                          <a:cs typeface="Trebuchet MS"/>
                        </a:rPr>
                        <a:t>VACATION</a:t>
                      </a:r>
                      <a:r>
                        <a:rPr sz="1600" b="1" spc="-105" dirty="0">
                          <a:solidFill>
                            <a:srgbClr val="FFFFFF"/>
                          </a:solidFill>
                          <a:latin typeface="Trebuchet MS"/>
                          <a:cs typeface="Trebuchet MS"/>
                        </a:rPr>
                        <a:t> </a:t>
                      </a:r>
                      <a:r>
                        <a:rPr sz="1600" b="1" spc="50" dirty="0">
                          <a:solidFill>
                            <a:srgbClr val="FFFFFF"/>
                          </a:solidFill>
                          <a:latin typeface="Trebuchet MS"/>
                          <a:cs typeface="Trebuchet MS"/>
                        </a:rPr>
                        <a:t>EXPENSES</a:t>
                      </a:r>
                      <a:endParaRPr sz="1600">
                        <a:latin typeface="Trebuchet MS"/>
                        <a:cs typeface="Trebuchet MS"/>
                      </a:endParaRPr>
                    </a:p>
                  </a:txBody>
                  <a:tcPr marL="0" marR="0" marT="87630" marB="0">
                    <a:solidFill>
                      <a:srgbClr val="0054A4"/>
                    </a:solidFill>
                  </a:tcPr>
                </a:tc>
                <a:tc>
                  <a:txBody>
                    <a:bodyPr/>
                    <a:lstStyle/>
                    <a:p>
                      <a:pPr marL="133985">
                        <a:lnSpc>
                          <a:spcPct val="100000"/>
                        </a:lnSpc>
                        <a:spcBef>
                          <a:spcPts val="690"/>
                        </a:spcBef>
                      </a:pPr>
                      <a:r>
                        <a:rPr sz="1600" b="1" spc="55" dirty="0">
                          <a:solidFill>
                            <a:srgbClr val="FFFFFF"/>
                          </a:solidFill>
                          <a:latin typeface="Trebuchet MS"/>
                          <a:cs typeface="Trebuchet MS"/>
                        </a:rPr>
                        <a:t>PRIORITY</a:t>
                      </a:r>
                      <a:endParaRPr sz="1600">
                        <a:latin typeface="Trebuchet MS"/>
                        <a:cs typeface="Trebuchet MS"/>
                      </a:endParaRPr>
                    </a:p>
                  </a:txBody>
                  <a:tcPr marL="0" marR="0" marT="87630" marB="0">
                    <a:solidFill>
                      <a:srgbClr val="0054A4"/>
                    </a:solidFill>
                  </a:tcPr>
                </a:tc>
                <a:tc>
                  <a:txBody>
                    <a:bodyPr/>
                    <a:lstStyle/>
                    <a:p>
                      <a:pPr marL="525145">
                        <a:lnSpc>
                          <a:spcPct val="100000"/>
                        </a:lnSpc>
                        <a:spcBef>
                          <a:spcPts val="690"/>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87630" marB="0">
                    <a:solidFill>
                      <a:srgbClr val="0054A4"/>
                    </a:solidFill>
                  </a:tcPr>
                </a:tc>
                <a:extLst>
                  <a:ext uri="{0D108BD9-81ED-4DB2-BD59-A6C34878D82A}">
                    <a16:rowId xmlns:a16="http://schemas.microsoft.com/office/drawing/2014/main" val="10000"/>
                  </a:ext>
                </a:extLst>
              </a:tr>
              <a:tr h="267970">
                <a:tc>
                  <a:txBody>
                    <a:bodyPr/>
                    <a:lstStyle/>
                    <a:p>
                      <a:pPr marL="918844">
                        <a:lnSpc>
                          <a:spcPct val="100000"/>
                        </a:lnSpc>
                        <a:spcBef>
                          <a:spcPts val="234"/>
                        </a:spcBef>
                      </a:pPr>
                      <a:r>
                        <a:rPr sz="1100" spc="-5" dirty="0">
                          <a:latin typeface="Century Gothic"/>
                          <a:cs typeface="Century Gothic"/>
                        </a:rPr>
                        <a:t>Plan</a:t>
                      </a:r>
                      <a:r>
                        <a:rPr sz="1100" dirty="0">
                          <a:latin typeface="Century Gothic"/>
                          <a:cs typeface="Century Gothic"/>
                        </a:rPr>
                        <a:t>e</a:t>
                      </a:r>
                      <a:r>
                        <a:rPr sz="1100" spc="-45" dirty="0">
                          <a:latin typeface="Century Gothic"/>
                          <a:cs typeface="Century Gothic"/>
                        </a:rPr>
                        <a:t> </a:t>
                      </a:r>
                      <a:r>
                        <a:rPr sz="1100" spc="-5" dirty="0">
                          <a:latin typeface="Century Gothic"/>
                          <a:cs typeface="Century Gothic"/>
                        </a:rPr>
                        <a:t>Tickets</a:t>
                      </a:r>
                      <a:endParaRPr sz="1100">
                        <a:latin typeface="Century Gothic"/>
                        <a:cs typeface="Century Gothic"/>
                      </a:endParaRPr>
                    </a:p>
                  </a:txBody>
                  <a:tcPr marL="0" marR="0" marT="29844"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95250">
                        <a:lnSpc>
                          <a:spcPct val="100000"/>
                        </a:lnSpc>
                        <a:spcBef>
                          <a:spcPts val="240"/>
                        </a:spcBef>
                      </a:pPr>
                      <a:r>
                        <a:rPr sz="1100" dirty="0">
                          <a:latin typeface="Century Gothic"/>
                          <a:cs typeface="Century Gothic"/>
                        </a:rPr>
                        <a:t>$</a:t>
                      </a:r>
                      <a:endParaRPr sz="1100">
                        <a:latin typeface="Century Gothic"/>
                        <a:cs typeface="Century Gothic"/>
                      </a:endParaRPr>
                    </a:p>
                  </a:txBody>
                  <a:tcPr marL="0" marR="0" marT="3048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4320">
                <a:tc>
                  <a:txBody>
                    <a:bodyPr/>
                    <a:lstStyle/>
                    <a:p>
                      <a:pPr marL="825500">
                        <a:lnSpc>
                          <a:spcPct val="100000"/>
                        </a:lnSpc>
                        <a:spcBef>
                          <a:spcPts val="254"/>
                        </a:spcBef>
                      </a:pPr>
                      <a:r>
                        <a:rPr sz="1100" spc="-5" dirty="0">
                          <a:latin typeface="Century Gothic"/>
                          <a:cs typeface="Century Gothic"/>
                        </a:rPr>
                        <a:t>Accomodations</a:t>
                      </a:r>
                      <a:endParaRPr sz="1100">
                        <a:latin typeface="Century Gothic"/>
                        <a:cs typeface="Century Gothic"/>
                      </a:endParaRPr>
                    </a:p>
                  </a:txBody>
                  <a:tcPr marL="0" marR="0" marT="3238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95250">
                        <a:lnSpc>
                          <a:spcPct val="100000"/>
                        </a:lnSpc>
                        <a:spcBef>
                          <a:spcPts val="265"/>
                        </a:spcBef>
                      </a:pPr>
                      <a:r>
                        <a:rPr sz="1100" dirty="0">
                          <a:latin typeface="Century Gothic"/>
                          <a:cs typeface="Century Gothic"/>
                        </a:rPr>
                        <a:t>$</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3685">
                <a:tc>
                  <a:txBody>
                    <a:bodyPr/>
                    <a:lstStyle/>
                    <a:p>
                      <a:pPr marR="46355" algn="ctr">
                        <a:lnSpc>
                          <a:spcPct val="100000"/>
                        </a:lnSpc>
                        <a:spcBef>
                          <a:spcPts val="254"/>
                        </a:spcBef>
                      </a:pPr>
                      <a:r>
                        <a:rPr sz="1100" spc="30" dirty="0">
                          <a:latin typeface="Century Gothic"/>
                          <a:cs typeface="Century Gothic"/>
                        </a:rPr>
                        <a:t>Food</a:t>
                      </a:r>
                      <a:endParaRPr sz="1100">
                        <a:latin typeface="Century Gothic"/>
                        <a:cs typeface="Century Gothic"/>
                      </a:endParaRPr>
                    </a:p>
                  </a:txBody>
                  <a:tcPr marL="0" marR="0" marT="3238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95250">
                        <a:lnSpc>
                          <a:spcPct val="100000"/>
                        </a:lnSpc>
                        <a:spcBef>
                          <a:spcPts val="265"/>
                        </a:spcBef>
                      </a:pPr>
                      <a:r>
                        <a:rPr sz="1100" dirty="0">
                          <a:latin typeface="Century Gothic"/>
                          <a:cs typeface="Century Gothic"/>
                        </a:rPr>
                        <a:t>$</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4320">
                <a:tc>
                  <a:txBody>
                    <a:bodyPr/>
                    <a:lstStyle/>
                    <a:p>
                      <a:pPr marR="46355" algn="ctr">
                        <a:lnSpc>
                          <a:spcPct val="100000"/>
                        </a:lnSpc>
                        <a:spcBef>
                          <a:spcPts val="254"/>
                        </a:spcBef>
                      </a:pPr>
                      <a:r>
                        <a:rPr sz="1100" spc="10" dirty="0">
                          <a:latin typeface="Century Gothic"/>
                          <a:cs typeface="Century Gothic"/>
                        </a:rPr>
                        <a:t>Rental</a:t>
                      </a:r>
                      <a:r>
                        <a:rPr sz="1100" spc="-70" dirty="0">
                          <a:latin typeface="Century Gothic"/>
                          <a:cs typeface="Century Gothic"/>
                        </a:rPr>
                        <a:t> </a:t>
                      </a:r>
                      <a:r>
                        <a:rPr sz="1100" spc="-35" dirty="0">
                          <a:latin typeface="Century Gothic"/>
                          <a:cs typeface="Century Gothic"/>
                        </a:rPr>
                        <a:t>Car</a:t>
                      </a:r>
                      <a:endParaRPr sz="1100">
                        <a:latin typeface="Century Gothic"/>
                        <a:cs typeface="Century Gothic"/>
                      </a:endParaRPr>
                    </a:p>
                  </a:txBody>
                  <a:tcPr marL="0" marR="0" marT="3238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95250">
                        <a:lnSpc>
                          <a:spcPct val="100000"/>
                        </a:lnSpc>
                        <a:spcBef>
                          <a:spcPts val="265"/>
                        </a:spcBef>
                      </a:pPr>
                      <a:r>
                        <a:rPr sz="1100" dirty="0">
                          <a:latin typeface="Century Gothic"/>
                          <a:cs typeface="Century Gothic"/>
                        </a:rPr>
                        <a:t>$</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4320">
                <a:tc>
                  <a:txBody>
                    <a:bodyPr/>
                    <a:lstStyle/>
                    <a:p>
                      <a:pPr marR="46355" algn="ctr">
                        <a:lnSpc>
                          <a:spcPct val="100000"/>
                        </a:lnSpc>
                        <a:spcBef>
                          <a:spcPts val="254"/>
                        </a:spcBef>
                      </a:pPr>
                      <a:r>
                        <a:rPr sz="1100" spc="15" dirty="0">
                          <a:latin typeface="Century Gothic"/>
                          <a:cs typeface="Century Gothic"/>
                        </a:rPr>
                        <a:t>Other</a:t>
                      </a:r>
                      <a:endParaRPr sz="1100">
                        <a:latin typeface="Century Gothic"/>
                        <a:cs typeface="Century Gothic"/>
                      </a:endParaRPr>
                    </a:p>
                  </a:txBody>
                  <a:tcPr marL="0" marR="0" marT="3238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95250">
                        <a:lnSpc>
                          <a:spcPct val="100000"/>
                        </a:lnSpc>
                        <a:spcBef>
                          <a:spcPts val="405"/>
                        </a:spcBef>
                      </a:pPr>
                      <a:r>
                        <a:rPr sz="1100" dirty="0">
                          <a:latin typeface="Century Gothic"/>
                          <a:cs typeface="Century Gothic"/>
                        </a:rPr>
                        <a:t>$</a:t>
                      </a:r>
                      <a:endParaRPr sz="1100">
                        <a:latin typeface="Century Gothic"/>
                        <a:cs typeface="Century Gothic"/>
                      </a:endParaRPr>
                    </a:p>
                  </a:txBody>
                  <a:tcPr marL="0" marR="0" marT="5143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1145">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3685">
                <a:tc>
                  <a:txBody>
                    <a:bodyPr/>
                    <a:lstStyle/>
                    <a:p>
                      <a:pPr marL="525780">
                        <a:lnSpc>
                          <a:spcPct val="100000"/>
                        </a:lnSpc>
                        <a:spcBef>
                          <a:spcPts val="254"/>
                        </a:spcBef>
                      </a:pPr>
                      <a:r>
                        <a:rPr sz="1100" spc="-5" dirty="0">
                          <a:latin typeface="Century Gothic"/>
                          <a:cs typeface="Century Gothic"/>
                        </a:rPr>
                        <a:t>Tota</a:t>
                      </a:r>
                      <a:r>
                        <a:rPr sz="1100" dirty="0">
                          <a:latin typeface="Century Gothic"/>
                          <a:cs typeface="Century Gothic"/>
                        </a:rPr>
                        <a:t>l</a:t>
                      </a:r>
                      <a:r>
                        <a:rPr sz="1100" spc="-40" dirty="0">
                          <a:latin typeface="Century Gothic"/>
                          <a:cs typeface="Century Gothic"/>
                        </a:rPr>
                        <a:t> </a:t>
                      </a:r>
                      <a:r>
                        <a:rPr sz="1100" spc="-5" dirty="0">
                          <a:latin typeface="Century Gothic"/>
                          <a:cs typeface="Century Gothic"/>
                        </a:rPr>
                        <a:t>Vacatio</a:t>
                      </a:r>
                      <a:r>
                        <a:rPr sz="1100" dirty="0">
                          <a:latin typeface="Century Gothic"/>
                          <a:cs typeface="Century Gothic"/>
                        </a:rPr>
                        <a:t>n</a:t>
                      </a:r>
                      <a:r>
                        <a:rPr sz="1100" spc="-45" dirty="0">
                          <a:latin typeface="Century Gothic"/>
                          <a:cs typeface="Century Gothic"/>
                        </a:rPr>
                        <a:t> </a:t>
                      </a:r>
                      <a:r>
                        <a:rPr sz="1100" spc="-5" dirty="0">
                          <a:latin typeface="Century Gothic"/>
                          <a:cs typeface="Century Gothic"/>
                        </a:rPr>
                        <a:t>Expenses</a:t>
                      </a:r>
                      <a:endParaRPr sz="1100">
                        <a:latin typeface="Century Gothic"/>
                        <a:cs typeface="Century Gothic"/>
                      </a:endParaRPr>
                    </a:p>
                  </a:txBody>
                  <a:tcPr marL="0" marR="0" marT="32384"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95250">
                        <a:lnSpc>
                          <a:spcPct val="100000"/>
                        </a:lnSpc>
                        <a:spcBef>
                          <a:spcPts val="265"/>
                        </a:spcBef>
                      </a:pPr>
                      <a:r>
                        <a:rPr sz="1100" dirty="0">
                          <a:latin typeface="Century Gothic"/>
                          <a:cs typeface="Century Gothic"/>
                        </a:rPr>
                        <a:t>$</a:t>
                      </a:r>
                      <a:endParaRPr sz="1100">
                        <a:latin typeface="Century Gothic"/>
                        <a:cs typeface="Century Gothic"/>
                      </a:endParaRPr>
                    </a:p>
                  </a:txBody>
                  <a:tcPr marL="0" marR="0" marT="336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graphicFrame>
        <p:nvGraphicFramePr>
          <p:cNvPr id="3" name="object 3"/>
          <p:cNvGraphicFramePr>
            <a:graphicFrameLocks noGrp="1"/>
          </p:cNvGraphicFramePr>
          <p:nvPr/>
        </p:nvGraphicFramePr>
        <p:xfrm>
          <a:off x="838200" y="4212335"/>
          <a:ext cx="6227444" cy="2430779"/>
        </p:xfrm>
        <a:graphic>
          <a:graphicData uri="http://schemas.openxmlformats.org/drawingml/2006/table">
            <a:tbl>
              <a:tblPr firstRow="1" bandRow="1">
                <a:tableStyleId>{2D5ABB26-0587-4C30-8999-92F81FD0307C}</a:tableStyleId>
              </a:tblPr>
              <a:tblGrid>
                <a:gridCol w="2800985">
                  <a:extLst>
                    <a:ext uri="{9D8B030D-6E8A-4147-A177-3AD203B41FA5}">
                      <a16:colId xmlns:a16="http://schemas.microsoft.com/office/drawing/2014/main" val="20000"/>
                    </a:ext>
                  </a:extLst>
                </a:gridCol>
                <a:gridCol w="1085214">
                  <a:extLst>
                    <a:ext uri="{9D8B030D-6E8A-4147-A177-3AD203B41FA5}">
                      <a16:colId xmlns:a16="http://schemas.microsoft.com/office/drawing/2014/main" val="20001"/>
                    </a:ext>
                  </a:extLst>
                </a:gridCol>
                <a:gridCol w="2341245">
                  <a:extLst>
                    <a:ext uri="{9D8B030D-6E8A-4147-A177-3AD203B41FA5}">
                      <a16:colId xmlns:a16="http://schemas.microsoft.com/office/drawing/2014/main" val="20002"/>
                    </a:ext>
                  </a:extLst>
                </a:gridCol>
              </a:tblGrid>
              <a:tr h="518159">
                <a:tc>
                  <a:txBody>
                    <a:bodyPr/>
                    <a:lstStyle/>
                    <a:p>
                      <a:pPr marL="39370" algn="ctr">
                        <a:lnSpc>
                          <a:spcPct val="100000"/>
                        </a:lnSpc>
                        <a:spcBef>
                          <a:spcPts val="785"/>
                        </a:spcBef>
                      </a:pPr>
                      <a:r>
                        <a:rPr sz="1600" b="1" spc="55" dirty="0">
                          <a:solidFill>
                            <a:srgbClr val="FFFFFF"/>
                          </a:solidFill>
                          <a:latin typeface="Trebuchet MS"/>
                          <a:cs typeface="Trebuchet MS"/>
                        </a:rPr>
                        <a:t>RECREATIONAL</a:t>
                      </a:r>
                      <a:r>
                        <a:rPr sz="1600" b="1" spc="-114" dirty="0">
                          <a:solidFill>
                            <a:srgbClr val="FFFFFF"/>
                          </a:solidFill>
                          <a:latin typeface="Trebuchet MS"/>
                          <a:cs typeface="Trebuchet MS"/>
                        </a:rPr>
                        <a:t> </a:t>
                      </a:r>
                      <a:r>
                        <a:rPr sz="1600" b="1" spc="50" dirty="0">
                          <a:solidFill>
                            <a:srgbClr val="FFFFFF"/>
                          </a:solidFill>
                          <a:latin typeface="Trebuchet MS"/>
                          <a:cs typeface="Trebuchet MS"/>
                        </a:rPr>
                        <a:t>EXPENSES</a:t>
                      </a:r>
                      <a:endParaRPr sz="1600">
                        <a:latin typeface="Trebuchet MS"/>
                        <a:cs typeface="Trebuchet MS"/>
                      </a:endParaRPr>
                    </a:p>
                  </a:txBody>
                  <a:tcPr marL="0" marR="0" marT="99695" marB="0">
                    <a:solidFill>
                      <a:srgbClr val="0054A4"/>
                    </a:solidFill>
                  </a:tcPr>
                </a:tc>
                <a:tc>
                  <a:txBody>
                    <a:bodyPr/>
                    <a:lstStyle/>
                    <a:p>
                      <a:pPr marL="146685">
                        <a:lnSpc>
                          <a:spcPct val="100000"/>
                        </a:lnSpc>
                        <a:spcBef>
                          <a:spcPts val="785"/>
                        </a:spcBef>
                      </a:pPr>
                      <a:r>
                        <a:rPr sz="1600" b="1" spc="5" dirty="0">
                          <a:solidFill>
                            <a:srgbClr val="FFFFFF"/>
                          </a:solidFill>
                          <a:latin typeface="Trebuchet MS"/>
                          <a:cs typeface="Trebuchet MS"/>
                        </a:rPr>
                        <a:t>PRIORITY</a:t>
                      </a:r>
                      <a:endParaRPr sz="1600">
                        <a:latin typeface="Trebuchet MS"/>
                        <a:cs typeface="Trebuchet MS"/>
                      </a:endParaRPr>
                    </a:p>
                  </a:txBody>
                  <a:tcPr marL="0" marR="0" marT="99695" marB="0">
                    <a:solidFill>
                      <a:srgbClr val="0054A4"/>
                    </a:solidFill>
                  </a:tcPr>
                </a:tc>
                <a:tc>
                  <a:txBody>
                    <a:bodyPr/>
                    <a:lstStyle/>
                    <a:p>
                      <a:pPr marL="537845">
                        <a:lnSpc>
                          <a:spcPct val="100000"/>
                        </a:lnSpc>
                        <a:spcBef>
                          <a:spcPts val="785"/>
                        </a:spcBef>
                      </a:pPr>
                      <a:r>
                        <a:rPr sz="1600" b="1" spc="70" dirty="0">
                          <a:solidFill>
                            <a:srgbClr val="FFFFFF"/>
                          </a:solidFill>
                          <a:latin typeface="Trebuchet MS"/>
                          <a:cs typeface="Trebuchet MS"/>
                        </a:rPr>
                        <a:t>YOUR</a:t>
                      </a:r>
                      <a:r>
                        <a:rPr sz="1600" b="1" spc="-105" dirty="0">
                          <a:solidFill>
                            <a:srgbClr val="FFFFFF"/>
                          </a:solidFill>
                          <a:latin typeface="Trebuchet MS"/>
                          <a:cs typeface="Trebuchet MS"/>
                        </a:rPr>
                        <a:t> </a:t>
                      </a:r>
                      <a:r>
                        <a:rPr sz="1600" b="1" spc="45" dirty="0">
                          <a:solidFill>
                            <a:srgbClr val="FFFFFF"/>
                          </a:solidFill>
                          <a:latin typeface="Trebuchet MS"/>
                          <a:cs typeface="Trebuchet MS"/>
                        </a:rPr>
                        <a:t>ACTUAL</a:t>
                      </a:r>
                      <a:endParaRPr sz="1600">
                        <a:latin typeface="Trebuchet MS"/>
                        <a:cs typeface="Trebuchet MS"/>
                      </a:endParaRPr>
                    </a:p>
                  </a:txBody>
                  <a:tcPr marL="0" marR="0" marT="99695" marB="0">
                    <a:solidFill>
                      <a:srgbClr val="0054A4"/>
                    </a:solidFill>
                  </a:tcPr>
                </a:tc>
                <a:extLst>
                  <a:ext uri="{0D108BD9-81ED-4DB2-BD59-A6C34878D82A}">
                    <a16:rowId xmlns:a16="http://schemas.microsoft.com/office/drawing/2014/main" val="10000"/>
                  </a:ext>
                </a:extLst>
              </a:tr>
              <a:tr h="271145">
                <a:tc>
                  <a:txBody>
                    <a:bodyPr/>
                    <a:lstStyle/>
                    <a:p>
                      <a:pPr algn="ctr">
                        <a:lnSpc>
                          <a:spcPct val="100000"/>
                        </a:lnSpc>
                        <a:spcBef>
                          <a:spcPts val="340"/>
                        </a:spcBef>
                      </a:pPr>
                      <a:r>
                        <a:rPr sz="1100" spc="15" dirty="0">
                          <a:latin typeface="Century Gothic"/>
                          <a:cs typeface="Century Gothic"/>
                        </a:rPr>
                        <a:t>Cable/TV</a:t>
                      </a:r>
                      <a:endParaRPr sz="1100">
                        <a:latin typeface="Century Gothic"/>
                        <a:cs typeface="Century Gothic"/>
                      </a:endParaRPr>
                    </a:p>
                  </a:txBody>
                  <a:tcPr marL="0" marR="0" marT="4318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69850">
                        <a:lnSpc>
                          <a:spcPct val="100000"/>
                        </a:lnSpc>
                        <a:spcBef>
                          <a:spcPts val="140"/>
                        </a:spcBef>
                      </a:pPr>
                      <a:r>
                        <a:rPr sz="1100" dirty="0">
                          <a:latin typeface="Century Gothic"/>
                          <a:cs typeface="Century Gothic"/>
                        </a:rPr>
                        <a:t>$</a:t>
                      </a:r>
                      <a:endParaRPr sz="1100">
                        <a:latin typeface="Century Gothic"/>
                        <a:cs typeface="Century Gothic"/>
                      </a:endParaRPr>
                    </a:p>
                  </a:txBody>
                  <a:tcPr marL="0" marR="0" marT="1778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273685">
                <a:tc>
                  <a:txBody>
                    <a:bodyPr/>
                    <a:lstStyle/>
                    <a:p>
                      <a:pPr algn="ctr">
                        <a:lnSpc>
                          <a:spcPct val="100000"/>
                        </a:lnSpc>
                        <a:spcBef>
                          <a:spcPts val="365"/>
                        </a:spcBef>
                      </a:pPr>
                      <a:r>
                        <a:rPr sz="1100" spc="20" dirty="0">
                          <a:latin typeface="Century Gothic"/>
                          <a:cs typeface="Century Gothic"/>
                        </a:rPr>
                        <a:t>Streaming</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260"/>
                        </a:spcBef>
                      </a:pPr>
                      <a:r>
                        <a:rPr sz="1100" dirty="0">
                          <a:latin typeface="Century Gothic"/>
                          <a:cs typeface="Century Gothic"/>
                        </a:rPr>
                        <a:t>$</a:t>
                      </a:r>
                      <a:endParaRPr sz="1100">
                        <a:latin typeface="Century Gothic"/>
                        <a:cs typeface="Century Gothic"/>
                      </a:endParaRPr>
                    </a:p>
                  </a:txBody>
                  <a:tcPr marL="0" marR="0" marT="3302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274320">
                <a:tc>
                  <a:txBody>
                    <a:bodyPr/>
                    <a:lstStyle/>
                    <a:p>
                      <a:pPr algn="ctr">
                        <a:lnSpc>
                          <a:spcPct val="100000"/>
                        </a:lnSpc>
                        <a:spcBef>
                          <a:spcPts val="365"/>
                        </a:spcBef>
                      </a:pPr>
                      <a:r>
                        <a:rPr sz="1100" spc="25" dirty="0">
                          <a:latin typeface="Century Gothic"/>
                          <a:cs typeface="Century Gothic"/>
                        </a:rPr>
                        <a:t>Dining</a:t>
                      </a:r>
                      <a:r>
                        <a:rPr sz="1100" spc="-20" dirty="0">
                          <a:latin typeface="Century Gothic"/>
                          <a:cs typeface="Century Gothic"/>
                        </a:rPr>
                        <a:t> </a:t>
                      </a:r>
                      <a:r>
                        <a:rPr sz="1100" spc="10" dirty="0">
                          <a:latin typeface="Century Gothic"/>
                          <a:cs typeface="Century Gothic"/>
                        </a:rPr>
                        <a:t>Out</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65"/>
                        </a:spcBef>
                      </a:pPr>
                      <a:r>
                        <a:rPr sz="1100" dirty="0">
                          <a:latin typeface="Century Gothic"/>
                          <a:cs typeface="Century Gothic"/>
                        </a:rPr>
                        <a:t>$</a:t>
                      </a:r>
                      <a:endParaRPr sz="1100">
                        <a:latin typeface="Century Gothic"/>
                        <a:cs typeface="Century Gothic"/>
                      </a:endParaRPr>
                    </a:p>
                  </a:txBody>
                  <a:tcPr marL="0" marR="0" marT="209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271145">
                <a:tc>
                  <a:txBody>
                    <a:bodyPr/>
                    <a:lstStyle/>
                    <a:p>
                      <a:pPr algn="ctr">
                        <a:lnSpc>
                          <a:spcPct val="100000"/>
                        </a:lnSpc>
                        <a:spcBef>
                          <a:spcPts val="365"/>
                        </a:spcBef>
                      </a:pPr>
                      <a:r>
                        <a:rPr sz="1100" spc="-15" dirty="0">
                          <a:latin typeface="Century Gothic"/>
                          <a:cs typeface="Century Gothic"/>
                        </a:rPr>
                        <a:t>Gym</a:t>
                      </a:r>
                      <a:r>
                        <a:rPr sz="1100" spc="-20" dirty="0">
                          <a:latin typeface="Century Gothic"/>
                          <a:cs typeface="Century Gothic"/>
                        </a:rPr>
                        <a:t> </a:t>
                      </a:r>
                      <a:r>
                        <a:rPr sz="1100" spc="5" dirty="0">
                          <a:latin typeface="Century Gothic"/>
                          <a:cs typeface="Century Gothic"/>
                        </a:rPr>
                        <a:t>Membership</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65"/>
                        </a:spcBef>
                      </a:pPr>
                      <a:r>
                        <a:rPr sz="1100" dirty="0">
                          <a:latin typeface="Century Gothic"/>
                          <a:cs typeface="Century Gothic"/>
                        </a:rPr>
                        <a:t>$</a:t>
                      </a:r>
                      <a:endParaRPr sz="1100">
                        <a:latin typeface="Century Gothic"/>
                        <a:cs typeface="Century Gothic"/>
                      </a:endParaRPr>
                    </a:p>
                  </a:txBody>
                  <a:tcPr marL="0" marR="0" marT="209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273685">
                <a:tc>
                  <a:txBody>
                    <a:bodyPr/>
                    <a:lstStyle/>
                    <a:p>
                      <a:pPr algn="ctr">
                        <a:lnSpc>
                          <a:spcPct val="100000"/>
                        </a:lnSpc>
                        <a:spcBef>
                          <a:spcPts val="365"/>
                        </a:spcBef>
                      </a:pPr>
                      <a:r>
                        <a:rPr sz="1100" spc="15" dirty="0">
                          <a:latin typeface="Century Gothic"/>
                          <a:cs typeface="Century Gothic"/>
                        </a:rPr>
                        <a:t>Other</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274320">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274320">
                <a:tc>
                  <a:txBody>
                    <a:bodyPr/>
                    <a:lstStyle/>
                    <a:p>
                      <a:pPr algn="ctr">
                        <a:lnSpc>
                          <a:spcPct val="100000"/>
                        </a:lnSpc>
                        <a:spcBef>
                          <a:spcPts val="365"/>
                        </a:spcBef>
                      </a:pPr>
                      <a:r>
                        <a:rPr sz="1100" spc="45" dirty="0">
                          <a:latin typeface="Century Gothic"/>
                          <a:cs typeface="Century Gothic"/>
                        </a:rPr>
                        <a:t>Total</a:t>
                      </a:r>
                      <a:r>
                        <a:rPr sz="1100" spc="5" dirty="0">
                          <a:latin typeface="Century Gothic"/>
                          <a:cs typeface="Century Gothic"/>
                        </a:rPr>
                        <a:t> </a:t>
                      </a:r>
                      <a:r>
                        <a:rPr sz="1100" dirty="0">
                          <a:latin typeface="Century Gothic"/>
                          <a:cs typeface="Century Gothic"/>
                        </a:rPr>
                        <a:t>Recreation</a:t>
                      </a:r>
                      <a:r>
                        <a:rPr sz="1100" spc="5" dirty="0">
                          <a:latin typeface="Century Gothic"/>
                          <a:cs typeface="Century Gothic"/>
                        </a:rPr>
                        <a:t> </a:t>
                      </a:r>
                      <a:r>
                        <a:rPr sz="1100" spc="35" dirty="0">
                          <a:latin typeface="Century Gothic"/>
                          <a:cs typeface="Century Gothic"/>
                        </a:rPr>
                        <a:t>Expenses</a:t>
                      </a:r>
                      <a:endParaRPr sz="1100">
                        <a:latin typeface="Century Gothic"/>
                        <a:cs typeface="Century Gothic"/>
                      </a:endParaRPr>
                    </a:p>
                  </a:txBody>
                  <a:tcPr marL="0" marR="0" marT="463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3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69850">
                        <a:lnSpc>
                          <a:spcPct val="100000"/>
                        </a:lnSpc>
                        <a:spcBef>
                          <a:spcPts val="165"/>
                        </a:spcBef>
                      </a:pPr>
                      <a:r>
                        <a:rPr sz="1100" dirty="0">
                          <a:latin typeface="Century Gothic"/>
                          <a:cs typeface="Century Gothic"/>
                        </a:rPr>
                        <a:t>$</a:t>
                      </a:r>
                      <a:endParaRPr sz="1100">
                        <a:latin typeface="Century Gothic"/>
                        <a:cs typeface="Century Gothic"/>
                      </a:endParaRPr>
                    </a:p>
                  </a:txBody>
                  <a:tcPr marL="0" marR="0" marT="20955"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
        <p:nvSpPr>
          <p:cNvPr id="4" name="object 4"/>
          <p:cNvSpPr txBox="1"/>
          <p:nvPr/>
        </p:nvSpPr>
        <p:spPr>
          <a:xfrm>
            <a:off x="911618" y="843483"/>
            <a:ext cx="3989070" cy="775335"/>
          </a:xfrm>
          <a:prstGeom prst="rect">
            <a:avLst/>
          </a:prstGeom>
        </p:spPr>
        <p:txBody>
          <a:bodyPr vert="horz" wrap="square" lIns="0" tIns="12700" rIns="0" bIns="0" rtlCol="0">
            <a:spAutoFit/>
          </a:bodyPr>
          <a:lstStyle/>
          <a:p>
            <a:pPr marL="1868805">
              <a:lnSpc>
                <a:spcPct val="100000"/>
              </a:lnSpc>
              <a:spcBef>
                <a:spcPts val="100"/>
              </a:spcBef>
            </a:pPr>
            <a:r>
              <a:rPr sz="1600" b="1" u="sng" spc="55" dirty="0">
                <a:solidFill>
                  <a:srgbClr val="231F20"/>
                </a:solidFill>
                <a:uFill>
                  <a:solidFill>
                    <a:srgbClr val="231F20"/>
                  </a:solidFill>
                </a:uFill>
                <a:latin typeface="Trebuchet MS"/>
                <a:cs typeface="Trebuchet MS"/>
              </a:rPr>
              <a:t>BUDGETE</a:t>
            </a:r>
            <a:r>
              <a:rPr sz="1600" b="1" u="sng" spc="130" dirty="0">
                <a:solidFill>
                  <a:srgbClr val="231F20"/>
                </a:solidFill>
                <a:uFill>
                  <a:solidFill>
                    <a:srgbClr val="231F20"/>
                  </a:solidFill>
                </a:uFill>
                <a:latin typeface="Trebuchet MS"/>
                <a:cs typeface="Trebuchet MS"/>
              </a:rPr>
              <a:t>D</a:t>
            </a:r>
            <a:r>
              <a:rPr sz="1600" b="1" u="sng" spc="-85" dirty="0">
                <a:solidFill>
                  <a:srgbClr val="231F20"/>
                </a:solidFill>
                <a:uFill>
                  <a:solidFill>
                    <a:srgbClr val="231F20"/>
                  </a:solidFill>
                </a:uFill>
                <a:latin typeface="Trebuchet MS"/>
                <a:cs typeface="Trebuchet MS"/>
              </a:rPr>
              <a:t> </a:t>
            </a:r>
            <a:r>
              <a:rPr sz="1600" b="1" u="sng" spc="45" dirty="0">
                <a:solidFill>
                  <a:srgbClr val="231F20"/>
                </a:solidFill>
                <a:uFill>
                  <a:solidFill>
                    <a:srgbClr val="231F20"/>
                  </a:solidFill>
                </a:uFill>
                <a:latin typeface="Trebuchet MS"/>
                <a:cs typeface="Trebuchet MS"/>
              </a:rPr>
              <a:t>EXPENSES</a:t>
            </a:r>
            <a:endParaRPr sz="1600">
              <a:latin typeface="Trebuchet MS"/>
              <a:cs typeface="Trebuchet MS"/>
            </a:endParaRPr>
          </a:p>
          <a:p>
            <a:pPr>
              <a:lnSpc>
                <a:spcPct val="100000"/>
              </a:lnSpc>
              <a:spcBef>
                <a:spcPts val="35"/>
              </a:spcBef>
            </a:pPr>
            <a:endParaRPr sz="1950">
              <a:latin typeface="Trebuchet MS"/>
              <a:cs typeface="Trebuchet MS"/>
            </a:endParaRPr>
          </a:p>
          <a:p>
            <a:pPr marL="12700">
              <a:lnSpc>
                <a:spcPct val="100000"/>
              </a:lnSpc>
            </a:pPr>
            <a:r>
              <a:rPr sz="1400" b="1" spc="25" dirty="0">
                <a:latin typeface="Arial"/>
                <a:cs typeface="Arial"/>
              </a:rPr>
              <a:t>Personal</a:t>
            </a:r>
            <a:r>
              <a:rPr sz="1400" b="1" spc="20" dirty="0">
                <a:latin typeface="Arial"/>
                <a:cs typeface="Arial"/>
              </a:rPr>
              <a:t> </a:t>
            </a:r>
            <a:r>
              <a:rPr sz="1400" b="1" spc="10" dirty="0">
                <a:latin typeface="Arial"/>
                <a:cs typeface="Arial"/>
              </a:rPr>
              <a:t>Expenses</a:t>
            </a:r>
            <a:r>
              <a:rPr sz="1400" b="1" spc="20" dirty="0">
                <a:latin typeface="Arial"/>
                <a:cs typeface="Arial"/>
              </a:rPr>
              <a:t> </a:t>
            </a:r>
            <a:r>
              <a:rPr sz="1400" b="1" spc="60" dirty="0">
                <a:latin typeface="Arial"/>
                <a:cs typeface="Arial"/>
              </a:rPr>
              <a:t>Budget</a:t>
            </a:r>
            <a:r>
              <a:rPr sz="1400" b="1" spc="20" dirty="0">
                <a:latin typeface="Arial"/>
                <a:cs typeface="Arial"/>
              </a:rPr>
              <a:t> </a:t>
            </a:r>
            <a:r>
              <a:rPr sz="1400" b="1" spc="45" dirty="0">
                <a:latin typeface="Arial"/>
                <a:cs typeface="Arial"/>
              </a:rPr>
              <a:t>Sheet</a:t>
            </a:r>
            <a:endParaRPr sz="1400">
              <a:latin typeface="Arial"/>
              <a:cs typeface="Arial"/>
            </a:endParaRPr>
          </a:p>
        </p:txBody>
      </p:sp>
      <p:pic>
        <p:nvPicPr>
          <p:cNvPr id="5" name="object 5"/>
          <p:cNvPicPr/>
          <p:nvPr/>
        </p:nvPicPr>
        <p:blipFill>
          <a:blip r:embed="rId2" cstate="print"/>
          <a:stretch>
            <a:fillRect/>
          </a:stretch>
        </p:blipFill>
        <p:spPr>
          <a:xfrm>
            <a:off x="914400" y="9372600"/>
            <a:ext cx="1785620" cy="228574"/>
          </a:xfrm>
          <a:prstGeom prst="rect">
            <a:avLst/>
          </a:prstGeom>
        </p:spPr>
      </p:pic>
      <p:sp>
        <p:nvSpPr>
          <p:cNvPr id="6" name="object 6"/>
          <p:cNvSpPr/>
          <p:nvPr/>
        </p:nvSpPr>
        <p:spPr>
          <a:xfrm>
            <a:off x="561979" y="9144000"/>
            <a:ext cx="6645909" cy="0"/>
          </a:xfrm>
          <a:custGeom>
            <a:avLst/>
            <a:gdLst/>
            <a:ahLst/>
            <a:cxnLst/>
            <a:rect l="l" t="t" r="r" b="b"/>
            <a:pathLst>
              <a:path w="6645909">
                <a:moveTo>
                  <a:pt x="0" y="0"/>
                </a:moveTo>
                <a:lnTo>
                  <a:pt x="6645470" y="0"/>
                </a:lnTo>
              </a:path>
            </a:pathLst>
          </a:custGeom>
          <a:ln w="12306">
            <a:solidFill>
              <a:srgbClr val="0054A4"/>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67</a:t>
            </a:fld>
            <a:endParaRPr spc="13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2819919" y="850900"/>
            <a:ext cx="2132965" cy="269240"/>
          </a:xfrm>
          <a:prstGeom prst="rect">
            <a:avLst/>
          </a:prstGeom>
        </p:spPr>
        <p:txBody>
          <a:bodyPr vert="horz" wrap="square" lIns="0" tIns="12700" rIns="0" bIns="0" rtlCol="0">
            <a:spAutoFit/>
          </a:bodyPr>
          <a:lstStyle/>
          <a:p>
            <a:pPr marL="12700">
              <a:lnSpc>
                <a:spcPct val="100000"/>
              </a:lnSpc>
              <a:spcBef>
                <a:spcPts val="100"/>
              </a:spcBef>
            </a:pPr>
            <a:r>
              <a:rPr sz="1600" b="1" u="sng" spc="-125" dirty="0">
                <a:solidFill>
                  <a:srgbClr val="231F20"/>
                </a:solidFill>
                <a:uFill>
                  <a:solidFill>
                    <a:srgbClr val="231F20"/>
                  </a:solidFill>
                </a:uFill>
                <a:latin typeface="Gill Sans MT"/>
                <a:cs typeface="Gill Sans MT"/>
              </a:rPr>
              <a:t>BUDGETED</a:t>
            </a:r>
            <a:r>
              <a:rPr sz="1600" b="1" u="sng" spc="-45" dirty="0">
                <a:solidFill>
                  <a:srgbClr val="231F20"/>
                </a:solidFill>
                <a:uFill>
                  <a:solidFill>
                    <a:srgbClr val="231F20"/>
                  </a:solidFill>
                </a:uFill>
                <a:latin typeface="Gill Sans MT"/>
                <a:cs typeface="Gill Sans MT"/>
              </a:rPr>
              <a:t> </a:t>
            </a:r>
            <a:r>
              <a:rPr sz="1600" b="1" u="sng" spc="-125" dirty="0">
                <a:solidFill>
                  <a:srgbClr val="231F20"/>
                </a:solidFill>
                <a:uFill>
                  <a:solidFill>
                    <a:srgbClr val="231F20"/>
                  </a:solidFill>
                </a:uFill>
                <a:latin typeface="Gill Sans MT"/>
                <a:cs typeface="Gill Sans MT"/>
              </a:rPr>
              <a:t>EXPENSES</a:t>
            </a:r>
            <a:endParaRPr sz="1600">
              <a:latin typeface="Gill Sans MT"/>
              <a:cs typeface="Gill Sans MT"/>
            </a:endParaRPr>
          </a:p>
        </p:txBody>
      </p:sp>
      <p:sp>
        <p:nvSpPr>
          <p:cNvPr id="5" name="object 5"/>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68</a:t>
            </a:fld>
            <a:endParaRPr spc="135" dirty="0"/>
          </a:p>
        </p:txBody>
      </p:sp>
      <p:graphicFrame>
        <p:nvGraphicFramePr>
          <p:cNvPr id="4" name="object 4"/>
          <p:cNvGraphicFramePr>
            <a:graphicFrameLocks noGrp="1"/>
          </p:cNvGraphicFramePr>
          <p:nvPr/>
        </p:nvGraphicFramePr>
        <p:xfrm>
          <a:off x="917575" y="1371600"/>
          <a:ext cx="5930900" cy="7263130"/>
        </p:xfrm>
        <a:graphic>
          <a:graphicData uri="http://schemas.openxmlformats.org/drawingml/2006/table">
            <a:tbl>
              <a:tblPr firstRow="1" bandRow="1">
                <a:tableStyleId>{2D5ABB26-0587-4C30-8999-92F81FD0307C}</a:tableStyleId>
              </a:tblPr>
              <a:tblGrid>
                <a:gridCol w="2965450">
                  <a:extLst>
                    <a:ext uri="{9D8B030D-6E8A-4147-A177-3AD203B41FA5}">
                      <a16:colId xmlns:a16="http://schemas.microsoft.com/office/drawing/2014/main" val="20000"/>
                    </a:ext>
                  </a:extLst>
                </a:gridCol>
                <a:gridCol w="2965450">
                  <a:extLst>
                    <a:ext uri="{9D8B030D-6E8A-4147-A177-3AD203B41FA5}">
                      <a16:colId xmlns:a16="http://schemas.microsoft.com/office/drawing/2014/main" val="20001"/>
                    </a:ext>
                  </a:extLst>
                </a:gridCol>
              </a:tblGrid>
              <a:tr h="199390">
                <a:tc gridSpan="2">
                  <a:txBody>
                    <a:bodyPr/>
                    <a:lstStyle/>
                    <a:p>
                      <a:pPr algn="ctr">
                        <a:lnSpc>
                          <a:spcPct val="100000"/>
                        </a:lnSpc>
                        <a:spcBef>
                          <a:spcPts val="244"/>
                        </a:spcBef>
                      </a:pPr>
                      <a:r>
                        <a:rPr sz="900" b="1" spc="-5" dirty="0">
                          <a:solidFill>
                            <a:srgbClr val="FFFFFF"/>
                          </a:solidFill>
                          <a:latin typeface="Tahoma"/>
                          <a:cs typeface="Tahoma"/>
                        </a:rPr>
                        <a:t>BUSINESS</a:t>
                      </a:r>
                      <a:r>
                        <a:rPr sz="900" b="1" spc="-15" dirty="0">
                          <a:solidFill>
                            <a:srgbClr val="FFFFFF"/>
                          </a:solidFill>
                          <a:latin typeface="Tahoma"/>
                          <a:cs typeface="Tahoma"/>
                        </a:rPr>
                        <a:t> </a:t>
                      </a:r>
                      <a:r>
                        <a:rPr sz="900" b="1" spc="30" dirty="0">
                          <a:solidFill>
                            <a:srgbClr val="FFFFFF"/>
                          </a:solidFill>
                          <a:latin typeface="Tahoma"/>
                          <a:cs typeface="Tahoma"/>
                        </a:rPr>
                        <a:t>EXPENSE</a:t>
                      </a:r>
                      <a:r>
                        <a:rPr sz="900" b="1" spc="-10" dirty="0">
                          <a:solidFill>
                            <a:srgbClr val="FFFFFF"/>
                          </a:solidFill>
                          <a:latin typeface="Tahoma"/>
                          <a:cs typeface="Tahoma"/>
                        </a:rPr>
                        <a:t> </a:t>
                      </a:r>
                      <a:r>
                        <a:rPr sz="900" b="1" spc="30" dirty="0">
                          <a:solidFill>
                            <a:srgbClr val="FFFFFF"/>
                          </a:solidFill>
                          <a:latin typeface="Tahoma"/>
                          <a:cs typeface="Tahoma"/>
                        </a:rPr>
                        <a:t>BUDGET</a:t>
                      </a:r>
                      <a:endParaRPr sz="900">
                        <a:latin typeface="Tahoma"/>
                        <a:cs typeface="Tahoma"/>
                      </a:endParaRPr>
                    </a:p>
                  </a:txBody>
                  <a:tcPr marL="0" marR="0" marT="31114" marB="0">
                    <a:solidFill>
                      <a:srgbClr val="0054A4"/>
                    </a:solidFill>
                  </a:tcPr>
                </a:tc>
                <a:tc hMerge="1">
                  <a:txBody>
                    <a:bodyPr/>
                    <a:lstStyle/>
                    <a:p>
                      <a:endParaRPr/>
                    </a:p>
                  </a:txBody>
                  <a:tcPr marL="0" marR="0" marT="0" marB="0"/>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b="1" spc="5" dirty="0">
                          <a:solidFill>
                            <a:srgbClr val="231F20"/>
                          </a:solidFill>
                          <a:latin typeface="Tahoma"/>
                          <a:cs typeface="Tahoma"/>
                        </a:rPr>
                        <a:t>Account:</a:t>
                      </a:r>
                      <a:endParaRPr sz="900">
                        <a:latin typeface="Tahoma"/>
                        <a:cs typeface="Tahoma"/>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114300">
                        <a:lnSpc>
                          <a:spcPct val="100000"/>
                        </a:lnSpc>
                        <a:spcBef>
                          <a:spcPts val="219"/>
                        </a:spcBef>
                      </a:pPr>
                      <a:r>
                        <a:rPr sz="900" b="1" spc="-10" dirty="0">
                          <a:solidFill>
                            <a:srgbClr val="231F20"/>
                          </a:solidFill>
                          <a:latin typeface="Tahoma"/>
                          <a:cs typeface="Tahoma"/>
                        </a:rPr>
                        <a:t>Yearly</a:t>
                      </a:r>
                      <a:r>
                        <a:rPr sz="900" b="1" spc="-30" dirty="0">
                          <a:solidFill>
                            <a:srgbClr val="231F20"/>
                          </a:solidFill>
                          <a:latin typeface="Tahoma"/>
                          <a:cs typeface="Tahoma"/>
                        </a:rPr>
                        <a:t> </a:t>
                      </a:r>
                      <a:r>
                        <a:rPr sz="900" b="1" spc="5" dirty="0">
                          <a:solidFill>
                            <a:srgbClr val="231F20"/>
                          </a:solidFill>
                          <a:latin typeface="Tahoma"/>
                          <a:cs typeface="Tahoma"/>
                        </a:rPr>
                        <a:t>Amount:</a:t>
                      </a:r>
                      <a:endParaRPr sz="900">
                        <a:latin typeface="Tahoma"/>
                        <a:cs typeface="Tahoma"/>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5" dirty="0">
                          <a:solidFill>
                            <a:srgbClr val="231F20"/>
                          </a:solidFill>
                          <a:latin typeface="Century Gothic"/>
                          <a:cs typeface="Century Gothic"/>
                        </a:rPr>
                        <a:t>Accounting</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Advertising</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5" dirty="0">
                          <a:solidFill>
                            <a:srgbClr val="231F20"/>
                          </a:solidFill>
                          <a:latin typeface="Century Gothic"/>
                          <a:cs typeface="Century Gothic"/>
                        </a:rPr>
                        <a:t>Automobile: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solidFill>
                      <a:srgbClr val="939598"/>
                    </a:solidFill>
                  </a:tcPr>
                </a:tc>
                <a:extLst>
                  <a:ext uri="{0D108BD9-81ED-4DB2-BD59-A6C34878D82A}">
                    <a16:rowId xmlns:a16="http://schemas.microsoft.com/office/drawing/2014/main" val="10004"/>
                  </a:ext>
                </a:extLst>
              </a:tr>
              <a:tr h="196215">
                <a:tc>
                  <a:txBody>
                    <a:bodyPr/>
                    <a:lstStyle/>
                    <a:p>
                      <a:pPr marL="342900">
                        <a:lnSpc>
                          <a:spcPct val="100000"/>
                        </a:lnSpc>
                        <a:spcBef>
                          <a:spcPts val="219"/>
                        </a:spcBef>
                      </a:pPr>
                      <a:r>
                        <a:rPr sz="900" spc="40" dirty="0">
                          <a:solidFill>
                            <a:srgbClr val="231F20"/>
                          </a:solidFill>
                          <a:latin typeface="Century Gothic"/>
                          <a:cs typeface="Century Gothic"/>
                        </a:rPr>
                        <a:t>Fuel</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342900">
                        <a:lnSpc>
                          <a:spcPct val="100000"/>
                        </a:lnSpc>
                        <a:spcBef>
                          <a:spcPts val="219"/>
                        </a:spcBef>
                      </a:pPr>
                      <a:r>
                        <a:rPr sz="900" dirty="0">
                          <a:solidFill>
                            <a:srgbClr val="231F20"/>
                          </a:solidFill>
                          <a:latin typeface="Century Gothic"/>
                          <a:cs typeface="Century Gothic"/>
                        </a:rPr>
                        <a:t>Insurance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196215">
                <a:tc>
                  <a:txBody>
                    <a:bodyPr/>
                    <a:lstStyle/>
                    <a:p>
                      <a:pPr marL="342900">
                        <a:lnSpc>
                          <a:spcPct val="100000"/>
                        </a:lnSpc>
                        <a:spcBef>
                          <a:spcPts val="219"/>
                        </a:spcBef>
                      </a:pPr>
                      <a:r>
                        <a:rPr sz="900" spc="5" dirty="0">
                          <a:solidFill>
                            <a:srgbClr val="231F20"/>
                          </a:solidFill>
                          <a:latin typeface="Century Gothic"/>
                          <a:cs typeface="Century Gothic"/>
                        </a:rPr>
                        <a:t>Lease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r h="196215">
                <a:tc>
                  <a:txBody>
                    <a:bodyPr/>
                    <a:lstStyle/>
                    <a:p>
                      <a:pPr marL="342900">
                        <a:lnSpc>
                          <a:spcPct val="100000"/>
                        </a:lnSpc>
                        <a:spcBef>
                          <a:spcPts val="219"/>
                        </a:spcBef>
                      </a:pPr>
                      <a:r>
                        <a:rPr sz="900" spc="-15" dirty="0">
                          <a:solidFill>
                            <a:srgbClr val="231F20"/>
                          </a:solidFill>
                          <a:latin typeface="Century Gothic"/>
                          <a:cs typeface="Century Gothic"/>
                        </a:rPr>
                        <a:t>Repair/Maintenance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8"/>
                  </a:ext>
                </a:extLst>
              </a:tr>
              <a:tr h="196215">
                <a:tc>
                  <a:txBody>
                    <a:bodyPr/>
                    <a:lstStyle/>
                    <a:p>
                      <a:pPr marL="342900">
                        <a:lnSpc>
                          <a:spcPct val="100000"/>
                        </a:lnSpc>
                        <a:spcBef>
                          <a:spcPts val="219"/>
                        </a:spcBef>
                      </a:pPr>
                      <a:r>
                        <a:rPr sz="900" spc="55" dirty="0">
                          <a:solidFill>
                            <a:srgbClr val="231F20"/>
                          </a:solidFill>
                          <a:latin typeface="Century Gothic"/>
                          <a:cs typeface="Century Gothic"/>
                        </a:rPr>
                        <a:t>Tolls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9"/>
                  </a:ext>
                </a:extLst>
              </a:tr>
              <a:tr h="196215">
                <a:tc>
                  <a:txBody>
                    <a:bodyPr/>
                    <a:lstStyle/>
                    <a:p>
                      <a:pPr marL="114300">
                        <a:lnSpc>
                          <a:spcPct val="100000"/>
                        </a:lnSpc>
                        <a:spcBef>
                          <a:spcPts val="219"/>
                        </a:spcBef>
                      </a:pPr>
                      <a:r>
                        <a:rPr sz="900" spc="25" dirty="0">
                          <a:solidFill>
                            <a:srgbClr val="231F20"/>
                          </a:solidFill>
                          <a:latin typeface="Century Gothic"/>
                          <a:cs typeface="Century Gothic"/>
                        </a:rPr>
                        <a:t>Bank</a:t>
                      </a:r>
                      <a:r>
                        <a:rPr sz="900" spc="-15" dirty="0">
                          <a:solidFill>
                            <a:srgbClr val="231F20"/>
                          </a:solidFill>
                          <a:latin typeface="Century Gothic"/>
                          <a:cs typeface="Century Gothic"/>
                        </a:rPr>
                        <a:t> </a:t>
                      </a:r>
                      <a:r>
                        <a:rPr sz="900" spc="-10" dirty="0">
                          <a:solidFill>
                            <a:srgbClr val="231F20"/>
                          </a:solidFill>
                          <a:latin typeface="Century Gothic"/>
                          <a:cs typeface="Century Gothic"/>
                        </a:rPr>
                        <a:t>Charges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0"/>
                  </a:ext>
                </a:extLst>
              </a:tr>
              <a:tr h="196215">
                <a:tc>
                  <a:txBody>
                    <a:bodyPr/>
                    <a:lstStyle/>
                    <a:p>
                      <a:pPr marL="114300">
                        <a:lnSpc>
                          <a:spcPct val="100000"/>
                        </a:lnSpc>
                        <a:spcBef>
                          <a:spcPts val="219"/>
                        </a:spcBef>
                      </a:pPr>
                      <a:r>
                        <a:rPr sz="900" spc="45" dirty="0">
                          <a:solidFill>
                            <a:srgbClr val="231F20"/>
                          </a:solidFill>
                          <a:latin typeface="Century Gothic"/>
                          <a:cs typeface="Century Gothic"/>
                        </a:rPr>
                        <a:t>Broker</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1"/>
                  </a:ext>
                </a:extLst>
              </a:tr>
              <a:tr h="196215">
                <a:tc>
                  <a:txBody>
                    <a:bodyPr/>
                    <a:lstStyle/>
                    <a:p>
                      <a:pPr marL="114300">
                        <a:lnSpc>
                          <a:spcPct val="100000"/>
                        </a:lnSpc>
                        <a:spcBef>
                          <a:spcPts val="219"/>
                        </a:spcBef>
                      </a:pPr>
                      <a:r>
                        <a:rPr sz="900" dirty="0">
                          <a:solidFill>
                            <a:srgbClr val="231F20"/>
                          </a:solidFill>
                          <a:latin typeface="Century Gothic"/>
                          <a:cs typeface="Century Gothic"/>
                        </a:rPr>
                        <a:t>Computer</a:t>
                      </a:r>
                      <a:r>
                        <a:rPr sz="900" spc="-30" dirty="0">
                          <a:solidFill>
                            <a:srgbClr val="231F20"/>
                          </a:solidFill>
                          <a:latin typeface="Century Gothic"/>
                          <a:cs typeface="Century Gothic"/>
                        </a:rPr>
                        <a:t> </a:t>
                      </a:r>
                      <a:r>
                        <a:rPr sz="900" spc="20" dirty="0">
                          <a:solidFill>
                            <a:srgbClr val="231F20"/>
                          </a:solidFill>
                          <a:latin typeface="Century Gothic"/>
                          <a:cs typeface="Century Gothic"/>
                        </a:rPr>
                        <a:t>Software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2"/>
                  </a:ext>
                </a:extLst>
              </a:tr>
              <a:tr h="196215">
                <a:tc>
                  <a:txBody>
                    <a:bodyPr/>
                    <a:lstStyle/>
                    <a:p>
                      <a:pPr marL="114300">
                        <a:lnSpc>
                          <a:spcPct val="100000"/>
                        </a:lnSpc>
                        <a:spcBef>
                          <a:spcPts val="219"/>
                        </a:spcBef>
                      </a:pPr>
                      <a:r>
                        <a:rPr sz="900" spc="-10" dirty="0">
                          <a:solidFill>
                            <a:srgbClr val="231F20"/>
                          </a:solidFill>
                          <a:latin typeface="Century Gothic"/>
                          <a:cs typeface="Century Gothic"/>
                        </a:rPr>
                        <a:t>Contract </a:t>
                      </a:r>
                      <a:r>
                        <a:rPr sz="900" spc="20" dirty="0">
                          <a:solidFill>
                            <a:srgbClr val="231F20"/>
                          </a:solidFill>
                          <a:latin typeface="Century Gothic"/>
                          <a:cs typeface="Century Gothic"/>
                        </a:rPr>
                        <a:t>Labor</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3"/>
                  </a:ext>
                </a:extLst>
              </a:tr>
              <a:tr h="196215">
                <a:tc>
                  <a:txBody>
                    <a:bodyPr/>
                    <a:lstStyle/>
                    <a:p>
                      <a:pPr marL="114300">
                        <a:lnSpc>
                          <a:spcPct val="100000"/>
                        </a:lnSpc>
                        <a:spcBef>
                          <a:spcPts val="219"/>
                        </a:spcBef>
                      </a:pPr>
                      <a:r>
                        <a:rPr sz="900" dirty="0">
                          <a:solidFill>
                            <a:srgbClr val="231F20"/>
                          </a:solidFill>
                          <a:latin typeface="Century Gothic"/>
                          <a:cs typeface="Century Gothic"/>
                        </a:rPr>
                        <a:t>Copies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4"/>
                  </a:ext>
                </a:extLst>
              </a:tr>
              <a:tr h="196215">
                <a:tc>
                  <a:txBody>
                    <a:bodyPr/>
                    <a:lstStyle/>
                    <a:p>
                      <a:pPr marL="114300">
                        <a:lnSpc>
                          <a:spcPct val="100000"/>
                        </a:lnSpc>
                        <a:spcBef>
                          <a:spcPts val="219"/>
                        </a:spcBef>
                      </a:pPr>
                      <a:r>
                        <a:rPr sz="900" spc="-5" dirty="0">
                          <a:solidFill>
                            <a:srgbClr val="231F20"/>
                          </a:solidFill>
                          <a:latin typeface="Century Gothic"/>
                          <a:cs typeface="Century Gothic"/>
                        </a:rPr>
                        <a:t>Depreciation</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5"/>
                  </a:ext>
                </a:extLst>
              </a:tr>
              <a:tr h="196215">
                <a:tc>
                  <a:txBody>
                    <a:bodyPr/>
                    <a:lstStyle/>
                    <a:p>
                      <a:pPr marL="114300">
                        <a:lnSpc>
                          <a:spcPct val="100000"/>
                        </a:lnSpc>
                        <a:spcBef>
                          <a:spcPts val="219"/>
                        </a:spcBef>
                      </a:pPr>
                      <a:r>
                        <a:rPr sz="900" spc="10" dirty="0">
                          <a:solidFill>
                            <a:srgbClr val="231F20"/>
                          </a:solidFill>
                          <a:latin typeface="Century Gothic"/>
                          <a:cs typeface="Century Gothic"/>
                        </a:rPr>
                        <a:t>Dues: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solidFill>
                      <a:srgbClr val="939598"/>
                    </a:solidFill>
                  </a:tcPr>
                </a:tc>
                <a:extLst>
                  <a:ext uri="{0D108BD9-81ED-4DB2-BD59-A6C34878D82A}">
                    <a16:rowId xmlns:a16="http://schemas.microsoft.com/office/drawing/2014/main" val="10016"/>
                  </a:ext>
                </a:extLst>
              </a:tr>
              <a:tr h="196215">
                <a:tc>
                  <a:txBody>
                    <a:bodyPr/>
                    <a:lstStyle/>
                    <a:p>
                      <a:pPr marL="342900">
                        <a:lnSpc>
                          <a:spcPct val="100000"/>
                        </a:lnSpc>
                        <a:spcBef>
                          <a:spcPts val="219"/>
                        </a:spcBef>
                      </a:pPr>
                      <a:r>
                        <a:rPr sz="900" spc="15" dirty="0">
                          <a:solidFill>
                            <a:srgbClr val="231F20"/>
                          </a:solidFill>
                          <a:latin typeface="Century Gothic"/>
                          <a:cs typeface="Century Gothic"/>
                        </a:rPr>
                        <a:t>Board</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7"/>
                  </a:ext>
                </a:extLst>
              </a:tr>
              <a:tr h="196215">
                <a:tc>
                  <a:txBody>
                    <a:bodyPr/>
                    <a:lstStyle/>
                    <a:p>
                      <a:pPr marL="342900">
                        <a:lnSpc>
                          <a:spcPct val="100000"/>
                        </a:lnSpc>
                        <a:spcBef>
                          <a:spcPts val="219"/>
                        </a:spcBef>
                      </a:pPr>
                      <a:r>
                        <a:rPr sz="900" spc="70" dirty="0">
                          <a:solidFill>
                            <a:srgbClr val="231F20"/>
                          </a:solidFill>
                          <a:latin typeface="Century Gothic"/>
                          <a:cs typeface="Century Gothic"/>
                        </a:rPr>
                        <a:t>MLS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8"/>
                  </a:ext>
                </a:extLst>
              </a:tr>
              <a:tr h="196215">
                <a:tc>
                  <a:txBody>
                    <a:bodyPr/>
                    <a:lstStyle/>
                    <a:p>
                      <a:pPr marL="114300">
                        <a:lnSpc>
                          <a:spcPct val="100000"/>
                        </a:lnSpc>
                        <a:spcBef>
                          <a:spcPts val="219"/>
                        </a:spcBef>
                      </a:pPr>
                      <a:r>
                        <a:rPr sz="900" spc="15" dirty="0">
                          <a:solidFill>
                            <a:srgbClr val="231F20"/>
                          </a:solidFill>
                          <a:latin typeface="Century Gothic"/>
                          <a:cs typeface="Century Gothic"/>
                        </a:rPr>
                        <a:t>E&amp;O</a:t>
                      </a:r>
                      <a:r>
                        <a:rPr sz="900" spc="-20" dirty="0">
                          <a:solidFill>
                            <a:srgbClr val="231F20"/>
                          </a:solidFill>
                          <a:latin typeface="Century Gothic"/>
                          <a:cs typeface="Century Gothic"/>
                        </a:rPr>
                        <a:t> </a:t>
                      </a:r>
                      <a:r>
                        <a:rPr sz="900" dirty="0">
                          <a:solidFill>
                            <a:srgbClr val="231F20"/>
                          </a:solidFill>
                          <a:latin typeface="Century Gothic"/>
                          <a:cs typeface="Century Gothic"/>
                        </a:rPr>
                        <a:t>Insurance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19"/>
                  </a:ext>
                </a:extLst>
              </a:tr>
              <a:tr h="196215">
                <a:tc>
                  <a:txBody>
                    <a:bodyPr/>
                    <a:lstStyle/>
                    <a:p>
                      <a:pPr marL="114300">
                        <a:lnSpc>
                          <a:spcPct val="100000"/>
                        </a:lnSpc>
                        <a:spcBef>
                          <a:spcPts val="219"/>
                        </a:spcBef>
                      </a:pPr>
                      <a:r>
                        <a:rPr sz="900" spc="15" dirty="0">
                          <a:solidFill>
                            <a:srgbClr val="231F20"/>
                          </a:solidFill>
                          <a:latin typeface="Century Gothic"/>
                          <a:cs typeface="Century Gothic"/>
                        </a:rPr>
                        <a:t>Equipment</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0"/>
                  </a:ext>
                </a:extLst>
              </a:tr>
              <a:tr h="196215">
                <a:tc>
                  <a:txBody>
                    <a:bodyPr/>
                    <a:lstStyle/>
                    <a:p>
                      <a:pPr marL="114300">
                        <a:lnSpc>
                          <a:spcPct val="100000"/>
                        </a:lnSpc>
                        <a:spcBef>
                          <a:spcPts val="219"/>
                        </a:spcBef>
                      </a:pPr>
                      <a:r>
                        <a:rPr sz="900" spc="35" dirty="0">
                          <a:solidFill>
                            <a:srgbClr val="231F20"/>
                          </a:solidFill>
                          <a:latin typeface="Century Gothic"/>
                          <a:cs typeface="Century Gothic"/>
                        </a:rPr>
                        <a:t>Gifts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1"/>
                  </a:ext>
                </a:extLst>
              </a:tr>
              <a:tr h="196215">
                <a:tc>
                  <a:txBody>
                    <a:bodyPr/>
                    <a:lstStyle/>
                    <a:p>
                      <a:pPr marL="114300">
                        <a:lnSpc>
                          <a:spcPct val="100000"/>
                        </a:lnSpc>
                        <a:spcBef>
                          <a:spcPts val="219"/>
                        </a:spcBef>
                      </a:pPr>
                      <a:r>
                        <a:rPr sz="900" spc="5" dirty="0">
                          <a:solidFill>
                            <a:srgbClr val="231F20"/>
                          </a:solidFill>
                          <a:latin typeface="Century Gothic"/>
                          <a:cs typeface="Century Gothic"/>
                        </a:rPr>
                        <a:t>Health</a:t>
                      </a:r>
                      <a:r>
                        <a:rPr sz="900" spc="-15" dirty="0">
                          <a:solidFill>
                            <a:srgbClr val="231F20"/>
                          </a:solidFill>
                          <a:latin typeface="Century Gothic"/>
                          <a:cs typeface="Century Gothic"/>
                        </a:rPr>
                        <a:t> </a:t>
                      </a:r>
                      <a:r>
                        <a:rPr sz="900" dirty="0">
                          <a:solidFill>
                            <a:srgbClr val="231F20"/>
                          </a:solidFill>
                          <a:latin typeface="Century Gothic"/>
                          <a:cs typeface="Century Gothic"/>
                        </a:rPr>
                        <a:t>Insurance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2"/>
                  </a:ext>
                </a:extLst>
              </a:tr>
              <a:tr h="196215">
                <a:tc>
                  <a:txBody>
                    <a:bodyPr/>
                    <a:lstStyle/>
                    <a:p>
                      <a:pPr marL="114300">
                        <a:lnSpc>
                          <a:spcPct val="100000"/>
                        </a:lnSpc>
                        <a:spcBef>
                          <a:spcPts val="219"/>
                        </a:spcBef>
                      </a:pPr>
                      <a:r>
                        <a:rPr sz="900" spc="20" dirty="0">
                          <a:solidFill>
                            <a:srgbClr val="231F20"/>
                          </a:solidFill>
                          <a:latin typeface="Century Gothic"/>
                          <a:cs typeface="Century Gothic"/>
                        </a:rPr>
                        <a:t>Internet</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3"/>
                  </a:ext>
                </a:extLst>
              </a:tr>
              <a:tr h="196215">
                <a:tc>
                  <a:txBody>
                    <a:bodyPr/>
                    <a:lstStyle/>
                    <a:p>
                      <a:pPr marL="114300">
                        <a:lnSpc>
                          <a:spcPct val="100000"/>
                        </a:lnSpc>
                        <a:spcBef>
                          <a:spcPts val="219"/>
                        </a:spcBef>
                      </a:pPr>
                      <a:r>
                        <a:rPr sz="900" spc="25" dirty="0">
                          <a:solidFill>
                            <a:srgbClr val="231F20"/>
                          </a:solidFill>
                          <a:latin typeface="Century Gothic"/>
                          <a:cs typeface="Century Gothic"/>
                        </a:rPr>
                        <a:t>Lock</a:t>
                      </a:r>
                      <a:r>
                        <a:rPr sz="900" spc="-15" dirty="0">
                          <a:solidFill>
                            <a:srgbClr val="231F20"/>
                          </a:solidFill>
                          <a:latin typeface="Century Gothic"/>
                          <a:cs typeface="Century Gothic"/>
                        </a:rPr>
                        <a:t> </a:t>
                      </a:r>
                      <a:r>
                        <a:rPr sz="900" spc="35" dirty="0">
                          <a:solidFill>
                            <a:srgbClr val="231F20"/>
                          </a:solidFill>
                          <a:latin typeface="Century Gothic"/>
                          <a:cs typeface="Century Gothic"/>
                        </a:rPr>
                        <a:t>Boxes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4"/>
                  </a:ext>
                </a:extLst>
              </a:tr>
              <a:tr h="196215">
                <a:tc>
                  <a:txBody>
                    <a:bodyPr/>
                    <a:lstStyle/>
                    <a:p>
                      <a:pPr marL="114300">
                        <a:lnSpc>
                          <a:spcPct val="100000"/>
                        </a:lnSpc>
                        <a:spcBef>
                          <a:spcPts val="219"/>
                        </a:spcBef>
                      </a:pPr>
                      <a:r>
                        <a:rPr sz="900" spc="-10" dirty="0">
                          <a:solidFill>
                            <a:srgbClr val="231F20"/>
                          </a:solidFill>
                          <a:latin typeface="Century Gothic"/>
                          <a:cs typeface="Century Gothic"/>
                        </a:rPr>
                        <a:t>Meals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5"/>
                  </a:ext>
                </a:extLst>
              </a:tr>
              <a:tr h="196215">
                <a:tc>
                  <a:txBody>
                    <a:bodyPr/>
                    <a:lstStyle/>
                    <a:p>
                      <a:pPr marL="114300">
                        <a:lnSpc>
                          <a:spcPct val="100000"/>
                        </a:lnSpc>
                        <a:spcBef>
                          <a:spcPts val="219"/>
                        </a:spcBef>
                      </a:pPr>
                      <a:r>
                        <a:rPr sz="900" dirty="0">
                          <a:solidFill>
                            <a:srgbClr val="231F20"/>
                          </a:solidFill>
                          <a:latin typeface="Century Gothic"/>
                          <a:cs typeface="Century Gothic"/>
                        </a:rPr>
                        <a:t>Miscellaneous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6"/>
                  </a:ext>
                </a:extLst>
              </a:tr>
              <a:tr h="196215">
                <a:tc>
                  <a:txBody>
                    <a:bodyPr/>
                    <a:lstStyle/>
                    <a:p>
                      <a:pPr marL="114300">
                        <a:lnSpc>
                          <a:spcPct val="100000"/>
                        </a:lnSpc>
                        <a:spcBef>
                          <a:spcPts val="219"/>
                        </a:spcBef>
                      </a:pPr>
                      <a:r>
                        <a:rPr sz="900" spc="5" dirty="0">
                          <a:solidFill>
                            <a:srgbClr val="231F20"/>
                          </a:solidFill>
                          <a:latin typeface="Verdana"/>
                          <a:cs typeface="Verdana"/>
                        </a:rPr>
                        <a:t>Offic</a:t>
                      </a:r>
                      <a:r>
                        <a:rPr sz="900" spc="5" dirty="0">
                          <a:solidFill>
                            <a:srgbClr val="231F20"/>
                          </a:solidFill>
                          <a:latin typeface="Century Gothic"/>
                          <a:cs typeface="Century Gothic"/>
                        </a:rPr>
                        <a:t>e</a:t>
                      </a:r>
                      <a:r>
                        <a:rPr sz="900" spc="-10" dirty="0">
                          <a:solidFill>
                            <a:srgbClr val="231F20"/>
                          </a:solidFill>
                          <a:latin typeface="Century Gothic"/>
                          <a:cs typeface="Century Gothic"/>
                        </a:rPr>
                        <a:t> </a:t>
                      </a:r>
                      <a:r>
                        <a:rPr sz="900" spc="30" dirty="0">
                          <a:solidFill>
                            <a:srgbClr val="231F20"/>
                          </a:solidFill>
                          <a:latin typeface="Century Gothic"/>
                          <a:cs typeface="Century Gothic"/>
                        </a:rPr>
                        <a:t>Fees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7"/>
                  </a:ext>
                </a:extLst>
              </a:tr>
              <a:tr h="196215">
                <a:tc>
                  <a:txBody>
                    <a:bodyPr/>
                    <a:lstStyle/>
                    <a:p>
                      <a:pPr marL="114300">
                        <a:lnSpc>
                          <a:spcPct val="100000"/>
                        </a:lnSpc>
                        <a:spcBef>
                          <a:spcPts val="219"/>
                        </a:spcBef>
                      </a:pPr>
                      <a:r>
                        <a:rPr sz="900" spc="40" dirty="0">
                          <a:solidFill>
                            <a:srgbClr val="231F20"/>
                          </a:solidFill>
                          <a:latin typeface="Century Gothic"/>
                          <a:cs typeface="Century Gothic"/>
                        </a:rPr>
                        <a:t>Printing</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8"/>
                  </a:ext>
                </a:extLst>
              </a:tr>
              <a:tr h="196215">
                <a:tc>
                  <a:txBody>
                    <a:bodyPr/>
                    <a:lstStyle/>
                    <a:p>
                      <a:pPr marL="114300">
                        <a:lnSpc>
                          <a:spcPct val="100000"/>
                        </a:lnSpc>
                        <a:spcBef>
                          <a:spcPts val="219"/>
                        </a:spcBef>
                      </a:pPr>
                      <a:r>
                        <a:rPr sz="900" spc="5" dirty="0">
                          <a:solidFill>
                            <a:srgbClr val="231F20"/>
                          </a:solidFill>
                          <a:latin typeface="Century Gothic"/>
                          <a:cs typeface="Century Gothic"/>
                        </a:rPr>
                        <a:t>Postage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29"/>
                  </a:ext>
                </a:extLst>
              </a:tr>
              <a:tr h="196215">
                <a:tc>
                  <a:txBody>
                    <a:bodyPr/>
                    <a:lstStyle/>
                    <a:p>
                      <a:pPr marL="114300">
                        <a:lnSpc>
                          <a:spcPct val="100000"/>
                        </a:lnSpc>
                        <a:spcBef>
                          <a:spcPts val="219"/>
                        </a:spcBef>
                      </a:pPr>
                      <a:r>
                        <a:rPr sz="900" spc="25" dirty="0">
                          <a:solidFill>
                            <a:srgbClr val="231F20"/>
                          </a:solidFill>
                          <a:latin typeface="Century Gothic"/>
                          <a:cs typeface="Century Gothic"/>
                        </a:rPr>
                        <a:t>Rent</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0"/>
                  </a:ext>
                </a:extLst>
              </a:tr>
              <a:tr h="196215">
                <a:tc>
                  <a:txBody>
                    <a:bodyPr/>
                    <a:lstStyle/>
                    <a:p>
                      <a:pPr marL="114300">
                        <a:lnSpc>
                          <a:spcPct val="100000"/>
                        </a:lnSpc>
                        <a:spcBef>
                          <a:spcPts val="219"/>
                        </a:spcBef>
                      </a:pPr>
                      <a:r>
                        <a:rPr sz="900" spc="45" dirty="0">
                          <a:solidFill>
                            <a:srgbClr val="231F20"/>
                          </a:solidFill>
                          <a:latin typeface="Century Gothic"/>
                          <a:cs typeface="Century Gothic"/>
                        </a:rPr>
                        <a:t>Riders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1"/>
                  </a:ext>
                </a:extLst>
              </a:tr>
              <a:tr h="196215">
                <a:tc>
                  <a:txBody>
                    <a:bodyPr/>
                    <a:lstStyle/>
                    <a:p>
                      <a:pPr marL="114300">
                        <a:lnSpc>
                          <a:spcPct val="100000"/>
                        </a:lnSpc>
                        <a:spcBef>
                          <a:spcPts val="219"/>
                        </a:spcBef>
                      </a:pPr>
                      <a:r>
                        <a:rPr sz="900" spc="20" dirty="0">
                          <a:solidFill>
                            <a:srgbClr val="231F20"/>
                          </a:solidFill>
                          <a:latin typeface="Century Gothic"/>
                          <a:cs typeface="Century Gothic"/>
                        </a:rPr>
                        <a:t>Salaries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2"/>
                  </a:ext>
                </a:extLst>
              </a:tr>
              <a:tr h="196215">
                <a:tc>
                  <a:txBody>
                    <a:bodyPr/>
                    <a:lstStyle/>
                    <a:p>
                      <a:pPr marL="114300">
                        <a:lnSpc>
                          <a:spcPct val="100000"/>
                        </a:lnSpc>
                        <a:spcBef>
                          <a:spcPts val="219"/>
                        </a:spcBef>
                      </a:pPr>
                      <a:r>
                        <a:rPr sz="900" spc="55" dirty="0">
                          <a:solidFill>
                            <a:srgbClr val="231F20"/>
                          </a:solidFill>
                          <a:latin typeface="Century Gothic"/>
                          <a:cs typeface="Century Gothic"/>
                        </a:rPr>
                        <a:t>Signs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3"/>
                  </a:ext>
                </a:extLst>
              </a:tr>
              <a:tr h="196215">
                <a:tc>
                  <a:txBody>
                    <a:bodyPr/>
                    <a:lstStyle/>
                    <a:p>
                      <a:pPr marL="114300">
                        <a:lnSpc>
                          <a:spcPct val="100000"/>
                        </a:lnSpc>
                        <a:spcBef>
                          <a:spcPts val="219"/>
                        </a:spcBef>
                      </a:pPr>
                      <a:r>
                        <a:rPr sz="900" spc="30" dirty="0">
                          <a:solidFill>
                            <a:srgbClr val="231F20"/>
                          </a:solidFill>
                          <a:latin typeface="Century Gothic"/>
                          <a:cs typeface="Century Gothic"/>
                        </a:rPr>
                        <a:t>Supplies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4"/>
                  </a:ext>
                </a:extLst>
              </a:tr>
              <a:tr h="196215">
                <a:tc>
                  <a:txBody>
                    <a:bodyPr/>
                    <a:lstStyle/>
                    <a:p>
                      <a:pPr marL="114300">
                        <a:lnSpc>
                          <a:spcPct val="100000"/>
                        </a:lnSpc>
                        <a:spcBef>
                          <a:spcPts val="219"/>
                        </a:spcBef>
                      </a:pPr>
                      <a:r>
                        <a:rPr sz="900" spc="-5" dirty="0">
                          <a:solidFill>
                            <a:srgbClr val="231F20"/>
                          </a:solidFill>
                          <a:latin typeface="Century Gothic"/>
                          <a:cs typeface="Century Gothic"/>
                        </a:rPr>
                        <a:t>Telephone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5"/>
                  </a:ext>
                </a:extLst>
              </a:tr>
              <a:tr h="196215">
                <a:tc>
                  <a:txBody>
                    <a:bodyPr/>
                    <a:lstStyle/>
                    <a:p>
                      <a:pPr marL="114300">
                        <a:lnSpc>
                          <a:spcPct val="100000"/>
                        </a:lnSpc>
                        <a:spcBef>
                          <a:spcPts val="219"/>
                        </a:spcBef>
                      </a:pPr>
                      <a:r>
                        <a:rPr sz="900" b="1" spc="25" dirty="0">
                          <a:solidFill>
                            <a:srgbClr val="231F20"/>
                          </a:solidFill>
                          <a:latin typeface="Tahoma"/>
                          <a:cs typeface="Tahoma"/>
                        </a:rPr>
                        <a:t>TOTAL</a:t>
                      </a:r>
                      <a:r>
                        <a:rPr sz="900" b="1" spc="-10" dirty="0">
                          <a:solidFill>
                            <a:srgbClr val="231F20"/>
                          </a:solidFill>
                          <a:latin typeface="Tahoma"/>
                          <a:cs typeface="Tahoma"/>
                        </a:rPr>
                        <a:t> </a:t>
                      </a:r>
                      <a:r>
                        <a:rPr sz="900" b="1" spc="-5" dirty="0">
                          <a:solidFill>
                            <a:srgbClr val="231F20"/>
                          </a:solidFill>
                          <a:latin typeface="Tahoma"/>
                          <a:cs typeface="Tahoma"/>
                        </a:rPr>
                        <a:t>BUSINESS </a:t>
                      </a:r>
                      <a:r>
                        <a:rPr sz="900" b="1" spc="25" dirty="0">
                          <a:solidFill>
                            <a:srgbClr val="231F20"/>
                          </a:solidFill>
                          <a:latin typeface="Tahoma"/>
                          <a:cs typeface="Tahoma"/>
                        </a:rPr>
                        <a:t>EXPENSES</a:t>
                      </a:r>
                      <a:endParaRPr sz="900">
                        <a:latin typeface="Tahoma"/>
                        <a:cs typeface="Tahoma"/>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36"/>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914400" y="1358900"/>
            <a:ext cx="5943600" cy="458470"/>
          </a:xfrm>
          <a:prstGeom prst="rect">
            <a:avLst/>
          </a:prstGeom>
          <a:solidFill>
            <a:srgbClr val="0054A4"/>
          </a:solidFill>
        </p:spPr>
        <p:txBody>
          <a:bodyPr vert="horz" wrap="square" lIns="0" tIns="101600" rIns="0" bIns="0" rtlCol="0">
            <a:spAutoFit/>
          </a:bodyPr>
          <a:lstStyle/>
          <a:p>
            <a:pPr algn="ctr">
              <a:lnSpc>
                <a:spcPct val="100000"/>
              </a:lnSpc>
              <a:spcBef>
                <a:spcPts val="800"/>
              </a:spcBef>
            </a:pPr>
            <a:r>
              <a:rPr sz="1600" b="1" spc="-145" dirty="0">
                <a:solidFill>
                  <a:srgbClr val="FFFFFF"/>
                </a:solidFill>
                <a:latin typeface="Gill Sans MT"/>
                <a:cs typeface="Gill Sans MT"/>
              </a:rPr>
              <a:t>C</a:t>
            </a:r>
            <a:r>
              <a:rPr sz="1600" b="1" spc="-114" dirty="0">
                <a:solidFill>
                  <a:srgbClr val="FFFFFF"/>
                </a:solidFill>
                <a:latin typeface="Gill Sans MT"/>
                <a:cs typeface="Gill Sans MT"/>
              </a:rPr>
              <a:t>O</a:t>
            </a:r>
            <a:r>
              <a:rPr sz="1600" b="1" spc="-65" dirty="0">
                <a:solidFill>
                  <a:srgbClr val="FFFFFF"/>
                </a:solidFill>
                <a:latin typeface="Gill Sans MT"/>
                <a:cs typeface="Gill Sans MT"/>
              </a:rPr>
              <a:t>MMISSION</a:t>
            </a:r>
            <a:r>
              <a:rPr sz="1600" b="1" spc="-45" dirty="0">
                <a:solidFill>
                  <a:srgbClr val="FFFFFF"/>
                </a:solidFill>
                <a:latin typeface="Gill Sans MT"/>
                <a:cs typeface="Gill Sans MT"/>
              </a:rPr>
              <a:t> </a:t>
            </a:r>
            <a:r>
              <a:rPr sz="1600" b="1" spc="-125" dirty="0">
                <a:solidFill>
                  <a:srgbClr val="FFFFFF"/>
                </a:solidFill>
                <a:latin typeface="Gill Sans MT"/>
                <a:cs typeface="Gill Sans MT"/>
              </a:rPr>
              <a:t>R</a:t>
            </a:r>
            <a:r>
              <a:rPr sz="1600" b="1" spc="-240" dirty="0">
                <a:solidFill>
                  <a:srgbClr val="FFFFFF"/>
                </a:solidFill>
                <a:latin typeface="Gill Sans MT"/>
                <a:cs typeface="Gill Sans MT"/>
              </a:rPr>
              <a:t>A</a:t>
            </a:r>
            <a:r>
              <a:rPr sz="1600" b="1" spc="-140" dirty="0">
                <a:solidFill>
                  <a:srgbClr val="FFFFFF"/>
                </a:solidFill>
                <a:latin typeface="Gill Sans MT"/>
                <a:cs typeface="Gill Sans MT"/>
              </a:rPr>
              <a:t>TE</a:t>
            </a:r>
            <a:r>
              <a:rPr sz="1600" b="1" spc="-45" dirty="0">
                <a:solidFill>
                  <a:srgbClr val="FFFFFF"/>
                </a:solidFill>
                <a:latin typeface="Gill Sans MT"/>
                <a:cs typeface="Gill Sans MT"/>
              </a:rPr>
              <a:t> </a:t>
            </a:r>
            <a:r>
              <a:rPr sz="1600" b="1" spc="-105" dirty="0">
                <a:solidFill>
                  <a:srgbClr val="FFFFFF"/>
                </a:solidFill>
                <a:latin typeface="Gill Sans MT"/>
                <a:cs typeface="Gill Sans MT"/>
              </a:rPr>
              <a:t>GUIDE</a:t>
            </a:r>
            <a:endParaRPr sz="1600">
              <a:latin typeface="Gill Sans MT"/>
              <a:cs typeface="Gill Sans MT"/>
            </a:endParaRPr>
          </a:p>
        </p:txBody>
      </p:sp>
      <p:grpSp>
        <p:nvGrpSpPr>
          <p:cNvPr id="4" name="object 4"/>
          <p:cNvGrpSpPr/>
          <p:nvPr/>
        </p:nvGrpSpPr>
        <p:grpSpPr>
          <a:xfrm>
            <a:off x="4309110" y="2399028"/>
            <a:ext cx="1912620" cy="2293620"/>
            <a:chOff x="4309110" y="2399028"/>
            <a:chExt cx="1912620" cy="2293620"/>
          </a:xfrm>
        </p:grpSpPr>
        <p:sp>
          <p:nvSpPr>
            <p:cNvPr id="5" name="object 5"/>
            <p:cNvSpPr/>
            <p:nvPr/>
          </p:nvSpPr>
          <p:spPr>
            <a:xfrm>
              <a:off x="4312920" y="24028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6" name="object 6"/>
            <p:cNvSpPr/>
            <p:nvPr/>
          </p:nvSpPr>
          <p:spPr>
            <a:xfrm>
              <a:off x="4312920" y="26314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7" name="object 7"/>
            <p:cNvSpPr/>
            <p:nvPr/>
          </p:nvSpPr>
          <p:spPr>
            <a:xfrm>
              <a:off x="4312920" y="28600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8" name="object 8"/>
            <p:cNvSpPr/>
            <p:nvPr/>
          </p:nvSpPr>
          <p:spPr>
            <a:xfrm>
              <a:off x="4312920" y="30886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9" name="object 9"/>
            <p:cNvSpPr/>
            <p:nvPr/>
          </p:nvSpPr>
          <p:spPr>
            <a:xfrm>
              <a:off x="4312920" y="33172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0" name="object 10"/>
            <p:cNvSpPr/>
            <p:nvPr/>
          </p:nvSpPr>
          <p:spPr>
            <a:xfrm>
              <a:off x="4312920" y="35458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1" name="object 11"/>
            <p:cNvSpPr/>
            <p:nvPr/>
          </p:nvSpPr>
          <p:spPr>
            <a:xfrm>
              <a:off x="4312920" y="37744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2" name="object 12"/>
            <p:cNvSpPr/>
            <p:nvPr/>
          </p:nvSpPr>
          <p:spPr>
            <a:xfrm>
              <a:off x="4312920" y="40030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3" name="object 13"/>
            <p:cNvSpPr/>
            <p:nvPr/>
          </p:nvSpPr>
          <p:spPr>
            <a:xfrm>
              <a:off x="4312920" y="42316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4" name="object 14"/>
            <p:cNvSpPr/>
            <p:nvPr/>
          </p:nvSpPr>
          <p:spPr>
            <a:xfrm>
              <a:off x="4312920" y="44602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15" name="object 15"/>
            <p:cNvSpPr/>
            <p:nvPr/>
          </p:nvSpPr>
          <p:spPr>
            <a:xfrm>
              <a:off x="4312920" y="46888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grpSp>
      <p:sp>
        <p:nvSpPr>
          <p:cNvPr id="16" name="object 16"/>
          <p:cNvSpPr txBox="1"/>
          <p:nvPr/>
        </p:nvSpPr>
        <p:spPr>
          <a:xfrm>
            <a:off x="1099819" y="1993900"/>
            <a:ext cx="164592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231F20"/>
                </a:solidFill>
                <a:latin typeface="Lucida Sans"/>
                <a:cs typeface="Lucida Sans"/>
              </a:rPr>
              <a:t>LISTING</a:t>
            </a:r>
            <a:r>
              <a:rPr sz="1200" b="1" spc="-85" dirty="0">
                <a:solidFill>
                  <a:srgbClr val="231F20"/>
                </a:solidFill>
                <a:latin typeface="Lucida Sans"/>
                <a:cs typeface="Lucida Sans"/>
              </a:rPr>
              <a:t> </a:t>
            </a:r>
            <a:r>
              <a:rPr sz="1200" b="1" spc="-50" dirty="0">
                <a:solidFill>
                  <a:srgbClr val="231F20"/>
                </a:solidFill>
                <a:latin typeface="Lucida Sans"/>
                <a:cs typeface="Lucida Sans"/>
              </a:rPr>
              <a:t>DE</a:t>
            </a:r>
            <a:r>
              <a:rPr sz="1200" b="1" spc="-95" dirty="0">
                <a:solidFill>
                  <a:srgbClr val="231F20"/>
                </a:solidFill>
                <a:latin typeface="Lucida Sans"/>
                <a:cs typeface="Lucida Sans"/>
              </a:rPr>
              <a:t>P</a:t>
            </a:r>
            <a:r>
              <a:rPr sz="1200" b="1" spc="-105" dirty="0">
                <a:solidFill>
                  <a:srgbClr val="231F20"/>
                </a:solidFill>
                <a:latin typeface="Lucida Sans"/>
                <a:cs typeface="Lucida Sans"/>
              </a:rPr>
              <a:t>A</a:t>
            </a:r>
            <a:r>
              <a:rPr sz="1200" b="1" spc="-130" dirty="0">
                <a:solidFill>
                  <a:srgbClr val="231F20"/>
                </a:solidFill>
                <a:latin typeface="Lucida Sans"/>
                <a:cs typeface="Lucida Sans"/>
              </a:rPr>
              <a:t>R</a:t>
            </a:r>
            <a:r>
              <a:rPr sz="1200" b="1" spc="-120" dirty="0">
                <a:solidFill>
                  <a:srgbClr val="231F20"/>
                </a:solidFill>
                <a:latin typeface="Lucida Sans"/>
                <a:cs typeface="Lucida Sans"/>
              </a:rPr>
              <a:t>T</a:t>
            </a:r>
            <a:r>
              <a:rPr sz="1200" b="1" spc="-65" dirty="0">
                <a:solidFill>
                  <a:srgbClr val="231F20"/>
                </a:solidFill>
                <a:latin typeface="Lucida Sans"/>
                <a:cs typeface="Lucida Sans"/>
              </a:rPr>
              <a:t>MEN</a:t>
            </a:r>
            <a:r>
              <a:rPr sz="1200" b="1" spc="-135" dirty="0">
                <a:solidFill>
                  <a:srgbClr val="231F20"/>
                </a:solidFill>
                <a:latin typeface="Lucida Sans"/>
                <a:cs typeface="Lucida Sans"/>
              </a:rPr>
              <a:t>T</a:t>
            </a:r>
            <a:r>
              <a:rPr sz="1200" b="1" spc="-5" dirty="0">
                <a:solidFill>
                  <a:srgbClr val="231F20"/>
                </a:solidFill>
                <a:latin typeface="Lucida Sans"/>
                <a:cs typeface="Lucida Sans"/>
              </a:rPr>
              <a:t>:</a:t>
            </a:r>
            <a:endParaRPr sz="1200">
              <a:latin typeface="Lucida Sans"/>
              <a:cs typeface="Lucida Sans"/>
            </a:endParaRPr>
          </a:p>
        </p:txBody>
      </p:sp>
      <p:sp>
        <p:nvSpPr>
          <p:cNvPr id="17" name="object 17"/>
          <p:cNvSpPr txBox="1"/>
          <p:nvPr/>
        </p:nvSpPr>
        <p:spPr>
          <a:xfrm>
            <a:off x="6205220" y="22225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18" name="object 18"/>
          <p:cNvSpPr txBox="1"/>
          <p:nvPr/>
        </p:nvSpPr>
        <p:spPr>
          <a:xfrm>
            <a:off x="6205220" y="24511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19" name="object 19"/>
          <p:cNvSpPr txBox="1"/>
          <p:nvPr/>
        </p:nvSpPr>
        <p:spPr>
          <a:xfrm>
            <a:off x="6205220" y="26797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0" name="object 20"/>
          <p:cNvSpPr txBox="1"/>
          <p:nvPr/>
        </p:nvSpPr>
        <p:spPr>
          <a:xfrm>
            <a:off x="6205220" y="29083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1" name="object 21"/>
          <p:cNvSpPr txBox="1"/>
          <p:nvPr/>
        </p:nvSpPr>
        <p:spPr>
          <a:xfrm>
            <a:off x="6205220" y="31369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2" name="object 22"/>
          <p:cNvSpPr txBox="1"/>
          <p:nvPr/>
        </p:nvSpPr>
        <p:spPr>
          <a:xfrm>
            <a:off x="6205220" y="33655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3" name="object 23"/>
          <p:cNvSpPr txBox="1"/>
          <p:nvPr/>
        </p:nvSpPr>
        <p:spPr>
          <a:xfrm>
            <a:off x="6205220" y="35941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4" name="object 24"/>
          <p:cNvSpPr txBox="1"/>
          <p:nvPr/>
        </p:nvSpPr>
        <p:spPr>
          <a:xfrm>
            <a:off x="6205220" y="38227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5" name="object 25"/>
          <p:cNvSpPr txBox="1"/>
          <p:nvPr/>
        </p:nvSpPr>
        <p:spPr>
          <a:xfrm>
            <a:off x="6205220" y="40513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6" name="object 26"/>
          <p:cNvSpPr txBox="1"/>
          <p:nvPr/>
        </p:nvSpPr>
        <p:spPr>
          <a:xfrm>
            <a:off x="6205220" y="42799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7" name="object 27"/>
          <p:cNvSpPr txBox="1"/>
          <p:nvPr/>
        </p:nvSpPr>
        <p:spPr>
          <a:xfrm>
            <a:off x="6205220" y="45085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28" name="object 28"/>
          <p:cNvSpPr txBox="1"/>
          <p:nvPr/>
        </p:nvSpPr>
        <p:spPr>
          <a:xfrm>
            <a:off x="1328419" y="2176779"/>
            <a:ext cx="2698750" cy="2768600"/>
          </a:xfrm>
          <a:prstGeom prst="rect">
            <a:avLst/>
          </a:prstGeom>
        </p:spPr>
        <p:txBody>
          <a:bodyPr vert="horz" wrap="square" lIns="0" tIns="58419" rIns="0" bIns="0" rtlCol="0">
            <a:spAutoFit/>
          </a:bodyPr>
          <a:lstStyle/>
          <a:p>
            <a:pPr marL="241300" indent="-228600">
              <a:lnSpc>
                <a:spcPct val="100000"/>
              </a:lnSpc>
              <a:spcBef>
                <a:spcPts val="459"/>
              </a:spcBef>
              <a:buChar char="•"/>
              <a:tabLst>
                <a:tab pos="240665" algn="l"/>
                <a:tab pos="241300" algn="l"/>
                <a:tab pos="2640330" algn="l"/>
              </a:tabLst>
            </a:pPr>
            <a:r>
              <a:rPr sz="1200" spc="-180" dirty="0">
                <a:solidFill>
                  <a:srgbClr val="231F20"/>
                </a:solidFill>
                <a:latin typeface="Arial"/>
                <a:cs typeface="Arial"/>
              </a:rPr>
              <a:t>S</a:t>
            </a:r>
            <a:r>
              <a:rPr sz="1200" spc="20" dirty="0">
                <a:solidFill>
                  <a:srgbClr val="231F20"/>
                </a:solidFill>
                <a:latin typeface="Arial"/>
                <a:cs typeface="Arial"/>
              </a:rPr>
              <a:t>mall</a:t>
            </a:r>
            <a:r>
              <a:rPr sz="1200" spc="-35" dirty="0">
                <a:solidFill>
                  <a:srgbClr val="231F20"/>
                </a:solidFill>
                <a:latin typeface="Arial"/>
                <a:cs typeface="Arial"/>
              </a:rPr>
              <a:t> </a:t>
            </a:r>
            <a:r>
              <a:rPr sz="1200" spc="-20" dirty="0">
                <a:solidFill>
                  <a:srgbClr val="231F20"/>
                </a:solidFill>
                <a:latin typeface="Arial"/>
                <a:cs typeface="Arial"/>
              </a:rPr>
              <a:t>Listings</a:t>
            </a:r>
            <a:r>
              <a:rPr sz="1200" spc="-35" dirty="0">
                <a:solidFill>
                  <a:srgbClr val="231F20"/>
                </a:solidFill>
                <a:latin typeface="Arial"/>
                <a:cs typeface="Arial"/>
              </a:rPr>
              <a:t> </a:t>
            </a:r>
            <a:r>
              <a:rPr sz="1200" spc="-50" dirty="0">
                <a:solidFill>
                  <a:srgbClr val="231F20"/>
                </a:solidFill>
                <a:latin typeface="Arial"/>
                <a:cs typeface="Arial"/>
              </a:rPr>
              <a:t>(</a:t>
            </a:r>
            <a:r>
              <a:rPr sz="1200" spc="-85"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u="sng" dirty="0">
                <a:solidFill>
                  <a:srgbClr val="231F20"/>
                </a:solidFill>
                <a:uFill>
                  <a:solidFill>
                    <a:srgbClr val="231F20"/>
                  </a:solidFill>
                </a:uFill>
                <a:latin typeface="Arial"/>
                <a:cs typeface="Arial"/>
              </a:rPr>
              <a:t>	</a:t>
            </a:r>
            <a:r>
              <a:rPr sz="1200" spc="-85" dirty="0">
                <a:solidFill>
                  <a:srgbClr val="231F20"/>
                </a:solidFill>
                <a:latin typeface="Arial"/>
                <a:cs typeface="Arial"/>
              </a:rPr>
              <a:t>)</a:t>
            </a:r>
            <a:endParaRPr sz="1200">
              <a:latin typeface="Arial"/>
              <a:cs typeface="Arial"/>
            </a:endParaRPr>
          </a:p>
          <a:p>
            <a:pPr marL="241300" indent="-228600">
              <a:lnSpc>
                <a:spcPct val="100000"/>
              </a:lnSpc>
              <a:spcBef>
                <a:spcPts val="360"/>
              </a:spcBef>
              <a:buChar char="•"/>
              <a:tabLst>
                <a:tab pos="240665" algn="l"/>
                <a:tab pos="241300" algn="l"/>
                <a:tab pos="2644775" algn="l"/>
              </a:tabLst>
            </a:pPr>
            <a:r>
              <a:rPr sz="1200" spc="-50" dirty="0">
                <a:solidFill>
                  <a:srgbClr val="231F20"/>
                </a:solidFill>
                <a:latin typeface="Arial"/>
                <a:cs typeface="Arial"/>
              </a:rPr>
              <a:t>La</a:t>
            </a:r>
            <a:r>
              <a:rPr sz="1200" spc="-45" dirty="0">
                <a:solidFill>
                  <a:srgbClr val="231F20"/>
                </a:solidFill>
                <a:latin typeface="Arial"/>
                <a:cs typeface="Arial"/>
              </a:rPr>
              <a:t>r</a:t>
            </a:r>
            <a:r>
              <a:rPr sz="1200" dirty="0">
                <a:solidFill>
                  <a:srgbClr val="231F20"/>
                </a:solidFill>
                <a:latin typeface="Arial"/>
                <a:cs typeface="Arial"/>
              </a:rPr>
              <a:t>ge</a:t>
            </a:r>
            <a:r>
              <a:rPr sz="1200" spc="-35" dirty="0">
                <a:solidFill>
                  <a:srgbClr val="231F20"/>
                </a:solidFill>
                <a:latin typeface="Arial"/>
                <a:cs typeface="Arial"/>
              </a:rPr>
              <a:t> </a:t>
            </a:r>
            <a:r>
              <a:rPr sz="1200" spc="-20" dirty="0">
                <a:solidFill>
                  <a:srgbClr val="231F20"/>
                </a:solidFill>
                <a:latin typeface="Arial"/>
                <a:cs typeface="Arial"/>
              </a:rPr>
              <a:t>Listings</a:t>
            </a:r>
            <a:r>
              <a:rPr sz="1200" spc="-35" dirty="0">
                <a:solidFill>
                  <a:srgbClr val="231F20"/>
                </a:solidFill>
                <a:latin typeface="Arial"/>
                <a:cs typeface="Arial"/>
              </a:rPr>
              <a:t> </a:t>
            </a:r>
            <a:r>
              <a:rPr sz="1200" spc="-50" dirty="0">
                <a:solidFill>
                  <a:srgbClr val="231F20"/>
                </a:solidFill>
                <a:latin typeface="Arial"/>
                <a:cs typeface="Arial"/>
              </a:rPr>
              <a:t>(</a:t>
            </a:r>
            <a:r>
              <a:rPr sz="1200" spc="-85"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u="sng" dirty="0">
                <a:solidFill>
                  <a:srgbClr val="231F20"/>
                </a:solidFill>
                <a:uFill>
                  <a:solidFill>
                    <a:srgbClr val="231F20"/>
                  </a:solidFill>
                </a:uFill>
                <a:latin typeface="Arial"/>
                <a:cs typeface="Arial"/>
              </a:rPr>
              <a:t>	</a:t>
            </a:r>
            <a:r>
              <a:rPr sz="1200" spc="-85" dirty="0">
                <a:solidFill>
                  <a:srgbClr val="231F20"/>
                </a:solidFill>
                <a:latin typeface="Arial"/>
                <a:cs typeface="Arial"/>
              </a:rPr>
              <a:t>)</a:t>
            </a:r>
            <a:endParaRPr sz="1200">
              <a:latin typeface="Arial"/>
              <a:cs typeface="Arial"/>
            </a:endParaRPr>
          </a:p>
          <a:p>
            <a:pPr marL="241300" indent="-228600">
              <a:lnSpc>
                <a:spcPct val="100000"/>
              </a:lnSpc>
              <a:spcBef>
                <a:spcPts val="360"/>
              </a:spcBef>
              <a:buChar char="•"/>
              <a:tabLst>
                <a:tab pos="240665" algn="l"/>
                <a:tab pos="241300" algn="l"/>
              </a:tabLst>
            </a:pPr>
            <a:r>
              <a:rPr sz="1200" spc="5" dirty="0">
                <a:solidFill>
                  <a:srgbClr val="231F20"/>
                </a:solidFill>
                <a:latin typeface="Arial"/>
                <a:cs typeface="Arial"/>
              </a:rPr>
              <a:t>Doubles</a:t>
            </a:r>
            <a:r>
              <a:rPr sz="1200" spc="-40" dirty="0">
                <a:solidFill>
                  <a:srgbClr val="231F20"/>
                </a:solidFill>
                <a:latin typeface="Arial"/>
                <a:cs typeface="Arial"/>
              </a:rPr>
              <a:t> </a:t>
            </a:r>
            <a:r>
              <a:rPr sz="1200" spc="-20" dirty="0">
                <a:solidFill>
                  <a:srgbClr val="231F20"/>
                </a:solidFill>
                <a:latin typeface="Arial"/>
                <a:cs typeface="Arial"/>
              </a:rPr>
              <a:t>(seller</a:t>
            </a:r>
            <a:r>
              <a:rPr sz="1200" spc="-40" dirty="0">
                <a:solidFill>
                  <a:srgbClr val="231F20"/>
                </a:solidFill>
                <a:latin typeface="Arial"/>
                <a:cs typeface="Arial"/>
              </a:rPr>
              <a:t> </a:t>
            </a:r>
            <a:r>
              <a:rPr sz="1200" spc="-45" dirty="0">
                <a:solidFill>
                  <a:srgbClr val="231F20"/>
                </a:solidFill>
                <a:latin typeface="Arial"/>
                <a:cs typeface="Arial"/>
              </a:rPr>
              <a:t>is</a:t>
            </a:r>
            <a:r>
              <a:rPr sz="1200" spc="-35" dirty="0">
                <a:solidFill>
                  <a:srgbClr val="231F20"/>
                </a:solidFill>
                <a:latin typeface="Arial"/>
                <a:cs typeface="Arial"/>
              </a:rPr>
              <a:t> </a:t>
            </a:r>
            <a:r>
              <a:rPr sz="1200" spc="-15" dirty="0">
                <a:solidFill>
                  <a:srgbClr val="231F20"/>
                </a:solidFill>
                <a:latin typeface="Arial"/>
                <a:cs typeface="Arial"/>
              </a:rPr>
              <a:t>also</a:t>
            </a:r>
            <a:r>
              <a:rPr sz="1200" spc="-40" dirty="0">
                <a:solidFill>
                  <a:srgbClr val="231F20"/>
                </a:solidFill>
                <a:latin typeface="Arial"/>
                <a:cs typeface="Arial"/>
              </a:rPr>
              <a:t> </a:t>
            </a:r>
            <a:r>
              <a:rPr sz="1200" dirty="0">
                <a:solidFill>
                  <a:srgbClr val="231F20"/>
                </a:solidFill>
                <a:latin typeface="Arial"/>
                <a:cs typeface="Arial"/>
              </a:rPr>
              <a:t>buying)</a:t>
            </a:r>
            <a:endParaRPr sz="1200">
              <a:latin typeface="Arial"/>
              <a:cs typeface="Arial"/>
            </a:endParaRPr>
          </a:p>
          <a:p>
            <a:pPr marL="241300" indent="-228600">
              <a:lnSpc>
                <a:spcPct val="100000"/>
              </a:lnSpc>
              <a:spcBef>
                <a:spcPts val="360"/>
              </a:spcBef>
              <a:buChar char="•"/>
              <a:tabLst>
                <a:tab pos="240665" algn="l"/>
                <a:tab pos="241300" algn="l"/>
              </a:tabLst>
            </a:pPr>
            <a:r>
              <a:rPr sz="1200" spc="-15" dirty="0">
                <a:solidFill>
                  <a:srgbClr val="231F20"/>
                </a:solidFill>
                <a:latin typeface="Arial"/>
                <a:cs typeface="Arial"/>
              </a:rPr>
              <a:t>Lots</a:t>
            </a:r>
            <a:endParaRPr sz="1200">
              <a:latin typeface="Arial"/>
              <a:cs typeface="Arial"/>
            </a:endParaRPr>
          </a:p>
          <a:p>
            <a:pPr marL="241300" indent="-228600">
              <a:lnSpc>
                <a:spcPct val="100000"/>
              </a:lnSpc>
              <a:spcBef>
                <a:spcPts val="360"/>
              </a:spcBef>
              <a:buChar char="•"/>
              <a:tabLst>
                <a:tab pos="240665" algn="l"/>
                <a:tab pos="241300" algn="l"/>
              </a:tabLst>
            </a:pPr>
            <a:r>
              <a:rPr sz="1200" spc="-20" dirty="0">
                <a:solidFill>
                  <a:srgbClr val="231F20"/>
                </a:solidFill>
                <a:latin typeface="Arial"/>
                <a:cs typeface="Arial"/>
              </a:rPr>
              <a:t>Acreage</a:t>
            </a:r>
            <a:endParaRPr sz="1200">
              <a:latin typeface="Arial"/>
              <a:cs typeface="Arial"/>
            </a:endParaRPr>
          </a:p>
          <a:p>
            <a:pPr marL="241300" indent="-228600">
              <a:lnSpc>
                <a:spcPct val="100000"/>
              </a:lnSpc>
              <a:spcBef>
                <a:spcPts val="360"/>
              </a:spcBef>
              <a:buChar char="•"/>
              <a:tabLst>
                <a:tab pos="240665" algn="l"/>
                <a:tab pos="241300" algn="l"/>
              </a:tabLst>
            </a:pPr>
            <a:r>
              <a:rPr sz="1200" spc="15" dirty="0">
                <a:solidFill>
                  <a:srgbClr val="231F20"/>
                </a:solidFill>
                <a:latin typeface="Arial"/>
                <a:cs typeface="Arial"/>
              </a:rPr>
              <a:t>Commercial</a:t>
            </a:r>
            <a:endParaRPr sz="1200">
              <a:latin typeface="Arial"/>
              <a:cs typeface="Arial"/>
            </a:endParaRPr>
          </a:p>
          <a:p>
            <a:pPr marL="241300" indent="-228600">
              <a:lnSpc>
                <a:spcPct val="100000"/>
              </a:lnSpc>
              <a:spcBef>
                <a:spcPts val="360"/>
              </a:spcBef>
              <a:buChar char="•"/>
              <a:tabLst>
                <a:tab pos="240665" algn="l"/>
                <a:tab pos="241300" algn="l"/>
              </a:tabLst>
            </a:pPr>
            <a:r>
              <a:rPr sz="1200" spc="-15" dirty="0">
                <a:solidFill>
                  <a:srgbClr val="231F20"/>
                </a:solidFill>
                <a:latin typeface="Arial"/>
                <a:cs typeface="Arial"/>
              </a:rPr>
              <a:t>Investors</a:t>
            </a:r>
            <a:endParaRPr sz="1200">
              <a:latin typeface="Arial"/>
              <a:cs typeface="Arial"/>
            </a:endParaRPr>
          </a:p>
          <a:p>
            <a:pPr marL="241300" indent="-228600">
              <a:lnSpc>
                <a:spcPct val="100000"/>
              </a:lnSpc>
              <a:spcBef>
                <a:spcPts val="360"/>
              </a:spcBef>
              <a:buChar char="•"/>
              <a:tabLst>
                <a:tab pos="240665" algn="l"/>
                <a:tab pos="241300" algn="l"/>
              </a:tabLst>
            </a:pPr>
            <a:r>
              <a:rPr sz="1200" spc="35" dirty="0">
                <a:solidFill>
                  <a:srgbClr val="231F20"/>
                </a:solidFill>
                <a:latin typeface="Arial"/>
                <a:cs typeface="Arial"/>
              </a:rPr>
              <a:t>Home</a:t>
            </a:r>
            <a:r>
              <a:rPr sz="1200" spc="-75" dirty="0">
                <a:solidFill>
                  <a:srgbClr val="231F20"/>
                </a:solidFill>
                <a:latin typeface="Arial"/>
                <a:cs typeface="Arial"/>
              </a:rPr>
              <a:t> </a:t>
            </a:r>
            <a:r>
              <a:rPr sz="1200" spc="-10" dirty="0">
                <a:solidFill>
                  <a:srgbClr val="231F20"/>
                </a:solidFill>
                <a:latin typeface="Arial"/>
                <a:cs typeface="Arial"/>
              </a:rPr>
              <a:t>Builders</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R</a:t>
            </a:r>
            <a:r>
              <a:rPr sz="1200" spc="10" dirty="0">
                <a:solidFill>
                  <a:srgbClr val="231F20"/>
                </a:solidFill>
                <a:latin typeface="Arial"/>
                <a:cs typeface="Arial"/>
              </a:rPr>
              <a:t>e</a:t>
            </a:r>
            <a:r>
              <a:rPr sz="1200" spc="-10" dirty="0">
                <a:solidFill>
                  <a:srgbClr val="231F20"/>
                </a:solidFill>
                <a:latin typeface="Arial"/>
                <a:cs typeface="Arial"/>
              </a:rPr>
              <a:t>f</a:t>
            </a:r>
            <a:r>
              <a:rPr sz="1200" spc="-5" dirty="0">
                <a:solidFill>
                  <a:srgbClr val="231F20"/>
                </a:solidFill>
                <a:latin typeface="Arial"/>
                <a:cs typeface="Arial"/>
              </a:rPr>
              <a:t>er</a:t>
            </a:r>
            <a:r>
              <a:rPr sz="1200" spc="-15" dirty="0">
                <a:solidFill>
                  <a:srgbClr val="231F20"/>
                </a:solidFill>
                <a:latin typeface="Arial"/>
                <a:cs typeface="Arial"/>
              </a:rPr>
              <a:t>r</a:t>
            </a:r>
            <a:r>
              <a:rPr sz="1200" spc="-20" dirty="0">
                <a:solidFill>
                  <a:srgbClr val="231F20"/>
                </a:solidFill>
                <a:latin typeface="Arial"/>
                <a:cs typeface="Arial"/>
              </a:rPr>
              <a:t>al</a:t>
            </a:r>
            <a:r>
              <a:rPr sz="1200" spc="-35" dirty="0">
                <a:solidFill>
                  <a:srgbClr val="231F20"/>
                </a:solidFill>
                <a:latin typeface="Arial"/>
                <a:cs typeface="Arial"/>
              </a:rPr>
              <a:t> </a:t>
            </a:r>
            <a:r>
              <a:rPr sz="1200" spc="-25" dirty="0">
                <a:solidFill>
                  <a:srgbClr val="231F20"/>
                </a:solidFill>
                <a:latin typeface="Arial"/>
                <a:cs typeface="Arial"/>
              </a:rPr>
              <a:t>Gi</a:t>
            </a:r>
            <a:r>
              <a:rPr sz="1200" spc="-30" dirty="0">
                <a:solidFill>
                  <a:srgbClr val="231F20"/>
                </a:solidFill>
                <a:latin typeface="Arial"/>
                <a:cs typeface="Arial"/>
              </a:rPr>
              <a:t>v</a:t>
            </a:r>
            <a:r>
              <a:rPr sz="1200" spc="5" dirty="0">
                <a:solidFill>
                  <a:srgbClr val="231F20"/>
                </a:solidFill>
                <a:latin typeface="Arial"/>
                <a:cs typeface="Arial"/>
              </a:rPr>
              <a:t>en</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R</a:t>
            </a:r>
            <a:r>
              <a:rPr sz="1200" spc="10" dirty="0">
                <a:solidFill>
                  <a:srgbClr val="231F20"/>
                </a:solidFill>
                <a:latin typeface="Arial"/>
                <a:cs typeface="Arial"/>
              </a:rPr>
              <a:t>e</a:t>
            </a:r>
            <a:r>
              <a:rPr sz="1200" spc="-10" dirty="0">
                <a:solidFill>
                  <a:srgbClr val="231F20"/>
                </a:solidFill>
                <a:latin typeface="Arial"/>
                <a:cs typeface="Arial"/>
              </a:rPr>
              <a:t>f</a:t>
            </a:r>
            <a:r>
              <a:rPr sz="1200" spc="-5" dirty="0">
                <a:solidFill>
                  <a:srgbClr val="231F20"/>
                </a:solidFill>
                <a:latin typeface="Arial"/>
                <a:cs typeface="Arial"/>
              </a:rPr>
              <a:t>er</a:t>
            </a:r>
            <a:r>
              <a:rPr sz="1200" spc="-15" dirty="0">
                <a:solidFill>
                  <a:srgbClr val="231F20"/>
                </a:solidFill>
                <a:latin typeface="Arial"/>
                <a:cs typeface="Arial"/>
              </a:rPr>
              <a:t>r</a:t>
            </a:r>
            <a:r>
              <a:rPr sz="1200" spc="-20" dirty="0">
                <a:solidFill>
                  <a:srgbClr val="231F20"/>
                </a:solidFill>
                <a:latin typeface="Arial"/>
                <a:cs typeface="Arial"/>
              </a:rPr>
              <a:t>al</a:t>
            </a:r>
            <a:r>
              <a:rPr sz="1200" spc="-35" dirty="0">
                <a:solidFill>
                  <a:srgbClr val="231F20"/>
                </a:solidFill>
                <a:latin typeface="Arial"/>
                <a:cs typeface="Arial"/>
              </a:rPr>
              <a:t> </a:t>
            </a:r>
            <a:r>
              <a:rPr sz="1200" spc="-155" dirty="0">
                <a:solidFill>
                  <a:srgbClr val="231F20"/>
                </a:solidFill>
                <a:latin typeface="Arial"/>
                <a:cs typeface="Arial"/>
              </a:rPr>
              <a:t>R</a:t>
            </a:r>
            <a:r>
              <a:rPr sz="1200" spc="10" dirty="0">
                <a:solidFill>
                  <a:srgbClr val="231F20"/>
                </a:solidFill>
                <a:latin typeface="Arial"/>
                <a:cs typeface="Arial"/>
              </a:rPr>
              <a:t>e</a:t>
            </a:r>
            <a:r>
              <a:rPr sz="1200" dirty="0">
                <a:solidFill>
                  <a:srgbClr val="231F20"/>
                </a:solidFill>
                <a:latin typeface="Arial"/>
                <a:cs typeface="Arial"/>
              </a:rPr>
              <a:t>c</a:t>
            </a:r>
            <a:r>
              <a:rPr sz="1200" spc="-15" dirty="0">
                <a:solidFill>
                  <a:srgbClr val="231F20"/>
                </a:solidFill>
                <a:latin typeface="Arial"/>
                <a:cs typeface="Arial"/>
              </a:rPr>
              <a:t>ei</a:t>
            </a:r>
            <a:r>
              <a:rPr sz="1200" spc="-25" dirty="0">
                <a:solidFill>
                  <a:srgbClr val="231F20"/>
                </a:solidFill>
                <a:latin typeface="Arial"/>
                <a:cs typeface="Arial"/>
              </a:rPr>
              <a:t>v</a:t>
            </a:r>
            <a:r>
              <a:rPr sz="1200" spc="5" dirty="0">
                <a:solidFill>
                  <a:srgbClr val="231F20"/>
                </a:solidFill>
                <a:latin typeface="Arial"/>
                <a:cs typeface="Arial"/>
              </a:rPr>
              <a:t>ed</a:t>
            </a:r>
            <a:endParaRPr sz="1200">
              <a:latin typeface="Arial"/>
              <a:cs typeface="Arial"/>
            </a:endParaRPr>
          </a:p>
          <a:p>
            <a:pPr marL="241300" indent="-228600">
              <a:lnSpc>
                <a:spcPct val="100000"/>
              </a:lnSpc>
              <a:spcBef>
                <a:spcPts val="360"/>
              </a:spcBef>
              <a:buChar char="•"/>
              <a:tabLst>
                <a:tab pos="240665" algn="l"/>
                <a:tab pos="241300" algn="l"/>
              </a:tabLst>
            </a:pPr>
            <a:r>
              <a:rPr sz="1200" spc="-15" dirty="0">
                <a:solidFill>
                  <a:srgbClr val="231F20"/>
                </a:solidFill>
                <a:latin typeface="Arial"/>
                <a:cs typeface="Arial"/>
              </a:rPr>
              <a:t>Transaction</a:t>
            </a:r>
            <a:r>
              <a:rPr sz="1200" spc="-60" dirty="0">
                <a:solidFill>
                  <a:srgbClr val="231F20"/>
                </a:solidFill>
                <a:latin typeface="Arial"/>
                <a:cs typeface="Arial"/>
              </a:rPr>
              <a:t> Fee</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F</a:t>
            </a:r>
            <a:r>
              <a:rPr sz="1200" spc="-15" dirty="0">
                <a:solidFill>
                  <a:srgbClr val="231F20"/>
                </a:solidFill>
                <a:latin typeface="Arial"/>
                <a:cs typeface="Arial"/>
              </a:rPr>
              <a:t>ee</a:t>
            </a:r>
            <a:r>
              <a:rPr sz="1200" spc="-35" dirty="0">
                <a:solidFill>
                  <a:srgbClr val="231F20"/>
                </a:solidFill>
                <a:latin typeface="Arial"/>
                <a:cs typeface="Arial"/>
              </a:rPr>
              <a:t> </a:t>
            </a:r>
            <a:r>
              <a:rPr sz="1200" spc="15" dirty="0">
                <a:solidFill>
                  <a:srgbClr val="231F20"/>
                </a:solidFill>
                <a:latin typeface="Arial"/>
                <a:cs typeface="Arial"/>
              </a:rPr>
              <a:t>f</a:t>
            </a:r>
            <a:r>
              <a:rPr sz="1200" spc="35" dirty="0">
                <a:solidFill>
                  <a:srgbClr val="231F20"/>
                </a:solidFill>
                <a:latin typeface="Arial"/>
                <a:cs typeface="Arial"/>
              </a:rPr>
              <a:t>or</a:t>
            </a:r>
            <a:r>
              <a:rPr sz="1200" spc="-35" dirty="0">
                <a:solidFill>
                  <a:srgbClr val="231F20"/>
                </a:solidFill>
                <a:latin typeface="Arial"/>
                <a:cs typeface="Arial"/>
              </a:rPr>
              <a:t> </a:t>
            </a:r>
            <a:r>
              <a:rPr sz="1200" spc="-30" dirty="0">
                <a:solidFill>
                  <a:srgbClr val="231F20"/>
                </a:solidFill>
                <a:latin typeface="Arial"/>
                <a:cs typeface="Arial"/>
              </a:rPr>
              <a:t>Servi</a:t>
            </a:r>
            <a:r>
              <a:rPr sz="1200" spc="-40" dirty="0">
                <a:solidFill>
                  <a:srgbClr val="231F20"/>
                </a:solidFill>
                <a:latin typeface="Arial"/>
                <a:cs typeface="Arial"/>
              </a:rPr>
              <a:t>c</a:t>
            </a:r>
            <a:r>
              <a:rPr sz="1200" spc="-15" dirty="0">
                <a:solidFill>
                  <a:srgbClr val="231F20"/>
                </a:solidFill>
                <a:latin typeface="Arial"/>
                <a:cs typeface="Arial"/>
              </a:rPr>
              <a:t>e</a:t>
            </a:r>
            <a:r>
              <a:rPr sz="1200" spc="-35" dirty="0">
                <a:solidFill>
                  <a:srgbClr val="231F20"/>
                </a:solidFill>
                <a:latin typeface="Arial"/>
                <a:cs typeface="Arial"/>
              </a:rPr>
              <a:t> </a:t>
            </a:r>
            <a:r>
              <a:rPr sz="1200" spc="15" dirty="0">
                <a:solidFill>
                  <a:srgbClr val="231F20"/>
                </a:solidFill>
                <a:latin typeface="Arial"/>
                <a:cs typeface="Arial"/>
              </a:rPr>
              <a:t>(hour</a:t>
            </a:r>
            <a:r>
              <a:rPr sz="1200" dirty="0">
                <a:solidFill>
                  <a:srgbClr val="231F20"/>
                </a:solidFill>
                <a:latin typeface="Arial"/>
                <a:cs typeface="Arial"/>
              </a:rPr>
              <a:t>l</a:t>
            </a:r>
            <a:r>
              <a:rPr sz="1200" spc="-15" dirty="0">
                <a:solidFill>
                  <a:srgbClr val="231F20"/>
                </a:solidFill>
                <a:latin typeface="Arial"/>
                <a:cs typeface="Arial"/>
              </a:rPr>
              <a:t>y</a:t>
            </a:r>
            <a:r>
              <a:rPr sz="1200" spc="-35" dirty="0">
                <a:solidFill>
                  <a:srgbClr val="231F20"/>
                </a:solidFill>
                <a:latin typeface="Arial"/>
                <a:cs typeface="Arial"/>
              </a:rPr>
              <a:t> </a:t>
            </a:r>
            <a:r>
              <a:rPr sz="1200" spc="-5" dirty="0">
                <a:solidFill>
                  <a:srgbClr val="231F20"/>
                </a:solidFill>
                <a:latin typeface="Arial"/>
                <a:cs typeface="Arial"/>
              </a:rPr>
              <a:t>r</a:t>
            </a:r>
            <a:r>
              <a:rPr sz="1200" spc="-70" dirty="0">
                <a:solidFill>
                  <a:srgbClr val="231F20"/>
                </a:solidFill>
                <a:latin typeface="Arial"/>
                <a:cs typeface="Arial"/>
              </a:rPr>
              <a:t>a</a:t>
            </a:r>
            <a:r>
              <a:rPr sz="1200" spc="45" dirty="0">
                <a:solidFill>
                  <a:srgbClr val="231F20"/>
                </a:solidFill>
                <a:latin typeface="Arial"/>
                <a:cs typeface="Arial"/>
              </a:rPr>
              <a:t>t</a:t>
            </a:r>
            <a:r>
              <a:rPr sz="1200" spc="-50" dirty="0">
                <a:solidFill>
                  <a:srgbClr val="231F20"/>
                </a:solidFill>
                <a:latin typeface="Arial"/>
                <a:cs typeface="Arial"/>
              </a:rPr>
              <a:t>e)</a:t>
            </a:r>
            <a:endParaRPr sz="1200">
              <a:latin typeface="Arial"/>
              <a:cs typeface="Arial"/>
            </a:endParaRPr>
          </a:p>
        </p:txBody>
      </p:sp>
      <p:sp>
        <p:nvSpPr>
          <p:cNvPr id="29" name="object 29"/>
          <p:cNvSpPr txBox="1"/>
          <p:nvPr/>
        </p:nvSpPr>
        <p:spPr>
          <a:xfrm>
            <a:off x="4300220" y="4737100"/>
            <a:ext cx="2133600" cy="208279"/>
          </a:xfrm>
          <a:prstGeom prst="rect">
            <a:avLst/>
          </a:prstGeom>
        </p:spPr>
        <p:txBody>
          <a:bodyPr vert="horz" wrap="square" lIns="0" tIns="12700" rIns="0" bIns="0" rtlCol="0">
            <a:spAutoFit/>
          </a:bodyPr>
          <a:lstStyle/>
          <a:p>
            <a:pPr marL="12700">
              <a:lnSpc>
                <a:spcPct val="100000"/>
              </a:lnSpc>
              <a:spcBef>
                <a:spcPts val="100"/>
              </a:spcBef>
              <a:tabLst>
                <a:tab pos="1920875" algn="l"/>
              </a:tabLst>
            </a:pPr>
            <a:r>
              <a:rPr sz="1200" spc="-40"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spc="55" dirty="0">
                <a:solidFill>
                  <a:srgbClr val="231F20"/>
                </a:solidFill>
                <a:latin typeface="Arial"/>
                <a:cs typeface="Arial"/>
              </a:rPr>
              <a:t>/hr</a:t>
            </a:r>
            <a:endParaRPr sz="1200">
              <a:latin typeface="Arial"/>
              <a:cs typeface="Arial"/>
            </a:endParaRPr>
          </a:p>
        </p:txBody>
      </p:sp>
      <p:grpSp>
        <p:nvGrpSpPr>
          <p:cNvPr id="30" name="object 30"/>
          <p:cNvGrpSpPr/>
          <p:nvPr/>
        </p:nvGrpSpPr>
        <p:grpSpPr>
          <a:xfrm>
            <a:off x="914400" y="1358900"/>
            <a:ext cx="5943600" cy="6172200"/>
            <a:chOff x="914400" y="1358900"/>
            <a:chExt cx="5943600" cy="6172200"/>
          </a:xfrm>
        </p:grpSpPr>
        <p:sp>
          <p:nvSpPr>
            <p:cNvPr id="31" name="object 31"/>
            <p:cNvSpPr/>
            <p:nvPr/>
          </p:nvSpPr>
          <p:spPr>
            <a:xfrm>
              <a:off x="920750" y="1365250"/>
              <a:ext cx="5930900" cy="6159500"/>
            </a:xfrm>
            <a:custGeom>
              <a:avLst/>
              <a:gdLst/>
              <a:ahLst/>
              <a:cxnLst/>
              <a:rect l="l" t="t" r="r" b="b"/>
              <a:pathLst>
                <a:path w="5930900" h="6159500">
                  <a:moveTo>
                    <a:pt x="222250" y="0"/>
                  </a:moveTo>
                  <a:lnTo>
                    <a:pt x="177513" y="4523"/>
                  </a:lnTo>
                  <a:lnTo>
                    <a:pt x="135820" y="17492"/>
                  </a:lnTo>
                  <a:lnTo>
                    <a:pt x="98071" y="38006"/>
                  </a:lnTo>
                  <a:lnTo>
                    <a:pt x="65166" y="65166"/>
                  </a:lnTo>
                  <a:lnTo>
                    <a:pt x="38006" y="98071"/>
                  </a:lnTo>
                  <a:lnTo>
                    <a:pt x="17492" y="135820"/>
                  </a:lnTo>
                  <a:lnTo>
                    <a:pt x="4523" y="177513"/>
                  </a:lnTo>
                  <a:lnTo>
                    <a:pt x="0" y="222250"/>
                  </a:lnTo>
                  <a:lnTo>
                    <a:pt x="0" y="5937250"/>
                  </a:lnTo>
                  <a:lnTo>
                    <a:pt x="4523" y="5981986"/>
                  </a:lnTo>
                  <a:lnTo>
                    <a:pt x="17492" y="6023679"/>
                  </a:lnTo>
                  <a:lnTo>
                    <a:pt x="38006" y="6061428"/>
                  </a:lnTo>
                  <a:lnTo>
                    <a:pt x="65166" y="6094333"/>
                  </a:lnTo>
                  <a:lnTo>
                    <a:pt x="98071" y="6121493"/>
                  </a:lnTo>
                  <a:lnTo>
                    <a:pt x="135820" y="6142007"/>
                  </a:lnTo>
                  <a:lnTo>
                    <a:pt x="177513" y="6154976"/>
                  </a:lnTo>
                  <a:lnTo>
                    <a:pt x="222250" y="6159500"/>
                  </a:lnTo>
                  <a:lnTo>
                    <a:pt x="5708650" y="6159500"/>
                  </a:lnTo>
                  <a:lnTo>
                    <a:pt x="5753386" y="6154976"/>
                  </a:lnTo>
                  <a:lnTo>
                    <a:pt x="5795079" y="6142007"/>
                  </a:lnTo>
                  <a:lnTo>
                    <a:pt x="5832828" y="6121493"/>
                  </a:lnTo>
                  <a:lnTo>
                    <a:pt x="5865733" y="6094333"/>
                  </a:lnTo>
                  <a:lnTo>
                    <a:pt x="5892893" y="6061428"/>
                  </a:lnTo>
                  <a:lnTo>
                    <a:pt x="5913407" y="6023679"/>
                  </a:lnTo>
                  <a:lnTo>
                    <a:pt x="5926376" y="5981986"/>
                  </a:lnTo>
                  <a:lnTo>
                    <a:pt x="5930900" y="5937250"/>
                  </a:lnTo>
                  <a:lnTo>
                    <a:pt x="5930900" y="222250"/>
                  </a:lnTo>
                  <a:lnTo>
                    <a:pt x="5926376" y="177513"/>
                  </a:lnTo>
                  <a:lnTo>
                    <a:pt x="5913407" y="135820"/>
                  </a:lnTo>
                  <a:lnTo>
                    <a:pt x="5892893" y="98071"/>
                  </a:lnTo>
                  <a:lnTo>
                    <a:pt x="5865733" y="65166"/>
                  </a:lnTo>
                  <a:lnTo>
                    <a:pt x="5832828" y="38006"/>
                  </a:lnTo>
                  <a:lnTo>
                    <a:pt x="5795079" y="17492"/>
                  </a:lnTo>
                  <a:lnTo>
                    <a:pt x="5753386" y="4523"/>
                  </a:lnTo>
                  <a:lnTo>
                    <a:pt x="5708650" y="0"/>
                  </a:lnTo>
                  <a:lnTo>
                    <a:pt x="222250" y="0"/>
                  </a:lnTo>
                  <a:close/>
                </a:path>
              </a:pathLst>
            </a:custGeom>
            <a:ln w="12700">
              <a:solidFill>
                <a:srgbClr val="0054A4"/>
              </a:solidFill>
            </a:ln>
          </p:spPr>
          <p:txBody>
            <a:bodyPr wrap="square" lIns="0" tIns="0" rIns="0" bIns="0" rtlCol="0"/>
            <a:lstStyle/>
            <a:p>
              <a:endParaRPr/>
            </a:p>
          </p:txBody>
        </p:sp>
        <p:sp>
          <p:nvSpPr>
            <p:cNvPr id="32" name="object 32"/>
            <p:cNvSpPr/>
            <p:nvPr/>
          </p:nvSpPr>
          <p:spPr>
            <a:xfrm>
              <a:off x="914400" y="5124450"/>
              <a:ext cx="5943600" cy="0"/>
            </a:xfrm>
            <a:custGeom>
              <a:avLst/>
              <a:gdLst/>
              <a:ahLst/>
              <a:cxnLst/>
              <a:rect l="l" t="t" r="r" b="b"/>
              <a:pathLst>
                <a:path w="5943600">
                  <a:moveTo>
                    <a:pt x="0" y="0"/>
                  </a:moveTo>
                  <a:lnTo>
                    <a:pt x="5943600" y="0"/>
                  </a:lnTo>
                </a:path>
              </a:pathLst>
            </a:custGeom>
            <a:ln w="12700">
              <a:solidFill>
                <a:srgbClr val="0054A4"/>
              </a:solidFill>
            </a:ln>
          </p:spPr>
          <p:txBody>
            <a:bodyPr wrap="square" lIns="0" tIns="0" rIns="0" bIns="0" rtlCol="0"/>
            <a:lstStyle/>
            <a:p>
              <a:endParaRPr/>
            </a:p>
          </p:txBody>
        </p:sp>
        <p:sp>
          <p:nvSpPr>
            <p:cNvPr id="33" name="object 33"/>
            <p:cNvSpPr/>
            <p:nvPr/>
          </p:nvSpPr>
          <p:spPr>
            <a:xfrm>
              <a:off x="4312920" y="57175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4" name="object 34"/>
            <p:cNvSpPr/>
            <p:nvPr/>
          </p:nvSpPr>
          <p:spPr>
            <a:xfrm>
              <a:off x="4312920" y="59461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5" name="object 35"/>
            <p:cNvSpPr/>
            <p:nvPr/>
          </p:nvSpPr>
          <p:spPr>
            <a:xfrm>
              <a:off x="4312920" y="61747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6" name="object 36"/>
            <p:cNvSpPr/>
            <p:nvPr/>
          </p:nvSpPr>
          <p:spPr>
            <a:xfrm>
              <a:off x="4312920" y="64033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7" name="object 37"/>
            <p:cNvSpPr/>
            <p:nvPr/>
          </p:nvSpPr>
          <p:spPr>
            <a:xfrm>
              <a:off x="4312920" y="66319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8" name="object 38"/>
            <p:cNvSpPr/>
            <p:nvPr/>
          </p:nvSpPr>
          <p:spPr>
            <a:xfrm>
              <a:off x="4312920" y="68605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sp>
          <p:nvSpPr>
            <p:cNvPr id="39" name="object 39"/>
            <p:cNvSpPr/>
            <p:nvPr/>
          </p:nvSpPr>
          <p:spPr>
            <a:xfrm>
              <a:off x="4312920" y="7089138"/>
              <a:ext cx="1905000" cy="0"/>
            </a:xfrm>
            <a:custGeom>
              <a:avLst/>
              <a:gdLst/>
              <a:ahLst/>
              <a:cxnLst/>
              <a:rect l="l" t="t" r="r" b="b"/>
              <a:pathLst>
                <a:path w="1905000">
                  <a:moveTo>
                    <a:pt x="0" y="0"/>
                  </a:moveTo>
                  <a:lnTo>
                    <a:pt x="1905000" y="0"/>
                  </a:lnTo>
                </a:path>
              </a:pathLst>
            </a:custGeom>
            <a:ln w="7620">
              <a:solidFill>
                <a:srgbClr val="231F20"/>
              </a:solidFill>
            </a:ln>
          </p:spPr>
          <p:txBody>
            <a:bodyPr wrap="square" lIns="0" tIns="0" rIns="0" bIns="0" rtlCol="0"/>
            <a:lstStyle/>
            <a:p>
              <a:endParaRPr/>
            </a:p>
          </p:txBody>
        </p:sp>
      </p:grpSp>
      <p:sp>
        <p:nvSpPr>
          <p:cNvPr id="40" name="object 40"/>
          <p:cNvSpPr txBox="1"/>
          <p:nvPr/>
        </p:nvSpPr>
        <p:spPr>
          <a:xfrm>
            <a:off x="1099819" y="5308600"/>
            <a:ext cx="154686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231F20"/>
                </a:solidFill>
                <a:latin typeface="Lucida Sans"/>
                <a:cs typeface="Lucida Sans"/>
              </a:rPr>
              <a:t>BUYER</a:t>
            </a:r>
            <a:r>
              <a:rPr sz="1200" b="1" spc="-85" dirty="0">
                <a:solidFill>
                  <a:srgbClr val="231F20"/>
                </a:solidFill>
                <a:latin typeface="Lucida Sans"/>
                <a:cs typeface="Lucida Sans"/>
              </a:rPr>
              <a:t> </a:t>
            </a:r>
            <a:r>
              <a:rPr sz="1200" b="1" spc="-50" dirty="0">
                <a:solidFill>
                  <a:srgbClr val="231F20"/>
                </a:solidFill>
                <a:latin typeface="Lucida Sans"/>
                <a:cs typeface="Lucida Sans"/>
              </a:rPr>
              <a:t>DE</a:t>
            </a:r>
            <a:r>
              <a:rPr sz="1200" b="1" spc="-95" dirty="0">
                <a:solidFill>
                  <a:srgbClr val="231F20"/>
                </a:solidFill>
                <a:latin typeface="Lucida Sans"/>
                <a:cs typeface="Lucida Sans"/>
              </a:rPr>
              <a:t>P</a:t>
            </a:r>
            <a:r>
              <a:rPr sz="1200" b="1" spc="-105" dirty="0">
                <a:solidFill>
                  <a:srgbClr val="231F20"/>
                </a:solidFill>
                <a:latin typeface="Lucida Sans"/>
                <a:cs typeface="Lucida Sans"/>
              </a:rPr>
              <a:t>A</a:t>
            </a:r>
            <a:r>
              <a:rPr sz="1200" b="1" spc="-130" dirty="0">
                <a:solidFill>
                  <a:srgbClr val="231F20"/>
                </a:solidFill>
                <a:latin typeface="Lucida Sans"/>
                <a:cs typeface="Lucida Sans"/>
              </a:rPr>
              <a:t>R</a:t>
            </a:r>
            <a:r>
              <a:rPr sz="1200" b="1" spc="-120" dirty="0">
                <a:solidFill>
                  <a:srgbClr val="231F20"/>
                </a:solidFill>
                <a:latin typeface="Lucida Sans"/>
                <a:cs typeface="Lucida Sans"/>
              </a:rPr>
              <a:t>T</a:t>
            </a:r>
            <a:r>
              <a:rPr sz="1200" b="1" spc="-65" dirty="0">
                <a:solidFill>
                  <a:srgbClr val="231F20"/>
                </a:solidFill>
                <a:latin typeface="Lucida Sans"/>
                <a:cs typeface="Lucida Sans"/>
              </a:rPr>
              <a:t>MEN</a:t>
            </a:r>
            <a:r>
              <a:rPr sz="1200" b="1" spc="-135" dirty="0">
                <a:solidFill>
                  <a:srgbClr val="231F20"/>
                </a:solidFill>
                <a:latin typeface="Lucida Sans"/>
                <a:cs typeface="Lucida Sans"/>
              </a:rPr>
              <a:t>T</a:t>
            </a:r>
            <a:r>
              <a:rPr sz="1200" b="1" spc="-5" dirty="0">
                <a:solidFill>
                  <a:srgbClr val="231F20"/>
                </a:solidFill>
                <a:latin typeface="Lucida Sans"/>
                <a:cs typeface="Lucida Sans"/>
              </a:rPr>
              <a:t>:</a:t>
            </a:r>
            <a:endParaRPr sz="1200">
              <a:latin typeface="Lucida Sans"/>
              <a:cs typeface="Lucida Sans"/>
            </a:endParaRPr>
          </a:p>
        </p:txBody>
      </p:sp>
      <p:sp>
        <p:nvSpPr>
          <p:cNvPr id="51" name="object 51"/>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69</a:t>
            </a:fld>
            <a:endParaRPr spc="135" dirty="0"/>
          </a:p>
        </p:txBody>
      </p:sp>
      <p:sp>
        <p:nvSpPr>
          <p:cNvPr id="41" name="object 41"/>
          <p:cNvSpPr txBox="1"/>
          <p:nvPr/>
        </p:nvSpPr>
        <p:spPr>
          <a:xfrm>
            <a:off x="6205220" y="55372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2" name="object 42"/>
          <p:cNvSpPr txBox="1"/>
          <p:nvPr/>
        </p:nvSpPr>
        <p:spPr>
          <a:xfrm>
            <a:off x="6205220" y="57658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3" name="object 43"/>
          <p:cNvSpPr txBox="1"/>
          <p:nvPr/>
        </p:nvSpPr>
        <p:spPr>
          <a:xfrm>
            <a:off x="6205220" y="59944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4" name="object 44"/>
          <p:cNvSpPr txBox="1"/>
          <p:nvPr/>
        </p:nvSpPr>
        <p:spPr>
          <a:xfrm>
            <a:off x="6205220" y="62230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5" name="object 45"/>
          <p:cNvSpPr txBox="1"/>
          <p:nvPr/>
        </p:nvSpPr>
        <p:spPr>
          <a:xfrm>
            <a:off x="6205220" y="64516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6" name="object 46"/>
          <p:cNvSpPr txBox="1"/>
          <p:nvPr/>
        </p:nvSpPr>
        <p:spPr>
          <a:xfrm>
            <a:off x="6205220" y="66802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7" name="object 47"/>
          <p:cNvSpPr txBox="1"/>
          <p:nvPr/>
        </p:nvSpPr>
        <p:spPr>
          <a:xfrm>
            <a:off x="6205220" y="6908800"/>
            <a:ext cx="135255" cy="208279"/>
          </a:xfrm>
          <a:prstGeom prst="rect">
            <a:avLst/>
          </a:prstGeom>
        </p:spPr>
        <p:txBody>
          <a:bodyPr vert="horz" wrap="square" lIns="0" tIns="12700" rIns="0" bIns="0" rtlCol="0">
            <a:spAutoFit/>
          </a:bodyPr>
          <a:lstStyle/>
          <a:p>
            <a:pPr marL="12700">
              <a:lnSpc>
                <a:spcPct val="100000"/>
              </a:lnSpc>
              <a:spcBef>
                <a:spcPts val="100"/>
              </a:spcBef>
            </a:pPr>
            <a:r>
              <a:rPr sz="1200" spc="-210" dirty="0">
                <a:solidFill>
                  <a:srgbClr val="231F20"/>
                </a:solidFill>
                <a:latin typeface="Arial"/>
                <a:cs typeface="Arial"/>
              </a:rPr>
              <a:t>%</a:t>
            </a:r>
            <a:endParaRPr sz="1200">
              <a:latin typeface="Arial"/>
              <a:cs typeface="Arial"/>
            </a:endParaRPr>
          </a:p>
        </p:txBody>
      </p:sp>
      <p:sp>
        <p:nvSpPr>
          <p:cNvPr id="48" name="object 48"/>
          <p:cNvSpPr txBox="1"/>
          <p:nvPr/>
        </p:nvSpPr>
        <p:spPr>
          <a:xfrm>
            <a:off x="1328419" y="5491479"/>
            <a:ext cx="2653665" cy="1854200"/>
          </a:xfrm>
          <a:prstGeom prst="rect">
            <a:avLst/>
          </a:prstGeom>
        </p:spPr>
        <p:txBody>
          <a:bodyPr vert="horz" wrap="square" lIns="0" tIns="58419" rIns="0" bIns="0" rtlCol="0">
            <a:spAutoFit/>
          </a:bodyPr>
          <a:lstStyle/>
          <a:p>
            <a:pPr marL="241300" indent="-228600">
              <a:lnSpc>
                <a:spcPct val="100000"/>
              </a:lnSpc>
              <a:spcBef>
                <a:spcPts val="459"/>
              </a:spcBef>
              <a:buChar char="•"/>
              <a:tabLst>
                <a:tab pos="240665" algn="l"/>
                <a:tab pos="241300" algn="l"/>
                <a:tab pos="2595245" algn="l"/>
              </a:tabLst>
            </a:pPr>
            <a:r>
              <a:rPr sz="1200" spc="-180" dirty="0">
                <a:solidFill>
                  <a:srgbClr val="231F20"/>
                </a:solidFill>
                <a:latin typeface="Arial"/>
                <a:cs typeface="Arial"/>
              </a:rPr>
              <a:t>S</a:t>
            </a:r>
            <a:r>
              <a:rPr sz="1200" spc="20" dirty="0">
                <a:solidFill>
                  <a:srgbClr val="231F20"/>
                </a:solidFill>
                <a:latin typeface="Arial"/>
                <a:cs typeface="Arial"/>
              </a:rPr>
              <a:t>mall</a:t>
            </a:r>
            <a:r>
              <a:rPr sz="1200" spc="-35" dirty="0">
                <a:solidFill>
                  <a:srgbClr val="231F20"/>
                </a:solidFill>
                <a:latin typeface="Arial"/>
                <a:cs typeface="Arial"/>
              </a:rPr>
              <a:t> </a:t>
            </a:r>
            <a:r>
              <a:rPr sz="1200" spc="-20" dirty="0">
                <a:solidFill>
                  <a:srgbClr val="231F20"/>
                </a:solidFill>
                <a:latin typeface="Arial"/>
                <a:cs typeface="Arial"/>
              </a:rPr>
              <a:t>Buy</a:t>
            </a:r>
            <a:r>
              <a:rPr sz="1200" spc="-10" dirty="0">
                <a:solidFill>
                  <a:srgbClr val="231F20"/>
                </a:solidFill>
                <a:latin typeface="Arial"/>
                <a:cs typeface="Arial"/>
              </a:rPr>
              <a:t>er</a:t>
            </a:r>
            <a:r>
              <a:rPr sz="1200" spc="-85" dirty="0">
                <a:solidFill>
                  <a:srgbClr val="231F20"/>
                </a:solidFill>
                <a:latin typeface="Arial"/>
                <a:cs typeface="Arial"/>
              </a:rPr>
              <a:t>s</a:t>
            </a:r>
            <a:r>
              <a:rPr sz="1200" spc="-35" dirty="0">
                <a:solidFill>
                  <a:srgbClr val="231F20"/>
                </a:solidFill>
                <a:latin typeface="Arial"/>
                <a:cs typeface="Arial"/>
              </a:rPr>
              <a:t> </a:t>
            </a:r>
            <a:r>
              <a:rPr sz="1200" spc="-65"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u="sng" dirty="0">
                <a:solidFill>
                  <a:srgbClr val="231F20"/>
                </a:solidFill>
                <a:uFill>
                  <a:solidFill>
                    <a:srgbClr val="231F20"/>
                  </a:solidFill>
                </a:uFill>
                <a:latin typeface="Arial"/>
                <a:cs typeface="Arial"/>
              </a:rPr>
              <a:t>	</a:t>
            </a:r>
            <a:r>
              <a:rPr sz="1200" spc="-85" dirty="0">
                <a:solidFill>
                  <a:srgbClr val="231F20"/>
                </a:solidFill>
                <a:latin typeface="Arial"/>
                <a:cs typeface="Arial"/>
              </a:rPr>
              <a:t>)</a:t>
            </a:r>
            <a:endParaRPr sz="1200">
              <a:latin typeface="Arial"/>
              <a:cs typeface="Arial"/>
            </a:endParaRPr>
          </a:p>
          <a:p>
            <a:pPr marL="241300" indent="-228600">
              <a:lnSpc>
                <a:spcPct val="100000"/>
              </a:lnSpc>
              <a:spcBef>
                <a:spcPts val="360"/>
              </a:spcBef>
              <a:buChar char="•"/>
              <a:tabLst>
                <a:tab pos="240665" algn="l"/>
                <a:tab pos="241300" algn="l"/>
                <a:tab pos="2599690" algn="l"/>
              </a:tabLst>
            </a:pPr>
            <a:r>
              <a:rPr sz="1200" spc="-50" dirty="0">
                <a:solidFill>
                  <a:srgbClr val="231F20"/>
                </a:solidFill>
                <a:latin typeface="Arial"/>
                <a:cs typeface="Arial"/>
              </a:rPr>
              <a:t>La</a:t>
            </a:r>
            <a:r>
              <a:rPr sz="1200" spc="-45" dirty="0">
                <a:solidFill>
                  <a:srgbClr val="231F20"/>
                </a:solidFill>
                <a:latin typeface="Arial"/>
                <a:cs typeface="Arial"/>
              </a:rPr>
              <a:t>r</a:t>
            </a:r>
            <a:r>
              <a:rPr sz="1200" dirty="0">
                <a:solidFill>
                  <a:srgbClr val="231F20"/>
                </a:solidFill>
                <a:latin typeface="Arial"/>
                <a:cs typeface="Arial"/>
              </a:rPr>
              <a:t>ge</a:t>
            </a:r>
            <a:r>
              <a:rPr sz="1200" spc="-35" dirty="0">
                <a:solidFill>
                  <a:srgbClr val="231F20"/>
                </a:solidFill>
                <a:latin typeface="Arial"/>
                <a:cs typeface="Arial"/>
              </a:rPr>
              <a:t> </a:t>
            </a:r>
            <a:r>
              <a:rPr sz="1200" spc="-20" dirty="0">
                <a:solidFill>
                  <a:srgbClr val="231F20"/>
                </a:solidFill>
                <a:latin typeface="Arial"/>
                <a:cs typeface="Arial"/>
              </a:rPr>
              <a:t>Buy</a:t>
            </a:r>
            <a:r>
              <a:rPr sz="1200" spc="-10" dirty="0">
                <a:solidFill>
                  <a:srgbClr val="231F20"/>
                </a:solidFill>
                <a:latin typeface="Arial"/>
                <a:cs typeface="Arial"/>
              </a:rPr>
              <a:t>er</a:t>
            </a:r>
            <a:r>
              <a:rPr sz="1200" spc="-85" dirty="0">
                <a:solidFill>
                  <a:srgbClr val="231F20"/>
                </a:solidFill>
                <a:latin typeface="Arial"/>
                <a:cs typeface="Arial"/>
              </a:rPr>
              <a:t>s</a:t>
            </a:r>
            <a:r>
              <a:rPr sz="1200" spc="-35" dirty="0">
                <a:solidFill>
                  <a:srgbClr val="231F20"/>
                </a:solidFill>
                <a:latin typeface="Arial"/>
                <a:cs typeface="Arial"/>
              </a:rPr>
              <a:t> </a:t>
            </a:r>
            <a:r>
              <a:rPr sz="1200" spc="-50" dirty="0">
                <a:solidFill>
                  <a:srgbClr val="231F20"/>
                </a:solidFill>
                <a:latin typeface="Arial"/>
                <a:cs typeface="Arial"/>
              </a:rPr>
              <a:t>(</a:t>
            </a:r>
            <a:r>
              <a:rPr sz="1200" spc="-85"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u="sng" dirty="0">
                <a:solidFill>
                  <a:srgbClr val="231F20"/>
                </a:solidFill>
                <a:uFill>
                  <a:solidFill>
                    <a:srgbClr val="231F20"/>
                  </a:solidFill>
                </a:uFill>
                <a:latin typeface="Arial"/>
                <a:cs typeface="Arial"/>
              </a:rPr>
              <a:t>	</a:t>
            </a:r>
            <a:r>
              <a:rPr sz="1200" spc="-85" dirty="0">
                <a:solidFill>
                  <a:srgbClr val="231F20"/>
                </a:solidFill>
                <a:latin typeface="Arial"/>
                <a:cs typeface="Arial"/>
              </a:rPr>
              <a:t>)</a:t>
            </a:r>
            <a:endParaRPr sz="1200">
              <a:latin typeface="Arial"/>
              <a:cs typeface="Arial"/>
            </a:endParaRPr>
          </a:p>
          <a:p>
            <a:pPr marL="241300" indent="-228600">
              <a:lnSpc>
                <a:spcPct val="100000"/>
              </a:lnSpc>
              <a:spcBef>
                <a:spcPts val="360"/>
              </a:spcBef>
              <a:buChar char="•"/>
              <a:tabLst>
                <a:tab pos="240665" algn="l"/>
                <a:tab pos="241300" algn="l"/>
              </a:tabLst>
            </a:pPr>
            <a:r>
              <a:rPr sz="1200" spc="5" dirty="0">
                <a:solidFill>
                  <a:srgbClr val="231F20"/>
                </a:solidFill>
                <a:latin typeface="Arial"/>
                <a:cs typeface="Arial"/>
              </a:rPr>
              <a:t>Doubles</a:t>
            </a:r>
            <a:r>
              <a:rPr sz="1200" spc="-40" dirty="0">
                <a:solidFill>
                  <a:srgbClr val="231F20"/>
                </a:solidFill>
                <a:latin typeface="Arial"/>
                <a:cs typeface="Arial"/>
              </a:rPr>
              <a:t> </a:t>
            </a:r>
            <a:r>
              <a:rPr sz="1200" spc="-20" dirty="0">
                <a:solidFill>
                  <a:srgbClr val="231F20"/>
                </a:solidFill>
                <a:latin typeface="Arial"/>
                <a:cs typeface="Arial"/>
              </a:rPr>
              <a:t>(seller</a:t>
            </a:r>
            <a:r>
              <a:rPr sz="1200" spc="-40" dirty="0">
                <a:solidFill>
                  <a:srgbClr val="231F20"/>
                </a:solidFill>
                <a:latin typeface="Arial"/>
                <a:cs typeface="Arial"/>
              </a:rPr>
              <a:t> </a:t>
            </a:r>
            <a:r>
              <a:rPr sz="1200" spc="-45" dirty="0">
                <a:solidFill>
                  <a:srgbClr val="231F20"/>
                </a:solidFill>
                <a:latin typeface="Arial"/>
                <a:cs typeface="Arial"/>
              </a:rPr>
              <a:t>is</a:t>
            </a:r>
            <a:r>
              <a:rPr sz="1200" spc="-35" dirty="0">
                <a:solidFill>
                  <a:srgbClr val="231F20"/>
                </a:solidFill>
                <a:latin typeface="Arial"/>
                <a:cs typeface="Arial"/>
              </a:rPr>
              <a:t> </a:t>
            </a:r>
            <a:r>
              <a:rPr sz="1200" spc="-15" dirty="0">
                <a:solidFill>
                  <a:srgbClr val="231F20"/>
                </a:solidFill>
                <a:latin typeface="Arial"/>
                <a:cs typeface="Arial"/>
              </a:rPr>
              <a:t>also</a:t>
            </a:r>
            <a:r>
              <a:rPr sz="1200" spc="-40" dirty="0">
                <a:solidFill>
                  <a:srgbClr val="231F20"/>
                </a:solidFill>
                <a:latin typeface="Arial"/>
                <a:cs typeface="Arial"/>
              </a:rPr>
              <a:t> </a:t>
            </a:r>
            <a:r>
              <a:rPr sz="1200" dirty="0">
                <a:solidFill>
                  <a:srgbClr val="231F20"/>
                </a:solidFill>
                <a:latin typeface="Arial"/>
                <a:cs typeface="Arial"/>
              </a:rPr>
              <a:t>buying)</a:t>
            </a:r>
            <a:endParaRPr sz="1200">
              <a:latin typeface="Arial"/>
              <a:cs typeface="Arial"/>
            </a:endParaRPr>
          </a:p>
          <a:p>
            <a:pPr marL="241300" indent="-228600">
              <a:lnSpc>
                <a:spcPct val="100000"/>
              </a:lnSpc>
              <a:spcBef>
                <a:spcPts val="360"/>
              </a:spcBef>
              <a:buChar char="•"/>
              <a:tabLst>
                <a:tab pos="240665" algn="l"/>
                <a:tab pos="241300" algn="l"/>
              </a:tabLst>
            </a:pPr>
            <a:r>
              <a:rPr sz="1200" spc="-5" dirty="0">
                <a:solidFill>
                  <a:srgbClr val="231F20"/>
                </a:solidFill>
                <a:latin typeface="Arial"/>
                <a:cs typeface="Arial"/>
              </a:rPr>
              <a:t>Investor</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R</a:t>
            </a:r>
            <a:r>
              <a:rPr sz="1200" spc="10" dirty="0">
                <a:solidFill>
                  <a:srgbClr val="231F20"/>
                </a:solidFill>
                <a:latin typeface="Arial"/>
                <a:cs typeface="Arial"/>
              </a:rPr>
              <a:t>e</a:t>
            </a:r>
            <a:r>
              <a:rPr sz="1200" spc="-10" dirty="0">
                <a:solidFill>
                  <a:srgbClr val="231F20"/>
                </a:solidFill>
                <a:latin typeface="Arial"/>
                <a:cs typeface="Arial"/>
              </a:rPr>
              <a:t>f</a:t>
            </a:r>
            <a:r>
              <a:rPr sz="1200" spc="-5" dirty="0">
                <a:solidFill>
                  <a:srgbClr val="231F20"/>
                </a:solidFill>
                <a:latin typeface="Arial"/>
                <a:cs typeface="Arial"/>
              </a:rPr>
              <a:t>er</a:t>
            </a:r>
            <a:r>
              <a:rPr sz="1200" spc="-15" dirty="0">
                <a:solidFill>
                  <a:srgbClr val="231F20"/>
                </a:solidFill>
                <a:latin typeface="Arial"/>
                <a:cs typeface="Arial"/>
              </a:rPr>
              <a:t>r</a:t>
            </a:r>
            <a:r>
              <a:rPr sz="1200" spc="-20" dirty="0">
                <a:solidFill>
                  <a:srgbClr val="231F20"/>
                </a:solidFill>
                <a:latin typeface="Arial"/>
                <a:cs typeface="Arial"/>
              </a:rPr>
              <a:t>al</a:t>
            </a:r>
            <a:r>
              <a:rPr sz="1200" spc="-35" dirty="0">
                <a:solidFill>
                  <a:srgbClr val="231F20"/>
                </a:solidFill>
                <a:latin typeface="Arial"/>
                <a:cs typeface="Arial"/>
              </a:rPr>
              <a:t> </a:t>
            </a:r>
            <a:r>
              <a:rPr sz="1200" spc="-25" dirty="0">
                <a:solidFill>
                  <a:srgbClr val="231F20"/>
                </a:solidFill>
                <a:latin typeface="Arial"/>
                <a:cs typeface="Arial"/>
              </a:rPr>
              <a:t>Gi</a:t>
            </a:r>
            <a:r>
              <a:rPr sz="1200" spc="-30" dirty="0">
                <a:solidFill>
                  <a:srgbClr val="231F20"/>
                </a:solidFill>
                <a:latin typeface="Arial"/>
                <a:cs typeface="Arial"/>
              </a:rPr>
              <a:t>v</a:t>
            </a:r>
            <a:r>
              <a:rPr sz="1200" spc="5" dirty="0">
                <a:solidFill>
                  <a:srgbClr val="231F20"/>
                </a:solidFill>
                <a:latin typeface="Arial"/>
                <a:cs typeface="Arial"/>
              </a:rPr>
              <a:t>en</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R</a:t>
            </a:r>
            <a:r>
              <a:rPr sz="1200" spc="10" dirty="0">
                <a:solidFill>
                  <a:srgbClr val="231F20"/>
                </a:solidFill>
                <a:latin typeface="Arial"/>
                <a:cs typeface="Arial"/>
              </a:rPr>
              <a:t>e</a:t>
            </a:r>
            <a:r>
              <a:rPr sz="1200" spc="-10" dirty="0">
                <a:solidFill>
                  <a:srgbClr val="231F20"/>
                </a:solidFill>
                <a:latin typeface="Arial"/>
                <a:cs typeface="Arial"/>
              </a:rPr>
              <a:t>f</a:t>
            </a:r>
            <a:r>
              <a:rPr sz="1200" spc="-5" dirty="0">
                <a:solidFill>
                  <a:srgbClr val="231F20"/>
                </a:solidFill>
                <a:latin typeface="Arial"/>
                <a:cs typeface="Arial"/>
              </a:rPr>
              <a:t>er</a:t>
            </a:r>
            <a:r>
              <a:rPr sz="1200" spc="-15" dirty="0">
                <a:solidFill>
                  <a:srgbClr val="231F20"/>
                </a:solidFill>
                <a:latin typeface="Arial"/>
                <a:cs typeface="Arial"/>
              </a:rPr>
              <a:t>r</a:t>
            </a:r>
            <a:r>
              <a:rPr sz="1200" spc="-20" dirty="0">
                <a:solidFill>
                  <a:srgbClr val="231F20"/>
                </a:solidFill>
                <a:latin typeface="Arial"/>
                <a:cs typeface="Arial"/>
              </a:rPr>
              <a:t>al</a:t>
            </a:r>
            <a:r>
              <a:rPr sz="1200" spc="-35" dirty="0">
                <a:solidFill>
                  <a:srgbClr val="231F20"/>
                </a:solidFill>
                <a:latin typeface="Arial"/>
                <a:cs typeface="Arial"/>
              </a:rPr>
              <a:t> </a:t>
            </a:r>
            <a:r>
              <a:rPr sz="1200" spc="-155" dirty="0">
                <a:solidFill>
                  <a:srgbClr val="231F20"/>
                </a:solidFill>
                <a:latin typeface="Arial"/>
                <a:cs typeface="Arial"/>
              </a:rPr>
              <a:t>R</a:t>
            </a:r>
            <a:r>
              <a:rPr sz="1200" spc="10" dirty="0">
                <a:solidFill>
                  <a:srgbClr val="231F20"/>
                </a:solidFill>
                <a:latin typeface="Arial"/>
                <a:cs typeface="Arial"/>
              </a:rPr>
              <a:t>e</a:t>
            </a:r>
            <a:r>
              <a:rPr sz="1200" dirty="0">
                <a:solidFill>
                  <a:srgbClr val="231F20"/>
                </a:solidFill>
                <a:latin typeface="Arial"/>
                <a:cs typeface="Arial"/>
              </a:rPr>
              <a:t>c</a:t>
            </a:r>
            <a:r>
              <a:rPr sz="1200" spc="-15" dirty="0">
                <a:solidFill>
                  <a:srgbClr val="231F20"/>
                </a:solidFill>
                <a:latin typeface="Arial"/>
                <a:cs typeface="Arial"/>
              </a:rPr>
              <a:t>ei</a:t>
            </a:r>
            <a:r>
              <a:rPr sz="1200" spc="-25" dirty="0">
                <a:solidFill>
                  <a:srgbClr val="231F20"/>
                </a:solidFill>
                <a:latin typeface="Arial"/>
                <a:cs typeface="Arial"/>
              </a:rPr>
              <a:t>v</a:t>
            </a:r>
            <a:r>
              <a:rPr sz="1200" spc="5" dirty="0">
                <a:solidFill>
                  <a:srgbClr val="231F20"/>
                </a:solidFill>
                <a:latin typeface="Arial"/>
                <a:cs typeface="Arial"/>
              </a:rPr>
              <a:t>ed</a:t>
            </a:r>
            <a:endParaRPr sz="1200">
              <a:latin typeface="Arial"/>
              <a:cs typeface="Arial"/>
            </a:endParaRPr>
          </a:p>
          <a:p>
            <a:pPr marL="241300" indent="-228600">
              <a:lnSpc>
                <a:spcPct val="100000"/>
              </a:lnSpc>
              <a:spcBef>
                <a:spcPts val="360"/>
              </a:spcBef>
              <a:buChar char="•"/>
              <a:tabLst>
                <a:tab pos="240665" algn="l"/>
                <a:tab pos="241300" algn="l"/>
              </a:tabLst>
            </a:pPr>
            <a:r>
              <a:rPr sz="1200" spc="-15" dirty="0">
                <a:solidFill>
                  <a:srgbClr val="231F20"/>
                </a:solidFill>
                <a:latin typeface="Arial"/>
                <a:cs typeface="Arial"/>
              </a:rPr>
              <a:t>Transaction</a:t>
            </a:r>
            <a:r>
              <a:rPr sz="1200" spc="-60" dirty="0">
                <a:solidFill>
                  <a:srgbClr val="231F20"/>
                </a:solidFill>
                <a:latin typeface="Arial"/>
                <a:cs typeface="Arial"/>
              </a:rPr>
              <a:t> Fee</a:t>
            </a:r>
            <a:endParaRPr sz="1200">
              <a:latin typeface="Arial"/>
              <a:cs typeface="Arial"/>
            </a:endParaRPr>
          </a:p>
          <a:p>
            <a:pPr marL="241300" indent="-228600">
              <a:lnSpc>
                <a:spcPct val="100000"/>
              </a:lnSpc>
              <a:spcBef>
                <a:spcPts val="360"/>
              </a:spcBef>
              <a:buChar char="•"/>
              <a:tabLst>
                <a:tab pos="240665" algn="l"/>
                <a:tab pos="241300" algn="l"/>
              </a:tabLst>
            </a:pPr>
            <a:r>
              <a:rPr sz="1200" spc="-155" dirty="0">
                <a:solidFill>
                  <a:srgbClr val="231F20"/>
                </a:solidFill>
                <a:latin typeface="Arial"/>
                <a:cs typeface="Arial"/>
              </a:rPr>
              <a:t>F</a:t>
            </a:r>
            <a:r>
              <a:rPr sz="1200" spc="-15" dirty="0">
                <a:solidFill>
                  <a:srgbClr val="231F20"/>
                </a:solidFill>
                <a:latin typeface="Arial"/>
                <a:cs typeface="Arial"/>
              </a:rPr>
              <a:t>ee</a:t>
            </a:r>
            <a:r>
              <a:rPr sz="1200" spc="-35" dirty="0">
                <a:solidFill>
                  <a:srgbClr val="231F20"/>
                </a:solidFill>
                <a:latin typeface="Arial"/>
                <a:cs typeface="Arial"/>
              </a:rPr>
              <a:t> </a:t>
            </a:r>
            <a:r>
              <a:rPr sz="1200" spc="15" dirty="0">
                <a:solidFill>
                  <a:srgbClr val="231F20"/>
                </a:solidFill>
                <a:latin typeface="Arial"/>
                <a:cs typeface="Arial"/>
              </a:rPr>
              <a:t>f</a:t>
            </a:r>
            <a:r>
              <a:rPr sz="1200" spc="35" dirty="0">
                <a:solidFill>
                  <a:srgbClr val="231F20"/>
                </a:solidFill>
                <a:latin typeface="Arial"/>
                <a:cs typeface="Arial"/>
              </a:rPr>
              <a:t>or</a:t>
            </a:r>
            <a:r>
              <a:rPr sz="1200" spc="-35" dirty="0">
                <a:solidFill>
                  <a:srgbClr val="231F20"/>
                </a:solidFill>
                <a:latin typeface="Arial"/>
                <a:cs typeface="Arial"/>
              </a:rPr>
              <a:t> </a:t>
            </a:r>
            <a:r>
              <a:rPr sz="1200" spc="-30" dirty="0">
                <a:solidFill>
                  <a:srgbClr val="231F20"/>
                </a:solidFill>
                <a:latin typeface="Arial"/>
                <a:cs typeface="Arial"/>
              </a:rPr>
              <a:t>Servi</a:t>
            </a:r>
            <a:r>
              <a:rPr sz="1200" spc="-40" dirty="0">
                <a:solidFill>
                  <a:srgbClr val="231F20"/>
                </a:solidFill>
                <a:latin typeface="Arial"/>
                <a:cs typeface="Arial"/>
              </a:rPr>
              <a:t>c</a:t>
            </a:r>
            <a:r>
              <a:rPr sz="1200" spc="-15" dirty="0">
                <a:solidFill>
                  <a:srgbClr val="231F20"/>
                </a:solidFill>
                <a:latin typeface="Arial"/>
                <a:cs typeface="Arial"/>
              </a:rPr>
              <a:t>e</a:t>
            </a:r>
            <a:r>
              <a:rPr sz="1200" spc="-35" dirty="0">
                <a:solidFill>
                  <a:srgbClr val="231F20"/>
                </a:solidFill>
                <a:latin typeface="Arial"/>
                <a:cs typeface="Arial"/>
              </a:rPr>
              <a:t> </a:t>
            </a:r>
            <a:r>
              <a:rPr sz="1200" spc="15" dirty="0">
                <a:solidFill>
                  <a:srgbClr val="231F20"/>
                </a:solidFill>
                <a:latin typeface="Arial"/>
                <a:cs typeface="Arial"/>
              </a:rPr>
              <a:t>(hour</a:t>
            </a:r>
            <a:r>
              <a:rPr sz="1200" dirty="0">
                <a:solidFill>
                  <a:srgbClr val="231F20"/>
                </a:solidFill>
                <a:latin typeface="Arial"/>
                <a:cs typeface="Arial"/>
              </a:rPr>
              <a:t>l</a:t>
            </a:r>
            <a:r>
              <a:rPr sz="1200" spc="-15" dirty="0">
                <a:solidFill>
                  <a:srgbClr val="231F20"/>
                </a:solidFill>
                <a:latin typeface="Arial"/>
                <a:cs typeface="Arial"/>
              </a:rPr>
              <a:t>y</a:t>
            </a:r>
            <a:r>
              <a:rPr sz="1200" spc="-35" dirty="0">
                <a:solidFill>
                  <a:srgbClr val="231F20"/>
                </a:solidFill>
                <a:latin typeface="Arial"/>
                <a:cs typeface="Arial"/>
              </a:rPr>
              <a:t> </a:t>
            </a:r>
            <a:r>
              <a:rPr sz="1200" spc="-5" dirty="0">
                <a:solidFill>
                  <a:srgbClr val="231F20"/>
                </a:solidFill>
                <a:latin typeface="Arial"/>
                <a:cs typeface="Arial"/>
              </a:rPr>
              <a:t>r</a:t>
            </a:r>
            <a:r>
              <a:rPr sz="1200" spc="-70" dirty="0">
                <a:solidFill>
                  <a:srgbClr val="231F20"/>
                </a:solidFill>
                <a:latin typeface="Arial"/>
                <a:cs typeface="Arial"/>
              </a:rPr>
              <a:t>a</a:t>
            </a:r>
            <a:r>
              <a:rPr sz="1200" spc="45" dirty="0">
                <a:solidFill>
                  <a:srgbClr val="231F20"/>
                </a:solidFill>
                <a:latin typeface="Arial"/>
                <a:cs typeface="Arial"/>
              </a:rPr>
              <a:t>t</a:t>
            </a:r>
            <a:r>
              <a:rPr sz="1200" spc="-50" dirty="0">
                <a:solidFill>
                  <a:srgbClr val="231F20"/>
                </a:solidFill>
                <a:latin typeface="Arial"/>
                <a:cs typeface="Arial"/>
              </a:rPr>
              <a:t>e)</a:t>
            </a:r>
            <a:endParaRPr sz="1200">
              <a:latin typeface="Arial"/>
              <a:cs typeface="Arial"/>
            </a:endParaRPr>
          </a:p>
        </p:txBody>
      </p:sp>
      <p:sp>
        <p:nvSpPr>
          <p:cNvPr id="49" name="object 49"/>
          <p:cNvSpPr txBox="1"/>
          <p:nvPr/>
        </p:nvSpPr>
        <p:spPr>
          <a:xfrm>
            <a:off x="4300220" y="7137400"/>
            <a:ext cx="2133600" cy="208279"/>
          </a:xfrm>
          <a:prstGeom prst="rect">
            <a:avLst/>
          </a:prstGeom>
        </p:spPr>
        <p:txBody>
          <a:bodyPr vert="horz" wrap="square" lIns="0" tIns="12700" rIns="0" bIns="0" rtlCol="0">
            <a:spAutoFit/>
          </a:bodyPr>
          <a:lstStyle/>
          <a:p>
            <a:pPr marL="12700">
              <a:lnSpc>
                <a:spcPct val="100000"/>
              </a:lnSpc>
              <a:spcBef>
                <a:spcPts val="100"/>
              </a:spcBef>
              <a:tabLst>
                <a:tab pos="1920875" algn="l"/>
              </a:tabLst>
            </a:pPr>
            <a:r>
              <a:rPr sz="1200" spc="-40" dirty="0">
                <a:solidFill>
                  <a:srgbClr val="231F20"/>
                </a:solidFill>
                <a:latin typeface="Arial"/>
                <a:cs typeface="Arial"/>
              </a:rPr>
              <a:t>$</a:t>
            </a:r>
            <a:r>
              <a:rPr sz="1200" u="sng" spc="-35" dirty="0">
                <a:solidFill>
                  <a:srgbClr val="231F20"/>
                </a:solidFill>
                <a:uFill>
                  <a:solidFill>
                    <a:srgbClr val="231F20"/>
                  </a:solidFill>
                </a:uFill>
                <a:latin typeface="Arial"/>
                <a:cs typeface="Arial"/>
              </a:rPr>
              <a:t> 	</a:t>
            </a:r>
            <a:r>
              <a:rPr sz="1200" spc="55" dirty="0">
                <a:solidFill>
                  <a:srgbClr val="231F20"/>
                </a:solidFill>
                <a:latin typeface="Arial"/>
                <a:cs typeface="Arial"/>
              </a:rPr>
              <a:t>/hr</a:t>
            </a:r>
            <a:endParaRPr sz="1200">
              <a:latin typeface="Arial"/>
              <a:cs typeface="Arial"/>
            </a:endParaRPr>
          </a:p>
        </p:txBody>
      </p:sp>
      <p:sp>
        <p:nvSpPr>
          <p:cNvPr id="50" name="object 50"/>
          <p:cNvSpPr txBox="1"/>
          <p:nvPr/>
        </p:nvSpPr>
        <p:spPr>
          <a:xfrm>
            <a:off x="2583002" y="859307"/>
            <a:ext cx="2588260" cy="269240"/>
          </a:xfrm>
          <a:prstGeom prst="rect">
            <a:avLst/>
          </a:prstGeom>
        </p:spPr>
        <p:txBody>
          <a:bodyPr vert="horz" wrap="square" lIns="0" tIns="12700" rIns="0" bIns="0" rtlCol="0">
            <a:spAutoFit/>
          </a:bodyPr>
          <a:lstStyle/>
          <a:p>
            <a:pPr marL="12700">
              <a:lnSpc>
                <a:spcPct val="100000"/>
              </a:lnSpc>
              <a:spcBef>
                <a:spcPts val="100"/>
              </a:spcBef>
            </a:pPr>
            <a:r>
              <a:rPr sz="1600" b="1" u="sng" spc="125" dirty="0">
                <a:solidFill>
                  <a:srgbClr val="231F20"/>
                </a:solidFill>
                <a:uFill>
                  <a:solidFill>
                    <a:srgbClr val="231F20"/>
                  </a:solidFill>
                </a:uFill>
                <a:latin typeface="Trebuchet MS"/>
                <a:cs typeface="Trebuchet MS"/>
              </a:rPr>
              <a:t>COMMISSION</a:t>
            </a:r>
            <a:r>
              <a:rPr sz="1600" b="1" u="sng" spc="-114" dirty="0">
                <a:solidFill>
                  <a:srgbClr val="231F20"/>
                </a:solidFill>
                <a:uFill>
                  <a:solidFill>
                    <a:srgbClr val="231F20"/>
                  </a:solidFill>
                </a:uFill>
                <a:latin typeface="Trebuchet MS"/>
                <a:cs typeface="Trebuchet MS"/>
              </a:rPr>
              <a:t> </a:t>
            </a:r>
            <a:r>
              <a:rPr sz="1600" b="1" u="sng" spc="20" dirty="0">
                <a:solidFill>
                  <a:srgbClr val="231F20"/>
                </a:solidFill>
                <a:uFill>
                  <a:solidFill>
                    <a:srgbClr val="231F20"/>
                  </a:solidFill>
                </a:uFill>
                <a:latin typeface="Trebuchet MS"/>
                <a:cs typeface="Trebuchet MS"/>
              </a:rPr>
              <a:t>RATE</a:t>
            </a:r>
            <a:r>
              <a:rPr sz="1600" b="1" u="sng" spc="-110" dirty="0">
                <a:solidFill>
                  <a:srgbClr val="231F20"/>
                </a:solidFill>
                <a:uFill>
                  <a:solidFill>
                    <a:srgbClr val="231F20"/>
                  </a:solidFill>
                </a:uFill>
                <a:latin typeface="Trebuchet MS"/>
                <a:cs typeface="Trebuchet MS"/>
              </a:rPr>
              <a:t> </a:t>
            </a:r>
            <a:r>
              <a:rPr sz="1600" b="1" u="sng" spc="75" dirty="0">
                <a:solidFill>
                  <a:srgbClr val="231F20"/>
                </a:solidFill>
                <a:uFill>
                  <a:solidFill>
                    <a:srgbClr val="231F20"/>
                  </a:solidFill>
                </a:uFill>
                <a:latin typeface="Trebuchet MS"/>
                <a:cs typeface="Trebuchet MS"/>
              </a:rPr>
              <a:t>GUIDE</a:t>
            </a:r>
            <a:endParaRPr sz="160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652FC-B18D-40A1-968E-E0C90DE30819}"/>
              </a:ext>
            </a:extLst>
          </p:cNvPr>
          <p:cNvSpPr txBox="1"/>
          <p:nvPr/>
        </p:nvSpPr>
        <p:spPr>
          <a:xfrm>
            <a:off x="495300" y="1676400"/>
            <a:ext cx="6781800" cy="5509200"/>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We can develop an intentional business plan that will:</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	Break down numbers</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	Strategy / Activities</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	Training</a:t>
            </a:r>
          </a:p>
        </p:txBody>
      </p:sp>
      <p:cxnSp>
        <p:nvCxnSpPr>
          <p:cNvPr id="4" name="Straight Connector 3">
            <a:extLst>
              <a:ext uri="{FF2B5EF4-FFF2-40B4-BE49-F238E27FC236}">
                <a16:creationId xmlns:a16="http://schemas.microsoft.com/office/drawing/2014/main" id="{4B9EDF4D-E39D-4BB0-8D22-94EC261F2B91}"/>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5068679B-6449-4A5C-8A54-7615ED099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AB7B0CD5-5CBF-4D1E-A146-0021E34A621B}"/>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7</a:t>
            </a:fld>
            <a:endParaRPr lang="en-US" spc="135" dirty="0"/>
          </a:p>
        </p:txBody>
      </p:sp>
    </p:spTree>
    <p:extLst>
      <p:ext uri="{BB962C8B-B14F-4D97-AF65-F5344CB8AC3E}">
        <p14:creationId xmlns:p14="http://schemas.microsoft.com/office/powerpoint/2010/main" val="7193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270650" y="850900"/>
            <a:ext cx="5231130" cy="1092200"/>
          </a:xfrm>
          <a:prstGeom prst="rect">
            <a:avLst/>
          </a:prstGeom>
        </p:spPr>
        <p:txBody>
          <a:bodyPr vert="horz" wrap="square" lIns="0" tIns="12700" rIns="0" bIns="0" rtlCol="0">
            <a:spAutoFit/>
          </a:bodyPr>
          <a:lstStyle/>
          <a:p>
            <a:pPr algn="ctr">
              <a:lnSpc>
                <a:spcPct val="100000"/>
              </a:lnSpc>
              <a:spcBef>
                <a:spcPts val="100"/>
              </a:spcBef>
            </a:pPr>
            <a:r>
              <a:rPr sz="1600" b="1" u="sng" spc="-145" dirty="0">
                <a:solidFill>
                  <a:srgbClr val="231F20"/>
                </a:solidFill>
                <a:uFill>
                  <a:solidFill>
                    <a:srgbClr val="231F20"/>
                  </a:solidFill>
                </a:uFill>
                <a:latin typeface="Gill Sans MT"/>
                <a:cs typeface="Gill Sans MT"/>
              </a:rPr>
              <a:t>C</a:t>
            </a:r>
            <a:r>
              <a:rPr sz="1600" b="1" u="sng" spc="-95" dirty="0">
                <a:solidFill>
                  <a:srgbClr val="231F20"/>
                </a:solidFill>
                <a:uFill>
                  <a:solidFill>
                    <a:srgbClr val="231F20"/>
                  </a:solidFill>
                </a:uFill>
                <a:latin typeface="Gill Sans MT"/>
                <a:cs typeface="Gill Sans MT"/>
              </a:rPr>
              <a:t>ONVERSIO</a:t>
            </a:r>
            <a:r>
              <a:rPr sz="1600" b="1" u="sng" spc="-165" dirty="0">
                <a:solidFill>
                  <a:srgbClr val="231F20"/>
                </a:solidFill>
                <a:uFill>
                  <a:solidFill>
                    <a:srgbClr val="231F20"/>
                  </a:solidFill>
                </a:uFill>
                <a:latin typeface="Gill Sans MT"/>
                <a:cs typeface="Gill Sans MT"/>
              </a:rPr>
              <a:t>N</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ESTIM</a:t>
            </a:r>
            <a:r>
              <a:rPr sz="1600" b="1" u="sng" spc="-215" dirty="0">
                <a:solidFill>
                  <a:srgbClr val="231F20"/>
                </a:solidFill>
                <a:uFill>
                  <a:solidFill>
                    <a:srgbClr val="231F20"/>
                  </a:solidFill>
                </a:uFill>
                <a:latin typeface="Gill Sans MT"/>
                <a:cs typeface="Gill Sans MT"/>
              </a:rPr>
              <a:t>A</a:t>
            </a:r>
            <a:r>
              <a:rPr sz="1600" b="1" u="sng" spc="-114" dirty="0">
                <a:solidFill>
                  <a:srgbClr val="231F20"/>
                </a:solidFill>
                <a:uFill>
                  <a:solidFill>
                    <a:srgbClr val="231F20"/>
                  </a:solidFill>
                </a:uFill>
                <a:latin typeface="Gill Sans MT"/>
                <a:cs typeface="Gill Sans MT"/>
              </a:rPr>
              <a:t>TES</a:t>
            </a:r>
            <a:endParaRPr sz="1600">
              <a:latin typeface="Gill Sans MT"/>
              <a:cs typeface="Gill Sans MT"/>
            </a:endParaRPr>
          </a:p>
          <a:p>
            <a:pPr algn="ctr">
              <a:lnSpc>
                <a:spcPct val="100000"/>
              </a:lnSpc>
              <a:spcBef>
                <a:spcPts val="1220"/>
              </a:spcBef>
            </a:pPr>
            <a:r>
              <a:rPr sz="1100" spc="55" dirty="0">
                <a:solidFill>
                  <a:srgbClr val="231F20"/>
                </a:solidFill>
                <a:latin typeface="Century Gothic"/>
                <a:cs typeface="Century Gothic"/>
              </a:rPr>
              <a:t>Use</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30" dirty="0">
                <a:solidFill>
                  <a:srgbClr val="231F20"/>
                </a:solidFill>
                <a:latin typeface="Century Gothic"/>
                <a:cs typeface="Century Gothic"/>
              </a:rPr>
              <a:t> </a:t>
            </a:r>
            <a:r>
              <a:rPr sz="1100" spc="25" dirty="0">
                <a:solidFill>
                  <a:srgbClr val="231F20"/>
                </a:solidFill>
                <a:latin typeface="Century Gothic"/>
                <a:cs typeface="Century Gothic"/>
              </a:rPr>
              <a:t>following</a:t>
            </a:r>
            <a:r>
              <a:rPr sz="1100" spc="30" dirty="0">
                <a:solidFill>
                  <a:srgbClr val="231F20"/>
                </a:solidFill>
                <a:latin typeface="Century Gothic"/>
                <a:cs typeface="Century Gothic"/>
              </a:rPr>
              <a:t> </a:t>
            </a:r>
            <a:r>
              <a:rPr sz="1100" dirty="0">
                <a:solidFill>
                  <a:srgbClr val="231F20"/>
                </a:solidFill>
                <a:latin typeface="Century Gothic"/>
                <a:cs typeface="Century Gothic"/>
              </a:rPr>
              <a:t>conservative</a:t>
            </a:r>
            <a:r>
              <a:rPr sz="1100" spc="30" dirty="0">
                <a:solidFill>
                  <a:srgbClr val="231F20"/>
                </a:solidFill>
                <a:latin typeface="Century Gothic"/>
                <a:cs typeface="Century Gothic"/>
              </a:rPr>
              <a:t> </a:t>
            </a:r>
            <a:r>
              <a:rPr sz="1100" spc="20" dirty="0">
                <a:solidFill>
                  <a:srgbClr val="231F20"/>
                </a:solidFill>
                <a:latin typeface="Century Gothic"/>
                <a:cs typeface="Century Gothic"/>
              </a:rPr>
              <a:t>estimates</a:t>
            </a:r>
            <a:r>
              <a:rPr sz="1100" spc="30" dirty="0">
                <a:solidFill>
                  <a:srgbClr val="231F20"/>
                </a:solidFill>
                <a:latin typeface="Century Gothic"/>
                <a:cs typeface="Century Gothic"/>
              </a:rPr>
              <a:t> </a:t>
            </a:r>
            <a:r>
              <a:rPr sz="1100" spc="60" dirty="0">
                <a:solidFill>
                  <a:srgbClr val="231F20"/>
                </a:solidFill>
                <a:latin typeface="Century Gothic"/>
                <a:cs typeface="Century Gothic"/>
              </a:rPr>
              <a:t>if</a:t>
            </a:r>
            <a:r>
              <a:rPr sz="1100" spc="30" dirty="0">
                <a:solidFill>
                  <a:srgbClr val="231F20"/>
                </a:solidFill>
                <a:latin typeface="Century Gothic"/>
                <a:cs typeface="Century Gothic"/>
              </a:rPr>
              <a:t> </a:t>
            </a:r>
            <a:r>
              <a:rPr sz="1100" spc="-25" dirty="0">
                <a:solidFill>
                  <a:srgbClr val="231F20"/>
                </a:solidFill>
                <a:latin typeface="Century Gothic"/>
                <a:cs typeface="Century Gothic"/>
              </a:rPr>
              <a:t>agent</a:t>
            </a:r>
            <a:r>
              <a:rPr sz="1100" spc="30" dirty="0">
                <a:solidFill>
                  <a:srgbClr val="231F20"/>
                </a:solidFill>
                <a:latin typeface="Century Gothic"/>
                <a:cs typeface="Century Gothic"/>
              </a:rPr>
              <a:t> </a:t>
            </a:r>
            <a:r>
              <a:rPr sz="1100" dirty="0">
                <a:solidFill>
                  <a:srgbClr val="231F20"/>
                </a:solidFill>
                <a:latin typeface="Century Gothic"/>
                <a:cs typeface="Century Gothic"/>
              </a:rPr>
              <a:t>has</a:t>
            </a:r>
            <a:r>
              <a:rPr sz="1100" spc="30" dirty="0">
                <a:solidFill>
                  <a:srgbClr val="231F20"/>
                </a:solidFill>
                <a:latin typeface="Century Gothic"/>
                <a:cs typeface="Century Gothic"/>
              </a:rPr>
              <a:t> </a:t>
            </a:r>
            <a:r>
              <a:rPr sz="1100" b="1" u="sng" spc="-10" dirty="0">
                <a:solidFill>
                  <a:srgbClr val="231F20"/>
                </a:solidFill>
                <a:uFill>
                  <a:solidFill>
                    <a:srgbClr val="231F20"/>
                  </a:solidFill>
                </a:uFill>
                <a:latin typeface="Tahoma"/>
                <a:cs typeface="Tahoma"/>
              </a:rPr>
              <a:t>never</a:t>
            </a:r>
            <a:r>
              <a:rPr sz="1100" b="1" spc="10" dirty="0">
                <a:solidFill>
                  <a:srgbClr val="231F20"/>
                </a:solidFill>
                <a:latin typeface="Tahoma"/>
                <a:cs typeface="Tahoma"/>
              </a:rPr>
              <a:t> </a:t>
            </a:r>
            <a:r>
              <a:rPr sz="1100" spc="-15" dirty="0">
                <a:solidFill>
                  <a:srgbClr val="231F20"/>
                </a:solidFill>
                <a:latin typeface="Century Gothic"/>
                <a:cs typeface="Century Gothic"/>
              </a:rPr>
              <a:t>tracked</a:t>
            </a:r>
            <a:r>
              <a:rPr sz="1100" spc="30" dirty="0">
                <a:solidFill>
                  <a:srgbClr val="231F20"/>
                </a:solidFill>
                <a:latin typeface="Century Gothic"/>
                <a:cs typeface="Century Gothic"/>
              </a:rPr>
              <a:t> </a:t>
            </a:r>
            <a:r>
              <a:rPr sz="1100" spc="45" dirty="0">
                <a:solidFill>
                  <a:srgbClr val="231F20"/>
                </a:solidFill>
                <a:latin typeface="Century Gothic"/>
                <a:cs typeface="Century Gothic"/>
              </a:rPr>
              <a:t>results:</a:t>
            </a:r>
            <a:endParaRPr sz="1100">
              <a:latin typeface="Century Gothic"/>
              <a:cs typeface="Century Gothic"/>
            </a:endParaRPr>
          </a:p>
          <a:p>
            <a:pPr>
              <a:lnSpc>
                <a:spcPct val="100000"/>
              </a:lnSpc>
              <a:spcBef>
                <a:spcPts val="55"/>
              </a:spcBef>
            </a:pPr>
            <a:endParaRPr sz="1600">
              <a:latin typeface="Century Gothic"/>
              <a:cs typeface="Century Gothic"/>
            </a:endParaRPr>
          </a:p>
          <a:p>
            <a:pPr algn="ctr">
              <a:lnSpc>
                <a:spcPct val="100000"/>
              </a:lnSpc>
            </a:pP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145" dirty="0">
                <a:solidFill>
                  <a:srgbClr val="231F20"/>
                </a:solidFill>
                <a:uFill>
                  <a:solidFill>
                    <a:srgbClr val="231F20"/>
                  </a:solidFill>
                </a:uFill>
                <a:latin typeface="Gill Sans MT"/>
                <a:cs typeface="Gill Sans MT"/>
              </a:rPr>
              <a:t>C</a:t>
            </a:r>
            <a:r>
              <a:rPr sz="1600" b="1" u="sng" spc="-95" dirty="0">
                <a:solidFill>
                  <a:srgbClr val="231F20"/>
                </a:solidFill>
                <a:uFill>
                  <a:solidFill>
                    <a:srgbClr val="231F20"/>
                  </a:solidFill>
                </a:uFill>
                <a:latin typeface="Gill Sans MT"/>
                <a:cs typeface="Gill Sans MT"/>
              </a:rPr>
              <a:t>ONVERSIO</a:t>
            </a:r>
            <a:r>
              <a:rPr sz="1600" b="1" u="sng" spc="-165" dirty="0">
                <a:solidFill>
                  <a:srgbClr val="231F20"/>
                </a:solidFill>
                <a:uFill>
                  <a:solidFill>
                    <a:srgbClr val="231F20"/>
                  </a:solidFill>
                </a:uFill>
                <a:latin typeface="Gill Sans MT"/>
                <a:cs typeface="Gill Sans MT"/>
              </a:rPr>
              <a:t>N</a:t>
            </a:r>
            <a:r>
              <a:rPr sz="1600" b="1" u="sng" spc="-45" dirty="0">
                <a:solidFill>
                  <a:srgbClr val="231F20"/>
                </a:solidFill>
                <a:uFill>
                  <a:solidFill>
                    <a:srgbClr val="231F20"/>
                  </a:solidFill>
                </a:uFill>
                <a:latin typeface="Gill Sans MT"/>
                <a:cs typeface="Gill Sans MT"/>
              </a:rPr>
              <a:t> </a:t>
            </a:r>
            <a:r>
              <a:rPr sz="1600" b="1" u="sng" spc="-125" dirty="0">
                <a:solidFill>
                  <a:srgbClr val="231F20"/>
                </a:solidFill>
                <a:uFill>
                  <a:solidFill>
                    <a:srgbClr val="231F20"/>
                  </a:solidFill>
                </a:uFill>
                <a:latin typeface="Gill Sans MT"/>
                <a:cs typeface="Gill Sans MT"/>
              </a:rPr>
              <a:t>R</a:t>
            </a:r>
            <a:r>
              <a:rPr sz="1600" b="1" u="sng" spc="-240" dirty="0">
                <a:solidFill>
                  <a:srgbClr val="231F20"/>
                </a:solidFill>
                <a:uFill>
                  <a:solidFill>
                    <a:srgbClr val="231F20"/>
                  </a:solidFill>
                </a:uFill>
                <a:latin typeface="Gill Sans MT"/>
                <a:cs typeface="Gill Sans MT"/>
              </a:rPr>
              <a:t>A</a:t>
            </a:r>
            <a:r>
              <a:rPr sz="1600" b="1" u="sng" spc="-114" dirty="0">
                <a:solidFill>
                  <a:srgbClr val="231F20"/>
                </a:solidFill>
                <a:uFill>
                  <a:solidFill>
                    <a:srgbClr val="231F20"/>
                  </a:solidFill>
                </a:uFill>
                <a:latin typeface="Gill Sans MT"/>
                <a:cs typeface="Gill Sans MT"/>
              </a:rPr>
              <a:t>TES</a:t>
            </a:r>
            <a:endParaRPr sz="1600">
              <a:latin typeface="Gill Sans MT"/>
              <a:cs typeface="Gill Sans MT"/>
            </a:endParaRPr>
          </a:p>
        </p:txBody>
      </p:sp>
      <p:sp>
        <p:nvSpPr>
          <p:cNvPr id="8" name="object 8"/>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70</a:t>
            </a:fld>
            <a:endParaRPr spc="135" dirty="0"/>
          </a:p>
        </p:txBody>
      </p:sp>
      <p:graphicFrame>
        <p:nvGraphicFramePr>
          <p:cNvPr id="4" name="object 4"/>
          <p:cNvGraphicFramePr>
            <a:graphicFrameLocks noGrp="1"/>
          </p:cNvGraphicFramePr>
          <p:nvPr/>
        </p:nvGraphicFramePr>
        <p:xfrm>
          <a:off x="911225" y="2184400"/>
          <a:ext cx="5943598" cy="1180465"/>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868679">
                  <a:extLst>
                    <a:ext uri="{9D8B030D-6E8A-4147-A177-3AD203B41FA5}">
                      <a16:colId xmlns:a16="http://schemas.microsoft.com/office/drawing/2014/main" val="20004"/>
                    </a:ext>
                  </a:extLst>
                </a:gridCol>
                <a:gridCol w="868679">
                  <a:extLst>
                    <a:ext uri="{9D8B030D-6E8A-4147-A177-3AD203B41FA5}">
                      <a16:colId xmlns:a16="http://schemas.microsoft.com/office/drawing/2014/main" val="20005"/>
                    </a:ext>
                  </a:extLst>
                </a:gridCol>
              </a:tblGrid>
              <a:tr h="199390">
                <a:tc>
                  <a:txBody>
                    <a:bodyPr/>
                    <a:lstStyle/>
                    <a:p>
                      <a:pPr marL="114300">
                        <a:lnSpc>
                          <a:spcPct val="100000"/>
                        </a:lnSpc>
                        <a:spcBef>
                          <a:spcPts val="244"/>
                        </a:spcBef>
                      </a:pPr>
                      <a:r>
                        <a:rPr sz="900" b="1" spc="-25" dirty="0">
                          <a:solidFill>
                            <a:srgbClr val="FFFFFF"/>
                          </a:solidFill>
                          <a:latin typeface="Tahoma"/>
                          <a:cs typeface="Tahoma"/>
                        </a:rPr>
                        <a:t>LISTING </a:t>
                      </a:r>
                      <a:r>
                        <a:rPr sz="900" b="1" spc="20" dirty="0">
                          <a:solidFill>
                            <a:srgbClr val="FFFFFF"/>
                          </a:solidFill>
                          <a:latin typeface="Tahoma"/>
                          <a:cs typeface="Tahoma"/>
                        </a:rPr>
                        <a:t>DEPARTMENT</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R="202565" algn="r">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25" dirty="0">
                          <a:solidFill>
                            <a:srgbClr val="231F20"/>
                          </a:solidFill>
                          <a:latin typeface="Century Gothic"/>
                          <a:cs typeface="Century Gothic"/>
                        </a:rPr>
                        <a:t>Sales</a:t>
                      </a:r>
                      <a:r>
                        <a:rPr sz="900" spc="-20" dirty="0">
                          <a:solidFill>
                            <a:srgbClr val="231F20"/>
                          </a:solidFill>
                          <a:latin typeface="Century Gothic"/>
                          <a:cs typeface="Century Gothic"/>
                        </a:rPr>
                        <a:t> </a:t>
                      </a:r>
                      <a:r>
                        <a:rPr sz="900" spc="-15" dirty="0">
                          <a:solidFill>
                            <a:srgbClr val="231F20"/>
                          </a:solidFill>
                          <a:latin typeface="Century Gothic"/>
                          <a:cs typeface="Century Gothic"/>
                        </a:rPr>
                        <a:t>Percentage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50" dirty="0">
                          <a:solidFill>
                            <a:srgbClr val="231F20"/>
                          </a:solidFill>
                          <a:latin typeface="Century Gothic"/>
                          <a:cs typeface="Century Gothic"/>
                        </a:rPr>
                        <a:t>50/67/80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R="158115" algn="r">
                        <a:lnSpc>
                          <a:spcPct val="100000"/>
                        </a:lnSpc>
                        <a:spcBef>
                          <a:spcPts val="219"/>
                        </a:spcBef>
                      </a:pPr>
                      <a:r>
                        <a:rPr sz="900" spc="50" dirty="0">
                          <a:solidFill>
                            <a:srgbClr val="231F20"/>
                          </a:solidFill>
                          <a:latin typeface="Century Gothic"/>
                          <a:cs typeface="Century Gothic"/>
                        </a:rPr>
                        <a:t>50/67/90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50" dirty="0">
                          <a:solidFill>
                            <a:srgbClr val="231F20"/>
                          </a:solidFill>
                          <a:latin typeface="Century Gothic"/>
                          <a:cs typeface="Century Gothic"/>
                        </a:rPr>
                        <a:t>50/67/90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50" dirty="0">
                          <a:solidFill>
                            <a:srgbClr val="231F20"/>
                          </a:solidFill>
                          <a:latin typeface="Century Gothic"/>
                          <a:cs typeface="Century Gothic"/>
                        </a:rPr>
                        <a:t>50/67/80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50" dirty="0">
                          <a:solidFill>
                            <a:srgbClr val="231F20"/>
                          </a:solidFill>
                          <a:latin typeface="Century Gothic"/>
                          <a:cs typeface="Century Gothic"/>
                        </a:rPr>
                        <a:t>50/67/80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5" dirty="0">
                          <a:solidFill>
                            <a:srgbClr val="231F20"/>
                          </a:solidFill>
                          <a:latin typeface="Century Gothic"/>
                          <a:cs typeface="Century Gothic"/>
                        </a:rPr>
                        <a:t>Conversion</a:t>
                      </a:r>
                      <a:r>
                        <a:rPr sz="90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146685" algn="r">
                        <a:lnSpc>
                          <a:spcPct val="100000"/>
                        </a:lnSpc>
                        <a:spcBef>
                          <a:spcPts val="219"/>
                        </a:spcBef>
                      </a:pPr>
                      <a:r>
                        <a:rPr sz="900" spc="75" dirty="0">
                          <a:solidFill>
                            <a:srgbClr val="231F20"/>
                          </a:solidFill>
                          <a:latin typeface="Century Gothic"/>
                          <a:cs typeface="Century Gothic"/>
                        </a:rPr>
                        <a:t>50/70/90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50/70/90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50/70/90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50/70/90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3664">
                        <a:lnSpc>
                          <a:spcPct val="100000"/>
                        </a:lnSpc>
                        <a:spcBef>
                          <a:spcPts val="219"/>
                        </a:spcBef>
                      </a:pPr>
                      <a:r>
                        <a:rPr sz="900" spc="25" dirty="0">
                          <a:solidFill>
                            <a:srgbClr val="231F20"/>
                          </a:solidFill>
                          <a:latin typeface="Century Gothic"/>
                          <a:cs typeface="Century Gothic"/>
                        </a:rPr>
                        <a:t>Show-up</a:t>
                      </a:r>
                      <a:r>
                        <a:rPr sz="900" spc="-2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146685" algn="r">
                        <a:lnSpc>
                          <a:spcPct val="100000"/>
                        </a:lnSpc>
                        <a:spcBef>
                          <a:spcPts val="219"/>
                        </a:spcBef>
                      </a:pPr>
                      <a:r>
                        <a:rPr sz="900" spc="75" dirty="0">
                          <a:solidFill>
                            <a:srgbClr val="231F20"/>
                          </a:solidFill>
                          <a:latin typeface="Century Gothic"/>
                          <a:cs typeface="Century Gothic"/>
                        </a:rPr>
                        <a:t>50/70/90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70/80/90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40" dirty="0">
                          <a:solidFill>
                            <a:srgbClr val="231F20"/>
                          </a:solidFill>
                          <a:latin typeface="Century Gothic"/>
                          <a:cs typeface="Century Gothic"/>
                        </a:rPr>
                        <a:t>Set</a:t>
                      </a:r>
                      <a:r>
                        <a:rPr sz="900" spc="-15"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5" dirty="0">
                          <a:solidFill>
                            <a:srgbClr val="231F20"/>
                          </a:solidFill>
                          <a:latin typeface="Century Gothic"/>
                          <a:cs typeface="Century Gothic"/>
                        </a:rPr>
                        <a:t>5/7/10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27329">
                        <a:lnSpc>
                          <a:spcPct val="100000"/>
                        </a:lnSpc>
                        <a:spcBef>
                          <a:spcPts val="219"/>
                        </a:spcBef>
                      </a:pPr>
                      <a:r>
                        <a:rPr sz="900" spc="-5" dirty="0">
                          <a:solidFill>
                            <a:srgbClr val="231F20"/>
                          </a:solidFill>
                          <a:latin typeface="Century Gothic"/>
                          <a:cs typeface="Century Gothic"/>
                        </a:rPr>
                        <a:t>7/15/25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10/20/30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r>
                        <a:rPr sz="900" spc="-2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5" dirty="0">
                          <a:solidFill>
                            <a:srgbClr val="231F20"/>
                          </a:solidFill>
                          <a:latin typeface="Century Gothic"/>
                          <a:cs typeface="Century Gothic"/>
                        </a:rPr>
                        <a:t>15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105" dirty="0">
                          <a:solidFill>
                            <a:srgbClr val="231F20"/>
                          </a:solidFill>
                          <a:latin typeface="Century Gothic"/>
                          <a:cs typeface="Century Gothic"/>
                        </a:rPr>
                        <a:t>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25" dirty="0">
                          <a:solidFill>
                            <a:srgbClr val="231F20"/>
                          </a:solidFill>
                          <a:latin typeface="Century Gothic"/>
                          <a:cs typeface="Century Gothic"/>
                        </a:rPr>
                        <a:t>.5/1/1.5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0" dirty="0">
                          <a:solidFill>
                            <a:srgbClr val="231F20"/>
                          </a:solidFill>
                          <a:latin typeface="Century Gothic"/>
                          <a:cs typeface="Century Gothic"/>
                        </a:rPr>
                        <a:t>.001/.002</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bl>
          </a:graphicData>
        </a:graphic>
      </p:graphicFrame>
      <p:sp>
        <p:nvSpPr>
          <p:cNvPr id="5" name="object 5"/>
          <p:cNvSpPr txBox="1"/>
          <p:nvPr/>
        </p:nvSpPr>
        <p:spPr>
          <a:xfrm>
            <a:off x="2535138" y="3591305"/>
            <a:ext cx="2702560" cy="269240"/>
          </a:xfrm>
          <a:prstGeom prst="rect">
            <a:avLst/>
          </a:prstGeom>
        </p:spPr>
        <p:txBody>
          <a:bodyPr vert="horz" wrap="square" lIns="0" tIns="12700" rIns="0" bIns="0" rtlCol="0">
            <a:spAutoFit/>
          </a:bodyPr>
          <a:lstStyle/>
          <a:p>
            <a:pPr marL="12700">
              <a:lnSpc>
                <a:spcPct val="100000"/>
              </a:lnSpc>
              <a:spcBef>
                <a:spcPts val="100"/>
              </a:spcBef>
            </a:pP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145" dirty="0">
                <a:solidFill>
                  <a:srgbClr val="231F20"/>
                </a:solidFill>
                <a:uFill>
                  <a:solidFill>
                    <a:srgbClr val="231F20"/>
                  </a:solidFill>
                </a:uFill>
                <a:latin typeface="Gill Sans MT"/>
                <a:cs typeface="Gill Sans MT"/>
              </a:rPr>
              <a:t>C</a:t>
            </a:r>
            <a:r>
              <a:rPr sz="1600" b="1" u="sng" spc="-95" dirty="0">
                <a:solidFill>
                  <a:srgbClr val="231F20"/>
                </a:solidFill>
                <a:uFill>
                  <a:solidFill>
                    <a:srgbClr val="231F20"/>
                  </a:solidFill>
                </a:uFill>
                <a:latin typeface="Gill Sans MT"/>
                <a:cs typeface="Gill Sans MT"/>
              </a:rPr>
              <a:t>ONVERSIO</a:t>
            </a:r>
            <a:r>
              <a:rPr sz="1600" b="1" u="sng" spc="-165" dirty="0">
                <a:solidFill>
                  <a:srgbClr val="231F20"/>
                </a:solidFill>
                <a:uFill>
                  <a:solidFill>
                    <a:srgbClr val="231F20"/>
                  </a:solidFill>
                </a:uFill>
                <a:latin typeface="Gill Sans MT"/>
                <a:cs typeface="Gill Sans MT"/>
              </a:rPr>
              <a:t>N</a:t>
            </a:r>
            <a:r>
              <a:rPr sz="1600" b="1" u="sng" spc="-45" dirty="0">
                <a:solidFill>
                  <a:srgbClr val="231F20"/>
                </a:solidFill>
                <a:uFill>
                  <a:solidFill>
                    <a:srgbClr val="231F20"/>
                  </a:solidFill>
                </a:uFill>
                <a:latin typeface="Gill Sans MT"/>
                <a:cs typeface="Gill Sans MT"/>
              </a:rPr>
              <a:t> </a:t>
            </a:r>
            <a:r>
              <a:rPr sz="1600" b="1" u="sng" spc="-125" dirty="0">
                <a:solidFill>
                  <a:srgbClr val="231F20"/>
                </a:solidFill>
                <a:uFill>
                  <a:solidFill>
                    <a:srgbClr val="231F20"/>
                  </a:solidFill>
                </a:uFill>
                <a:latin typeface="Gill Sans MT"/>
                <a:cs typeface="Gill Sans MT"/>
              </a:rPr>
              <a:t>R</a:t>
            </a:r>
            <a:r>
              <a:rPr sz="1600" b="1" u="sng" spc="-240" dirty="0">
                <a:solidFill>
                  <a:srgbClr val="231F20"/>
                </a:solidFill>
                <a:uFill>
                  <a:solidFill>
                    <a:srgbClr val="231F20"/>
                  </a:solidFill>
                </a:uFill>
                <a:latin typeface="Gill Sans MT"/>
                <a:cs typeface="Gill Sans MT"/>
              </a:rPr>
              <a:t>A</a:t>
            </a:r>
            <a:r>
              <a:rPr sz="1600" b="1" u="sng" spc="-114" dirty="0">
                <a:solidFill>
                  <a:srgbClr val="231F20"/>
                </a:solidFill>
                <a:uFill>
                  <a:solidFill>
                    <a:srgbClr val="231F20"/>
                  </a:solidFill>
                </a:uFill>
                <a:latin typeface="Gill Sans MT"/>
                <a:cs typeface="Gill Sans MT"/>
              </a:rPr>
              <a:t>TES</a:t>
            </a:r>
            <a:endParaRPr sz="1600">
              <a:latin typeface="Gill Sans MT"/>
              <a:cs typeface="Gill Sans MT"/>
            </a:endParaRPr>
          </a:p>
        </p:txBody>
      </p:sp>
      <p:graphicFrame>
        <p:nvGraphicFramePr>
          <p:cNvPr id="6" name="object 6"/>
          <p:cNvGraphicFramePr>
            <a:graphicFrameLocks noGrp="1"/>
          </p:cNvGraphicFramePr>
          <p:nvPr/>
        </p:nvGraphicFramePr>
        <p:xfrm>
          <a:off x="921511" y="4101846"/>
          <a:ext cx="5924550" cy="1769745"/>
        </p:xfrm>
        <a:graphic>
          <a:graphicData uri="http://schemas.openxmlformats.org/drawingml/2006/table">
            <a:tbl>
              <a:tblPr firstRow="1" bandRow="1">
                <a:tableStyleId>{2D5ABB26-0587-4C30-8999-92F81FD0307C}</a:tableStyleId>
              </a:tblPr>
              <a:tblGrid>
                <a:gridCol w="1314450">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768350">
                  <a:extLst>
                    <a:ext uri="{9D8B030D-6E8A-4147-A177-3AD203B41FA5}">
                      <a16:colId xmlns:a16="http://schemas.microsoft.com/office/drawing/2014/main" val="20002"/>
                    </a:ext>
                  </a:extLst>
                </a:gridCol>
                <a:gridCol w="768350">
                  <a:extLst>
                    <a:ext uri="{9D8B030D-6E8A-4147-A177-3AD203B41FA5}">
                      <a16:colId xmlns:a16="http://schemas.microsoft.com/office/drawing/2014/main" val="20003"/>
                    </a:ext>
                  </a:extLst>
                </a:gridCol>
                <a:gridCol w="768350">
                  <a:extLst>
                    <a:ext uri="{9D8B030D-6E8A-4147-A177-3AD203B41FA5}">
                      <a16:colId xmlns:a16="http://schemas.microsoft.com/office/drawing/2014/main" val="20004"/>
                    </a:ext>
                  </a:extLst>
                </a:gridCol>
                <a:gridCol w="768350">
                  <a:extLst>
                    <a:ext uri="{9D8B030D-6E8A-4147-A177-3AD203B41FA5}">
                      <a16:colId xmlns:a16="http://schemas.microsoft.com/office/drawing/2014/main" val="20005"/>
                    </a:ext>
                  </a:extLst>
                </a:gridCol>
                <a:gridCol w="768350">
                  <a:extLst>
                    <a:ext uri="{9D8B030D-6E8A-4147-A177-3AD203B41FA5}">
                      <a16:colId xmlns:a16="http://schemas.microsoft.com/office/drawing/2014/main" val="20006"/>
                    </a:ext>
                  </a:extLst>
                </a:gridCol>
              </a:tblGrid>
              <a:tr h="396240">
                <a:tc>
                  <a:txBody>
                    <a:bodyPr/>
                    <a:lstStyle/>
                    <a:p>
                      <a:pPr marL="114300" marR="370840">
                        <a:lnSpc>
                          <a:spcPct val="100000"/>
                        </a:lnSpc>
                        <a:spcBef>
                          <a:spcPts val="490"/>
                        </a:spcBef>
                      </a:pPr>
                      <a:r>
                        <a:rPr sz="900" b="1" spc="25" dirty="0">
                          <a:solidFill>
                            <a:srgbClr val="FFFFFF"/>
                          </a:solidFill>
                          <a:latin typeface="Tahoma"/>
                          <a:cs typeface="Tahoma"/>
                        </a:rPr>
                        <a:t>BUYER </a:t>
                      </a:r>
                      <a:r>
                        <a:rPr sz="900" b="1" spc="30" dirty="0">
                          <a:solidFill>
                            <a:srgbClr val="FFFFFF"/>
                          </a:solidFill>
                          <a:latin typeface="Tahoma"/>
                          <a:cs typeface="Tahoma"/>
                        </a:rPr>
                        <a:t> </a:t>
                      </a:r>
                      <a:r>
                        <a:rPr sz="900" b="1" dirty="0">
                          <a:solidFill>
                            <a:srgbClr val="FFFFFF"/>
                          </a:solidFill>
                          <a:latin typeface="Tahoma"/>
                          <a:cs typeface="Tahoma"/>
                        </a:rPr>
                        <a:t>DE</a:t>
                      </a:r>
                      <a:r>
                        <a:rPr sz="900" b="1" spc="-65" dirty="0">
                          <a:solidFill>
                            <a:srgbClr val="FFFFFF"/>
                          </a:solidFill>
                          <a:latin typeface="Tahoma"/>
                          <a:cs typeface="Tahoma"/>
                        </a:rPr>
                        <a:t>P</a:t>
                      </a:r>
                      <a:r>
                        <a:rPr sz="900" b="1" dirty="0">
                          <a:solidFill>
                            <a:srgbClr val="FFFFFF"/>
                          </a:solidFill>
                          <a:latin typeface="Tahoma"/>
                          <a:cs typeface="Tahoma"/>
                        </a:rPr>
                        <a:t>ARTMENT</a:t>
                      </a:r>
                      <a:endParaRPr sz="900">
                        <a:latin typeface="Tahoma"/>
                        <a:cs typeface="Tahoma"/>
                      </a:endParaRPr>
                    </a:p>
                  </a:txBody>
                  <a:tcPr marL="0" marR="0" marT="62230" marB="0">
                    <a:solidFill>
                      <a:srgbClr val="0054A4"/>
                    </a:solidFill>
                  </a:tcPr>
                </a:tc>
                <a:tc>
                  <a:txBody>
                    <a:bodyPr/>
                    <a:lstStyle/>
                    <a:p>
                      <a:pPr algn="ctr">
                        <a:lnSpc>
                          <a:spcPct val="100000"/>
                        </a:lnSpc>
                        <a:spcBef>
                          <a:spcPts val="1030"/>
                        </a:spcBef>
                      </a:pPr>
                      <a:r>
                        <a:rPr sz="900" b="1" dirty="0">
                          <a:solidFill>
                            <a:srgbClr val="FFFFFF"/>
                          </a:solidFill>
                          <a:latin typeface="Tahoma"/>
                          <a:cs typeface="Tahoma"/>
                        </a:rPr>
                        <a:t>Network</a:t>
                      </a:r>
                      <a:endParaRPr sz="900">
                        <a:latin typeface="Tahoma"/>
                        <a:cs typeface="Tahoma"/>
                      </a:endParaRPr>
                    </a:p>
                  </a:txBody>
                  <a:tcPr marL="0" marR="0" marT="130810" marB="0">
                    <a:solidFill>
                      <a:srgbClr val="0054A4"/>
                    </a:solidFill>
                  </a:tcPr>
                </a:tc>
                <a:tc>
                  <a:txBody>
                    <a:bodyPr/>
                    <a:lstStyle/>
                    <a:p>
                      <a:pPr marL="203200" marR="195580" indent="22860">
                        <a:lnSpc>
                          <a:spcPct val="100000"/>
                        </a:lnSpc>
                        <a:spcBef>
                          <a:spcPts val="490"/>
                        </a:spcBef>
                      </a:pPr>
                      <a:r>
                        <a:rPr sz="900" b="1" spc="25" dirty="0">
                          <a:solidFill>
                            <a:srgbClr val="FFFFFF"/>
                          </a:solidFill>
                          <a:latin typeface="Tahoma"/>
                          <a:cs typeface="Tahoma"/>
                        </a:rPr>
                        <a:t>Open </a:t>
                      </a:r>
                      <a:r>
                        <a:rPr sz="900" b="1" spc="-250" dirty="0">
                          <a:solidFill>
                            <a:srgbClr val="FFFFFF"/>
                          </a:solidFill>
                          <a:latin typeface="Tahoma"/>
                          <a:cs typeface="Tahoma"/>
                        </a:rPr>
                        <a:t> </a:t>
                      </a:r>
                      <a:r>
                        <a:rPr sz="900" b="1" dirty="0">
                          <a:solidFill>
                            <a:srgbClr val="FFFFFF"/>
                          </a:solidFill>
                          <a:latin typeface="Tahoma"/>
                          <a:cs typeface="Tahoma"/>
                        </a:rPr>
                        <a:t>House</a:t>
                      </a:r>
                      <a:endParaRPr sz="900">
                        <a:latin typeface="Tahoma"/>
                        <a:cs typeface="Tahoma"/>
                      </a:endParaRPr>
                    </a:p>
                  </a:txBody>
                  <a:tcPr marL="0" marR="0" marT="62230" marB="0">
                    <a:solidFill>
                      <a:srgbClr val="0054A4"/>
                    </a:solidFill>
                  </a:tcPr>
                </a:tc>
                <a:tc>
                  <a:txBody>
                    <a:bodyPr/>
                    <a:lstStyle/>
                    <a:p>
                      <a:pPr algn="ctr">
                        <a:lnSpc>
                          <a:spcPct val="100000"/>
                        </a:lnSpc>
                        <a:spcBef>
                          <a:spcPts val="1030"/>
                        </a:spcBef>
                      </a:pPr>
                      <a:r>
                        <a:rPr sz="900" b="1" dirty="0">
                          <a:solidFill>
                            <a:srgbClr val="FFFFFF"/>
                          </a:solidFill>
                          <a:latin typeface="Tahoma"/>
                          <a:cs typeface="Tahoma"/>
                        </a:rPr>
                        <a:t>Farm</a:t>
                      </a:r>
                      <a:endParaRPr sz="900">
                        <a:latin typeface="Tahoma"/>
                        <a:cs typeface="Tahoma"/>
                      </a:endParaRPr>
                    </a:p>
                  </a:txBody>
                  <a:tcPr marL="0" marR="0" marT="130810" marB="0">
                    <a:solidFill>
                      <a:srgbClr val="0054A4"/>
                    </a:solidFill>
                  </a:tcPr>
                </a:tc>
                <a:tc>
                  <a:txBody>
                    <a:bodyPr/>
                    <a:lstStyle/>
                    <a:p>
                      <a:pPr marL="244475" marR="121285" indent="-115570">
                        <a:lnSpc>
                          <a:spcPct val="100000"/>
                        </a:lnSpc>
                        <a:spcBef>
                          <a:spcPts val="490"/>
                        </a:spcBef>
                      </a:pPr>
                      <a:r>
                        <a:rPr sz="900" b="1" dirty="0">
                          <a:solidFill>
                            <a:srgbClr val="FFFFFF"/>
                          </a:solidFill>
                          <a:latin typeface="Tahoma"/>
                          <a:cs typeface="Tahoma"/>
                        </a:rPr>
                        <a:t>P</a:t>
                      </a:r>
                      <a:r>
                        <a:rPr sz="900" b="1" spc="-15" dirty="0">
                          <a:solidFill>
                            <a:srgbClr val="FFFFFF"/>
                          </a:solidFill>
                          <a:latin typeface="Tahoma"/>
                          <a:cs typeface="Tahoma"/>
                        </a:rPr>
                        <a:t>r</a:t>
                      </a:r>
                      <a:r>
                        <a:rPr sz="900" b="1" dirty="0">
                          <a:solidFill>
                            <a:srgbClr val="FFFFFF"/>
                          </a:solidFill>
                          <a:latin typeface="Tahoma"/>
                          <a:cs typeface="Tahoma"/>
                        </a:rPr>
                        <a:t>operty  </a:t>
                      </a:r>
                      <a:r>
                        <a:rPr sz="900" b="1" spc="5" dirty="0">
                          <a:solidFill>
                            <a:srgbClr val="FFFFFF"/>
                          </a:solidFill>
                          <a:latin typeface="Tahoma"/>
                          <a:cs typeface="Tahoma"/>
                        </a:rPr>
                        <a:t>Calls</a:t>
                      </a:r>
                      <a:endParaRPr sz="900">
                        <a:latin typeface="Tahoma"/>
                        <a:cs typeface="Tahoma"/>
                      </a:endParaRPr>
                    </a:p>
                  </a:txBody>
                  <a:tcPr marL="0" marR="0" marT="62230" marB="0">
                    <a:solidFill>
                      <a:srgbClr val="0054A4"/>
                    </a:solidFill>
                  </a:tcPr>
                </a:tc>
                <a:tc>
                  <a:txBody>
                    <a:bodyPr/>
                    <a:lstStyle/>
                    <a:p>
                      <a:pPr marL="206375" marR="198755" indent="57150">
                        <a:lnSpc>
                          <a:spcPct val="100000"/>
                        </a:lnSpc>
                        <a:spcBef>
                          <a:spcPts val="490"/>
                        </a:spcBef>
                      </a:pPr>
                      <a:r>
                        <a:rPr sz="900" b="1" spc="5" dirty="0">
                          <a:solidFill>
                            <a:srgbClr val="FFFFFF"/>
                          </a:solidFill>
                          <a:latin typeface="Tahoma"/>
                          <a:cs typeface="Tahoma"/>
                        </a:rPr>
                        <a:t>Just </a:t>
                      </a:r>
                      <a:r>
                        <a:rPr sz="900" b="1" spc="10" dirty="0">
                          <a:solidFill>
                            <a:srgbClr val="FFFFFF"/>
                          </a:solidFill>
                          <a:latin typeface="Tahoma"/>
                          <a:cs typeface="Tahoma"/>
                        </a:rPr>
                        <a:t> </a:t>
                      </a:r>
                      <a:r>
                        <a:rPr sz="900" b="1" dirty="0">
                          <a:solidFill>
                            <a:srgbClr val="FFFFFF"/>
                          </a:solidFill>
                          <a:latin typeface="Tahoma"/>
                          <a:cs typeface="Tahoma"/>
                        </a:rPr>
                        <a:t>Li</a:t>
                      </a:r>
                      <a:r>
                        <a:rPr sz="900" b="1" spc="-10" dirty="0">
                          <a:solidFill>
                            <a:srgbClr val="FFFFFF"/>
                          </a:solidFill>
                          <a:latin typeface="Tahoma"/>
                          <a:cs typeface="Tahoma"/>
                        </a:rPr>
                        <a:t>s</a:t>
                      </a:r>
                      <a:r>
                        <a:rPr sz="900" b="1" spc="-15" dirty="0">
                          <a:solidFill>
                            <a:srgbClr val="FFFFFF"/>
                          </a:solidFill>
                          <a:latin typeface="Tahoma"/>
                          <a:cs typeface="Tahoma"/>
                        </a:rPr>
                        <a:t>t</a:t>
                      </a:r>
                      <a:r>
                        <a:rPr sz="900" b="1" dirty="0">
                          <a:solidFill>
                            <a:srgbClr val="FFFFFF"/>
                          </a:solidFill>
                          <a:latin typeface="Tahoma"/>
                          <a:cs typeface="Tahoma"/>
                        </a:rPr>
                        <a:t>ed</a:t>
                      </a:r>
                      <a:endParaRPr sz="900">
                        <a:latin typeface="Tahoma"/>
                        <a:cs typeface="Tahoma"/>
                      </a:endParaRPr>
                    </a:p>
                  </a:txBody>
                  <a:tcPr marL="0" marR="0" marT="62230" marB="0">
                    <a:solidFill>
                      <a:srgbClr val="0054A4"/>
                    </a:solidFill>
                  </a:tcPr>
                </a:tc>
                <a:tc>
                  <a:txBody>
                    <a:bodyPr/>
                    <a:lstStyle/>
                    <a:p>
                      <a:pPr marL="243204" marR="235585" indent="6350">
                        <a:lnSpc>
                          <a:spcPct val="100000"/>
                        </a:lnSpc>
                        <a:spcBef>
                          <a:spcPts val="490"/>
                        </a:spcBef>
                      </a:pPr>
                      <a:r>
                        <a:rPr sz="900" b="1" spc="-60" dirty="0">
                          <a:solidFill>
                            <a:srgbClr val="FFFFFF"/>
                          </a:solidFill>
                          <a:latin typeface="Tahoma"/>
                          <a:cs typeface="Tahoma"/>
                        </a:rPr>
                        <a:t>W</a:t>
                      </a:r>
                      <a:r>
                        <a:rPr sz="900" b="1" dirty="0">
                          <a:solidFill>
                            <a:srgbClr val="FFFFFF"/>
                          </a:solidFill>
                          <a:latin typeface="Tahoma"/>
                          <a:cs typeface="Tahoma"/>
                        </a:rPr>
                        <a:t>eb  Si</a:t>
                      </a:r>
                      <a:r>
                        <a:rPr sz="900" b="1" spc="-15" dirty="0">
                          <a:solidFill>
                            <a:srgbClr val="FFFFFF"/>
                          </a:solidFill>
                          <a:latin typeface="Tahoma"/>
                          <a:cs typeface="Tahoma"/>
                        </a:rPr>
                        <a:t>t</a:t>
                      </a:r>
                      <a:r>
                        <a:rPr sz="900" b="1" dirty="0">
                          <a:solidFill>
                            <a:srgbClr val="FFFFFF"/>
                          </a:solidFill>
                          <a:latin typeface="Tahoma"/>
                          <a:cs typeface="Tahoma"/>
                        </a:rPr>
                        <a:t>es</a:t>
                      </a:r>
                      <a:endParaRPr sz="900">
                        <a:latin typeface="Tahoma"/>
                        <a:cs typeface="Tahoma"/>
                      </a:endParaRPr>
                    </a:p>
                  </a:txBody>
                  <a:tcPr marL="0" marR="0" marT="62230" marB="0">
                    <a:solidFill>
                      <a:srgbClr val="0054A4"/>
                    </a:solidFill>
                  </a:tcPr>
                </a:tc>
                <a:extLst>
                  <a:ext uri="{0D108BD9-81ED-4DB2-BD59-A6C34878D82A}">
                    <a16:rowId xmlns:a16="http://schemas.microsoft.com/office/drawing/2014/main" val="10000"/>
                  </a:ext>
                </a:extLst>
              </a:tr>
              <a:tr h="196215">
                <a:tc>
                  <a:txBody>
                    <a:bodyPr/>
                    <a:lstStyle/>
                    <a:p>
                      <a:pPr marL="113664">
                        <a:lnSpc>
                          <a:spcPct val="100000"/>
                        </a:lnSpc>
                        <a:spcBef>
                          <a:spcPts val="219"/>
                        </a:spcBef>
                      </a:pPr>
                      <a:r>
                        <a:rPr sz="900" dirty="0">
                          <a:solidFill>
                            <a:srgbClr val="231F20"/>
                          </a:solidFill>
                          <a:latin typeface="Century Gothic"/>
                          <a:cs typeface="Century Gothic"/>
                        </a:rPr>
                        <a:t>Closed</a:t>
                      </a:r>
                      <a:r>
                        <a:rPr sz="900" spc="-20" dirty="0">
                          <a:solidFill>
                            <a:srgbClr val="231F20"/>
                          </a:solidFill>
                          <a:latin typeface="Century Gothic"/>
                          <a:cs typeface="Century Gothic"/>
                        </a:rPr>
                        <a:t> </a:t>
                      </a:r>
                      <a:r>
                        <a:rPr sz="900" spc="-15" dirty="0">
                          <a:solidFill>
                            <a:srgbClr val="231F20"/>
                          </a:solidFill>
                          <a:latin typeface="Century Gothic"/>
                          <a:cs typeface="Century Gothic"/>
                        </a:rPr>
                        <a:t>Percentage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marL="208279">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3664">
                        <a:lnSpc>
                          <a:spcPct val="100000"/>
                        </a:lnSpc>
                        <a:spcBef>
                          <a:spcPts val="219"/>
                        </a:spcBef>
                      </a:pPr>
                      <a:r>
                        <a:rPr sz="900" spc="-40" dirty="0">
                          <a:solidFill>
                            <a:srgbClr val="231F20"/>
                          </a:solidFill>
                          <a:latin typeface="Century Gothic"/>
                          <a:cs typeface="Century Gothic"/>
                        </a:rPr>
                        <a:t>Acceptance</a:t>
                      </a:r>
                      <a:r>
                        <a:rPr sz="900" spc="-1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102870" algn="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3664">
                        <a:lnSpc>
                          <a:spcPct val="100000"/>
                        </a:lnSpc>
                        <a:spcBef>
                          <a:spcPts val="219"/>
                        </a:spcBef>
                      </a:pPr>
                      <a:r>
                        <a:rPr sz="900" spc="40" dirty="0">
                          <a:solidFill>
                            <a:srgbClr val="231F20"/>
                          </a:solidFill>
                          <a:latin typeface="Century Gothic"/>
                          <a:cs typeface="Century Gothic"/>
                        </a:rPr>
                        <a:t>Written</a:t>
                      </a:r>
                      <a:r>
                        <a:rPr sz="900" spc="-1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85/90/95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80/85/90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80/85/90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97790" algn="r">
                        <a:lnSpc>
                          <a:spcPct val="100000"/>
                        </a:lnSpc>
                        <a:spcBef>
                          <a:spcPts val="219"/>
                        </a:spcBef>
                      </a:pPr>
                      <a:r>
                        <a:rPr sz="900" spc="70" dirty="0">
                          <a:solidFill>
                            <a:srgbClr val="231F20"/>
                          </a:solidFill>
                          <a:latin typeface="Century Gothic"/>
                          <a:cs typeface="Century Gothic"/>
                        </a:rPr>
                        <a:t>80/85/90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80/85/90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0" dirty="0">
                          <a:solidFill>
                            <a:srgbClr val="231F20"/>
                          </a:solidFill>
                          <a:latin typeface="Century Gothic"/>
                          <a:cs typeface="Century Gothic"/>
                        </a:rPr>
                        <a:t>80/85/90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3664">
                        <a:lnSpc>
                          <a:spcPct val="100000"/>
                        </a:lnSpc>
                        <a:spcBef>
                          <a:spcPts val="219"/>
                        </a:spcBef>
                      </a:pPr>
                      <a:r>
                        <a:rPr sz="900" spc="-25" dirty="0">
                          <a:solidFill>
                            <a:srgbClr val="231F20"/>
                          </a:solidFill>
                          <a:latin typeface="Century Gothic"/>
                          <a:cs typeface="Century Gothic"/>
                        </a:rPr>
                        <a:t>Car</a:t>
                      </a:r>
                      <a:r>
                        <a:rPr sz="900" spc="-5" dirty="0">
                          <a:solidFill>
                            <a:srgbClr val="231F20"/>
                          </a:solidFill>
                          <a:latin typeface="Century Gothic"/>
                          <a:cs typeface="Century Gothic"/>
                        </a:rPr>
                        <a:t> </a:t>
                      </a:r>
                      <a:r>
                        <a:rPr sz="900" spc="20" dirty="0">
                          <a:solidFill>
                            <a:srgbClr val="231F20"/>
                          </a:solidFill>
                          <a:latin typeface="Century Gothic"/>
                          <a:cs typeface="Century Gothic"/>
                        </a:rPr>
                        <a:t>Ride</a:t>
                      </a:r>
                      <a:r>
                        <a:rPr sz="90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70/80/90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95250" algn="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3664">
                        <a:lnSpc>
                          <a:spcPct val="100000"/>
                        </a:lnSpc>
                        <a:spcBef>
                          <a:spcPts val="219"/>
                        </a:spcBef>
                      </a:pPr>
                      <a:r>
                        <a:rPr sz="900" spc="25" dirty="0">
                          <a:solidFill>
                            <a:srgbClr val="231F20"/>
                          </a:solidFill>
                          <a:latin typeface="Century Gothic"/>
                          <a:cs typeface="Century Gothic"/>
                        </a:rPr>
                        <a:t>Show-up</a:t>
                      </a:r>
                      <a:r>
                        <a:rPr sz="900" spc="-2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60/70/80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70/80/90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97155" algn="r">
                        <a:lnSpc>
                          <a:spcPct val="100000"/>
                        </a:lnSpc>
                        <a:spcBef>
                          <a:spcPts val="219"/>
                        </a:spcBef>
                      </a:pPr>
                      <a:r>
                        <a:rPr sz="900" spc="75" dirty="0">
                          <a:solidFill>
                            <a:srgbClr val="231F20"/>
                          </a:solidFill>
                          <a:latin typeface="Century Gothic"/>
                          <a:cs typeface="Century Gothic"/>
                        </a:rPr>
                        <a:t>50/60/70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70/80/90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75" dirty="0">
                          <a:solidFill>
                            <a:srgbClr val="231F20"/>
                          </a:solidFill>
                          <a:latin typeface="Century Gothic"/>
                          <a:cs typeface="Century Gothic"/>
                        </a:rPr>
                        <a:t>50/60/70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113664">
                        <a:lnSpc>
                          <a:spcPct val="100000"/>
                        </a:lnSpc>
                        <a:spcBef>
                          <a:spcPts val="219"/>
                        </a:spcBef>
                      </a:pPr>
                      <a:r>
                        <a:rPr sz="900" spc="40" dirty="0">
                          <a:solidFill>
                            <a:srgbClr val="231F20"/>
                          </a:solidFill>
                          <a:latin typeface="Century Gothic"/>
                          <a:cs typeface="Century Gothic"/>
                        </a:rPr>
                        <a:t>Set</a:t>
                      </a:r>
                      <a:r>
                        <a:rPr sz="900" spc="-15"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5" dirty="0">
                          <a:solidFill>
                            <a:srgbClr val="231F20"/>
                          </a:solidFill>
                          <a:latin typeface="Century Gothic"/>
                          <a:cs typeface="Century Gothic"/>
                        </a:rPr>
                        <a:t>5/7/10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10" dirty="0">
                          <a:solidFill>
                            <a:srgbClr val="231F20"/>
                          </a:solidFill>
                          <a:latin typeface="Century Gothic"/>
                          <a:cs typeface="Century Gothic"/>
                        </a:rPr>
                        <a:t>10/15/20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130175" algn="r">
                        <a:lnSpc>
                          <a:spcPct val="100000"/>
                        </a:lnSpc>
                        <a:spcBef>
                          <a:spcPts val="219"/>
                        </a:spcBef>
                      </a:pPr>
                      <a:r>
                        <a:rPr sz="900" spc="10" dirty="0">
                          <a:solidFill>
                            <a:srgbClr val="231F20"/>
                          </a:solidFill>
                          <a:latin typeface="Century Gothic"/>
                          <a:cs typeface="Century Gothic"/>
                        </a:rPr>
                        <a:t>10/15/20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5" dirty="0">
                          <a:solidFill>
                            <a:srgbClr val="231F20"/>
                          </a:solidFill>
                          <a:latin typeface="Century Gothic"/>
                          <a:cs typeface="Century Gothic"/>
                        </a:rPr>
                        <a:t>75/85/95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196215">
                <a:tc>
                  <a:txBody>
                    <a:bodyPr/>
                    <a:lstStyle/>
                    <a:p>
                      <a:pPr marL="113664">
                        <a:lnSpc>
                          <a:spcPct val="100000"/>
                        </a:lnSpc>
                        <a:spcBef>
                          <a:spcPts val="219"/>
                        </a:spcBef>
                      </a:pPr>
                      <a:r>
                        <a:rPr sz="900" spc="40" dirty="0">
                          <a:solidFill>
                            <a:srgbClr val="231F20"/>
                          </a:solidFill>
                          <a:latin typeface="Century Gothic"/>
                          <a:cs typeface="Century Gothic"/>
                        </a:rPr>
                        <a:t>Talks</a:t>
                      </a:r>
                      <a:r>
                        <a:rPr sz="900" spc="-20" dirty="0">
                          <a:solidFill>
                            <a:srgbClr val="231F20"/>
                          </a:solidFill>
                          <a:latin typeface="Century Gothic"/>
                          <a:cs typeface="Century Gothic"/>
                        </a:rPr>
                        <a:t> </a:t>
                      </a:r>
                      <a:r>
                        <a:rPr sz="900" spc="-5" dirty="0">
                          <a:solidFill>
                            <a:srgbClr val="231F20"/>
                          </a:solidFill>
                          <a:latin typeface="Century Gothic"/>
                          <a:cs typeface="Century Gothic"/>
                        </a:rPr>
                        <a:t>Rate</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60" dirty="0">
                          <a:solidFill>
                            <a:srgbClr val="231F20"/>
                          </a:solidFill>
                          <a:latin typeface="Century Gothic"/>
                          <a:cs typeface="Century Gothic"/>
                        </a:rPr>
                        <a:t>95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35" dirty="0">
                          <a:solidFill>
                            <a:srgbClr val="231F20"/>
                          </a:solidFill>
                          <a:latin typeface="Century Gothic"/>
                          <a:cs typeface="Century Gothic"/>
                        </a:rPr>
                        <a:t>100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25" dirty="0">
                          <a:solidFill>
                            <a:srgbClr val="231F20"/>
                          </a:solidFill>
                          <a:latin typeface="Century Gothic"/>
                          <a:cs typeface="Century Gothic"/>
                        </a:rPr>
                        <a:t>.5/1/1.5</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110" dirty="0">
                          <a:solidFill>
                            <a:srgbClr val="231F20"/>
                          </a:solidFill>
                          <a:latin typeface="Century Gothic"/>
                          <a:cs typeface="Century Gothic"/>
                        </a:rPr>
                        <a:t>90</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gn="ctr">
                        <a:lnSpc>
                          <a:spcPct val="100000"/>
                        </a:lnSpc>
                        <a:spcBef>
                          <a:spcPts val="219"/>
                        </a:spcBef>
                      </a:pPr>
                      <a:r>
                        <a:rPr sz="900" spc="40" dirty="0">
                          <a:solidFill>
                            <a:srgbClr val="231F20"/>
                          </a:solidFill>
                          <a:latin typeface="Century Gothic"/>
                          <a:cs typeface="Century Gothic"/>
                        </a:rPr>
                        <a:t>.001/.002</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9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
        <p:nvSpPr>
          <p:cNvPr id="7" name="object 7"/>
          <p:cNvSpPr txBox="1"/>
          <p:nvPr/>
        </p:nvSpPr>
        <p:spPr>
          <a:xfrm>
            <a:off x="901700" y="6334759"/>
            <a:ext cx="3314065" cy="386080"/>
          </a:xfrm>
          <a:prstGeom prst="rect">
            <a:avLst/>
          </a:prstGeom>
        </p:spPr>
        <p:txBody>
          <a:bodyPr vert="horz" wrap="square" lIns="0" tIns="12700" rIns="0" bIns="0" rtlCol="0">
            <a:spAutoFit/>
          </a:bodyPr>
          <a:lstStyle/>
          <a:p>
            <a:pPr marL="12700">
              <a:lnSpc>
                <a:spcPts val="1540"/>
              </a:lnSpc>
              <a:spcBef>
                <a:spcPts val="100"/>
              </a:spcBef>
            </a:pPr>
            <a:r>
              <a:rPr sz="1300" b="1" spc="85" dirty="0">
                <a:solidFill>
                  <a:srgbClr val="231F20"/>
                </a:solidFill>
                <a:latin typeface="Tahoma"/>
                <a:cs typeface="Tahoma"/>
              </a:rPr>
              <a:t>ALL</a:t>
            </a:r>
            <a:r>
              <a:rPr sz="1300" b="1" dirty="0">
                <a:solidFill>
                  <a:srgbClr val="231F20"/>
                </a:solidFill>
                <a:latin typeface="Tahoma"/>
                <a:cs typeface="Tahoma"/>
              </a:rPr>
              <a:t> ESTIMATES</a:t>
            </a:r>
            <a:r>
              <a:rPr sz="1300" b="1" spc="5" dirty="0">
                <a:solidFill>
                  <a:srgbClr val="231F20"/>
                </a:solidFill>
                <a:latin typeface="Tahoma"/>
                <a:cs typeface="Tahoma"/>
              </a:rPr>
              <a:t> </a:t>
            </a:r>
            <a:r>
              <a:rPr sz="1300" b="1" spc="55" dirty="0">
                <a:solidFill>
                  <a:srgbClr val="231F20"/>
                </a:solidFill>
                <a:latin typeface="Tahoma"/>
                <a:cs typeface="Tahoma"/>
              </a:rPr>
              <a:t>READ</a:t>
            </a:r>
            <a:r>
              <a:rPr sz="1300" b="1" dirty="0">
                <a:solidFill>
                  <a:srgbClr val="231F20"/>
                </a:solidFill>
                <a:latin typeface="Tahoma"/>
                <a:cs typeface="Tahoma"/>
              </a:rPr>
              <a:t> </a:t>
            </a:r>
            <a:r>
              <a:rPr sz="1300" b="1" spc="65" dirty="0">
                <a:solidFill>
                  <a:srgbClr val="231F20"/>
                </a:solidFill>
                <a:latin typeface="Tahoma"/>
                <a:cs typeface="Tahoma"/>
              </a:rPr>
              <a:t>AS</a:t>
            </a:r>
            <a:r>
              <a:rPr sz="1300" b="1" spc="5" dirty="0">
                <a:solidFill>
                  <a:srgbClr val="231F20"/>
                </a:solidFill>
                <a:latin typeface="Tahoma"/>
                <a:cs typeface="Tahoma"/>
              </a:rPr>
              <a:t> </a:t>
            </a:r>
            <a:r>
              <a:rPr sz="1300" b="1" spc="-50" dirty="0">
                <a:solidFill>
                  <a:srgbClr val="231F20"/>
                </a:solidFill>
                <a:latin typeface="Tahoma"/>
                <a:cs typeface="Tahoma"/>
              </a:rPr>
              <a:t>IF</a:t>
            </a:r>
            <a:r>
              <a:rPr sz="1300" b="1" dirty="0">
                <a:solidFill>
                  <a:srgbClr val="231F20"/>
                </a:solidFill>
                <a:latin typeface="Tahoma"/>
                <a:cs typeface="Tahoma"/>
              </a:rPr>
              <a:t> </a:t>
            </a:r>
            <a:r>
              <a:rPr sz="1300" b="1" spc="50" dirty="0">
                <a:solidFill>
                  <a:srgbClr val="231F20"/>
                </a:solidFill>
                <a:latin typeface="Tahoma"/>
                <a:cs typeface="Tahoma"/>
              </a:rPr>
              <a:t>AGENT</a:t>
            </a:r>
            <a:r>
              <a:rPr sz="1300" b="1" spc="5" dirty="0">
                <a:solidFill>
                  <a:srgbClr val="231F20"/>
                </a:solidFill>
                <a:latin typeface="Tahoma"/>
                <a:cs typeface="Tahoma"/>
              </a:rPr>
              <a:t> </a:t>
            </a:r>
            <a:r>
              <a:rPr sz="1300" b="1" spc="-95" dirty="0">
                <a:solidFill>
                  <a:srgbClr val="231F20"/>
                </a:solidFill>
                <a:latin typeface="Tahoma"/>
                <a:cs typeface="Tahoma"/>
              </a:rPr>
              <a:t>IS:</a:t>
            </a:r>
            <a:endParaRPr sz="1300">
              <a:latin typeface="Tahoma"/>
              <a:cs typeface="Tahoma"/>
            </a:endParaRPr>
          </a:p>
          <a:p>
            <a:pPr marL="12700">
              <a:lnSpc>
                <a:spcPts val="1300"/>
              </a:lnSpc>
            </a:pPr>
            <a:r>
              <a:rPr sz="1100" spc="-5" dirty="0">
                <a:solidFill>
                  <a:srgbClr val="231F20"/>
                </a:solidFill>
                <a:latin typeface="Century Gothic"/>
                <a:cs typeface="Century Gothic"/>
              </a:rPr>
              <a:t>New</a:t>
            </a:r>
            <a:r>
              <a:rPr sz="1100" spc="10" dirty="0">
                <a:solidFill>
                  <a:srgbClr val="231F20"/>
                </a:solidFill>
                <a:latin typeface="Century Gothic"/>
                <a:cs typeface="Century Gothic"/>
              </a:rPr>
              <a:t> </a:t>
            </a:r>
            <a:r>
              <a:rPr sz="1100" spc="50" dirty="0">
                <a:solidFill>
                  <a:srgbClr val="231F20"/>
                </a:solidFill>
                <a:latin typeface="Century Gothic"/>
                <a:cs typeface="Century Gothic"/>
              </a:rPr>
              <a:t>or</a:t>
            </a:r>
            <a:r>
              <a:rPr sz="1100" spc="10" dirty="0">
                <a:solidFill>
                  <a:srgbClr val="231F20"/>
                </a:solidFill>
                <a:latin typeface="Century Gothic"/>
                <a:cs typeface="Century Gothic"/>
              </a:rPr>
              <a:t> </a:t>
            </a:r>
            <a:r>
              <a:rPr sz="1100" spc="-25" dirty="0">
                <a:solidFill>
                  <a:srgbClr val="231F20"/>
                </a:solidFill>
                <a:latin typeface="Century Gothic"/>
                <a:cs typeface="Century Gothic"/>
              </a:rPr>
              <a:t>Average/Above</a:t>
            </a:r>
            <a:r>
              <a:rPr sz="1100" spc="10" dirty="0">
                <a:solidFill>
                  <a:srgbClr val="231F20"/>
                </a:solidFill>
                <a:latin typeface="Century Gothic"/>
                <a:cs typeface="Century Gothic"/>
              </a:rPr>
              <a:t> </a:t>
            </a:r>
            <a:r>
              <a:rPr sz="1100" spc="5" dirty="0">
                <a:solidFill>
                  <a:srgbClr val="231F20"/>
                </a:solidFill>
                <a:latin typeface="Century Gothic"/>
                <a:cs typeface="Century Gothic"/>
              </a:rPr>
              <a:t>Average/Excellent</a:t>
            </a:r>
            <a:endParaRPr sz="1100">
              <a:latin typeface="Century Gothic"/>
              <a:cs typeface="Century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525755" y="850900"/>
            <a:ext cx="4721225" cy="269240"/>
          </a:xfrm>
          <a:prstGeom prst="rect">
            <a:avLst/>
          </a:prstGeom>
        </p:spPr>
        <p:txBody>
          <a:bodyPr vert="horz" wrap="square" lIns="0" tIns="12700" rIns="0" bIns="0" rtlCol="0">
            <a:spAutoFit/>
          </a:bodyPr>
          <a:lstStyle/>
          <a:p>
            <a:pPr marL="12700">
              <a:lnSpc>
                <a:spcPct val="100000"/>
              </a:lnSpc>
              <a:spcBef>
                <a:spcPts val="100"/>
              </a:spcBef>
            </a:pPr>
            <a:r>
              <a:rPr sz="1600" b="1" u="sng" spc="-45" dirty="0">
                <a:solidFill>
                  <a:srgbClr val="231F20"/>
                </a:solidFill>
                <a:uFill>
                  <a:solidFill>
                    <a:srgbClr val="231F20"/>
                  </a:solidFill>
                </a:uFill>
                <a:latin typeface="Gill Sans MT"/>
                <a:cs typeface="Gill Sans MT"/>
              </a:rPr>
              <a:t>M</a:t>
            </a:r>
            <a:r>
              <a:rPr sz="1600" b="1" u="sng" spc="-140" dirty="0">
                <a:solidFill>
                  <a:srgbClr val="231F20"/>
                </a:solidFill>
                <a:uFill>
                  <a:solidFill>
                    <a:srgbClr val="231F20"/>
                  </a:solidFill>
                </a:uFill>
                <a:latin typeface="Gill Sans MT"/>
                <a:cs typeface="Gill Sans MT"/>
              </a:rPr>
              <a:t>ONTH</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45" dirty="0">
                <a:solidFill>
                  <a:srgbClr val="231F20"/>
                </a:solidFill>
                <a:uFill>
                  <a:solidFill>
                    <a:srgbClr val="231F20"/>
                  </a:solidFill>
                </a:uFill>
                <a:latin typeface="Gill Sans MT"/>
                <a:cs typeface="Gill Sans MT"/>
              </a:rPr>
              <a:t>CC</a:t>
            </a:r>
            <a:r>
              <a:rPr sz="1600" b="1" u="sng" spc="-155" dirty="0">
                <a:solidFill>
                  <a:srgbClr val="231F20"/>
                </a:solidFill>
                <a:uFill>
                  <a:solidFill>
                    <a:srgbClr val="231F20"/>
                  </a:solidFill>
                </a:uFill>
                <a:latin typeface="Gill Sans MT"/>
                <a:cs typeface="Gill Sans MT"/>
              </a:rPr>
              <a:t>OUN</a:t>
            </a:r>
            <a:r>
              <a:rPr sz="1600" b="1" u="sng" spc="-225" dirty="0">
                <a:solidFill>
                  <a:srgbClr val="231F20"/>
                </a:solidFill>
                <a:uFill>
                  <a:solidFill>
                    <a:srgbClr val="231F20"/>
                  </a:solidFill>
                </a:uFill>
                <a:latin typeface="Gill Sans MT"/>
                <a:cs typeface="Gill Sans MT"/>
              </a:rPr>
              <a:t>T</a:t>
            </a:r>
            <a:r>
              <a:rPr sz="1600" b="1" u="sng" spc="-110" dirty="0">
                <a:solidFill>
                  <a:srgbClr val="231F20"/>
                </a:solidFill>
                <a:uFill>
                  <a:solidFill>
                    <a:srgbClr val="231F20"/>
                  </a:solidFill>
                </a:uFill>
                <a:latin typeface="Gill Sans MT"/>
                <a:cs typeface="Gill Sans MT"/>
              </a:rPr>
              <a:t>ABILIT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sp>
        <p:nvSpPr>
          <p:cNvPr id="10" name="object 10"/>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71</a:t>
            </a:fld>
            <a:endParaRPr spc="135" dirty="0"/>
          </a:p>
        </p:txBody>
      </p:sp>
      <p:graphicFrame>
        <p:nvGraphicFramePr>
          <p:cNvPr id="4" name="object 4"/>
          <p:cNvGraphicFramePr>
            <a:graphicFrameLocks noGrp="1"/>
          </p:cNvGraphicFramePr>
          <p:nvPr/>
        </p:nvGraphicFramePr>
        <p:xfrm>
          <a:off x="906652" y="1361439"/>
          <a:ext cx="5955025" cy="157289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722630">
                  <a:extLst>
                    <a:ext uri="{9D8B030D-6E8A-4147-A177-3AD203B41FA5}">
                      <a16:colId xmlns:a16="http://schemas.microsoft.com/office/drawing/2014/main" val="20001"/>
                    </a:ext>
                  </a:extLst>
                </a:gridCol>
                <a:gridCol w="722630">
                  <a:extLst>
                    <a:ext uri="{9D8B030D-6E8A-4147-A177-3AD203B41FA5}">
                      <a16:colId xmlns:a16="http://schemas.microsoft.com/office/drawing/2014/main" val="20002"/>
                    </a:ext>
                  </a:extLst>
                </a:gridCol>
                <a:gridCol w="713739">
                  <a:extLst>
                    <a:ext uri="{9D8B030D-6E8A-4147-A177-3AD203B41FA5}">
                      <a16:colId xmlns:a16="http://schemas.microsoft.com/office/drawing/2014/main" val="20003"/>
                    </a:ext>
                  </a:extLst>
                </a:gridCol>
                <a:gridCol w="722629">
                  <a:extLst>
                    <a:ext uri="{9D8B030D-6E8A-4147-A177-3AD203B41FA5}">
                      <a16:colId xmlns:a16="http://schemas.microsoft.com/office/drawing/2014/main" val="20004"/>
                    </a:ext>
                  </a:extLst>
                </a:gridCol>
                <a:gridCol w="722629">
                  <a:extLst>
                    <a:ext uri="{9D8B030D-6E8A-4147-A177-3AD203B41FA5}">
                      <a16:colId xmlns:a16="http://schemas.microsoft.com/office/drawing/2014/main" val="20005"/>
                    </a:ext>
                  </a:extLst>
                </a:gridCol>
                <a:gridCol w="713739">
                  <a:extLst>
                    <a:ext uri="{9D8B030D-6E8A-4147-A177-3AD203B41FA5}">
                      <a16:colId xmlns:a16="http://schemas.microsoft.com/office/drawing/2014/main" val="20006"/>
                    </a:ext>
                  </a:extLst>
                </a:gridCol>
                <a:gridCol w="722629">
                  <a:extLst>
                    <a:ext uri="{9D8B030D-6E8A-4147-A177-3AD203B41FA5}">
                      <a16:colId xmlns:a16="http://schemas.microsoft.com/office/drawing/2014/main" val="20007"/>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14300">
                        <a:lnSpc>
                          <a:spcPct val="100000"/>
                        </a:lnSpc>
                        <a:spcBef>
                          <a:spcPts val="244"/>
                        </a:spcBef>
                      </a:pPr>
                      <a:r>
                        <a:rPr sz="900" b="1" spc="-5"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O/H</a:t>
                      </a:r>
                      <a:endParaRPr sz="900">
                        <a:latin typeface="Tahoma"/>
                        <a:cs typeface="Tahoma"/>
                      </a:endParaRPr>
                    </a:p>
                  </a:txBody>
                  <a:tcPr marL="0" marR="0" marT="31114" marB="0">
                    <a:solidFill>
                      <a:srgbClr val="0054A4"/>
                    </a:solidFill>
                  </a:tcPr>
                </a:tc>
                <a:tc>
                  <a:txBody>
                    <a:bodyPr/>
                    <a:lstStyle/>
                    <a:p>
                      <a:pPr marL="208279">
                        <a:lnSpc>
                          <a:spcPct val="100000"/>
                        </a:lnSpc>
                        <a:spcBef>
                          <a:spcPts val="244"/>
                        </a:spcBef>
                      </a:pPr>
                      <a:r>
                        <a:rPr sz="900" b="1" dirty="0">
                          <a:solidFill>
                            <a:srgbClr val="FFFFFF"/>
                          </a:solidFill>
                          <a:latin typeface="Tahoma"/>
                          <a:cs typeface="Tahoma"/>
                        </a:rPr>
                        <a:t>Farm</a:t>
                      </a:r>
                      <a:endParaRPr sz="900">
                        <a:latin typeface="Tahoma"/>
                        <a:cs typeface="Tahoma"/>
                      </a:endParaRPr>
                    </a:p>
                  </a:txBody>
                  <a:tcPr marL="0" marR="0" marT="31114" marB="0">
                    <a:solidFill>
                      <a:srgbClr val="0054A4"/>
                    </a:solidFill>
                  </a:tcPr>
                </a:tc>
                <a:tc>
                  <a:txBody>
                    <a:bodyPr/>
                    <a:lstStyle/>
                    <a:p>
                      <a:pPr marL="155575">
                        <a:lnSpc>
                          <a:spcPct val="100000"/>
                        </a:lnSpc>
                        <a:spcBef>
                          <a:spcPts val="244"/>
                        </a:spcBef>
                      </a:pPr>
                      <a:r>
                        <a:rPr sz="900" b="1" spc="-90" dirty="0">
                          <a:solidFill>
                            <a:srgbClr val="FFFFFF"/>
                          </a:solidFill>
                          <a:latin typeface="Tahoma"/>
                          <a:cs typeface="Tahoma"/>
                        </a:rPr>
                        <a:t>P</a:t>
                      </a:r>
                      <a:r>
                        <a:rPr sz="900" b="1" dirty="0">
                          <a:solidFill>
                            <a:srgbClr val="FFFFFF"/>
                          </a:solidFill>
                          <a:latin typeface="Tahoma"/>
                          <a:cs typeface="Tahoma"/>
                        </a:rPr>
                        <a:t>.</a:t>
                      </a:r>
                      <a:r>
                        <a:rPr sz="900" b="1" spc="5" dirty="0">
                          <a:solidFill>
                            <a:srgbClr val="FFFFFF"/>
                          </a:solidFill>
                          <a:latin typeface="Tahoma"/>
                          <a:cs typeface="Tahoma"/>
                        </a:rPr>
                        <a:t> </a:t>
                      </a:r>
                      <a:r>
                        <a:rPr sz="900" b="1" dirty="0">
                          <a:solidFill>
                            <a:srgbClr val="FFFFFF"/>
                          </a:solidFill>
                          <a:latin typeface="Tahoma"/>
                          <a:cs typeface="Tahoma"/>
                        </a:rPr>
                        <a:t>Calls</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15" dirty="0">
                          <a:solidFill>
                            <a:srgbClr val="FFFFFF"/>
                          </a:solidFill>
                          <a:latin typeface="Tahoma"/>
                          <a:cs typeface="Tahoma"/>
                        </a:rPr>
                        <a:t>J/L</a:t>
                      </a:r>
                      <a:endParaRPr sz="900">
                        <a:latin typeface="Tahoma"/>
                        <a:cs typeface="Tahoma"/>
                      </a:endParaRPr>
                    </a:p>
                  </a:txBody>
                  <a:tcPr marL="0" marR="0" marT="31114" marB="0">
                    <a:solidFill>
                      <a:srgbClr val="0054A4"/>
                    </a:solidFill>
                  </a:tcPr>
                </a:tc>
                <a:tc>
                  <a:txBody>
                    <a:bodyPr/>
                    <a:lstStyle/>
                    <a:p>
                      <a:pPr marL="222250">
                        <a:lnSpc>
                          <a:spcPct val="100000"/>
                        </a:lnSpc>
                        <a:spcBef>
                          <a:spcPts val="244"/>
                        </a:spcBef>
                      </a:pPr>
                      <a:r>
                        <a:rPr sz="900" b="1" spc="25" dirty="0">
                          <a:solidFill>
                            <a:srgbClr val="FFFFFF"/>
                          </a:solidFill>
                          <a:latin typeface="Tahoma"/>
                          <a:cs typeface="Tahoma"/>
                        </a:rPr>
                        <a:t>Web</a:t>
                      </a:r>
                      <a:endParaRPr sz="900">
                        <a:latin typeface="Tahoma"/>
                        <a:cs typeface="Tahoma"/>
                      </a:endParaRPr>
                    </a:p>
                  </a:txBody>
                  <a:tcPr marL="0" marR="0" marT="31114" marB="0">
                    <a:solidFill>
                      <a:srgbClr val="0054A4"/>
                    </a:solidFill>
                  </a:tcPr>
                </a:tc>
                <a:tc>
                  <a:txBody>
                    <a:bodyPr/>
                    <a:lstStyle/>
                    <a:p>
                      <a:pPr marL="21717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35" dirty="0">
                          <a:solidFill>
                            <a:srgbClr val="231F20"/>
                          </a:solidFill>
                          <a:latin typeface="Century Gothic"/>
                          <a:cs typeface="Century Gothic"/>
                        </a:rPr>
                        <a:t>Accepted</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40" dirty="0">
                          <a:solidFill>
                            <a:srgbClr val="231F20"/>
                          </a:solidFill>
                          <a:latin typeface="Century Gothic"/>
                          <a:cs typeface="Century Gothic"/>
                        </a:rPr>
                        <a:t>Written</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25" dirty="0">
                          <a:solidFill>
                            <a:srgbClr val="231F20"/>
                          </a:solidFill>
                          <a:latin typeface="Century Gothic"/>
                          <a:cs typeface="Century Gothic"/>
                        </a:rPr>
                        <a:t>Car</a:t>
                      </a:r>
                      <a:r>
                        <a:rPr sz="900" spc="-20" dirty="0">
                          <a:solidFill>
                            <a:srgbClr val="231F20"/>
                          </a:solidFill>
                          <a:latin typeface="Century Gothic"/>
                          <a:cs typeface="Century Gothic"/>
                        </a:rPr>
                        <a:t> </a:t>
                      </a:r>
                      <a:r>
                        <a:rPr sz="900" spc="35" dirty="0">
                          <a:solidFill>
                            <a:srgbClr val="231F20"/>
                          </a:solidFill>
                          <a:latin typeface="Century Gothic"/>
                          <a:cs typeface="Century Gothic"/>
                        </a:rPr>
                        <a:t>Rides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5" dirty="0">
                          <a:solidFill>
                            <a:srgbClr val="231F20"/>
                          </a:solidFill>
                          <a:latin typeface="Century Gothic"/>
                          <a:cs typeface="Century Gothic"/>
                        </a:rPr>
                        <a:t>Meetings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55" dirty="0">
                          <a:solidFill>
                            <a:srgbClr val="231F20"/>
                          </a:solidFill>
                          <a:latin typeface="Century Gothic"/>
                          <a:cs typeface="Century Gothic"/>
                        </a:rPr>
                        <a:t>Sets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6"/>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43840">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901700" y="3148838"/>
            <a:ext cx="5946140" cy="78486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231F20"/>
                </a:solidFill>
                <a:latin typeface="Century Gothic"/>
                <a:cs typeface="Century Gothic"/>
              </a:rPr>
              <a:t>Divide</a:t>
            </a:r>
            <a:r>
              <a:rPr sz="1100" spc="25" dirty="0">
                <a:solidFill>
                  <a:srgbClr val="231F20"/>
                </a:solidFill>
                <a:latin typeface="Century Gothic"/>
                <a:cs typeface="Century Gothic"/>
              </a:rPr>
              <a:t> </a:t>
            </a:r>
            <a:r>
              <a:rPr sz="1100" b="1" u="sng" spc="-5" dirty="0">
                <a:solidFill>
                  <a:srgbClr val="231F20"/>
                </a:solidFill>
                <a:uFill>
                  <a:solidFill>
                    <a:srgbClr val="231F20"/>
                  </a:solidFill>
                </a:uFill>
                <a:latin typeface="Tahoma"/>
                <a:cs typeface="Tahoma"/>
              </a:rPr>
              <a:t>all</a:t>
            </a:r>
            <a:r>
              <a:rPr sz="1100" b="1" u="sng" spc="10" dirty="0">
                <a:solidFill>
                  <a:srgbClr val="231F20"/>
                </a:solidFill>
                <a:uFill>
                  <a:solidFill>
                    <a:srgbClr val="231F20"/>
                  </a:solidFill>
                </a:uFill>
                <a:latin typeface="Tahoma"/>
                <a:cs typeface="Tahoma"/>
              </a:rPr>
              <a:t> </a:t>
            </a:r>
            <a:r>
              <a:rPr sz="1100" b="1" u="sng" dirty="0">
                <a:solidFill>
                  <a:srgbClr val="231F20"/>
                </a:solidFill>
                <a:uFill>
                  <a:solidFill>
                    <a:srgbClr val="231F20"/>
                  </a:solidFill>
                </a:uFill>
                <a:latin typeface="Tahoma"/>
                <a:cs typeface="Tahoma"/>
              </a:rPr>
              <a:t>buyer</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performance</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standards</a:t>
            </a:r>
            <a:r>
              <a:rPr sz="1100" b="1" spc="10" dirty="0">
                <a:solidFill>
                  <a:srgbClr val="231F20"/>
                </a:solidFill>
                <a:latin typeface="Tahoma"/>
                <a:cs typeface="Tahoma"/>
              </a:rPr>
              <a:t> </a:t>
            </a:r>
            <a:r>
              <a:rPr sz="1100" spc="5" dirty="0">
                <a:solidFill>
                  <a:srgbClr val="231F20"/>
                </a:solidFill>
                <a:latin typeface="Century Gothic"/>
                <a:cs typeface="Century Gothic"/>
              </a:rPr>
              <a:t>by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25"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35" dirty="0">
                <a:solidFill>
                  <a:srgbClr val="231F20"/>
                </a:solidFill>
                <a:latin typeface="Century Gothic"/>
                <a:cs typeface="Century Gothic"/>
              </a:rPr>
              <a:t>months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year</a:t>
            </a:r>
            <a:r>
              <a:rPr sz="1100" spc="30"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30" dirty="0">
                <a:solidFill>
                  <a:srgbClr val="231F20"/>
                </a:solidFill>
                <a:latin typeface="Century Gothic"/>
                <a:cs typeface="Century Gothic"/>
              </a:rPr>
              <a:t> </a:t>
            </a:r>
            <a:r>
              <a:rPr sz="1100" spc="20" dirty="0">
                <a:solidFill>
                  <a:srgbClr val="231F20"/>
                </a:solidFill>
                <a:latin typeface="Century Gothic"/>
                <a:cs typeface="Century Gothic"/>
              </a:rPr>
              <a:t>to </a:t>
            </a:r>
            <a:r>
              <a:rPr sz="1100" spc="-290"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a:p>
            <a:pPr>
              <a:lnSpc>
                <a:spcPct val="100000"/>
              </a:lnSpc>
              <a:spcBef>
                <a:spcPts val="10"/>
              </a:spcBef>
            </a:pPr>
            <a:endParaRPr sz="1150">
              <a:latin typeface="Century Gothic"/>
              <a:cs typeface="Century Gothic"/>
            </a:endParaRPr>
          </a:p>
          <a:p>
            <a:pPr marL="22860" algn="ctr">
              <a:lnSpc>
                <a:spcPct val="100000"/>
              </a:lnSpc>
            </a:pPr>
            <a:r>
              <a:rPr sz="1600" b="1" u="sng" spc="-310" dirty="0">
                <a:solidFill>
                  <a:srgbClr val="231F20"/>
                </a:solidFill>
                <a:uFill>
                  <a:solidFill>
                    <a:srgbClr val="231F20"/>
                  </a:solidFill>
                </a:uFill>
                <a:latin typeface="Gill Sans MT"/>
                <a:cs typeface="Gill Sans MT"/>
              </a:rPr>
              <a:t>W</a:t>
            </a:r>
            <a:r>
              <a:rPr sz="1600" b="1" u="sng" spc="-105" dirty="0">
                <a:solidFill>
                  <a:srgbClr val="231F20"/>
                </a:solidFill>
                <a:uFill>
                  <a:solidFill>
                    <a:srgbClr val="231F20"/>
                  </a:solidFill>
                </a:uFill>
                <a:latin typeface="Gill Sans MT"/>
                <a:cs typeface="Gill Sans MT"/>
              </a:rPr>
              <a:t>EE</a:t>
            </a:r>
            <a:r>
              <a:rPr sz="1600" b="1" u="sng" spc="-130" dirty="0">
                <a:solidFill>
                  <a:srgbClr val="231F20"/>
                </a:solidFill>
                <a:uFill>
                  <a:solidFill>
                    <a:srgbClr val="231F20"/>
                  </a:solidFill>
                </a:uFill>
                <a:latin typeface="Gill Sans MT"/>
                <a:cs typeface="Gill Sans MT"/>
              </a:rPr>
              <a:t>K</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45" dirty="0">
                <a:solidFill>
                  <a:srgbClr val="231F20"/>
                </a:solidFill>
                <a:uFill>
                  <a:solidFill>
                    <a:srgbClr val="231F20"/>
                  </a:solidFill>
                </a:uFill>
                <a:latin typeface="Gill Sans MT"/>
                <a:cs typeface="Gill Sans MT"/>
              </a:rPr>
              <a:t>CC</a:t>
            </a:r>
            <a:r>
              <a:rPr sz="1600" b="1" u="sng" spc="-155" dirty="0">
                <a:solidFill>
                  <a:srgbClr val="231F20"/>
                </a:solidFill>
                <a:uFill>
                  <a:solidFill>
                    <a:srgbClr val="231F20"/>
                  </a:solidFill>
                </a:uFill>
                <a:latin typeface="Gill Sans MT"/>
                <a:cs typeface="Gill Sans MT"/>
              </a:rPr>
              <a:t>OUN</a:t>
            </a:r>
            <a:r>
              <a:rPr sz="1600" b="1" u="sng" spc="-225" dirty="0">
                <a:solidFill>
                  <a:srgbClr val="231F20"/>
                </a:solidFill>
                <a:uFill>
                  <a:solidFill>
                    <a:srgbClr val="231F20"/>
                  </a:solidFill>
                </a:uFill>
                <a:latin typeface="Gill Sans MT"/>
                <a:cs typeface="Gill Sans MT"/>
              </a:rPr>
              <a:t>T</a:t>
            </a:r>
            <a:r>
              <a:rPr sz="1600" b="1" u="sng" spc="-110" dirty="0">
                <a:solidFill>
                  <a:srgbClr val="231F20"/>
                </a:solidFill>
                <a:uFill>
                  <a:solidFill>
                    <a:srgbClr val="231F20"/>
                  </a:solidFill>
                </a:uFill>
                <a:latin typeface="Gill Sans MT"/>
                <a:cs typeface="Gill Sans MT"/>
              </a:rPr>
              <a:t>ABILIT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6" name="object 6"/>
          <p:cNvGraphicFramePr>
            <a:graphicFrameLocks noGrp="1"/>
          </p:cNvGraphicFramePr>
          <p:nvPr/>
        </p:nvGraphicFramePr>
        <p:xfrm>
          <a:off x="906652" y="4174997"/>
          <a:ext cx="5955025" cy="118046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722630">
                  <a:extLst>
                    <a:ext uri="{9D8B030D-6E8A-4147-A177-3AD203B41FA5}">
                      <a16:colId xmlns:a16="http://schemas.microsoft.com/office/drawing/2014/main" val="20001"/>
                    </a:ext>
                  </a:extLst>
                </a:gridCol>
                <a:gridCol w="722630">
                  <a:extLst>
                    <a:ext uri="{9D8B030D-6E8A-4147-A177-3AD203B41FA5}">
                      <a16:colId xmlns:a16="http://schemas.microsoft.com/office/drawing/2014/main" val="20002"/>
                    </a:ext>
                  </a:extLst>
                </a:gridCol>
                <a:gridCol w="713739">
                  <a:extLst>
                    <a:ext uri="{9D8B030D-6E8A-4147-A177-3AD203B41FA5}">
                      <a16:colId xmlns:a16="http://schemas.microsoft.com/office/drawing/2014/main" val="20003"/>
                    </a:ext>
                  </a:extLst>
                </a:gridCol>
                <a:gridCol w="722629">
                  <a:extLst>
                    <a:ext uri="{9D8B030D-6E8A-4147-A177-3AD203B41FA5}">
                      <a16:colId xmlns:a16="http://schemas.microsoft.com/office/drawing/2014/main" val="20004"/>
                    </a:ext>
                  </a:extLst>
                </a:gridCol>
                <a:gridCol w="722629">
                  <a:extLst>
                    <a:ext uri="{9D8B030D-6E8A-4147-A177-3AD203B41FA5}">
                      <a16:colId xmlns:a16="http://schemas.microsoft.com/office/drawing/2014/main" val="20005"/>
                    </a:ext>
                  </a:extLst>
                </a:gridCol>
                <a:gridCol w="713739">
                  <a:extLst>
                    <a:ext uri="{9D8B030D-6E8A-4147-A177-3AD203B41FA5}">
                      <a16:colId xmlns:a16="http://schemas.microsoft.com/office/drawing/2014/main" val="20006"/>
                    </a:ext>
                  </a:extLst>
                </a:gridCol>
                <a:gridCol w="722629">
                  <a:extLst>
                    <a:ext uri="{9D8B030D-6E8A-4147-A177-3AD203B41FA5}">
                      <a16:colId xmlns:a16="http://schemas.microsoft.com/office/drawing/2014/main" val="20007"/>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14300">
                        <a:lnSpc>
                          <a:spcPct val="100000"/>
                        </a:lnSpc>
                        <a:spcBef>
                          <a:spcPts val="244"/>
                        </a:spcBef>
                      </a:pPr>
                      <a:r>
                        <a:rPr sz="900" b="1" spc="-5"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O/H</a:t>
                      </a:r>
                      <a:endParaRPr sz="900">
                        <a:latin typeface="Tahoma"/>
                        <a:cs typeface="Tahoma"/>
                      </a:endParaRPr>
                    </a:p>
                  </a:txBody>
                  <a:tcPr marL="0" marR="0" marT="31114" marB="0">
                    <a:solidFill>
                      <a:srgbClr val="0054A4"/>
                    </a:solidFill>
                  </a:tcPr>
                </a:tc>
                <a:tc>
                  <a:txBody>
                    <a:bodyPr/>
                    <a:lstStyle/>
                    <a:p>
                      <a:pPr marL="208279">
                        <a:lnSpc>
                          <a:spcPct val="100000"/>
                        </a:lnSpc>
                        <a:spcBef>
                          <a:spcPts val="244"/>
                        </a:spcBef>
                      </a:pPr>
                      <a:r>
                        <a:rPr sz="900" b="1" dirty="0">
                          <a:solidFill>
                            <a:srgbClr val="FFFFFF"/>
                          </a:solidFill>
                          <a:latin typeface="Tahoma"/>
                          <a:cs typeface="Tahoma"/>
                        </a:rPr>
                        <a:t>Farm</a:t>
                      </a:r>
                      <a:endParaRPr sz="900">
                        <a:latin typeface="Tahoma"/>
                        <a:cs typeface="Tahoma"/>
                      </a:endParaRPr>
                    </a:p>
                  </a:txBody>
                  <a:tcPr marL="0" marR="0" marT="31114" marB="0">
                    <a:solidFill>
                      <a:srgbClr val="0054A4"/>
                    </a:solidFill>
                  </a:tcPr>
                </a:tc>
                <a:tc>
                  <a:txBody>
                    <a:bodyPr/>
                    <a:lstStyle/>
                    <a:p>
                      <a:pPr marL="155575">
                        <a:lnSpc>
                          <a:spcPct val="100000"/>
                        </a:lnSpc>
                        <a:spcBef>
                          <a:spcPts val="244"/>
                        </a:spcBef>
                      </a:pPr>
                      <a:r>
                        <a:rPr sz="900" b="1" spc="-90" dirty="0">
                          <a:solidFill>
                            <a:srgbClr val="FFFFFF"/>
                          </a:solidFill>
                          <a:latin typeface="Tahoma"/>
                          <a:cs typeface="Tahoma"/>
                        </a:rPr>
                        <a:t>P</a:t>
                      </a:r>
                      <a:r>
                        <a:rPr sz="900" b="1" dirty="0">
                          <a:solidFill>
                            <a:srgbClr val="FFFFFF"/>
                          </a:solidFill>
                          <a:latin typeface="Tahoma"/>
                          <a:cs typeface="Tahoma"/>
                        </a:rPr>
                        <a:t>.</a:t>
                      </a:r>
                      <a:r>
                        <a:rPr sz="900" b="1" spc="5" dirty="0">
                          <a:solidFill>
                            <a:srgbClr val="FFFFFF"/>
                          </a:solidFill>
                          <a:latin typeface="Tahoma"/>
                          <a:cs typeface="Tahoma"/>
                        </a:rPr>
                        <a:t> </a:t>
                      </a:r>
                      <a:r>
                        <a:rPr sz="900" b="1" dirty="0">
                          <a:solidFill>
                            <a:srgbClr val="FFFFFF"/>
                          </a:solidFill>
                          <a:latin typeface="Tahoma"/>
                          <a:cs typeface="Tahoma"/>
                        </a:rPr>
                        <a:t>Calls</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15" dirty="0">
                          <a:solidFill>
                            <a:srgbClr val="FFFFFF"/>
                          </a:solidFill>
                          <a:latin typeface="Tahoma"/>
                          <a:cs typeface="Tahoma"/>
                        </a:rPr>
                        <a:t>J/L</a:t>
                      </a:r>
                      <a:endParaRPr sz="900">
                        <a:latin typeface="Tahoma"/>
                        <a:cs typeface="Tahoma"/>
                      </a:endParaRPr>
                    </a:p>
                  </a:txBody>
                  <a:tcPr marL="0" marR="0" marT="31114" marB="0">
                    <a:solidFill>
                      <a:srgbClr val="0054A4"/>
                    </a:solidFill>
                  </a:tcPr>
                </a:tc>
                <a:tc>
                  <a:txBody>
                    <a:bodyPr/>
                    <a:lstStyle/>
                    <a:p>
                      <a:pPr marL="222250">
                        <a:lnSpc>
                          <a:spcPct val="100000"/>
                        </a:lnSpc>
                        <a:spcBef>
                          <a:spcPts val="244"/>
                        </a:spcBef>
                      </a:pPr>
                      <a:r>
                        <a:rPr sz="900" b="1" spc="25" dirty="0">
                          <a:solidFill>
                            <a:srgbClr val="FFFFFF"/>
                          </a:solidFill>
                          <a:latin typeface="Tahoma"/>
                          <a:cs typeface="Tahoma"/>
                        </a:rPr>
                        <a:t>Web</a:t>
                      </a:r>
                      <a:endParaRPr sz="900">
                        <a:latin typeface="Tahoma"/>
                        <a:cs typeface="Tahoma"/>
                      </a:endParaRPr>
                    </a:p>
                  </a:txBody>
                  <a:tcPr marL="0" marR="0" marT="31114" marB="0">
                    <a:solidFill>
                      <a:srgbClr val="0054A4"/>
                    </a:solidFill>
                  </a:tcPr>
                </a:tc>
                <a:tc>
                  <a:txBody>
                    <a:bodyPr/>
                    <a:lstStyle/>
                    <a:p>
                      <a:pPr marL="21717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25" dirty="0">
                          <a:solidFill>
                            <a:srgbClr val="231F20"/>
                          </a:solidFill>
                          <a:latin typeface="Century Gothic"/>
                          <a:cs typeface="Century Gothic"/>
                        </a:rPr>
                        <a:t>Car</a:t>
                      </a:r>
                      <a:r>
                        <a:rPr sz="900" spc="-20" dirty="0">
                          <a:solidFill>
                            <a:srgbClr val="231F20"/>
                          </a:solidFill>
                          <a:latin typeface="Century Gothic"/>
                          <a:cs typeface="Century Gothic"/>
                        </a:rPr>
                        <a:t> </a:t>
                      </a:r>
                      <a:r>
                        <a:rPr sz="900" spc="35" dirty="0">
                          <a:solidFill>
                            <a:srgbClr val="231F20"/>
                          </a:solidFill>
                          <a:latin typeface="Century Gothic"/>
                          <a:cs typeface="Century Gothic"/>
                        </a:rPr>
                        <a:t>Rides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5" dirty="0">
                          <a:solidFill>
                            <a:srgbClr val="231F20"/>
                          </a:solidFill>
                          <a:latin typeface="Century Gothic"/>
                          <a:cs typeface="Century Gothic"/>
                        </a:rPr>
                        <a:t>Meetings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55" dirty="0">
                          <a:solidFill>
                            <a:srgbClr val="231F20"/>
                          </a:solidFill>
                          <a:latin typeface="Century Gothic"/>
                          <a:cs typeface="Century Gothic"/>
                        </a:rPr>
                        <a:t>Sets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43840">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bl>
          </a:graphicData>
        </a:graphic>
      </p:graphicFrame>
      <p:sp>
        <p:nvSpPr>
          <p:cNvPr id="7" name="object 7"/>
          <p:cNvSpPr txBox="1"/>
          <p:nvPr/>
        </p:nvSpPr>
        <p:spPr>
          <a:xfrm>
            <a:off x="901700" y="5493003"/>
            <a:ext cx="5278755" cy="78486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231F20"/>
                </a:solidFill>
                <a:latin typeface="Century Gothic"/>
                <a:cs typeface="Century Gothic"/>
              </a:rPr>
              <a:t>Divide</a:t>
            </a:r>
            <a:r>
              <a:rPr sz="1100" spc="30" dirty="0">
                <a:solidFill>
                  <a:srgbClr val="231F20"/>
                </a:solidFill>
                <a:latin typeface="Century Gothic"/>
                <a:cs typeface="Century Gothic"/>
              </a:rPr>
              <a:t> </a:t>
            </a:r>
            <a:r>
              <a:rPr sz="1100" b="1" u="sng" spc="-10" dirty="0">
                <a:solidFill>
                  <a:srgbClr val="231F20"/>
                </a:solidFill>
                <a:uFill>
                  <a:solidFill>
                    <a:srgbClr val="231F20"/>
                  </a:solidFill>
                </a:uFill>
                <a:latin typeface="Tahoma"/>
                <a:cs typeface="Tahoma"/>
              </a:rPr>
              <a:t>relevant</a:t>
            </a:r>
            <a:r>
              <a:rPr sz="1100" b="1" u="sng" spc="10" dirty="0">
                <a:solidFill>
                  <a:srgbClr val="231F20"/>
                </a:solidFill>
                <a:uFill>
                  <a:solidFill>
                    <a:srgbClr val="231F20"/>
                  </a:solidFill>
                </a:uFill>
                <a:latin typeface="Tahoma"/>
                <a:cs typeface="Tahoma"/>
              </a:rPr>
              <a:t> </a:t>
            </a:r>
            <a:r>
              <a:rPr sz="1100" b="1" u="sng" dirty="0">
                <a:solidFill>
                  <a:srgbClr val="231F20"/>
                </a:solidFill>
                <a:uFill>
                  <a:solidFill>
                    <a:srgbClr val="231F20"/>
                  </a:solidFill>
                </a:uFill>
                <a:latin typeface="Tahoma"/>
                <a:cs typeface="Tahoma"/>
              </a:rPr>
              <a:t>buyer</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performance</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standards</a:t>
            </a:r>
            <a:r>
              <a:rPr sz="1100" b="1" spc="15" dirty="0">
                <a:solidFill>
                  <a:srgbClr val="231F20"/>
                </a:solidFill>
                <a:latin typeface="Tahoma"/>
                <a:cs typeface="Tahoma"/>
              </a:rPr>
              <a:t> </a:t>
            </a:r>
            <a:r>
              <a:rPr sz="1100" spc="5" dirty="0">
                <a:solidFill>
                  <a:srgbClr val="231F20"/>
                </a:solidFill>
                <a:latin typeface="Century Gothic"/>
                <a:cs typeface="Century Gothic"/>
              </a:rPr>
              <a:t>by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10" dirty="0">
                <a:solidFill>
                  <a:srgbClr val="231F20"/>
                </a:solidFill>
                <a:latin typeface="Century Gothic"/>
                <a:cs typeface="Century Gothic"/>
              </a:rPr>
              <a:t>weeks</a:t>
            </a:r>
            <a:r>
              <a:rPr sz="1100" spc="35"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year </a:t>
            </a:r>
            <a:r>
              <a:rPr sz="1100" spc="-290"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2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a:p>
            <a:pPr>
              <a:lnSpc>
                <a:spcPct val="100000"/>
              </a:lnSpc>
              <a:spcBef>
                <a:spcPts val="10"/>
              </a:spcBef>
            </a:pPr>
            <a:endParaRPr sz="1150">
              <a:latin typeface="Century Gothic"/>
              <a:cs typeface="Century Gothic"/>
            </a:endParaRPr>
          </a:p>
          <a:p>
            <a:pPr marL="1262380">
              <a:lnSpc>
                <a:spcPct val="100000"/>
              </a:lnSpc>
            </a:pPr>
            <a:r>
              <a:rPr sz="1600" b="1" u="sng" spc="-150" dirty="0">
                <a:solidFill>
                  <a:srgbClr val="231F20"/>
                </a:solidFill>
                <a:uFill>
                  <a:solidFill>
                    <a:srgbClr val="231F20"/>
                  </a:solidFill>
                </a:uFill>
                <a:latin typeface="Gill Sans MT"/>
                <a:cs typeface="Gill Sans MT"/>
              </a:rPr>
              <a:t>D</a:t>
            </a:r>
            <a:r>
              <a:rPr sz="1600" b="1" u="sng" spc="-120" dirty="0">
                <a:solidFill>
                  <a:srgbClr val="231F20"/>
                </a:solidFill>
                <a:uFill>
                  <a:solidFill>
                    <a:srgbClr val="231F20"/>
                  </a:solidFill>
                </a:uFill>
                <a:latin typeface="Gill Sans MT"/>
                <a:cs typeface="Gill Sans MT"/>
              </a:rPr>
              <a:t>AI</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40" dirty="0">
                <a:solidFill>
                  <a:srgbClr val="231F20"/>
                </a:solidFill>
                <a:uFill>
                  <a:solidFill>
                    <a:srgbClr val="231F20"/>
                  </a:solidFill>
                </a:uFill>
                <a:latin typeface="Gill Sans MT"/>
                <a:cs typeface="Gill Sans MT"/>
              </a:rPr>
              <a:t>BUYE</a:t>
            </a:r>
            <a:r>
              <a:rPr sz="1600" b="1" u="sng" spc="-60" dirty="0">
                <a:solidFill>
                  <a:srgbClr val="231F20"/>
                </a:solidFill>
                <a:uFill>
                  <a:solidFill>
                    <a:srgbClr val="231F20"/>
                  </a:solidFill>
                </a:uFill>
                <a:latin typeface="Gill Sans MT"/>
                <a:cs typeface="Gill Sans MT"/>
              </a:rPr>
              <a:t>R</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00" dirty="0">
                <a:solidFill>
                  <a:srgbClr val="231F20"/>
                </a:solidFill>
                <a:uFill>
                  <a:solidFill>
                    <a:srgbClr val="231F20"/>
                  </a:solidFill>
                </a:uFill>
                <a:latin typeface="Gill Sans MT"/>
                <a:cs typeface="Gill Sans MT"/>
              </a:rPr>
              <a:t>CTIVIT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8" name="object 8"/>
          <p:cNvGraphicFramePr>
            <a:graphicFrameLocks noGrp="1"/>
          </p:cNvGraphicFramePr>
          <p:nvPr/>
        </p:nvGraphicFramePr>
        <p:xfrm>
          <a:off x="906652" y="6519164"/>
          <a:ext cx="5955025" cy="59182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722630">
                  <a:extLst>
                    <a:ext uri="{9D8B030D-6E8A-4147-A177-3AD203B41FA5}">
                      <a16:colId xmlns:a16="http://schemas.microsoft.com/office/drawing/2014/main" val="20001"/>
                    </a:ext>
                  </a:extLst>
                </a:gridCol>
                <a:gridCol w="722630">
                  <a:extLst>
                    <a:ext uri="{9D8B030D-6E8A-4147-A177-3AD203B41FA5}">
                      <a16:colId xmlns:a16="http://schemas.microsoft.com/office/drawing/2014/main" val="20002"/>
                    </a:ext>
                  </a:extLst>
                </a:gridCol>
                <a:gridCol w="713739">
                  <a:extLst>
                    <a:ext uri="{9D8B030D-6E8A-4147-A177-3AD203B41FA5}">
                      <a16:colId xmlns:a16="http://schemas.microsoft.com/office/drawing/2014/main" val="20003"/>
                    </a:ext>
                  </a:extLst>
                </a:gridCol>
                <a:gridCol w="722629">
                  <a:extLst>
                    <a:ext uri="{9D8B030D-6E8A-4147-A177-3AD203B41FA5}">
                      <a16:colId xmlns:a16="http://schemas.microsoft.com/office/drawing/2014/main" val="20004"/>
                    </a:ext>
                  </a:extLst>
                </a:gridCol>
                <a:gridCol w="722629">
                  <a:extLst>
                    <a:ext uri="{9D8B030D-6E8A-4147-A177-3AD203B41FA5}">
                      <a16:colId xmlns:a16="http://schemas.microsoft.com/office/drawing/2014/main" val="20005"/>
                    </a:ext>
                  </a:extLst>
                </a:gridCol>
                <a:gridCol w="713739">
                  <a:extLst>
                    <a:ext uri="{9D8B030D-6E8A-4147-A177-3AD203B41FA5}">
                      <a16:colId xmlns:a16="http://schemas.microsoft.com/office/drawing/2014/main" val="20006"/>
                    </a:ext>
                  </a:extLst>
                </a:gridCol>
                <a:gridCol w="722629">
                  <a:extLst>
                    <a:ext uri="{9D8B030D-6E8A-4147-A177-3AD203B41FA5}">
                      <a16:colId xmlns:a16="http://schemas.microsoft.com/office/drawing/2014/main" val="20007"/>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14300">
                        <a:lnSpc>
                          <a:spcPct val="100000"/>
                        </a:lnSpc>
                        <a:spcBef>
                          <a:spcPts val="244"/>
                        </a:spcBef>
                      </a:pPr>
                      <a:r>
                        <a:rPr sz="900" b="1" spc="-5"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5" dirty="0">
                          <a:solidFill>
                            <a:srgbClr val="FFFFFF"/>
                          </a:solidFill>
                          <a:latin typeface="Tahoma"/>
                          <a:cs typeface="Tahoma"/>
                        </a:rPr>
                        <a:t>O/H</a:t>
                      </a:r>
                      <a:endParaRPr sz="900">
                        <a:latin typeface="Tahoma"/>
                        <a:cs typeface="Tahoma"/>
                      </a:endParaRPr>
                    </a:p>
                  </a:txBody>
                  <a:tcPr marL="0" marR="0" marT="31114" marB="0">
                    <a:solidFill>
                      <a:srgbClr val="0054A4"/>
                    </a:solidFill>
                  </a:tcPr>
                </a:tc>
                <a:tc>
                  <a:txBody>
                    <a:bodyPr/>
                    <a:lstStyle/>
                    <a:p>
                      <a:pPr marL="208279">
                        <a:lnSpc>
                          <a:spcPct val="100000"/>
                        </a:lnSpc>
                        <a:spcBef>
                          <a:spcPts val="244"/>
                        </a:spcBef>
                      </a:pPr>
                      <a:r>
                        <a:rPr sz="900" b="1" dirty="0">
                          <a:solidFill>
                            <a:srgbClr val="FFFFFF"/>
                          </a:solidFill>
                          <a:latin typeface="Tahoma"/>
                          <a:cs typeface="Tahoma"/>
                        </a:rPr>
                        <a:t>Farm</a:t>
                      </a:r>
                      <a:endParaRPr sz="900">
                        <a:latin typeface="Tahoma"/>
                        <a:cs typeface="Tahoma"/>
                      </a:endParaRPr>
                    </a:p>
                  </a:txBody>
                  <a:tcPr marL="0" marR="0" marT="31114" marB="0">
                    <a:solidFill>
                      <a:srgbClr val="0054A4"/>
                    </a:solidFill>
                  </a:tcPr>
                </a:tc>
                <a:tc>
                  <a:txBody>
                    <a:bodyPr/>
                    <a:lstStyle/>
                    <a:p>
                      <a:pPr marL="155575">
                        <a:lnSpc>
                          <a:spcPct val="100000"/>
                        </a:lnSpc>
                        <a:spcBef>
                          <a:spcPts val="244"/>
                        </a:spcBef>
                      </a:pPr>
                      <a:r>
                        <a:rPr sz="900" b="1" spc="-90" dirty="0">
                          <a:solidFill>
                            <a:srgbClr val="FFFFFF"/>
                          </a:solidFill>
                          <a:latin typeface="Tahoma"/>
                          <a:cs typeface="Tahoma"/>
                        </a:rPr>
                        <a:t>P</a:t>
                      </a:r>
                      <a:r>
                        <a:rPr sz="900" b="1" dirty="0">
                          <a:solidFill>
                            <a:srgbClr val="FFFFFF"/>
                          </a:solidFill>
                          <a:latin typeface="Tahoma"/>
                          <a:cs typeface="Tahoma"/>
                        </a:rPr>
                        <a:t>.</a:t>
                      </a:r>
                      <a:r>
                        <a:rPr sz="900" b="1" spc="5" dirty="0">
                          <a:solidFill>
                            <a:srgbClr val="FFFFFF"/>
                          </a:solidFill>
                          <a:latin typeface="Tahoma"/>
                          <a:cs typeface="Tahoma"/>
                        </a:rPr>
                        <a:t> </a:t>
                      </a:r>
                      <a:r>
                        <a:rPr sz="900" b="1" dirty="0">
                          <a:solidFill>
                            <a:srgbClr val="FFFFFF"/>
                          </a:solidFill>
                          <a:latin typeface="Tahoma"/>
                          <a:cs typeface="Tahoma"/>
                        </a:rPr>
                        <a:t>Calls</a:t>
                      </a:r>
                      <a:endParaRPr sz="900">
                        <a:latin typeface="Tahoma"/>
                        <a:cs typeface="Tahoma"/>
                      </a:endParaRPr>
                    </a:p>
                  </a:txBody>
                  <a:tcPr marL="0" marR="0" marT="31114" marB="0">
                    <a:solidFill>
                      <a:srgbClr val="0054A4"/>
                    </a:solidFill>
                  </a:tcPr>
                </a:tc>
                <a:tc>
                  <a:txBody>
                    <a:bodyPr/>
                    <a:lstStyle/>
                    <a:p>
                      <a:pPr algn="ctr">
                        <a:lnSpc>
                          <a:spcPct val="100000"/>
                        </a:lnSpc>
                        <a:spcBef>
                          <a:spcPts val="244"/>
                        </a:spcBef>
                      </a:pPr>
                      <a:r>
                        <a:rPr sz="900" b="1" spc="15" dirty="0">
                          <a:solidFill>
                            <a:srgbClr val="FFFFFF"/>
                          </a:solidFill>
                          <a:latin typeface="Tahoma"/>
                          <a:cs typeface="Tahoma"/>
                        </a:rPr>
                        <a:t>J/L</a:t>
                      </a:r>
                      <a:endParaRPr sz="900">
                        <a:latin typeface="Tahoma"/>
                        <a:cs typeface="Tahoma"/>
                      </a:endParaRPr>
                    </a:p>
                  </a:txBody>
                  <a:tcPr marL="0" marR="0" marT="31114" marB="0">
                    <a:solidFill>
                      <a:srgbClr val="0054A4"/>
                    </a:solidFill>
                  </a:tcPr>
                </a:tc>
                <a:tc>
                  <a:txBody>
                    <a:bodyPr/>
                    <a:lstStyle/>
                    <a:p>
                      <a:pPr marL="222250">
                        <a:lnSpc>
                          <a:spcPct val="100000"/>
                        </a:lnSpc>
                        <a:spcBef>
                          <a:spcPts val="244"/>
                        </a:spcBef>
                      </a:pPr>
                      <a:r>
                        <a:rPr sz="900" b="1" spc="25" dirty="0">
                          <a:solidFill>
                            <a:srgbClr val="FFFFFF"/>
                          </a:solidFill>
                          <a:latin typeface="Tahoma"/>
                          <a:cs typeface="Tahoma"/>
                        </a:rPr>
                        <a:t>Web</a:t>
                      </a:r>
                      <a:endParaRPr sz="900">
                        <a:latin typeface="Tahoma"/>
                        <a:cs typeface="Tahoma"/>
                      </a:endParaRPr>
                    </a:p>
                  </a:txBody>
                  <a:tcPr marL="0" marR="0" marT="31114" marB="0">
                    <a:solidFill>
                      <a:srgbClr val="0054A4"/>
                    </a:solidFill>
                  </a:tcPr>
                </a:tc>
                <a:tc>
                  <a:txBody>
                    <a:bodyPr/>
                    <a:lstStyle/>
                    <a:p>
                      <a:pPr marL="21717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40" dirty="0">
                          <a:solidFill>
                            <a:srgbClr val="231F20"/>
                          </a:solidFill>
                          <a:latin typeface="Century Gothic"/>
                          <a:cs typeface="Century Gothic"/>
                        </a:rPr>
                        <a:t>Talks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R="5715" algn="ctr">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marL="243840">
                        <a:lnSpc>
                          <a:spcPct val="100000"/>
                        </a:lnSpc>
                        <a:spcBef>
                          <a:spcPts val="219"/>
                        </a:spcBef>
                      </a:pPr>
                      <a:r>
                        <a:rPr sz="900" spc="-25" dirty="0">
                          <a:solidFill>
                            <a:srgbClr val="231F20"/>
                          </a:solidFill>
                          <a:latin typeface="Century Gothic"/>
                          <a:cs typeface="Century Gothic"/>
                        </a:rPr>
                        <a:t>N/A</a:t>
                      </a:r>
                      <a:endParaRPr sz="900">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sp>
        <p:nvSpPr>
          <p:cNvPr id="9" name="object 9"/>
          <p:cNvSpPr txBox="1"/>
          <p:nvPr/>
        </p:nvSpPr>
        <p:spPr>
          <a:xfrm>
            <a:off x="901700" y="7247382"/>
            <a:ext cx="5423535" cy="36068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231F20"/>
                </a:solidFill>
                <a:latin typeface="Century Gothic"/>
                <a:cs typeface="Century Gothic"/>
              </a:rPr>
              <a:t>Divide</a:t>
            </a:r>
            <a:r>
              <a:rPr sz="1100" spc="30" dirty="0">
                <a:solidFill>
                  <a:srgbClr val="231F20"/>
                </a:solidFill>
                <a:latin typeface="Century Gothic"/>
                <a:cs typeface="Century Gothic"/>
              </a:rPr>
              <a:t> </a:t>
            </a:r>
            <a:r>
              <a:rPr sz="1100" b="1" u="sng" spc="-10" dirty="0">
                <a:solidFill>
                  <a:srgbClr val="231F20"/>
                </a:solidFill>
                <a:uFill>
                  <a:solidFill>
                    <a:srgbClr val="231F20"/>
                  </a:solidFill>
                </a:uFill>
                <a:latin typeface="Tahoma"/>
                <a:cs typeface="Tahoma"/>
              </a:rPr>
              <a:t>relevant</a:t>
            </a:r>
            <a:r>
              <a:rPr sz="1100" b="1" u="sng" spc="15"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weekly</a:t>
            </a:r>
            <a:r>
              <a:rPr sz="1100" b="1" u="sng" spc="15"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accountability</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standards</a:t>
            </a:r>
            <a:r>
              <a:rPr sz="1100" b="1" spc="15" dirty="0">
                <a:solidFill>
                  <a:srgbClr val="231F20"/>
                </a:solidFill>
                <a:latin typeface="Tahoma"/>
                <a:cs typeface="Tahoma"/>
              </a:rPr>
              <a:t> </a:t>
            </a:r>
            <a:r>
              <a:rPr sz="1100" spc="5" dirty="0">
                <a:solidFill>
                  <a:srgbClr val="231F20"/>
                </a:solidFill>
                <a:latin typeface="Century Gothic"/>
                <a:cs typeface="Century Gothic"/>
              </a:rPr>
              <a:t>by</a:t>
            </a:r>
            <a:r>
              <a:rPr sz="1100" spc="35"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5" dirty="0">
                <a:solidFill>
                  <a:srgbClr val="231F20"/>
                </a:solidFill>
                <a:latin typeface="Century Gothic"/>
                <a:cs typeface="Century Gothic"/>
              </a:rPr>
              <a:t> </a:t>
            </a:r>
            <a:r>
              <a:rPr sz="1100" spc="-5" dirty="0">
                <a:solidFill>
                  <a:srgbClr val="231F20"/>
                </a:solidFill>
                <a:latin typeface="Century Gothic"/>
                <a:cs typeface="Century Gothic"/>
              </a:rPr>
              <a:t>days</a:t>
            </a:r>
            <a:r>
              <a:rPr sz="1100" spc="35"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35" dirty="0">
                <a:solidFill>
                  <a:srgbClr val="231F20"/>
                </a:solidFill>
                <a:latin typeface="Century Gothic"/>
                <a:cs typeface="Century Gothic"/>
              </a:rPr>
              <a:t> </a:t>
            </a:r>
            <a:r>
              <a:rPr sz="1100" spc="-15" dirty="0">
                <a:solidFill>
                  <a:srgbClr val="231F20"/>
                </a:solidFill>
                <a:latin typeface="Century Gothic"/>
                <a:cs typeface="Century Gothic"/>
              </a:rPr>
              <a:t>week </a:t>
            </a:r>
            <a:r>
              <a:rPr sz="1100" spc="-290"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2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6" y="9372605"/>
            <a:ext cx="1762456" cy="225616"/>
          </a:xfrm>
          <a:prstGeom prst="rect">
            <a:avLst/>
          </a:prstGeom>
        </p:spPr>
      </p:pic>
      <p:sp>
        <p:nvSpPr>
          <p:cNvPr id="3" name="object 3"/>
          <p:cNvSpPr txBox="1"/>
          <p:nvPr/>
        </p:nvSpPr>
        <p:spPr>
          <a:xfrm>
            <a:off x="1454945" y="850900"/>
            <a:ext cx="4862830" cy="269240"/>
          </a:xfrm>
          <a:prstGeom prst="rect">
            <a:avLst/>
          </a:prstGeom>
        </p:spPr>
        <p:txBody>
          <a:bodyPr vert="horz" wrap="square" lIns="0" tIns="12700" rIns="0" bIns="0" rtlCol="0">
            <a:spAutoFit/>
          </a:bodyPr>
          <a:lstStyle/>
          <a:p>
            <a:pPr marL="12700">
              <a:lnSpc>
                <a:spcPct val="100000"/>
              </a:lnSpc>
              <a:spcBef>
                <a:spcPts val="100"/>
              </a:spcBef>
            </a:pPr>
            <a:r>
              <a:rPr sz="1600" b="1" u="sng" spc="-45" dirty="0">
                <a:solidFill>
                  <a:srgbClr val="231F20"/>
                </a:solidFill>
                <a:uFill>
                  <a:solidFill>
                    <a:srgbClr val="231F20"/>
                  </a:solidFill>
                </a:uFill>
                <a:latin typeface="Gill Sans MT"/>
                <a:cs typeface="Gill Sans MT"/>
              </a:rPr>
              <a:t>M</a:t>
            </a:r>
            <a:r>
              <a:rPr sz="1600" b="1" u="sng" spc="-140" dirty="0">
                <a:solidFill>
                  <a:srgbClr val="231F20"/>
                </a:solidFill>
                <a:uFill>
                  <a:solidFill>
                    <a:srgbClr val="231F20"/>
                  </a:solidFill>
                </a:uFill>
                <a:latin typeface="Gill Sans MT"/>
                <a:cs typeface="Gill Sans MT"/>
              </a:rPr>
              <a:t>ONTH</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45" dirty="0">
                <a:solidFill>
                  <a:srgbClr val="231F20"/>
                </a:solidFill>
                <a:uFill>
                  <a:solidFill>
                    <a:srgbClr val="231F20"/>
                  </a:solidFill>
                </a:uFill>
                <a:latin typeface="Gill Sans MT"/>
                <a:cs typeface="Gill Sans MT"/>
              </a:rPr>
              <a:t>CC</a:t>
            </a:r>
            <a:r>
              <a:rPr sz="1600" b="1" u="sng" spc="-155" dirty="0">
                <a:solidFill>
                  <a:srgbClr val="231F20"/>
                </a:solidFill>
                <a:uFill>
                  <a:solidFill>
                    <a:srgbClr val="231F20"/>
                  </a:solidFill>
                </a:uFill>
                <a:latin typeface="Gill Sans MT"/>
                <a:cs typeface="Gill Sans MT"/>
              </a:rPr>
              <a:t>OUN</a:t>
            </a:r>
            <a:r>
              <a:rPr sz="1600" b="1" u="sng" spc="-225" dirty="0">
                <a:solidFill>
                  <a:srgbClr val="231F20"/>
                </a:solidFill>
                <a:uFill>
                  <a:solidFill>
                    <a:srgbClr val="231F20"/>
                  </a:solidFill>
                </a:uFill>
                <a:latin typeface="Gill Sans MT"/>
                <a:cs typeface="Gill Sans MT"/>
              </a:rPr>
              <a:t>T</a:t>
            </a:r>
            <a:r>
              <a:rPr sz="1600" b="1" u="sng" spc="-110" dirty="0">
                <a:solidFill>
                  <a:srgbClr val="231F20"/>
                </a:solidFill>
                <a:uFill>
                  <a:solidFill>
                    <a:srgbClr val="231F20"/>
                  </a:solidFill>
                </a:uFill>
                <a:latin typeface="Gill Sans MT"/>
                <a:cs typeface="Gill Sans MT"/>
              </a:rPr>
              <a:t>ABILIT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sp>
        <p:nvSpPr>
          <p:cNvPr id="10" name="object 10"/>
          <p:cNvSpPr txBox="1">
            <a:spLocks noGrp="1"/>
          </p:cNvSpPr>
          <p:nvPr>
            <p:ph type="sldNum" sz="quarter" idx="7"/>
          </p:nvPr>
        </p:nvSpPr>
        <p:spPr>
          <a:prstGeom prst="rect">
            <a:avLst/>
          </a:prstGeom>
        </p:spPr>
        <p:txBody>
          <a:bodyPr vert="horz" wrap="square" lIns="0" tIns="11430" rIns="0" bIns="0" rtlCol="0">
            <a:spAutoFit/>
          </a:bodyPr>
          <a:lstStyle/>
          <a:p>
            <a:pPr marL="38100">
              <a:lnSpc>
                <a:spcPct val="100000"/>
              </a:lnSpc>
              <a:spcBef>
                <a:spcPts val="90"/>
              </a:spcBef>
            </a:pPr>
            <a:fld id="{81D60167-4931-47E6-BA6A-407CBD079E47}" type="slidenum">
              <a:rPr spc="135" dirty="0"/>
              <a:t>72</a:t>
            </a:fld>
            <a:endParaRPr spc="135" dirty="0"/>
          </a:p>
        </p:txBody>
      </p:sp>
      <p:graphicFrame>
        <p:nvGraphicFramePr>
          <p:cNvPr id="4" name="object 4"/>
          <p:cNvGraphicFramePr>
            <a:graphicFrameLocks noGrp="1"/>
          </p:cNvGraphicFramePr>
          <p:nvPr/>
        </p:nvGraphicFramePr>
        <p:xfrm>
          <a:off x="915797" y="1361439"/>
          <a:ext cx="5935977" cy="1180465"/>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836930">
                  <a:extLst>
                    <a:ext uri="{9D8B030D-6E8A-4147-A177-3AD203B41FA5}">
                      <a16:colId xmlns:a16="http://schemas.microsoft.com/office/drawing/2014/main" val="20001"/>
                    </a:ext>
                  </a:extLst>
                </a:gridCol>
                <a:gridCol w="836930">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6929">
                  <a:extLst>
                    <a:ext uri="{9D8B030D-6E8A-4147-A177-3AD203B41FA5}">
                      <a16:colId xmlns:a16="http://schemas.microsoft.com/office/drawing/2014/main" val="20004"/>
                    </a:ext>
                  </a:extLst>
                </a:gridCol>
                <a:gridCol w="836929">
                  <a:extLst>
                    <a:ext uri="{9D8B030D-6E8A-4147-A177-3AD203B41FA5}">
                      <a16:colId xmlns:a16="http://schemas.microsoft.com/office/drawing/2014/main" val="20005"/>
                    </a:ext>
                  </a:extLst>
                </a:gridCol>
                <a:gridCol w="836929">
                  <a:extLst>
                    <a:ext uri="{9D8B030D-6E8A-4147-A177-3AD203B41FA5}">
                      <a16:colId xmlns:a16="http://schemas.microsoft.com/office/drawing/2014/main" val="20006"/>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70815">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L="193675">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marL="254000">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marL="178435">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marL="151130">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tc>
                  <a:txBody>
                    <a:bodyPr/>
                    <a:lstStyle/>
                    <a:p>
                      <a:pPr marL="27432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10" dirty="0">
                          <a:solidFill>
                            <a:srgbClr val="231F20"/>
                          </a:solidFill>
                          <a:latin typeface="Century Gothic"/>
                          <a:cs typeface="Century Gothic"/>
                        </a:rPr>
                        <a:t>Taken</a:t>
                      </a:r>
                      <a:r>
                        <a:rPr sz="750" spc="15" baseline="33333" dirty="0">
                          <a:solidFill>
                            <a:srgbClr val="231F20"/>
                          </a:solidFill>
                          <a:latin typeface="Century Gothic"/>
                          <a:cs typeface="Century Gothic"/>
                        </a:rPr>
                        <a:t>L</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5" dirty="0">
                          <a:solidFill>
                            <a:srgbClr val="231F20"/>
                          </a:solidFill>
                          <a:latin typeface="Century Gothic"/>
                          <a:cs typeface="Century Gothic"/>
                        </a:rPr>
                        <a:t>Meetings</a:t>
                      </a:r>
                      <a:r>
                        <a:rPr sz="750" spc="7" baseline="33333" dirty="0">
                          <a:solidFill>
                            <a:srgbClr val="231F20"/>
                          </a:solidFill>
                          <a:latin typeface="Century Gothic"/>
                          <a:cs typeface="Century Gothic"/>
                        </a:rPr>
                        <a:t>M</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55" dirty="0">
                          <a:solidFill>
                            <a:srgbClr val="231F20"/>
                          </a:solidFill>
                          <a:latin typeface="Century Gothic"/>
                          <a:cs typeface="Century Gothic"/>
                        </a:rPr>
                        <a:t>Sets</a:t>
                      </a:r>
                      <a:r>
                        <a:rPr sz="750" spc="82" baseline="33333" dirty="0">
                          <a:solidFill>
                            <a:srgbClr val="231F20"/>
                          </a:solidFill>
                          <a:latin typeface="Century Gothic"/>
                          <a:cs typeface="Century Gothic"/>
                        </a:rPr>
                        <a:t>N</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35" dirty="0">
                          <a:solidFill>
                            <a:srgbClr val="231F20"/>
                          </a:solidFill>
                          <a:latin typeface="Century Gothic"/>
                          <a:cs typeface="Century Gothic"/>
                        </a:rPr>
                        <a:t>Talks</a:t>
                      </a:r>
                      <a:r>
                        <a:rPr sz="750" spc="52" baseline="33333" dirty="0">
                          <a:solidFill>
                            <a:srgbClr val="231F20"/>
                          </a:solidFill>
                          <a:latin typeface="Century Gothic"/>
                          <a:cs typeface="Century Gothic"/>
                        </a:rPr>
                        <a:t>O</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r>
                        <a:rPr sz="750" spc="37" baseline="33333" dirty="0">
                          <a:solidFill>
                            <a:srgbClr val="231F20"/>
                          </a:solidFill>
                          <a:latin typeface="Century Gothic"/>
                          <a:cs typeface="Century Gothic"/>
                        </a:rPr>
                        <a:t>P</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5"/>
                  </a:ext>
                </a:extLst>
              </a:tr>
            </a:tbl>
          </a:graphicData>
        </a:graphic>
      </p:graphicFrame>
      <p:sp>
        <p:nvSpPr>
          <p:cNvPr id="5" name="object 5"/>
          <p:cNvSpPr txBox="1"/>
          <p:nvPr/>
        </p:nvSpPr>
        <p:spPr>
          <a:xfrm>
            <a:off x="901700" y="2755645"/>
            <a:ext cx="5311775" cy="784860"/>
          </a:xfrm>
          <a:prstGeom prst="rect">
            <a:avLst/>
          </a:prstGeom>
        </p:spPr>
        <p:txBody>
          <a:bodyPr vert="horz" wrap="square" lIns="0" tIns="12700" rIns="0" bIns="0" rtlCol="0">
            <a:spAutoFit/>
          </a:bodyPr>
          <a:lstStyle/>
          <a:p>
            <a:pPr marL="12700" marR="58419">
              <a:lnSpc>
                <a:spcPct val="100000"/>
              </a:lnSpc>
              <a:spcBef>
                <a:spcPts val="100"/>
              </a:spcBef>
            </a:pPr>
            <a:r>
              <a:rPr sz="1100" spc="20" dirty="0">
                <a:solidFill>
                  <a:srgbClr val="231F20"/>
                </a:solidFill>
                <a:latin typeface="Century Gothic"/>
                <a:cs typeface="Century Gothic"/>
              </a:rPr>
              <a:t>Divide</a:t>
            </a:r>
            <a:r>
              <a:rPr sz="1100" spc="25" dirty="0">
                <a:solidFill>
                  <a:srgbClr val="231F20"/>
                </a:solidFill>
                <a:latin typeface="Century Gothic"/>
                <a:cs typeface="Century Gothic"/>
              </a:rPr>
              <a:t> </a:t>
            </a:r>
            <a:r>
              <a:rPr sz="1100" b="1" u="sng" spc="-5" dirty="0">
                <a:solidFill>
                  <a:srgbClr val="231F20"/>
                </a:solidFill>
                <a:uFill>
                  <a:solidFill>
                    <a:srgbClr val="231F20"/>
                  </a:solidFill>
                </a:uFill>
                <a:latin typeface="Tahoma"/>
                <a:cs typeface="Tahoma"/>
              </a:rPr>
              <a:t>all</a:t>
            </a:r>
            <a:r>
              <a:rPr sz="1100" b="1" u="sng" spc="5" dirty="0">
                <a:solidFill>
                  <a:srgbClr val="231F20"/>
                </a:solidFill>
                <a:uFill>
                  <a:solidFill>
                    <a:srgbClr val="231F20"/>
                  </a:solidFill>
                </a:uFill>
                <a:latin typeface="Tahoma"/>
                <a:cs typeface="Tahoma"/>
              </a:rPr>
              <a:t> </a:t>
            </a:r>
            <a:r>
              <a:rPr sz="1100" b="1" u="sng" dirty="0">
                <a:solidFill>
                  <a:srgbClr val="231F20"/>
                </a:solidFill>
                <a:uFill>
                  <a:solidFill>
                    <a:srgbClr val="231F20"/>
                  </a:solidFill>
                </a:uFill>
                <a:latin typeface="Tahoma"/>
                <a:cs typeface="Tahoma"/>
              </a:rPr>
              <a:t>listing</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performance </a:t>
            </a:r>
            <a:r>
              <a:rPr sz="1100" b="1" u="sng" spc="-5" dirty="0">
                <a:solidFill>
                  <a:srgbClr val="231F20"/>
                </a:solidFill>
                <a:uFill>
                  <a:solidFill>
                    <a:srgbClr val="231F20"/>
                  </a:solidFill>
                </a:uFill>
                <a:latin typeface="Tahoma"/>
                <a:cs typeface="Tahoma"/>
              </a:rPr>
              <a:t>standards</a:t>
            </a:r>
            <a:r>
              <a:rPr sz="1100" b="1" spc="5" dirty="0">
                <a:solidFill>
                  <a:srgbClr val="231F20"/>
                </a:solidFill>
                <a:latin typeface="Tahoma"/>
                <a:cs typeface="Tahoma"/>
              </a:rPr>
              <a:t> </a:t>
            </a:r>
            <a:r>
              <a:rPr sz="1100" spc="5" dirty="0">
                <a:solidFill>
                  <a:srgbClr val="231F20"/>
                </a:solidFill>
                <a:latin typeface="Century Gothic"/>
                <a:cs typeface="Century Gothic"/>
              </a:rPr>
              <a:t>by</a:t>
            </a:r>
            <a:r>
              <a:rPr sz="1100" spc="30" dirty="0">
                <a:solidFill>
                  <a:srgbClr val="231F20"/>
                </a:solidFill>
                <a:latin typeface="Century Gothic"/>
                <a:cs typeface="Century Gothic"/>
              </a:rPr>
              <a:t> </a:t>
            </a:r>
            <a:r>
              <a:rPr sz="1100" dirty="0">
                <a:solidFill>
                  <a:srgbClr val="231F20"/>
                </a:solidFill>
                <a:latin typeface="Century Gothic"/>
                <a:cs typeface="Century Gothic"/>
              </a:rPr>
              <a:t>the</a:t>
            </a:r>
            <a:r>
              <a:rPr sz="1100" spc="25"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25" dirty="0">
                <a:solidFill>
                  <a:srgbClr val="231F20"/>
                </a:solidFill>
                <a:latin typeface="Century Gothic"/>
                <a:cs typeface="Century Gothic"/>
              </a:rPr>
              <a:t> </a:t>
            </a:r>
            <a:r>
              <a:rPr sz="1100" spc="35" dirty="0">
                <a:solidFill>
                  <a:srgbClr val="231F20"/>
                </a:solidFill>
                <a:latin typeface="Century Gothic"/>
                <a:cs typeface="Century Gothic"/>
              </a:rPr>
              <a:t>months</a:t>
            </a:r>
            <a:r>
              <a:rPr sz="1100" spc="25"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30" dirty="0">
                <a:solidFill>
                  <a:srgbClr val="231F20"/>
                </a:solidFill>
                <a:latin typeface="Century Gothic"/>
                <a:cs typeface="Century Gothic"/>
              </a:rPr>
              <a:t> </a:t>
            </a:r>
            <a:r>
              <a:rPr sz="1100" spc="-10" dirty="0">
                <a:solidFill>
                  <a:srgbClr val="231F20"/>
                </a:solidFill>
                <a:latin typeface="Century Gothic"/>
                <a:cs typeface="Century Gothic"/>
              </a:rPr>
              <a:t>year </a:t>
            </a:r>
            <a:r>
              <a:rPr sz="1100" spc="-290"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2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a:p>
            <a:pPr>
              <a:lnSpc>
                <a:spcPct val="100000"/>
              </a:lnSpc>
              <a:spcBef>
                <a:spcPts val="10"/>
              </a:spcBef>
            </a:pPr>
            <a:endParaRPr sz="1150">
              <a:latin typeface="Century Gothic"/>
              <a:cs typeface="Century Gothic"/>
            </a:endParaRPr>
          </a:p>
          <a:p>
            <a:pPr marL="669925">
              <a:lnSpc>
                <a:spcPct val="100000"/>
              </a:lnSpc>
            </a:pPr>
            <a:r>
              <a:rPr sz="1600" b="1" u="sng" spc="-310" dirty="0">
                <a:solidFill>
                  <a:srgbClr val="231F20"/>
                </a:solidFill>
                <a:uFill>
                  <a:solidFill>
                    <a:srgbClr val="231F20"/>
                  </a:solidFill>
                </a:uFill>
                <a:latin typeface="Gill Sans MT"/>
                <a:cs typeface="Gill Sans MT"/>
              </a:rPr>
              <a:t>W</a:t>
            </a:r>
            <a:r>
              <a:rPr sz="1600" b="1" u="sng" spc="-105" dirty="0">
                <a:solidFill>
                  <a:srgbClr val="231F20"/>
                </a:solidFill>
                <a:uFill>
                  <a:solidFill>
                    <a:srgbClr val="231F20"/>
                  </a:solidFill>
                </a:uFill>
                <a:latin typeface="Gill Sans MT"/>
                <a:cs typeface="Gill Sans MT"/>
              </a:rPr>
              <a:t>EE</a:t>
            </a:r>
            <a:r>
              <a:rPr sz="1600" b="1" u="sng" spc="-130" dirty="0">
                <a:solidFill>
                  <a:srgbClr val="231F20"/>
                </a:solidFill>
                <a:uFill>
                  <a:solidFill>
                    <a:srgbClr val="231F20"/>
                  </a:solidFill>
                </a:uFill>
                <a:latin typeface="Gill Sans MT"/>
                <a:cs typeface="Gill Sans MT"/>
              </a:rPr>
              <a:t>K</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45" dirty="0">
                <a:solidFill>
                  <a:srgbClr val="231F20"/>
                </a:solidFill>
                <a:uFill>
                  <a:solidFill>
                    <a:srgbClr val="231F20"/>
                  </a:solidFill>
                </a:uFill>
                <a:latin typeface="Gill Sans MT"/>
                <a:cs typeface="Gill Sans MT"/>
              </a:rPr>
              <a:t>CC</a:t>
            </a:r>
            <a:r>
              <a:rPr sz="1600" b="1" u="sng" spc="-155" dirty="0">
                <a:solidFill>
                  <a:srgbClr val="231F20"/>
                </a:solidFill>
                <a:uFill>
                  <a:solidFill>
                    <a:srgbClr val="231F20"/>
                  </a:solidFill>
                </a:uFill>
                <a:latin typeface="Gill Sans MT"/>
                <a:cs typeface="Gill Sans MT"/>
              </a:rPr>
              <a:t>OUN</a:t>
            </a:r>
            <a:r>
              <a:rPr sz="1600" b="1" u="sng" spc="-225" dirty="0">
                <a:solidFill>
                  <a:srgbClr val="231F20"/>
                </a:solidFill>
                <a:uFill>
                  <a:solidFill>
                    <a:srgbClr val="231F20"/>
                  </a:solidFill>
                </a:uFill>
                <a:latin typeface="Gill Sans MT"/>
                <a:cs typeface="Gill Sans MT"/>
              </a:rPr>
              <a:t>T</a:t>
            </a:r>
            <a:r>
              <a:rPr sz="1600" b="1" u="sng" spc="-110" dirty="0">
                <a:solidFill>
                  <a:srgbClr val="231F20"/>
                </a:solidFill>
                <a:uFill>
                  <a:solidFill>
                    <a:srgbClr val="231F20"/>
                  </a:solidFill>
                </a:uFill>
                <a:latin typeface="Gill Sans MT"/>
                <a:cs typeface="Gill Sans MT"/>
              </a:rPr>
              <a:t>ABILIT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6" name="object 6"/>
          <p:cNvGraphicFramePr>
            <a:graphicFrameLocks noGrp="1"/>
          </p:cNvGraphicFramePr>
          <p:nvPr/>
        </p:nvGraphicFramePr>
        <p:xfrm>
          <a:off x="915797" y="3781805"/>
          <a:ext cx="5935977" cy="98425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836930">
                  <a:extLst>
                    <a:ext uri="{9D8B030D-6E8A-4147-A177-3AD203B41FA5}">
                      <a16:colId xmlns:a16="http://schemas.microsoft.com/office/drawing/2014/main" val="20001"/>
                    </a:ext>
                  </a:extLst>
                </a:gridCol>
                <a:gridCol w="836930">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6929">
                  <a:extLst>
                    <a:ext uri="{9D8B030D-6E8A-4147-A177-3AD203B41FA5}">
                      <a16:colId xmlns:a16="http://schemas.microsoft.com/office/drawing/2014/main" val="20004"/>
                    </a:ext>
                  </a:extLst>
                </a:gridCol>
                <a:gridCol w="836929">
                  <a:extLst>
                    <a:ext uri="{9D8B030D-6E8A-4147-A177-3AD203B41FA5}">
                      <a16:colId xmlns:a16="http://schemas.microsoft.com/office/drawing/2014/main" val="20005"/>
                    </a:ext>
                  </a:extLst>
                </a:gridCol>
                <a:gridCol w="836929">
                  <a:extLst>
                    <a:ext uri="{9D8B030D-6E8A-4147-A177-3AD203B41FA5}">
                      <a16:colId xmlns:a16="http://schemas.microsoft.com/office/drawing/2014/main" val="20006"/>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70815">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L="193675">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marL="254000">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marL="178435">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marL="151130">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tc>
                  <a:txBody>
                    <a:bodyPr/>
                    <a:lstStyle/>
                    <a:p>
                      <a:pPr marL="27432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5" dirty="0">
                          <a:solidFill>
                            <a:srgbClr val="231F20"/>
                          </a:solidFill>
                          <a:latin typeface="Century Gothic"/>
                          <a:cs typeface="Century Gothic"/>
                        </a:rPr>
                        <a:t>Meetings</a:t>
                      </a:r>
                      <a:r>
                        <a:rPr sz="750" spc="7" baseline="33333" dirty="0">
                          <a:solidFill>
                            <a:srgbClr val="231F20"/>
                          </a:solidFill>
                          <a:latin typeface="Century Gothic"/>
                          <a:cs typeface="Century Gothic"/>
                        </a:rPr>
                        <a:t>M</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55" dirty="0">
                          <a:solidFill>
                            <a:srgbClr val="231F20"/>
                          </a:solidFill>
                          <a:latin typeface="Century Gothic"/>
                          <a:cs typeface="Century Gothic"/>
                        </a:rPr>
                        <a:t>Sets</a:t>
                      </a:r>
                      <a:r>
                        <a:rPr sz="750" spc="82" baseline="33333" dirty="0">
                          <a:solidFill>
                            <a:srgbClr val="231F20"/>
                          </a:solidFill>
                          <a:latin typeface="Century Gothic"/>
                          <a:cs typeface="Century Gothic"/>
                        </a:rPr>
                        <a:t>N</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r h="196215">
                <a:tc>
                  <a:txBody>
                    <a:bodyPr/>
                    <a:lstStyle/>
                    <a:p>
                      <a:pPr marL="114300">
                        <a:lnSpc>
                          <a:spcPct val="100000"/>
                        </a:lnSpc>
                        <a:spcBef>
                          <a:spcPts val="219"/>
                        </a:spcBef>
                      </a:pPr>
                      <a:r>
                        <a:rPr sz="900" spc="35" dirty="0">
                          <a:solidFill>
                            <a:srgbClr val="231F20"/>
                          </a:solidFill>
                          <a:latin typeface="Century Gothic"/>
                          <a:cs typeface="Century Gothic"/>
                        </a:rPr>
                        <a:t>Talks</a:t>
                      </a:r>
                      <a:r>
                        <a:rPr sz="750" spc="52" baseline="33333" dirty="0">
                          <a:solidFill>
                            <a:srgbClr val="231F20"/>
                          </a:solidFill>
                          <a:latin typeface="Century Gothic"/>
                          <a:cs typeface="Century Gothic"/>
                        </a:rPr>
                        <a:t>O</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3"/>
                  </a:ext>
                </a:extLst>
              </a:tr>
              <a:tr h="196215">
                <a:tc>
                  <a:txBody>
                    <a:bodyPr/>
                    <a:lstStyle/>
                    <a:p>
                      <a:pPr marL="114300">
                        <a:lnSpc>
                          <a:spcPct val="100000"/>
                        </a:lnSpc>
                        <a:spcBef>
                          <a:spcPts val="219"/>
                        </a:spcBef>
                      </a:pPr>
                      <a:r>
                        <a:rPr sz="900" spc="25" dirty="0">
                          <a:solidFill>
                            <a:srgbClr val="231F20"/>
                          </a:solidFill>
                          <a:latin typeface="Century Gothic"/>
                          <a:cs typeface="Century Gothic"/>
                        </a:rPr>
                        <a:t>Attempts</a:t>
                      </a:r>
                      <a:r>
                        <a:rPr sz="750" spc="37" baseline="33333" dirty="0">
                          <a:solidFill>
                            <a:srgbClr val="231F20"/>
                          </a:solidFill>
                          <a:latin typeface="Century Gothic"/>
                          <a:cs typeface="Century Gothic"/>
                        </a:rPr>
                        <a:t>P</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4"/>
                  </a:ext>
                </a:extLst>
              </a:tr>
            </a:tbl>
          </a:graphicData>
        </a:graphic>
      </p:graphicFrame>
      <p:sp>
        <p:nvSpPr>
          <p:cNvPr id="7" name="object 7"/>
          <p:cNvSpPr txBox="1"/>
          <p:nvPr/>
        </p:nvSpPr>
        <p:spPr>
          <a:xfrm>
            <a:off x="901700" y="4979415"/>
            <a:ext cx="5307965" cy="78486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231F20"/>
                </a:solidFill>
                <a:latin typeface="Century Gothic"/>
                <a:cs typeface="Century Gothic"/>
              </a:rPr>
              <a:t>Divide</a:t>
            </a:r>
            <a:r>
              <a:rPr sz="1100" spc="25" dirty="0">
                <a:solidFill>
                  <a:srgbClr val="231F20"/>
                </a:solidFill>
                <a:latin typeface="Century Gothic"/>
                <a:cs typeface="Century Gothic"/>
              </a:rPr>
              <a:t> </a:t>
            </a:r>
            <a:r>
              <a:rPr sz="1100" b="1" u="sng" spc="-10" dirty="0">
                <a:solidFill>
                  <a:srgbClr val="231F20"/>
                </a:solidFill>
                <a:uFill>
                  <a:solidFill>
                    <a:srgbClr val="231F20"/>
                  </a:solidFill>
                </a:uFill>
                <a:latin typeface="Tahoma"/>
                <a:cs typeface="Tahoma"/>
              </a:rPr>
              <a:t>relevant</a:t>
            </a:r>
            <a:r>
              <a:rPr sz="1100" b="1" u="sng" spc="10" dirty="0">
                <a:solidFill>
                  <a:srgbClr val="231F20"/>
                </a:solidFill>
                <a:uFill>
                  <a:solidFill>
                    <a:srgbClr val="231F20"/>
                  </a:solidFill>
                </a:uFill>
                <a:latin typeface="Tahoma"/>
                <a:cs typeface="Tahoma"/>
              </a:rPr>
              <a:t> </a:t>
            </a:r>
            <a:r>
              <a:rPr sz="1100" b="1" u="sng" dirty="0">
                <a:solidFill>
                  <a:srgbClr val="231F20"/>
                </a:solidFill>
                <a:uFill>
                  <a:solidFill>
                    <a:srgbClr val="231F20"/>
                  </a:solidFill>
                </a:uFill>
                <a:latin typeface="Tahoma"/>
                <a:cs typeface="Tahoma"/>
              </a:rPr>
              <a:t>listing</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performance</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standards</a:t>
            </a:r>
            <a:r>
              <a:rPr sz="1100" b="1" spc="5" dirty="0">
                <a:solidFill>
                  <a:srgbClr val="231F20"/>
                </a:solidFill>
                <a:latin typeface="Tahoma"/>
                <a:cs typeface="Tahoma"/>
              </a:rPr>
              <a:t> </a:t>
            </a:r>
            <a:r>
              <a:rPr sz="1100" spc="5" dirty="0">
                <a:solidFill>
                  <a:srgbClr val="231F20"/>
                </a:solidFill>
                <a:latin typeface="Century Gothic"/>
                <a:cs typeface="Century Gothic"/>
              </a:rPr>
              <a:t>by</a:t>
            </a:r>
            <a:r>
              <a:rPr sz="1100" spc="30"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0" dirty="0">
                <a:solidFill>
                  <a:srgbClr val="231F20"/>
                </a:solidFill>
                <a:latin typeface="Century Gothic"/>
                <a:cs typeface="Century Gothic"/>
              </a:rPr>
              <a:t> </a:t>
            </a:r>
            <a:r>
              <a:rPr sz="1100" spc="10" dirty="0">
                <a:solidFill>
                  <a:srgbClr val="231F20"/>
                </a:solidFill>
                <a:latin typeface="Century Gothic"/>
                <a:cs typeface="Century Gothic"/>
              </a:rPr>
              <a:t>weeks</a:t>
            </a:r>
            <a:r>
              <a:rPr sz="1100" spc="30"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25" dirty="0">
                <a:solidFill>
                  <a:srgbClr val="231F20"/>
                </a:solidFill>
                <a:latin typeface="Century Gothic"/>
                <a:cs typeface="Century Gothic"/>
              </a:rPr>
              <a:t> </a:t>
            </a:r>
            <a:r>
              <a:rPr sz="1100" spc="-10" dirty="0">
                <a:solidFill>
                  <a:srgbClr val="231F20"/>
                </a:solidFill>
                <a:latin typeface="Century Gothic"/>
                <a:cs typeface="Century Gothic"/>
              </a:rPr>
              <a:t>year </a:t>
            </a:r>
            <a:r>
              <a:rPr sz="1100" spc="-285"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2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a:p>
            <a:pPr>
              <a:lnSpc>
                <a:spcPct val="100000"/>
              </a:lnSpc>
              <a:spcBef>
                <a:spcPts val="10"/>
              </a:spcBef>
            </a:pPr>
            <a:endParaRPr sz="1150">
              <a:latin typeface="Century Gothic"/>
              <a:cs typeface="Century Gothic"/>
            </a:endParaRPr>
          </a:p>
          <a:p>
            <a:pPr marL="1191260">
              <a:lnSpc>
                <a:spcPct val="100000"/>
              </a:lnSpc>
            </a:pPr>
            <a:r>
              <a:rPr sz="1600" b="1" u="sng" spc="-150" dirty="0">
                <a:solidFill>
                  <a:srgbClr val="231F20"/>
                </a:solidFill>
                <a:uFill>
                  <a:solidFill>
                    <a:srgbClr val="231F20"/>
                  </a:solidFill>
                </a:uFill>
                <a:latin typeface="Gill Sans MT"/>
                <a:cs typeface="Gill Sans MT"/>
              </a:rPr>
              <a:t>D</a:t>
            </a:r>
            <a:r>
              <a:rPr sz="1600" b="1" u="sng" spc="-120" dirty="0">
                <a:solidFill>
                  <a:srgbClr val="231F20"/>
                </a:solidFill>
                <a:uFill>
                  <a:solidFill>
                    <a:srgbClr val="231F20"/>
                  </a:solidFill>
                </a:uFill>
                <a:latin typeface="Gill Sans MT"/>
                <a:cs typeface="Gill Sans MT"/>
              </a:rPr>
              <a:t>AI</a:t>
            </a:r>
            <a:r>
              <a:rPr sz="1600" b="1" u="sng" spc="-240" dirty="0">
                <a:solidFill>
                  <a:srgbClr val="231F20"/>
                </a:solidFill>
                <a:uFill>
                  <a:solidFill>
                    <a:srgbClr val="231F20"/>
                  </a:solidFill>
                </a:uFill>
                <a:latin typeface="Gill Sans MT"/>
                <a:cs typeface="Gill Sans MT"/>
              </a:rPr>
              <a:t>L</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95" dirty="0">
                <a:solidFill>
                  <a:srgbClr val="231F20"/>
                </a:solidFill>
                <a:uFill>
                  <a:solidFill>
                    <a:srgbClr val="231F20"/>
                  </a:solidFill>
                </a:uFill>
                <a:latin typeface="Gill Sans MT"/>
                <a:cs typeface="Gill Sans MT"/>
              </a:rPr>
              <a:t>LISTIN</a:t>
            </a:r>
            <a:r>
              <a:rPr sz="1600" b="1" u="sng" spc="-90" dirty="0">
                <a:solidFill>
                  <a:srgbClr val="231F20"/>
                </a:solidFill>
                <a:uFill>
                  <a:solidFill>
                    <a:srgbClr val="231F20"/>
                  </a:solidFill>
                </a:uFill>
                <a:latin typeface="Gill Sans MT"/>
                <a:cs typeface="Gill Sans MT"/>
              </a:rPr>
              <a:t>G</a:t>
            </a:r>
            <a:r>
              <a:rPr sz="1600" b="1" u="sng" spc="-45" dirty="0">
                <a:solidFill>
                  <a:srgbClr val="231F20"/>
                </a:solidFill>
                <a:uFill>
                  <a:solidFill>
                    <a:srgbClr val="231F20"/>
                  </a:solidFill>
                </a:uFill>
                <a:latin typeface="Gill Sans MT"/>
                <a:cs typeface="Gill Sans MT"/>
              </a:rPr>
              <a:t> </a:t>
            </a:r>
            <a:r>
              <a:rPr sz="1600" b="1" u="sng" spc="-229" dirty="0">
                <a:solidFill>
                  <a:srgbClr val="231F20"/>
                </a:solidFill>
                <a:uFill>
                  <a:solidFill>
                    <a:srgbClr val="231F20"/>
                  </a:solidFill>
                </a:uFill>
                <a:latin typeface="Gill Sans MT"/>
                <a:cs typeface="Gill Sans MT"/>
              </a:rPr>
              <a:t>A</a:t>
            </a:r>
            <a:r>
              <a:rPr sz="1600" b="1" u="sng" spc="-100" dirty="0">
                <a:solidFill>
                  <a:srgbClr val="231F20"/>
                </a:solidFill>
                <a:uFill>
                  <a:solidFill>
                    <a:srgbClr val="231F20"/>
                  </a:solidFill>
                </a:uFill>
                <a:latin typeface="Gill Sans MT"/>
                <a:cs typeface="Gill Sans MT"/>
              </a:rPr>
              <a:t>CTIVIT</a:t>
            </a:r>
            <a:r>
              <a:rPr sz="1600" b="1" u="sng" spc="-175" dirty="0">
                <a:solidFill>
                  <a:srgbClr val="231F20"/>
                </a:solidFill>
                <a:uFill>
                  <a:solidFill>
                    <a:srgbClr val="231F20"/>
                  </a:solidFill>
                </a:uFill>
                <a:latin typeface="Gill Sans MT"/>
                <a:cs typeface="Gill Sans MT"/>
              </a:rPr>
              <a:t>Y</a:t>
            </a:r>
            <a:r>
              <a:rPr sz="1600" b="1" u="sng" spc="-45" dirty="0">
                <a:solidFill>
                  <a:srgbClr val="231F20"/>
                </a:solidFill>
                <a:uFill>
                  <a:solidFill>
                    <a:srgbClr val="231F20"/>
                  </a:solidFill>
                </a:uFill>
                <a:latin typeface="Gill Sans MT"/>
                <a:cs typeface="Gill Sans MT"/>
              </a:rPr>
              <a:t> </a:t>
            </a:r>
            <a:r>
              <a:rPr sz="1600" b="1" u="sng" spc="-100" dirty="0">
                <a:solidFill>
                  <a:srgbClr val="231F20"/>
                </a:solidFill>
                <a:uFill>
                  <a:solidFill>
                    <a:srgbClr val="231F20"/>
                  </a:solidFill>
                </a:uFill>
                <a:latin typeface="Gill Sans MT"/>
                <a:cs typeface="Gill Sans MT"/>
              </a:rPr>
              <a:t>S</a:t>
            </a:r>
            <a:r>
              <a:rPr sz="1600" b="1" u="sng" spc="-215" dirty="0">
                <a:solidFill>
                  <a:srgbClr val="231F20"/>
                </a:solidFill>
                <a:uFill>
                  <a:solidFill>
                    <a:srgbClr val="231F20"/>
                  </a:solidFill>
                </a:uFill>
                <a:latin typeface="Gill Sans MT"/>
                <a:cs typeface="Gill Sans MT"/>
              </a:rPr>
              <a:t>T</a:t>
            </a:r>
            <a:r>
              <a:rPr sz="1600" b="1" u="sng" spc="-165" dirty="0">
                <a:solidFill>
                  <a:srgbClr val="231F20"/>
                </a:solidFill>
                <a:uFill>
                  <a:solidFill>
                    <a:srgbClr val="231F20"/>
                  </a:solidFill>
                </a:uFill>
                <a:latin typeface="Gill Sans MT"/>
                <a:cs typeface="Gill Sans MT"/>
              </a:rPr>
              <a:t>AN</a:t>
            </a:r>
            <a:r>
              <a:rPr sz="1600" b="1" u="sng" spc="-190" dirty="0">
                <a:solidFill>
                  <a:srgbClr val="231F20"/>
                </a:solidFill>
                <a:uFill>
                  <a:solidFill>
                    <a:srgbClr val="231F20"/>
                  </a:solidFill>
                </a:uFill>
                <a:latin typeface="Gill Sans MT"/>
                <a:cs typeface="Gill Sans MT"/>
              </a:rPr>
              <a:t>D</a:t>
            </a:r>
            <a:r>
              <a:rPr sz="1600" b="1" u="sng" spc="-114" dirty="0">
                <a:solidFill>
                  <a:srgbClr val="231F20"/>
                </a:solidFill>
                <a:uFill>
                  <a:solidFill>
                    <a:srgbClr val="231F20"/>
                  </a:solidFill>
                </a:uFill>
                <a:latin typeface="Gill Sans MT"/>
                <a:cs typeface="Gill Sans MT"/>
              </a:rPr>
              <a:t>ARDS</a:t>
            </a:r>
            <a:endParaRPr sz="1600">
              <a:latin typeface="Gill Sans MT"/>
              <a:cs typeface="Gill Sans MT"/>
            </a:endParaRPr>
          </a:p>
        </p:txBody>
      </p:sp>
      <p:graphicFrame>
        <p:nvGraphicFramePr>
          <p:cNvPr id="8" name="object 8"/>
          <p:cNvGraphicFramePr>
            <a:graphicFrameLocks noGrp="1"/>
          </p:cNvGraphicFramePr>
          <p:nvPr/>
        </p:nvGraphicFramePr>
        <p:xfrm>
          <a:off x="915797" y="6005576"/>
          <a:ext cx="5935977" cy="59182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836930">
                  <a:extLst>
                    <a:ext uri="{9D8B030D-6E8A-4147-A177-3AD203B41FA5}">
                      <a16:colId xmlns:a16="http://schemas.microsoft.com/office/drawing/2014/main" val="20001"/>
                    </a:ext>
                  </a:extLst>
                </a:gridCol>
                <a:gridCol w="836930">
                  <a:extLst>
                    <a:ext uri="{9D8B030D-6E8A-4147-A177-3AD203B41FA5}">
                      <a16:colId xmlns:a16="http://schemas.microsoft.com/office/drawing/2014/main" val="20002"/>
                    </a:ext>
                  </a:extLst>
                </a:gridCol>
                <a:gridCol w="836930">
                  <a:extLst>
                    <a:ext uri="{9D8B030D-6E8A-4147-A177-3AD203B41FA5}">
                      <a16:colId xmlns:a16="http://schemas.microsoft.com/office/drawing/2014/main" val="20003"/>
                    </a:ext>
                  </a:extLst>
                </a:gridCol>
                <a:gridCol w="836929">
                  <a:extLst>
                    <a:ext uri="{9D8B030D-6E8A-4147-A177-3AD203B41FA5}">
                      <a16:colId xmlns:a16="http://schemas.microsoft.com/office/drawing/2014/main" val="20004"/>
                    </a:ext>
                  </a:extLst>
                </a:gridCol>
                <a:gridCol w="836929">
                  <a:extLst>
                    <a:ext uri="{9D8B030D-6E8A-4147-A177-3AD203B41FA5}">
                      <a16:colId xmlns:a16="http://schemas.microsoft.com/office/drawing/2014/main" val="20005"/>
                    </a:ext>
                  </a:extLst>
                </a:gridCol>
                <a:gridCol w="836929">
                  <a:extLst>
                    <a:ext uri="{9D8B030D-6E8A-4147-A177-3AD203B41FA5}">
                      <a16:colId xmlns:a16="http://schemas.microsoft.com/office/drawing/2014/main" val="20006"/>
                    </a:ext>
                  </a:extLst>
                </a:gridCol>
              </a:tblGrid>
              <a:tr h="199390">
                <a:tc>
                  <a:txBody>
                    <a:bodyPr/>
                    <a:lstStyle/>
                    <a:p>
                      <a:pPr>
                        <a:lnSpc>
                          <a:spcPct val="100000"/>
                        </a:lnSpc>
                      </a:pPr>
                      <a:endParaRPr sz="1100">
                        <a:latin typeface="Times New Roman"/>
                        <a:cs typeface="Times New Roman"/>
                      </a:endParaRPr>
                    </a:p>
                  </a:txBody>
                  <a:tcPr marL="0" marR="0" marT="0" marB="0">
                    <a:solidFill>
                      <a:srgbClr val="0054A4"/>
                    </a:solidFill>
                  </a:tcPr>
                </a:tc>
                <a:tc>
                  <a:txBody>
                    <a:bodyPr/>
                    <a:lstStyle/>
                    <a:p>
                      <a:pPr marL="170815">
                        <a:lnSpc>
                          <a:spcPct val="100000"/>
                        </a:lnSpc>
                        <a:spcBef>
                          <a:spcPts val="244"/>
                        </a:spcBef>
                      </a:pPr>
                      <a:r>
                        <a:rPr sz="900" b="1" dirty="0">
                          <a:solidFill>
                            <a:srgbClr val="FFFFFF"/>
                          </a:solidFill>
                          <a:latin typeface="Tahoma"/>
                          <a:cs typeface="Tahoma"/>
                        </a:rPr>
                        <a:t>Network</a:t>
                      </a:r>
                      <a:endParaRPr sz="900">
                        <a:latin typeface="Tahoma"/>
                        <a:cs typeface="Tahoma"/>
                      </a:endParaRPr>
                    </a:p>
                  </a:txBody>
                  <a:tcPr marL="0" marR="0" marT="31114" marB="0">
                    <a:solidFill>
                      <a:srgbClr val="0054A4"/>
                    </a:solidFill>
                  </a:tcPr>
                </a:tc>
                <a:tc>
                  <a:txBody>
                    <a:bodyPr/>
                    <a:lstStyle/>
                    <a:p>
                      <a:pPr marL="193675">
                        <a:lnSpc>
                          <a:spcPct val="100000"/>
                        </a:lnSpc>
                        <a:spcBef>
                          <a:spcPts val="244"/>
                        </a:spcBef>
                      </a:pPr>
                      <a:r>
                        <a:rPr sz="900" b="1" spc="10" dirty="0">
                          <a:solidFill>
                            <a:srgbClr val="FFFFFF"/>
                          </a:solidFill>
                          <a:latin typeface="Tahoma"/>
                          <a:cs typeface="Tahoma"/>
                        </a:rPr>
                        <a:t>Expired</a:t>
                      </a:r>
                      <a:endParaRPr sz="900">
                        <a:latin typeface="Tahoma"/>
                        <a:cs typeface="Tahoma"/>
                      </a:endParaRPr>
                    </a:p>
                  </a:txBody>
                  <a:tcPr marL="0" marR="0" marT="31114" marB="0">
                    <a:solidFill>
                      <a:srgbClr val="0054A4"/>
                    </a:solidFill>
                  </a:tcPr>
                </a:tc>
                <a:tc>
                  <a:txBody>
                    <a:bodyPr/>
                    <a:lstStyle/>
                    <a:p>
                      <a:pPr marL="254000">
                        <a:lnSpc>
                          <a:spcPct val="100000"/>
                        </a:lnSpc>
                        <a:spcBef>
                          <a:spcPts val="244"/>
                        </a:spcBef>
                      </a:pPr>
                      <a:r>
                        <a:rPr sz="900" b="1" spc="40" dirty="0">
                          <a:solidFill>
                            <a:srgbClr val="FFFFFF"/>
                          </a:solidFill>
                          <a:latin typeface="Tahoma"/>
                          <a:cs typeface="Tahoma"/>
                        </a:rPr>
                        <a:t>FSBO</a:t>
                      </a:r>
                      <a:endParaRPr sz="900">
                        <a:latin typeface="Tahoma"/>
                        <a:cs typeface="Tahoma"/>
                      </a:endParaRPr>
                    </a:p>
                  </a:txBody>
                  <a:tcPr marL="0" marR="0" marT="31114" marB="0">
                    <a:solidFill>
                      <a:srgbClr val="0054A4"/>
                    </a:solidFill>
                  </a:tcPr>
                </a:tc>
                <a:tc>
                  <a:txBody>
                    <a:bodyPr/>
                    <a:lstStyle/>
                    <a:p>
                      <a:pPr marL="178435">
                        <a:lnSpc>
                          <a:spcPct val="100000"/>
                        </a:lnSpc>
                        <a:spcBef>
                          <a:spcPts val="244"/>
                        </a:spcBef>
                      </a:pPr>
                      <a:r>
                        <a:rPr sz="900" b="1" spc="5" dirty="0">
                          <a:solidFill>
                            <a:srgbClr val="FFFFFF"/>
                          </a:solidFill>
                          <a:latin typeface="Tahoma"/>
                          <a:cs typeface="Tahoma"/>
                        </a:rPr>
                        <a:t>Farming</a:t>
                      </a:r>
                      <a:endParaRPr sz="900">
                        <a:latin typeface="Tahoma"/>
                        <a:cs typeface="Tahoma"/>
                      </a:endParaRPr>
                    </a:p>
                  </a:txBody>
                  <a:tcPr marL="0" marR="0" marT="31114" marB="0">
                    <a:solidFill>
                      <a:srgbClr val="0054A4"/>
                    </a:solidFill>
                  </a:tcPr>
                </a:tc>
                <a:tc>
                  <a:txBody>
                    <a:bodyPr/>
                    <a:lstStyle/>
                    <a:p>
                      <a:pPr marL="151130">
                        <a:lnSpc>
                          <a:spcPct val="100000"/>
                        </a:lnSpc>
                        <a:spcBef>
                          <a:spcPts val="244"/>
                        </a:spcBef>
                      </a:pPr>
                      <a:r>
                        <a:rPr sz="900" b="1" spc="5" dirty="0">
                          <a:solidFill>
                            <a:srgbClr val="FFFFFF"/>
                          </a:solidFill>
                          <a:latin typeface="Tahoma"/>
                          <a:cs typeface="Tahoma"/>
                        </a:rPr>
                        <a:t>Just</a:t>
                      </a:r>
                      <a:r>
                        <a:rPr sz="900" b="1" spc="-40" dirty="0">
                          <a:solidFill>
                            <a:srgbClr val="FFFFFF"/>
                          </a:solidFill>
                          <a:latin typeface="Tahoma"/>
                          <a:cs typeface="Tahoma"/>
                        </a:rPr>
                        <a:t> </a:t>
                      </a:r>
                      <a:r>
                        <a:rPr sz="900" b="1" spc="20" dirty="0">
                          <a:solidFill>
                            <a:srgbClr val="FFFFFF"/>
                          </a:solidFill>
                          <a:latin typeface="Tahoma"/>
                          <a:cs typeface="Tahoma"/>
                        </a:rPr>
                        <a:t>Sold</a:t>
                      </a:r>
                      <a:endParaRPr sz="900">
                        <a:latin typeface="Tahoma"/>
                        <a:cs typeface="Tahoma"/>
                      </a:endParaRPr>
                    </a:p>
                  </a:txBody>
                  <a:tcPr marL="0" marR="0" marT="31114" marB="0">
                    <a:solidFill>
                      <a:srgbClr val="0054A4"/>
                    </a:solidFill>
                  </a:tcPr>
                </a:tc>
                <a:tc>
                  <a:txBody>
                    <a:bodyPr/>
                    <a:lstStyle/>
                    <a:p>
                      <a:pPr marL="274320">
                        <a:lnSpc>
                          <a:spcPct val="100000"/>
                        </a:lnSpc>
                        <a:spcBef>
                          <a:spcPts val="244"/>
                        </a:spcBef>
                      </a:pPr>
                      <a:r>
                        <a:rPr sz="900" b="1" spc="-10" dirty="0">
                          <a:solidFill>
                            <a:srgbClr val="FFFFFF"/>
                          </a:solidFill>
                          <a:latin typeface="Tahoma"/>
                          <a:cs typeface="Tahoma"/>
                        </a:rPr>
                        <a:t>Total</a:t>
                      </a:r>
                      <a:endParaRPr sz="900">
                        <a:latin typeface="Tahoma"/>
                        <a:cs typeface="Tahoma"/>
                      </a:endParaRPr>
                    </a:p>
                  </a:txBody>
                  <a:tcPr marL="0" marR="0" marT="31114" marB="0">
                    <a:solidFill>
                      <a:srgbClr val="0054A4"/>
                    </a:solidFill>
                  </a:tcPr>
                </a:tc>
                <a:extLst>
                  <a:ext uri="{0D108BD9-81ED-4DB2-BD59-A6C34878D82A}">
                    <a16:rowId xmlns:a16="http://schemas.microsoft.com/office/drawing/2014/main" val="10000"/>
                  </a:ext>
                </a:extLst>
              </a:tr>
              <a:tr h="196215">
                <a:tc>
                  <a:txBody>
                    <a:bodyPr/>
                    <a:lstStyle/>
                    <a:p>
                      <a:pPr marL="114300">
                        <a:lnSpc>
                          <a:spcPct val="100000"/>
                        </a:lnSpc>
                        <a:spcBef>
                          <a:spcPts val="219"/>
                        </a:spcBef>
                      </a:pPr>
                      <a:r>
                        <a:rPr sz="900" spc="35" dirty="0">
                          <a:solidFill>
                            <a:srgbClr val="231F20"/>
                          </a:solidFill>
                          <a:latin typeface="Century Gothic"/>
                          <a:cs typeface="Century Gothic"/>
                        </a:rPr>
                        <a:t>Talks</a:t>
                      </a:r>
                      <a:r>
                        <a:rPr sz="750" spc="52" baseline="33333" dirty="0">
                          <a:solidFill>
                            <a:srgbClr val="231F20"/>
                          </a:solidFill>
                          <a:latin typeface="Century Gothic"/>
                          <a:cs typeface="Century Gothic"/>
                        </a:rPr>
                        <a:t>Q</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B w="6350">
                      <a:solidFill>
                        <a:srgbClr val="0054A4"/>
                      </a:solidFill>
                      <a:prstDash val="solid"/>
                    </a:lnB>
                  </a:tcPr>
                </a:tc>
                <a:extLst>
                  <a:ext uri="{0D108BD9-81ED-4DB2-BD59-A6C34878D82A}">
                    <a16:rowId xmlns:a16="http://schemas.microsoft.com/office/drawing/2014/main" val="10001"/>
                  </a:ext>
                </a:extLst>
              </a:tr>
              <a:tr h="196215">
                <a:tc>
                  <a:txBody>
                    <a:bodyPr/>
                    <a:lstStyle/>
                    <a:p>
                      <a:pPr marL="114300">
                        <a:lnSpc>
                          <a:spcPct val="100000"/>
                        </a:lnSpc>
                        <a:spcBef>
                          <a:spcPts val="219"/>
                        </a:spcBef>
                      </a:pPr>
                      <a:r>
                        <a:rPr sz="900" spc="30" dirty="0">
                          <a:solidFill>
                            <a:srgbClr val="231F20"/>
                          </a:solidFill>
                          <a:latin typeface="Century Gothic"/>
                          <a:cs typeface="Century Gothic"/>
                        </a:rPr>
                        <a:t>Attempts</a:t>
                      </a:r>
                      <a:r>
                        <a:rPr sz="750" spc="44" baseline="33333" dirty="0">
                          <a:solidFill>
                            <a:srgbClr val="231F20"/>
                          </a:solidFill>
                          <a:latin typeface="Century Gothic"/>
                          <a:cs typeface="Century Gothic"/>
                        </a:rPr>
                        <a:t>R</a:t>
                      </a:r>
                      <a:endParaRPr sz="750" baseline="33333">
                        <a:latin typeface="Century Gothic"/>
                        <a:cs typeface="Century Gothic"/>
                      </a:endParaRPr>
                    </a:p>
                  </a:txBody>
                  <a:tcPr marL="0" marR="0" marT="27939"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tc>
                  <a:txBody>
                    <a:bodyPr/>
                    <a:lstStyle/>
                    <a:p>
                      <a:pPr>
                        <a:lnSpc>
                          <a:spcPct val="100000"/>
                        </a:lnSpc>
                      </a:pPr>
                      <a:endParaRPr sz="1100">
                        <a:latin typeface="Times New Roman"/>
                        <a:cs typeface="Times New Roman"/>
                      </a:endParaRPr>
                    </a:p>
                  </a:txBody>
                  <a:tcPr marL="0" marR="0" marT="0" marB="0">
                    <a:lnL w="6350">
                      <a:solidFill>
                        <a:srgbClr val="0054A4"/>
                      </a:solidFill>
                      <a:prstDash val="solid"/>
                    </a:lnL>
                    <a:lnR w="6350">
                      <a:solidFill>
                        <a:srgbClr val="0054A4"/>
                      </a:solidFill>
                      <a:prstDash val="solid"/>
                    </a:lnR>
                    <a:lnT w="6350">
                      <a:solidFill>
                        <a:srgbClr val="0054A4"/>
                      </a:solidFill>
                      <a:prstDash val="solid"/>
                    </a:lnT>
                    <a:lnB w="6350">
                      <a:solidFill>
                        <a:srgbClr val="0054A4"/>
                      </a:solidFill>
                      <a:prstDash val="solid"/>
                    </a:lnB>
                  </a:tcPr>
                </a:tc>
                <a:extLst>
                  <a:ext uri="{0D108BD9-81ED-4DB2-BD59-A6C34878D82A}">
                    <a16:rowId xmlns:a16="http://schemas.microsoft.com/office/drawing/2014/main" val="10002"/>
                  </a:ext>
                </a:extLst>
              </a:tr>
            </a:tbl>
          </a:graphicData>
        </a:graphic>
      </p:graphicFrame>
      <p:sp>
        <p:nvSpPr>
          <p:cNvPr id="9" name="object 9"/>
          <p:cNvSpPr txBox="1"/>
          <p:nvPr/>
        </p:nvSpPr>
        <p:spPr>
          <a:xfrm>
            <a:off x="901700" y="6809993"/>
            <a:ext cx="5423535" cy="360680"/>
          </a:xfrm>
          <a:prstGeom prst="rect">
            <a:avLst/>
          </a:prstGeom>
        </p:spPr>
        <p:txBody>
          <a:bodyPr vert="horz" wrap="square" lIns="0" tIns="12700" rIns="0" bIns="0" rtlCol="0">
            <a:spAutoFit/>
          </a:bodyPr>
          <a:lstStyle/>
          <a:p>
            <a:pPr marL="12700" marR="5080">
              <a:lnSpc>
                <a:spcPct val="100000"/>
              </a:lnSpc>
              <a:spcBef>
                <a:spcPts val="100"/>
              </a:spcBef>
            </a:pPr>
            <a:r>
              <a:rPr sz="1100" spc="20" dirty="0">
                <a:solidFill>
                  <a:srgbClr val="231F20"/>
                </a:solidFill>
                <a:latin typeface="Century Gothic"/>
                <a:cs typeface="Century Gothic"/>
              </a:rPr>
              <a:t>Divide</a:t>
            </a:r>
            <a:r>
              <a:rPr sz="1100" spc="30" dirty="0">
                <a:solidFill>
                  <a:srgbClr val="231F20"/>
                </a:solidFill>
                <a:latin typeface="Century Gothic"/>
                <a:cs typeface="Century Gothic"/>
              </a:rPr>
              <a:t> </a:t>
            </a:r>
            <a:r>
              <a:rPr sz="1100" b="1" u="sng" spc="-10" dirty="0">
                <a:solidFill>
                  <a:srgbClr val="231F20"/>
                </a:solidFill>
                <a:uFill>
                  <a:solidFill>
                    <a:srgbClr val="231F20"/>
                  </a:solidFill>
                </a:uFill>
                <a:latin typeface="Tahoma"/>
                <a:cs typeface="Tahoma"/>
              </a:rPr>
              <a:t>relevant</a:t>
            </a:r>
            <a:r>
              <a:rPr sz="1100" b="1" u="sng" spc="15"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weekly</a:t>
            </a:r>
            <a:r>
              <a:rPr sz="1100" b="1" u="sng" spc="15"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accountability</a:t>
            </a:r>
            <a:r>
              <a:rPr sz="1100" b="1" u="sng" spc="10" dirty="0">
                <a:solidFill>
                  <a:srgbClr val="231F20"/>
                </a:solidFill>
                <a:uFill>
                  <a:solidFill>
                    <a:srgbClr val="231F20"/>
                  </a:solidFill>
                </a:uFill>
                <a:latin typeface="Tahoma"/>
                <a:cs typeface="Tahoma"/>
              </a:rPr>
              <a:t> </a:t>
            </a:r>
            <a:r>
              <a:rPr sz="1100" b="1" u="sng" spc="-5" dirty="0">
                <a:solidFill>
                  <a:srgbClr val="231F20"/>
                </a:solidFill>
                <a:uFill>
                  <a:solidFill>
                    <a:srgbClr val="231F20"/>
                  </a:solidFill>
                </a:uFill>
                <a:latin typeface="Tahoma"/>
                <a:cs typeface="Tahoma"/>
              </a:rPr>
              <a:t>standards</a:t>
            </a:r>
            <a:r>
              <a:rPr sz="1100" b="1" spc="15" dirty="0">
                <a:solidFill>
                  <a:srgbClr val="231F20"/>
                </a:solidFill>
                <a:latin typeface="Tahoma"/>
                <a:cs typeface="Tahoma"/>
              </a:rPr>
              <a:t> </a:t>
            </a:r>
            <a:r>
              <a:rPr sz="1100" spc="5" dirty="0">
                <a:solidFill>
                  <a:srgbClr val="231F20"/>
                </a:solidFill>
                <a:latin typeface="Century Gothic"/>
                <a:cs typeface="Century Gothic"/>
              </a:rPr>
              <a:t>by</a:t>
            </a:r>
            <a:r>
              <a:rPr sz="1100" spc="35" dirty="0">
                <a:solidFill>
                  <a:srgbClr val="231F20"/>
                </a:solidFill>
                <a:latin typeface="Century Gothic"/>
                <a:cs typeface="Century Gothic"/>
              </a:rPr>
              <a:t> </a:t>
            </a:r>
            <a:r>
              <a:rPr sz="1100" spc="10" dirty="0">
                <a:solidFill>
                  <a:srgbClr val="231F20"/>
                </a:solidFill>
                <a:latin typeface="Century Gothic"/>
                <a:cs typeface="Century Gothic"/>
              </a:rPr>
              <a:t>number</a:t>
            </a:r>
            <a:r>
              <a:rPr sz="1100" spc="30" dirty="0">
                <a:solidFill>
                  <a:srgbClr val="231F20"/>
                </a:solidFill>
                <a:latin typeface="Century Gothic"/>
                <a:cs typeface="Century Gothic"/>
              </a:rPr>
              <a:t> </a:t>
            </a:r>
            <a:r>
              <a:rPr sz="1100" spc="20" dirty="0">
                <a:solidFill>
                  <a:srgbClr val="231F20"/>
                </a:solidFill>
                <a:latin typeface="Century Gothic"/>
                <a:cs typeface="Century Gothic"/>
              </a:rPr>
              <a:t>of</a:t>
            </a:r>
            <a:r>
              <a:rPr sz="1100" spc="35" dirty="0">
                <a:solidFill>
                  <a:srgbClr val="231F20"/>
                </a:solidFill>
                <a:latin typeface="Century Gothic"/>
                <a:cs typeface="Century Gothic"/>
              </a:rPr>
              <a:t> </a:t>
            </a:r>
            <a:r>
              <a:rPr sz="1100" spc="-5" dirty="0">
                <a:solidFill>
                  <a:srgbClr val="231F20"/>
                </a:solidFill>
                <a:latin typeface="Century Gothic"/>
                <a:cs typeface="Century Gothic"/>
              </a:rPr>
              <a:t>days</a:t>
            </a:r>
            <a:r>
              <a:rPr sz="1100" spc="35" dirty="0">
                <a:solidFill>
                  <a:srgbClr val="231F20"/>
                </a:solidFill>
                <a:latin typeface="Century Gothic"/>
                <a:cs typeface="Century Gothic"/>
              </a:rPr>
              <a:t> </a:t>
            </a:r>
            <a:r>
              <a:rPr sz="1100" spc="10" dirty="0">
                <a:solidFill>
                  <a:srgbClr val="231F20"/>
                </a:solidFill>
                <a:latin typeface="Century Gothic"/>
                <a:cs typeface="Century Gothic"/>
              </a:rPr>
              <a:t>per</a:t>
            </a:r>
            <a:r>
              <a:rPr sz="1100" spc="35" dirty="0">
                <a:solidFill>
                  <a:srgbClr val="231F20"/>
                </a:solidFill>
                <a:latin typeface="Century Gothic"/>
                <a:cs typeface="Century Gothic"/>
              </a:rPr>
              <a:t> </a:t>
            </a:r>
            <a:r>
              <a:rPr sz="1100" spc="-15" dirty="0">
                <a:solidFill>
                  <a:srgbClr val="231F20"/>
                </a:solidFill>
                <a:latin typeface="Century Gothic"/>
                <a:cs typeface="Century Gothic"/>
              </a:rPr>
              <a:t>week </a:t>
            </a:r>
            <a:r>
              <a:rPr sz="1100" spc="-290" dirty="0">
                <a:solidFill>
                  <a:srgbClr val="231F20"/>
                </a:solidFill>
                <a:latin typeface="Century Gothic"/>
                <a:cs typeface="Century Gothic"/>
              </a:rPr>
              <a:t> </a:t>
            </a:r>
            <a:r>
              <a:rPr sz="1100" dirty="0">
                <a:solidFill>
                  <a:srgbClr val="231F20"/>
                </a:solidFill>
                <a:latin typeface="Century Gothic"/>
                <a:cs typeface="Century Gothic"/>
              </a:rPr>
              <a:t>committed</a:t>
            </a:r>
            <a:r>
              <a:rPr sz="1100" spc="20" dirty="0">
                <a:solidFill>
                  <a:srgbClr val="231F20"/>
                </a:solidFill>
                <a:latin typeface="Century Gothic"/>
                <a:cs typeface="Century Gothic"/>
              </a:rPr>
              <a:t> to</a:t>
            </a:r>
            <a:r>
              <a:rPr sz="1100" spc="25" dirty="0">
                <a:solidFill>
                  <a:srgbClr val="231F20"/>
                </a:solidFill>
                <a:latin typeface="Century Gothic"/>
                <a:cs typeface="Century Gothic"/>
              </a:rPr>
              <a:t> </a:t>
            </a:r>
            <a:r>
              <a:rPr sz="1100" spc="30" dirty="0">
                <a:solidFill>
                  <a:srgbClr val="231F20"/>
                </a:solidFill>
                <a:latin typeface="Century Gothic"/>
                <a:cs typeface="Century Gothic"/>
              </a:rPr>
              <a:t>business.</a:t>
            </a:r>
            <a:endParaRPr sz="1100">
              <a:latin typeface="Century Gothic"/>
              <a:cs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507846"/>
            <a:ext cx="6919449" cy="4102771"/>
          </a:xfrm>
        </p:spPr>
        <p:txBody>
          <a:bodyPr>
            <a:normAutofit fontScale="92500"/>
          </a:bodyPr>
          <a:lstStyle/>
          <a:p>
            <a:endParaRPr lang="en-US" dirty="0"/>
          </a:p>
          <a:p>
            <a:r>
              <a:rPr lang="en-US" sz="4800" b="1" dirty="0"/>
              <a:t>The road to success is always under construction. We will focus on some success habits that will help you rock 2022 and beyond.</a:t>
            </a:r>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4488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73</a:t>
            </a:fld>
            <a:endParaRPr lang="en-US" dirty="0"/>
          </a:p>
        </p:txBody>
      </p:sp>
      <p:pic>
        <p:nvPicPr>
          <p:cNvPr id="6" name="Picture 5">
            <a:extLst>
              <a:ext uri="{FF2B5EF4-FFF2-40B4-BE49-F238E27FC236}">
                <a16:creationId xmlns:a16="http://schemas.microsoft.com/office/drawing/2014/main" id="{ED31BF8B-C644-46E1-A09C-90C91A5C5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7" name="Picture 6" descr="A picture containing aircraft, transport, balloon&#10;&#10;Description generated with very high confidence">
            <a:extLst>
              <a:ext uri="{FF2B5EF4-FFF2-40B4-BE49-F238E27FC236}">
                <a16:creationId xmlns:a16="http://schemas.microsoft.com/office/drawing/2014/main" id="{E477F95E-3168-4DA6-9F08-43C5CAEE8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87773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319024"/>
            <a:ext cx="6703695" cy="4219889"/>
          </a:xfrm>
        </p:spPr>
        <p:txBody>
          <a:bodyPr>
            <a:normAutofit/>
          </a:bodyPr>
          <a:lstStyle/>
          <a:p>
            <a:r>
              <a:rPr lang="en-US" sz="3600" b="1" dirty="0"/>
              <a:t>What do you want out of 2022? </a:t>
            </a:r>
          </a:p>
          <a:p>
            <a:br>
              <a:rPr lang="en-US" sz="3200" dirty="0"/>
            </a:br>
            <a:endParaRPr lang="en-US" sz="3200" dirty="0"/>
          </a:p>
          <a:p>
            <a:r>
              <a:rPr lang="en-US" sz="3200" dirty="0"/>
              <a:t>Do you know where you want to go? Start there and strategize backwards.</a:t>
            </a:r>
          </a:p>
          <a:p>
            <a:br>
              <a:rPr lang="en-US" sz="3200" dirty="0"/>
            </a:br>
            <a:endParaRPr lang="en-US" sz="3200" dirty="0"/>
          </a:p>
          <a:p>
            <a:r>
              <a:rPr lang="en-US" sz="3200" dirty="0"/>
              <a:t>What are you willing to do to get it?</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74</a:t>
            </a:fld>
            <a:endParaRPr lang="en-US" dirty="0"/>
          </a:p>
        </p:txBody>
      </p:sp>
      <p:pic>
        <p:nvPicPr>
          <p:cNvPr id="8" name="Picture 7">
            <a:extLst>
              <a:ext uri="{FF2B5EF4-FFF2-40B4-BE49-F238E27FC236}">
                <a16:creationId xmlns:a16="http://schemas.microsoft.com/office/drawing/2014/main" id="{1063ACF7-6B93-4D1A-A09C-861510F7E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680B4E18-DECC-4306-8D1B-E8A75A485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1218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0940" y="1905000"/>
            <a:ext cx="6703695" cy="5719315"/>
          </a:xfrm>
        </p:spPr>
        <p:txBody>
          <a:bodyPr>
            <a:noAutofit/>
          </a:bodyPr>
          <a:lstStyle/>
          <a:p>
            <a:r>
              <a:rPr lang="en-US" sz="3600" b="1" dirty="0"/>
              <a:t>Dream:</a:t>
            </a:r>
          </a:p>
          <a:p>
            <a:br>
              <a:rPr lang="en-US" sz="3200" dirty="0"/>
            </a:br>
            <a:endParaRPr lang="en-US" sz="3200" dirty="0"/>
          </a:p>
          <a:p>
            <a:r>
              <a:rPr lang="en-US" sz="3200" dirty="0"/>
              <a:t>What one single change in your career, business, or lifestyle would boost you to the next level?</a:t>
            </a:r>
          </a:p>
          <a:p>
            <a:endParaRPr lang="en-US" sz="3200" dirty="0"/>
          </a:p>
          <a:p>
            <a:r>
              <a:rPr lang="en-US" sz="3200" dirty="0"/>
              <a:t>You have to put the work in.</a:t>
            </a:r>
          </a:p>
          <a:p>
            <a:endParaRPr lang="en-US" sz="3200" dirty="0"/>
          </a:p>
          <a:p>
            <a:r>
              <a:rPr lang="en-US" sz="3200" dirty="0"/>
              <a:t>What will that next level give you? Visualize what you want and what you need to do to get there.</a:t>
            </a:r>
          </a:p>
          <a:p>
            <a:endParaRPr lang="en-US" sz="32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7235"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75</a:t>
            </a:fld>
            <a:endParaRPr lang="en-US" dirty="0"/>
          </a:p>
        </p:txBody>
      </p:sp>
      <p:pic>
        <p:nvPicPr>
          <p:cNvPr id="8" name="Picture 7">
            <a:extLst>
              <a:ext uri="{FF2B5EF4-FFF2-40B4-BE49-F238E27FC236}">
                <a16:creationId xmlns:a16="http://schemas.microsoft.com/office/drawing/2014/main" id="{0191B09E-21F0-4D08-9B75-1D37157B2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681784DC-E9AA-4116-BAE2-0725997CB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5728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091765"/>
            <a:ext cx="6703695" cy="6324600"/>
          </a:xfrm>
        </p:spPr>
        <p:txBody>
          <a:bodyPr>
            <a:noAutofit/>
          </a:bodyPr>
          <a:lstStyle/>
          <a:p>
            <a:r>
              <a:rPr lang="en-US" sz="3600" b="1" dirty="0"/>
              <a:t>Have your most important goals where you see them:</a:t>
            </a:r>
          </a:p>
          <a:p>
            <a:endParaRPr lang="en-US" sz="1190" dirty="0"/>
          </a:p>
          <a:p>
            <a:pPr>
              <a:lnSpc>
                <a:spcPct val="150000"/>
              </a:lnSpc>
            </a:pPr>
            <a:r>
              <a:rPr lang="en-US" sz="3200" dirty="0"/>
              <a:t>Create a Screensaver: </a:t>
            </a:r>
          </a:p>
          <a:p>
            <a:pPr>
              <a:lnSpc>
                <a:spcPct val="150000"/>
              </a:lnSpc>
            </a:pPr>
            <a:r>
              <a:rPr lang="en-US" sz="3200" dirty="0"/>
              <a:t>          100k, 250k, 500k, 750k or 1M</a:t>
            </a:r>
          </a:p>
          <a:p>
            <a:pPr>
              <a:lnSpc>
                <a:spcPct val="150000"/>
              </a:lnSpc>
            </a:pPr>
            <a:r>
              <a:rPr lang="en-US" sz="3200" dirty="0"/>
              <a:t>Bathroom mirror at home</a:t>
            </a:r>
          </a:p>
          <a:p>
            <a:pPr>
              <a:lnSpc>
                <a:spcPct val="150000"/>
              </a:lnSpc>
            </a:pPr>
            <a:r>
              <a:rPr lang="en-US" sz="3200" dirty="0"/>
              <a:t>Visible in your car</a:t>
            </a:r>
          </a:p>
          <a:p>
            <a:pPr>
              <a:lnSpc>
                <a:spcPct val="150000"/>
              </a:lnSpc>
            </a:pPr>
            <a:r>
              <a:rPr lang="en-US" sz="3200" dirty="0"/>
              <a:t>In your daily planner</a:t>
            </a:r>
          </a:p>
          <a:p>
            <a:endParaRPr lang="en-US" sz="1700" dirty="0"/>
          </a:p>
          <a:p>
            <a:r>
              <a:rPr lang="en-US" sz="3200" b="1" dirty="0"/>
              <a:t>Out of sight, out of mind. In sight, in focus.</a:t>
            </a:r>
          </a:p>
          <a:p>
            <a:endParaRPr lang="en-US" sz="17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40246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76</a:t>
            </a:fld>
            <a:endParaRPr lang="en-US" dirty="0"/>
          </a:p>
        </p:txBody>
      </p:sp>
      <p:pic>
        <p:nvPicPr>
          <p:cNvPr id="8" name="Picture 7">
            <a:extLst>
              <a:ext uri="{FF2B5EF4-FFF2-40B4-BE49-F238E27FC236}">
                <a16:creationId xmlns:a16="http://schemas.microsoft.com/office/drawing/2014/main" id="{356F4E28-7450-4F26-824F-25839FC6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716FA379-98E4-47C1-979F-0CC3C68E9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38954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51412" y="2500450"/>
            <a:ext cx="6703695" cy="4219889"/>
          </a:xfrm>
        </p:spPr>
        <p:txBody>
          <a:bodyPr>
            <a:normAutofit/>
          </a:bodyPr>
          <a:lstStyle/>
          <a:p>
            <a:r>
              <a:rPr lang="en-US" sz="3600" b="1" dirty="0"/>
              <a:t>Growing: </a:t>
            </a:r>
          </a:p>
          <a:p>
            <a:endParaRPr lang="en-US" sz="3200" b="1" dirty="0"/>
          </a:p>
          <a:p>
            <a:endParaRPr lang="en-US" sz="3200" b="1" dirty="0"/>
          </a:p>
          <a:p>
            <a:r>
              <a:rPr lang="en-US" sz="3200" dirty="0"/>
              <a:t>Unless you try to do something beyond what you’ve already mastered you will never grow.</a:t>
            </a:r>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4488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77</a:t>
            </a:fld>
            <a:endParaRPr lang="en-US" dirty="0"/>
          </a:p>
        </p:txBody>
      </p:sp>
      <p:pic>
        <p:nvPicPr>
          <p:cNvPr id="8" name="Picture 7">
            <a:extLst>
              <a:ext uri="{FF2B5EF4-FFF2-40B4-BE49-F238E27FC236}">
                <a16:creationId xmlns:a16="http://schemas.microsoft.com/office/drawing/2014/main" id="{0A80B0D5-F17E-4C0C-803B-59968B00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9E05EEDF-9FFB-4939-A971-8D796D22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6794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919255"/>
            <a:ext cx="6703695" cy="4219889"/>
          </a:xfrm>
        </p:spPr>
        <p:txBody>
          <a:bodyPr>
            <a:normAutofit/>
          </a:bodyPr>
          <a:lstStyle/>
          <a:p>
            <a:endParaRPr lang="en-US" sz="2720" b="1" dirty="0"/>
          </a:p>
          <a:p>
            <a:endParaRPr lang="en-US" sz="2720" b="1" dirty="0"/>
          </a:p>
          <a:p>
            <a:endParaRPr lang="en-US" sz="2720" b="1" dirty="0"/>
          </a:p>
          <a:p>
            <a:pPr algn="ctr"/>
            <a:r>
              <a:rPr lang="en-US" sz="3600" b="1" dirty="0"/>
              <a:t>Keep the most important things </a:t>
            </a:r>
          </a:p>
          <a:p>
            <a:pPr algn="ctr"/>
            <a:r>
              <a:rPr lang="en-US" sz="3600" b="1" dirty="0"/>
              <a:t>the most important:</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78</a:t>
            </a:fld>
            <a:endParaRPr lang="en-US" dirty="0"/>
          </a:p>
        </p:txBody>
      </p:sp>
      <p:pic>
        <p:nvPicPr>
          <p:cNvPr id="8" name="Picture 7">
            <a:extLst>
              <a:ext uri="{FF2B5EF4-FFF2-40B4-BE49-F238E27FC236}">
                <a16:creationId xmlns:a16="http://schemas.microsoft.com/office/drawing/2014/main" id="{11FF400B-041C-4CB9-B60C-9DCB04624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7E8398AB-CF61-46A2-BD06-23FA54DC3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312382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919255"/>
            <a:ext cx="6703695" cy="4219889"/>
          </a:xfrm>
        </p:spPr>
        <p:txBody>
          <a:bodyPr>
            <a:normAutofit/>
          </a:bodyPr>
          <a:lstStyle/>
          <a:p>
            <a:endParaRPr lang="en-US" sz="2720" b="1" dirty="0"/>
          </a:p>
          <a:p>
            <a:endParaRPr lang="en-US" sz="2720" b="1" dirty="0"/>
          </a:p>
          <a:p>
            <a:endParaRPr lang="en-US" sz="2720" b="1" dirty="0"/>
          </a:p>
          <a:p>
            <a:pPr algn="ctr"/>
            <a:r>
              <a:rPr lang="en-US" sz="3600" b="1" dirty="0"/>
              <a:t>Time Block (TB)</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5381"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79</a:t>
            </a:fld>
            <a:endParaRPr lang="en-US" dirty="0"/>
          </a:p>
        </p:txBody>
      </p:sp>
      <p:pic>
        <p:nvPicPr>
          <p:cNvPr id="8" name="Picture 7">
            <a:extLst>
              <a:ext uri="{FF2B5EF4-FFF2-40B4-BE49-F238E27FC236}">
                <a16:creationId xmlns:a16="http://schemas.microsoft.com/office/drawing/2014/main" id="{0F958FAF-564A-4AD1-A2A4-5AAF45844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5BF618BB-2BCB-4F40-9553-6A0F2BDFD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12811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6DBF80-6E76-4A95-914C-75464FFAAAD5}"/>
              </a:ext>
            </a:extLst>
          </p:cNvPr>
          <p:cNvSpPr txBox="1"/>
          <p:nvPr/>
        </p:nvSpPr>
        <p:spPr>
          <a:xfrm>
            <a:off x="406227" y="1371600"/>
            <a:ext cx="6934200" cy="3539430"/>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Intentional plan means we have written down goals and a plan we have committed to</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The best goals support your business and personal life</a:t>
            </a:r>
          </a:p>
        </p:txBody>
      </p:sp>
      <p:cxnSp>
        <p:nvCxnSpPr>
          <p:cNvPr id="4" name="Straight Connector 3">
            <a:extLst>
              <a:ext uri="{FF2B5EF4-FFF2-40B4-BE49-F238E27FC236}">
                <a16:creationId xmlns:a16="http://schemas.microsoft.com/office/drawing/2014/main" id="{A60144F8-5CF0-4487-819C-AC90E5E3B10A}"/>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B7ABA1E0-6205-48CF-B4DF-7EEB9299B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42D343E4-872A-43C0-BB93-3DA33EB60AE7}"/>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8</a:t>
            </a:fld>
            <a:endParaRPr lang="en-US" spc="135" dirty="0"/>
          </a:p>
        </p:txBody>
      </p:sp>
    </p:spTree>
    <p:extLst>
      <p:ext uri="{BB962C8B-B14F-4D97-AF65-F5344CB8AC3E}">
        <p14:creationId xmlns:p14="http://schemas.microsoft.com/office/powerpoint/2010/main" val="24681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353972"/>
            <a:ext cx="6703695" cy="5350456"/>
          </a:xfrm>
        </p:spPr>
        <p:txBody>
          <a:bodyPr>
            <a:normAutofit fontScale="92500" lnSpcReduction="10000"/>
          </a:bodyPr>
          <a:lstStyle/>
          <a:p>
            <a:r>
              <a:rPr lang="en-US" sz="3900" b="1" dirty="0"/>
              <a:t>Taking care of yourself </a:t>
            </a:r>
          </a:p>
          <a:p>
            <a:br>
              <a:rPr lang="en-US" sz="3600" dirty="0"/>
            </a:br>
            <a:endParaRPr lang="en-US" sz="3600" dirty="0"/>
          </a:p>
          <a:p>
            <a:r>
              <a:rPr lang="en-US" sz="3500" dirty="0"/>
              <a:t>Diet: Our intake affects our output.</a:t>
            </a:r>
            <a:br>
              <a:rPr lang="en-US" sz="3500" dirty="0"/>
            </a:br>
            <a:endParaRPr lang="en-US" sz="3500" dirty="0"/>
          </a:p>
          <a:p>
            <a:r>
              <a:rPr lang="en-US" sz="3500" dirty="0"/>
              <a:t>Exercise: The result is greater mental and emotional clarity. (TB)</a:t>
            </a:r>
          </a:p>
          <a:p>
            <a:endParaRPr lang="en-US" sz="3500" dirty="0"/>
          </a:p>
          <a:p>
            <a:r>
              <a:rPr lang="en-US" sz="3500" dirty="0"/>
              <a:t>Mental health: Recognize what you need to do for yourself, we are all different.</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80</a:t>
            </a:fld>
            <a:endParaRPr lang="en-US" dirty="0"/>
          </a:p>
        </p:txBody>
      </p:sp>
      <p:pic>
        <p:nvPicPr>
          <p:cNvPr id="8" name="Picture 7">
            <a:extLst>
              <a:ext uri="{FF2B5EF4-FFF2-40B4-BE49-F238E27FC236}">
                <a16:creationId xmlns:a16="http://schemas.microsoft.com/office/drawing/2014/main" id="{F1303113-6C56-4D29-B5B0-0656D92E5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7D13CE0C-41BD-4C3F-9D3A-A18B80051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7122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04050" y="1694634"/>
            <a:ext cx="6764300" cy="6669131"/>
          </a:xfrm>
        </p:spPr>
        <p:txBody>
          <a:bodyPr>
            <a:noAutofit/>
          </a:bodyPr>
          <a:lstStyle/>
          <a:p>
            <a:r>
              <a:rPr lang="en-US" sz="3600" b="1" dirty="0"/>
              <a:t>Focus</a:t>
            </a:r>
          </a:p>
          <a:p>
            <a:br>
              <a:rPr lang="en-US" sz="3200" dirty="0"/>
            </a:br>
            <a:endParaRPr lang="en-US" sz="3200" dirty="0"/>
          </a:p>
          <a:p>
            <a:r>
              <a:rPr lang="en-US" sz="3200" dirty="0"/>
              <a:t>At the start of each day find a quiet time and space to focus your mind. (TB)</a:t>
            </a:r>
            <a:br>
              <a:rPr lang="en-US" sz="3200" dirty="0"/>
            </a:br>
            <a:endParaRPr lang="en-US" sz="3200" dirty="0"/>
          </a:p>
          <a:p>
            <a:r>
              <a:rPr lang="en-US" sz="3200" dirty="0"/>
              <a:t>What daily routines can you follow to achieve your A priorities? (TB)</a:t>
            </a:r>
          </a:p>
          <a:p>
            <a:endParaRPr lang="en-US" sz="3200" dirty="0"/>
          </a:p>
          <a:p>
            <a:r>
              <a:rPr lang="en-US" sz="3200" dirty="0"/>
              <a:t>Prioritize: Closings, Contracts, Listing presentations, Buyer showings for buyers ready to purchase, Creating business, etc. (TB)</a:t>
            </a:r>
          </a:p>
          <a:p>
            <a:endParaRPr lang="en-US" sz="32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81</a:t>
            </a:fld>
            <a:endParaRPr lang="en-US" dirty="0"/>
          </a:p>
        </p:txBody>
      </p:sp>
      <p:pic>
        <p:nvPicPr>
          <p:cNvPr id="8" name="Picture 7">
            <a:extLst>
              <a:ext uri="{FF2B5EF4-FFF2-40B4-BE49-F238E27FC236}">
                <a16:creationId xmlns:a16="http://schemas.microsoft.com/office/drawing/2014/main" id="{60BDC269-0A3A-4164-91E4-8E853C5F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AF7B99EC-42B8-4642-A1AC-D27131482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7885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47647" y="2209800"/>
            <a:ext cx="6703695" cy="4607201"/>
          </a:xfrm>
        </p:spPr>
        <p:txBody>
          <a:bodyPr>
            <a:normAutofit fontScale="40000" lnSpcReduction="20000"/>
          </a:bodyPr>
          <a:lstStyle/>
          <a:p>
            <a:r>
              <a:rPr lang="en-US" sz="8330" b="1" dirty="0"/>
              <a:t>Study and mirror what the most successful agents do:</a:t>
            </a:r>
          </a:p>
          <a:p>
            <a:br>
              <a:rPr lang="en-US" sz="3740" dirty="0"/>
            </a:br>
            <a:endParaRPr lang="en-US" sz="3740" dirty="0"/>
          </a:p>
          <a:p>
            <a:endParaRPr lang="en-US" sz="3740" dirty="0"/>
          </a:p>
          <a:p>
            <a:r>
              <a:rPr lang="en-US" sz="7310" dirty="0"/>
              <a:t>They have industry knowledge.</a:t>
            </a:r>
          </a:p>
          <a:p>
            <a:endParaRPr lang="en-US" sz="7310" dirty="0"/>
          </a:p>
          <a:p>
            <a:r>
              <a:rPr lang="en-US" sz="7310" dirty="0"/>
              <a:t>They have market knowledge.</a:t>
            </a:r>
            <a:br>
              <a:rPr lang="en-US" sz="7310" dirty="0"/>
            </a:br>
            <a:endParaRPr lang="en-US" sz="7310" dirty="0"/>
          </a:p>
          <a:p>
            <a:r>
              <a:rPr lang="en-US" sz="7310" dirty="0"/>
              <a:t>They are hungry for success.</a:t>
            </a:r>
            <a:br>
              <a:rPr lang="en-US" sz="7310" dirty="0"/>
            </a:br>
            <a:endParaRPr lang="en-US" sz="7310" dirty="0"/>
          </a:p>
          <a:p>
            <a:r>
              <a:rPr lang="en-US" sz="7310" dirty="0"/>
              <a:t>They have business and, usually, want more.</a:t>
            </a:r>
          </a:p>
          <a:p>
            <a:br>
              <a:rPr lang="en-US" sz="3740" dirty="0"/>
            </a:br>
            <a:endParaRPr lang="en-US" sz="3740" dirty="0"/>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93942" y="935487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82</a:t>
            </a:fld>
            <a:endParaRPr lang="en-US" dirty="0"/>
          </a:p>
        </p:txBody>
      </p:sp>
      <p:pic>
        <p:nvPicPr>
          <p:cNvPr id="8" name="Picture 7">
            <a:extLst>
              <a:ext uri="{FF2B5EF4-FFF2-40B4-BE49-F238E27FC236}">
                <a16:creationId xmlns:a16="http://schemas.microsoft.com/office/drawing/2014/main" id="{87683510-E4CF-4E14-BC64-BBF010CD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227C1250-BD09-4083-B6CF-1546C941B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75878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441130" y="1741070"/>
            <a:ext cx="6890139" cy="7250530"/>
          </a:xfrm>
        </p:spPr>
        <p:txBody>
          <a:bodyPr>
            <a:normAutofit fontScale="92500" lnSpcReduction="20000"/>
          </a:bodyPr>
          <a:lstStyle/>
          <a:p>
            <a:r>
              <a:rPr lang="en-US" sz="4200" b="1" i="1" dirty="0"/>
              <a:t>Study and mirror what the most successful agents do (cont.):</a:t>
            </a:r>
          </a:p>
          <a:p>
            <a:endParaRPr lang="en-US" sz="765" dirty="0"/>
          </a:p>
          <a:p>
            <a:endParaRPr lang="en-US" sz="3200" dirty="0"/>
          </a:p>
          <a:p>
            <a:r>
              <a:rPr lang="en-US" sz="3200" dirty="0"/>
              <a:t>They market their success in social media, and/or they use social media to create their brand presence.</a:t>
            </a:r>
          </a:p>
          <a:p>
            <a:endParaRPr lang="en-US" sz="3200" dirty="0"/>
          </a:p>
          <a:p>
            <a:r>
              <a:rPr lang="en-US" sz="3200" dirty="0"/>
              <a:t>They want to be coached and/or learn more ways to be successful.</a:t>
            </a:r>
          </a:p>
          <a:p>
            <a:endParaRPr lang="en-US" sz="3200" dirty="0"/>
          </a:p>
          <a:p>
            <a:r>
              <a:rPr lang="en-US" sz="3200" dirty="0"/>
              <a:t>They respond immediately when an opportunity presents itself.</a:t>
            </a:r>
          </a:p>
          <a:p>
            <a:endParaRPr lang="en-US" sz="3200" dirty="0"/>
          </a:p>
          <a:p>
            <a:r>
              <a:rPr lang="en-US" sz="3200" dirty="0"/>
              <a:t>They use their success to their advantage at the listing table.</a:t>
            </a:r>
          </a:p>
          <a:p>
            <a:endParaRPr lang="en-US" sz="3200" dirty="0"/>
          </a:p>
          <a:p>
            <a:r>
              <a:rPr lang="en-US" sz="3200" dirty="0"/>
              <a:t>Look in the mirror.  Are you doing what you need to do to become more successful?</a:t>
            </a:r>
          </a:p>
          <a:p>
            <a:endParaRPr lang="en-US" sz="3825" dirty="0"/>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448800"/>
            <a:ext cx="2057400" cy="31038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83</a:t>
            </a:fld>
            <a:endParaRPr lang="en-US" dirty="0"/>
          </a:p>
        </p:txBody>
      </p:sp>
      <p:pic>
        <p:nvPicPr>
          <p:cNvPr id="8" name="Picture 7">
            <a:extLst>
              <a:ext uri="{FF2B5EF4-FFF2-40B4-BE49-F238E27FC236}">
                <a16:creationId xmlns:a16="http://schemas.microsoft.com/office/drawing/2014/main" id="{4CB98F86-7580-40CB-A171-AC58B223D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29F405AE-4B53-4C51-B8D3-D870DC569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0833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304463" y="2125372"/>
            <a:ext cx="7161848" cy="5807656"/>
          </a:xfrm>
        </p:spPr>
        <p:txBody>
          <a:bodyPr>
            <a:normAutofit fontScale="92500"/>
          </a:bodyPr>
          <a:lstStyle/>
          <a:p>
            <a:r>
              <a:rPr lang="en-US" sz="3900" b="1" dirty="0"/>
              <a:t>Prospecting</a:t>
            </a:r>
          </a:p>
          <a:p>
            <a:endParaRPr lang="en-US" dirty="0"/>
          </a:p>
          <a:p>
            <a:r>
              <a:rPr lang="en-US" sz="3500" dirty="0"/>
              <a:t>If you want to increase your business, you need to increase your opportunities. This means you need to create opportunities.</a:t>
            </a:r>
          </a:p>
          <a:p>
            <a:endParaRPr lang="en-US" sz="3500" dirty="0"/>
          </a:p>
          <a:p>
            <a:r>
              <a:rPr lang="en-US" sz="3500" dirty="0"/>
              <a:t>Review our prospecting class.</a:t>
            </a:r>
          </a:p>
          <a:p>
            <a:endParaRPr lang="en-US" sz="3500" dirty="0"/>
          </a:p>
          <a:p>
            <a:r>
              <a:rPr lang="en-US" sz="3500" dirty="0"/>
              <a:t>Make daily and weekly prospecting goals.</a:t>
            </a:r>
          </a:p>
          <a:p>
            <a:endParaRPr lang="en-US" sz="3500" dirty="0"/>
          </a:p>
          <a:p>
            <a:r>
              <a:rPr lang="en-US" sz="3500" dirty="0"/>
              <a:t>Consider circle prospecting for your listed, under deposit, and sold properties.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40439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84</a:t>
            </a:fld>
            <a:endParaRPr lang="en-US" dirty="0"/>
          </a:p>
        </p:txBody>
      </p:sp>
      <p:pic>
        <p:nvPicPr>
          <p:cNvPr id="8" name="Picture 7">
            <a:extLst>
              <a:ext uri="{FF2B5EF4-FFF2-40B4-BE49-F238E27FC236}">
                <a16:creationId xmlns:a16="http://schemas.microsoft.com/office/drawing/2014/main" id="{956B7D52-4A93-43A7-BEFA-1089ECD9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9BEB9679-3D42-4203-A7B1-9940FD763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58695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385416" y="2098391"/>
            <a:ext cx="7001567" cy="5861617"/>
          </a:xfrm>
        </p:spPr>
        <p:txBody>
          <a:bodyPr>
            <a:noAutofit/>
          </a:bodyPr>
          <a:lstStyle/>
          <a:p>
            <a:r>
              <a:rPr lang="en-US" sz="3600" b="1" dirty="0"/>
              <a:t>Education</a:t>
            </a:r>
            <a:br>
              <a:rPr lang="en-US" sz="3200" dirty="0"/>
            </a:br>
            <a:endParaRPr lang="en-US" sz="3200" dirty="0"/>
          </a:p>
          <a:p>
            <a:r>
              <a:rPr lang="en-US" sz="3200" dirty="0"/>
              <a:t>Professional Learning: Momentum, Mastery, Sandler</a:t>
            </a:r>
            <a:br>
              <a:rPr lang="en-US" sz="3200" dirty="0"/>
            </a:br>
            <a:endParaRPr lang="en-US" sz="3200" dirty="0"/>
          </a:p>
          <a:p>
            <a:r>
              <a:rPr lang="en-US" sz="3200" dirty="0"/>
              <a:t>Technology/Marketing Learning: RE/MAX tools: mobile app, your own personal RE/MAX commercial, use of video</a:t>
            </a:r>
            <a:br>
              <a:rPr lang="en-US" sz="3200" dirty="0"/>
            </a:br>
            <a:endParaRPr lang="en-US" sz="3200" dirty="0"/>
          </a:p>
          <a:p>
            <a:r>
              <a:rPr lang="en-US" sz="3200" dirty="0"/>
              <a:t>Social media strategy and implementation</a:t>
            </a:r>
          </a:p>
          <a:p>
            <a:endParaRPr lang="en-US" sz="3200" dirty="0"/>
          </a:p>
          <a:p>
            <a:br>
              <a:rPr lang="en-US" sz="3200" dirty="0"/>
            </a:br>
            <a:endParaRPr lang="en-US" sz="3200" dirty="0"/>
          </a:p>
          <a:p>
            <a:endParaRPr lang="en-US" sz="32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85</a:t>
            </a:fld>
            <a:endParaRPr lang="en-US" dirty="0"/>
          </a:p>
        </p:txBody>
      </p:sp>
      <p:pic>
        <p:nvPicPr>
          <p:cNvPr id="8" name="Picture 7">
            <a:extLst>
              <a:ext uri="{FF2B5EF4-FFF2-40B4-BE49-F238E27FC236}">
                <a16:creationId xmlns:a16="http://schemas.microsoft.com/office/drawing/2014/main" id="{6543EB70-F40E-42B1-9148-7C8AEAB75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6573143E-95FF-44C5-96A7-AE604FFA7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4507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1619630"/>
            <a:ext cx="6919449" cy="7371970"/>
          </a:xfrm>
        </p:spPr>
        <p:txBody>
          <a:bodyPr>
            <a:noAutofit/>
          </a:bodyPr>
          <a:lstStyle/>
          <a:p>
            <a:r>
              <a:rPr lang="en-US" sz="3200" b="1" dirty="0"/>
              <a:t>Market knowledge is attainable by all:</a:t>
            </a:r>
          </a:p>
          <a:p>
            <a:endParaRPr lang="en-US" sz="3200" dirty="0"/>
          </a:p>
          <a:p>
            <a:r>
              <a:rPr lang="en-US" sz="3200" dirty="0"/>
              <a:t>Study your market. Review the MLS hot sheet daily.</a:t>
            </a:r>
          </a:p>
          <a:p>
            <a:endParaRPr lang="en-US" sz="3200" dirty="0"/>
          </a:p>
          <a:p>
            <a:r>
              <a:rPr lang="en-US" sz="3200" dirty="0"/>
              <a:t>Drive by properties, preview them, visit Broker or public open houses.</a:t>
            </a:r>
          </a:p>
          <a:p>
            <a:endParaRPr lang="en-US" sz="3200" dirty="0"/>
          </a:p>
          <a:p>
            <a:r>
              <a:rPr lang="en-US" sz="3200" dirty="0"/>
              <a:t>Learn property values by doing CMAs of sold properties.</a:t>
            </a:r>
          </a:p>
          <a:p>
            <a:endParaRPr lang="en-US" sz="3200" dirty="0"/>
          </a:p>
          <a:p>
            <a:r>
              <a:rPr lang="en-US" sz="3200" b="1" dirty="0"/>
              <a:t>Market knowledge gives you confidence and allows your customers and clients to trust you sooner in the process.</a:t>
            </a:r>
          </a:p>
          <a:p>
            <a:endParaRPr lang="en-US" sz="3200"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2300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86</a:t>
            </a:fld>
            <a:endParaRPr lang="en-US" dirty="0"/>
          </a:p>
        </p:txBody>
      </p:sp>
      <p:pic>
        <p:nvPicPr>
          <p:cNvPr id="8" name="Picture 7">
            <a:extLst>
              <a:ext uri="{FF2B5EF4-FFF2-40B4-BE49-F238E27FC236}">
                <a16:creationId xmlns:a16="http://schemas.microsoft.com/office/drawing/2014/main" id="{1A075522-001C-4E3E-B8B4-90F151294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AFCDCE5D-8760-4B26-B4F6-44ABD8336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6601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326394" y="1828800"/>
            <a:ext cx="7119611" cy="6781800"/>
          </a:xfrm>
        </p:spPr>
        <p:txBody>
          <a:bodyPr>
            <a:normAutofit/>
          </a:bodyPr>
          <a:lstStyle/>
          <a:p>
            <a:r>
              <a:rPr lang="en-US" sz="3600" b="1" dirty="0"/>
              <a:t>Manage professional stress:</a:t>
            </a:r>
          </a:p>
          <a:p>
            <a:br>
              <a:rPr lang="en-US" dirty="0"/>
            </a:br>
            <a:endParaRPr lang="en-US" dirty="0"/>
          </a:p>
          <a:p>
            <a:r>
              <a:rPr lang="en-US" sz="3200" dirty="0"/>
              <a:t>Understand how to manage the real estate listing and selling process.</a:t>
            </a:r>
          </a:p>
          <a:p>
            <a:endParaRPr lang="en-US" sz="3200" dirty="0"/>
          </a:p>
          <a:p>
            <a:r>
              <a:rPr lang="en-US" sz="3200" dirty="0"/>
              <a:t>Understand how to manage the agent you are co-brokering with - we are all different.</a:t>
            </a:r>
          </a:p>
          <a:p>
            <a:endParaRPr lang="en-US" sz="3200" dirty="0"/>
          </a:p>
          <a:p>
            <a:r>
              <a:rPr lang="en-US" sz="3200" dirty="0"/>
              <a:t>Self evaluate what creates the stress - Lack of knowledge, self confidence, ok ness, communication, organizational skills.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87</a:t>
            </a:fld>
            <a:endParaRPr lang="en-US" dirty="0"/>
          </a:p>
        </p:txBody>
      </p:sp>
      <p:pic>
        <p:nvPicPr>
          <p:cNvPr id="8" name="Picture 7">
            <a:extLst>
              <a:ext uri="{FF2B5EF4-FFF2-40B4-BE49-F238E27FC236}">
                <a16:creationId xmlns:a16="http://schemas.microsoft.com/office/drawing/2014/main" id="{C1E13984-2253-4528-93DD-BDD2A31D9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5E68968D-8AC5-4016-8D1C-87451F5A3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92088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323339"/>
            <a:ext cx="6703695" cy="5410200"/>
          </a:xfrm>
        </p:spPr>
        <p:txBody>
          <a:bodyPr>
            <a:normAutofit/>
          </a:bodyPr>
          <a:lstStyle/>
          <a:p>
            <a:r>
              <a:rPr lang="en-US" sz="3600" b="1" dirty="0"/>
              <a:t>Get out of judgment and into curiosity:</a:t>
            </a:r>
          </a:p>
          <a:p>
            <a:br>
              <a:rPr lang="en-US" dirty="0"/>
            </a:br>
            <a:endParaRPr lang="en-US" dirty="0"/>
          </a:p>
          <a:p>
            <a:r>
              <a:rPr lang="en-US" sz="3200" dirty="0"/>
              <a:t>If some thing does not seem right, or if someone seems unnecessarily or uncharacteristically short or rude do not punch back - ask questions.</a:t>
            </a:r>
          </a:p>
          <a:p>
            <a:endParaRPr lang="en-US" sz="3200" dirty="0"/>
          </a:p>
          <a:p>
            <a:r>
              <a:rPr lang="en-US" sz="3200" dirty="0"/>
              <a:t>Kindness is magical, free and powerful</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88</a:t>
            </a:fld>
            <a:endParaRPr lang="en-US" dirty="0"/>
          </a:p>
        </p:txBody>
      </p:sp>
      <p:pic>
        <p:nvPicPr>
          <p:cNvPr id="8" name="Picture 7">
            <a:extLst>
              <a:ext uri="{FF2B5EF4-FFF2-40B4-BE49-F238E27FC236}">
                <a16:creationId xmlns:a16="http://schemas.microsoft.com/office/drawing/2014/main" id="{541D9E7B-18DA-403B-9E95-5B2F46E1B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5E325A47-A511-4C0F-A0EE-1E361BCFA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876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100068"/>
            <a:ext cx="6857048" cy="6624071"/>
          </a:xfrm>
        </p:spPr>
        <p:txBody>
          <a:bodyPr>
            <a:normAutofit/>
          </a:bodyPr>
          <a:lstStyle/>
          <a:p>
            <a:r>
              <a:rPr lang="en-US" sz="3600" b="1" dirty="0"/>
              <a:t>Do not let gossip, pettiness and “it’s all about you” distract you from being Uber productive and focused:</a:t>
            </a:r>
          </a:p>
          <a:p>
            <a:br>
              <a:rPr lang="en-US" dirty="0"/>
            </a:br>
            <a:endParaRPr lang="en-US" dirty="0"/>
          </a:p>
          <a:p>
            <a:r>
              <a:rPr lang="en-US" sz="3200" dirty="0"/>
              <a:t>No one has a perfect life.</a:t>
            </a:r>
          </a:p>
          <a:p>
            <a:endParaRPr lang="en-US" sz="3200" dirty="0"/>
          </a:p>
          <a:p>
            <a:r>
              <a:rPr lang="en-US" sz="3200" dirty="0"/>
              <a:t>No real estate company is perfect.</a:t>
            </a:r>
          </a:p>
          <a:p>
            <a:endParaRPr lang="en-US" sz="3200" dirty="0"/>
          </a:p>
          <a:p>
            <a:r>
              <a:rPr lang="en-US" sz="3200" dirty="0"/>
              <a:t>No human is perfect. </a:t>
            </a:r>
          </a:p>
          <a:p>
            <a:br>
              <a:rPr lang="en-US" dirty="0"/>
            </a:br>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5342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89</a:t>
            </a:fld>
            <a:endParaRPr lang="en-US" dirty="0"/>
          </a:p>
        </p:txBody>
      </p:sp>
      <p:pic>
        <p:nvPicPr>
          <p:cNvPr id="8" name="Picture 7">
            <a:extLst>
              <a:ext uri="{FF2B5EF4-FFF2-40B4-BE49-F238E27FC236}">
                <a16:creationId xmlns:a16="http://schemas.microsoft.com/office/drawing/2014/main" id="{9F36333F-D180-4FF4-8685-86ECC66EF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FB038661-38DF-4CAC-8346-54FCA79D7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9288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A51A5-CD62-442F-87CF-E153E1FB4F37}"/>
              </a:ext>
            </a:extLst>
          </p:cNvPr>
          <p:cNvSpPr txBox="1"/>
          <p:nvPr/>
        </p:nvSpPr>
        <p:spPr>
          <a:xfrm>
            <a:off x="419100" y="1524000"/>
            <a:ext cx="7200900" cy="5509200"/>
          </a:xfrm>
          <a:prstGeom prst="rect">
            <a:avLst/>
          </a:prstGeom>
          <a:noFill/>
        </p:spPr>
        <p:txBody>
          <a:bodyPr wrap="square">
            <a:spAutoFit/>
          </a:bodyPr>
          <a:lstStyle/>
          <a:p>
            <a:pPr algn="l"/>
            <a:r>
              <a:rPr lang="en-US" sz="3200" b="0" i="0" dirty="0">
                <a:solidFill>
                  <a:srgbClr val="000000"/>
                </a:solidFill>
                <a:effectLst/>
                <a:latin typeface="Arial" panose="020B0604020202020204" pitchFamily="34" charset="0"/>
              </a:rPr>
              <a:t>To be successful with your success plan in 2022, you have to be proactive</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For me proactive means intentionally moving towards the achievement of the goal</a:t>
            </a:r>
          </a:p>
          <a:p>
            <a:pPr algn="l"/>
            <a:br>
              <a:rPr lang="en-US" sz="3200" b="0" i="0" dirty="0">
                <a:solidFill>
                  <a:srgbClr val="000000"/>
                </a:solidFill>
                <a:effectLst/>
                <a:latin typeface="Arial" panose="020B0604020202020204" pitchFamily="34" charset="0"/>
              </a:rPr>
            </a:br>
            <a:endParaRPr lang="en-US" sz="3200" b="0" i="0" dirty="0">
              <a:solidFill>
                <a:srgbClr val="000000"/>
              </a:solidFill>
              <a:effectLst/>
              <a:latin typeface="Arial" panose="020B0604020202020204" pitchFamily="34" charset="0"/>
            </a:endParaRPr>
          </a:p>
          <a:p>
            <a:pPr algn="l"/>
            <a:r>
              <a:rPr lang="en-US" sz="3200" b="0" i="0" dirty="0">
                <a:solidFill>
                  <a:srgbClr val="000000"/>
                </a:solidFill>
                <a:effectLst/>
                <a:latin typeface="Arial" panose="020B0604020202020204" pitchFamily="34" charset="0"/>
              </a:rPr>
              <a:t>Increase your learning …. growing as a person, and a professional</a:t>
            </a:r>
          </a:p>
        </p:txBody>
      </p:sp>
      <p:cxnSp>
        <p:nvCxnSpPr>
          <p:cNvPr id="4" name="Straight Connector 3">
            <a:extLst>
              <a:ext uri="{FF2B5EF4-FFF2-40B4-BE49-F238E27FC236}">
                <a16:creationId xmlns:a16="http://schemas.microsoft.com/office/drawing/2014/main" id="{41FAB461-7E6A-44DF-9878-21ECB44BF600}"/>
              </a:ext>
            </a:extLst>
          </p:cNvPr>
          <p:cNvCxnSpPr/>
          <p:nvPr/>
        </p:nvCxnSpPr>
        <p:spPr>
          <a:xfrm>
            <a:off x="0" y="914400"/>
            <a:ext cx="7772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aircraft, transport, balloon&#10;&#10;Description generated with very high confidence">
            <a:extLst>
              <a:ext uri="{FF2B5EF4-FFF2-40B4-BE49-F238E27FC236}">
                <a16:creationId xmlns:a16="http://schemas.microsoft.com/office/drawing/2014/main" id="{9E2C9194-6F47-4CEF-A91A-6CC03835D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773" y="592402"/>
            <a:ext cx="507654" cy="643996"/>
          </a:xfrm>
          <a:prstGeom prst="rect">
            <a:avLst/>
          </a:prstGeom>
        </p:spPr>
      </p:pic>
      <p:sp>
        <p:nvSpPr>
          <p:cNvPr id="6" name="Slide Number Placeholder 5">
            <a:extLst>
              <a:ext uri="{FF2B5EF4-FFF2-40B4-BE49-F238E27FC236}">
                <a16:creationId xmlns:a16="http://schemas.microsoft.com/office/drawing/2014/main" id="{1E25043A-14A6-484A-8882-24C7A6C38136}"/>
              </a:ext>
            </a:extLst>
          </p:cNvPr>
          <p:cNvSpPr>
            <a:spLocks noGrp="1"/>
          </p:cNvSpPr>
          <p:nvPr>
            <p:ph type="sldNum" sz="quarter" idx="7"/>
          </p:nvPr>
        </p:nvSpPr>
        <p:spPr/>
        <p:txBody>
          <a:bodyPr/>
          <a:lstStyle/>
          <a:p>
            <a:pPr marL="38100">
              <a:lnSpc>
                <a:spcPct val="100000"/>
              </a:lnSpc>
              <a:spcBef>
                <a:spcPts val="90"/>
              </a:spcBef>
            </a:pPr>
            <a:fld id="{81D60167-4931-47E6-BA6A-407CBD079E47}" type="slidenum">
              <a:rPr lang="en-US" spc="135" smtClean="0"/>
              <a:t>9</a:t>
            </a:fld>
            <a:endParaRPr lang="en-US" spc="135" dirty="0"/>
          </a:p>
        </p:txBody>
      </p:sp>
    </p:spTree>
    <p:extLst>
      <p:ext uri="{BB962C8B-B14F-4D97-AF65-F5344CB8AC3E}">
        <p14:creationId xmlns:p14="http://schemas.microsoft.com/office/powerpoint/2010/main" val="10499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1810130"/>
            <a:ext cx="6703695" cy="6438139"/>
          </a:xfrm>
        </p:spPr>
        <p:txBody>
          <a:bodyPr>
            <a:normAutofit fontScale="55000" lnSpcReduction="20000"/>
          </a:bodyPr>
          <a:lstStyle/>
          <a:p>
            <a:r>
              <a:rPr lang="en-US" sz="6500" b="1" dirty="0"/>
              <a:t>Understand your child tapes:</a:t>
            </a:r>
          </a:p>
          <a:p>
            <a:endParaRPr lang="en-US" sz="3485" dirty="0"/>
          </a:p>
          <a:p>
            <a:endParaRPr lang="en-US" sz="3485" dirty="0"/>
          </a:p>
          <a:p>
            <a:endParaRPr lang="en-US" sz="3485" dirty="0"/>
          </a:p>
          <a:p>
            <a:r>
              <a:rPr lang="en-US" sz="5800" dirty="0"/>
              <a:t>By the time we are 7 years old much of how we will see the world has been established.  </a:t>
            </a:r>
          </a:p>
          <a:p>
            <a:r>
              <a:rPr lang="en-US" sz="5800" dirty="0"/>
              <a:t>	- Do we see the world thru a 	   </a:t>
            </a:r>
          </a:p>
          <a:p>
            <a:r>
              <a:rPr lang="en-US" sz="5800" dirty="0"/>
              <a:t>            lens of lacking or of abundance?</a:t>
            </a:r>
          </a:p>
          <a:p>
            <a:endParaRPr lang="en-US" sz="5800" dirty="0"/>
          </a:p>
          <a:p>
            <a:r>
              <a:rPr lang="en-US" sz="5800" dirty="0"/>
              <a:t>It is not your fault, but you can fix it if you want to, and you are aware.</a:t>
            </a:r>
            <a:br>
              <a:rPr lang="en-US" sz="5800" dirty="0"/>
            </a:br>
            <a:endParaRPr lang="en-US" sz="5800" dirty="0"/>
          </a:p>
          <a:p>
            <a:r>
              <a:rPr lang="en-US" sz="5800" dirty="0"/>
              <a:t>You are entitled to have more if you are willing to put forth the effort.</a:t>
            </a:r>
          </a:p>
          <a:p>
            <a:br>
              <a:rPr lang="en-US" dirty="0"/>
            </a:br>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90</a:t>
            </a:fld>
            <a:endParaRPr lang="en-US" dirty="0"/>
          </a:p>
        </p:txBody>
      </p:sp>
      <p:pic>
        <p:nvPicPr>
          <p:cNvPr id="8" name="Picture 7">
            <a:extLst>
              <a:ext uri="{FF2B5EF4-FFF2-40B4-BE49-F238E27FC236}">
                <a16:creationId xmlns:a16="http://schemas.microsoft.com/office/drawing/2014/main" id="{4FE9F2B8-E752-4545-BCFE-4B35828CF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14D7D9C6-12F6-4886-8446-81C824AC7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7867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495776" y="1710386"/>
            <a:ext cx="6780847" cy="6637628"/>
          </a:xfrm>
        </p:spPr>
        <p:txBody>
          <a:bodyPr>
            <a:normAutofit lnSpcReduction="10000"/>
          </a:bodyPr>
          <a:lstStyle/>
          <a:p>
            <a:r>
              <a:rPr lang="en-US" sz="3600" b="1" dirty="0"/>
              <a:t>Do not make anyone in life feel not ok:</a:t>
            </a:r>
          </a:p>
          <a:p>
            <a:br>
              <a:rPr lang="en-US" dirty="0"/>
            </a:br>
            <a:endParaRPr lang="en-US" dirty="0"/>
          </a:p>
          <a:p>
            <a:r>
              <a:rPr lang="en-US" sz="3500" dirty="0"/>
              <a:t>People learn by the time they were five years old (and they hope you never learn) that they are not OK. They have spent 75% of their life covering that up.</a:t>
            </a:r>
            <a:br>
              <a:rPr lang="en-US" sz="3200" dirty="0"/>
            </a:br>
            <a:endParaRPr lang="en-US" sz="3200" dirty="0"/>
          </a:p>
          <a:p>
            <a:r>
              <a:rPr lang="en-US" sz="3500" dirty="0"/>
              <a:t>Everyone is fighting for Ok - ness</a:t>
            </a:r>
          </a:p>
          <a:p>
            <a:endParaRPr lang="en-US" sz="3200" dirty="0"/>
          </a:p>
          <a:p>
            <a:r>
              <a:rPr lang="en-US" sz="3200" dirty="0"/>
              <a:t>Help people feel OK.  A seller or buyer is not going to work with you if you make them feel more not OK.</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91</a:t>
            </a:fld>
            <a:endParaRPr lang="en-US" dirty="0"/>
          </a:p>
        </p:txBody>
      </p:sp>
      <p:pic>
        <p:nvPicPr>
          <p:cNvPr id="8" name="Picture 7">
            <a:extLst>
              <a:ext uri="{FF2B5EF4-FFF2-40B4-BE49-F238E27FC236}">
                <a16:creationId xmlns:a16="http://schemas.microsoft.com/office/drawing/2014/main" id="{643F67A5-953B-458B-A8D9-FD7AD5E43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A9BE6CA2-48F4-4D06-A50C-A246C92F0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19640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651391" y="2307651"/>
            <a:ext cx="6771703" cy="4219889"/>
          </a:xfrm>
        </p:spPr>
        <p:txBody>
          <a:bodyPr>
            <a:normAutofit lnSpcReduction="10000"/>
          </a:bodyPr>
          <a:lstStyle/>
          <a:p>
            <a:r>
              <a:rPr lang="en-US" sz="3600" b="1" dirty="0"/>
              <a:t>Earning Trust</a:t>
            </a:r>
          </a:p>
          <a:p>
            <a:endParaRPr lang="en-US" dirty="0"/>
          </a:p>
          <a:p>
            <a:r>
              <a:rPr lang="en-US" sz="3200" dirty="0"/>
              <a:t>Clients decide in the first 5 to 7 minutes whether they can trust us or not.</a:t>
            </a:r>
          </a:p>
          <a:p>
            <a:br>
              <a:rPr lang="en-US" sz="3200" dirty="0"/>
            </a:br>
            <a:endParaRPr lang="en-US" sz="3200" dirty="0"/>
          </a:p>
          <a:p>
            <a:r>
              <a:rPr lang="en-US" sz="3200" dirty="0"/>
              <a:t>Our body language comprises 55% of our communication, our tone of voice is 38%, and words are only 7%.</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92</a:t>
            </a:fld>
            <a:endParaRPr lang="en-US" dirty="0"/>
          </a:p>
        </p:txBody>
      </p:sp>
      <p:pic>
        <p:nvPicPr>
          <p:cNvPr id="8" name="Picture 7">
            <a:extLst>
              <a:ext uri="{FF2B5EF4-FFF2-40B4-BE49-F238E27FC236}">
                <a16:creationId xmlns:a16="http://schemas.microsoft.com/office/drawing/2014/main" id="{E806C765-4F90-4CB2-AEB9-8EFB64E8C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B1C336F4-37FF-46FA-9FF4-41FB71C24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6612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03361" y="2127015"/>
            <a:ext cx="6950440" cy="5804369"/>
          </a:xfrm>
        </p:spPr>
        <p:txBody>
          <a:bodyPr>
            <a:normAutofit fontScale="25000" lnSpcReduction="20000"/>
          </a:bodyPr>
          <a:lstStyle/>
          <a:p>
            <a:r>
              <a:rPr lang="en-US" sz="14400" b="1" dirty="0"/>
              <a:t>Why should someone do business with you?</a:t>
            </a:r>
          </a:p>
          <a:p>
            <a:endParaRPr lang="en-US" sz="5695" dirty="0"/>
          </a:p>
          <a:p>
            <a:endParaRPr lang="en-US" sz="5695" dirty="0"/>
          </a:p>
          <a:p>
            <a:r>
              <a:rPr lang="en-US" sz="12800" dirty="0"/>
              <a:t>Professional Equity</a:t>
            </a:r>
            <a:br>
              <a:rPr lang="en-US" sz="12800" dirty="0"/>
            </a:br>
            <a:endParaRPr lang="en-US" sz="12800" dirty="0"/>
          </a:p>
          <a:p>
            <a:r>
              <a:rPr lang="en-US" sz="12800" dirty="0"/>
              <a:t>Reputation</a:t>
            </a:r>
            <a:br>
              <a:rPr lang="en-US" sz="12800" dirty="0"/>
            </a:br>
            <a:endParaRPr lang="en-US" sz="12800" dirty="0"/>
          </a:p>
          <a:p>
            <a:r>
              <a:rPr lang="en-US" sz="12800" dirty="0"/>
              <a:t>Care and Compassion</a:t>
            </a:r>
          </a:p>
          <a:p>
            <a:endParaRPr lang="en-US" sz="12800" dirty="0"/>
          </a:p>
          <a:p>
            <a:r>
              <a:rPr lang="en-US" sz="12800" dirty="0"/>
              <a:t>Expertise</a:t>
            </a:r>
            <a:br>
              <a:rPr lang="en-US" sz="12800" dirty="0"/>
            </a:br>
            <a:endParaRPr lang="en-US" sz="12800" dirty="0"/>
          </a:p>
          <a:p>
            <a:r>
              <a:rPr lang="en-US" sz="12800" dirty="0"/>
              <a:t>Education and Knowledge</a:t>
            </a:r>
            <a:br>
              <a:rPr lang="en-US" sz="12800" dirty="0"/>
            </a:br>
            <a:endParaRPr lang="en-US" sz="12800" dirty="0"/>
          </a:p>
          <a:p>
            <a:r>
              <a:rPr lang="en-US" sz="12800" dirty="0"/>
              <a:t>Kindness</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99029" y="939363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93</a:t>
            </a:fld>
            <a:endParaRPr lang="en-US" dirty="0"/>
          </a:p>
        </p:txBody>
      </p:sp>
      <p:pic>
        <p:nvPicPr>
          <p:cNvPr id="8" name="Picture 7">
            <a:extLst>
              <a:ext uri="{FF2B5EF4-FFF2-40B4-BE49-F238E27FC236}">
                <a16:creationId xmlns:a16="http://schemas.microsoft.com/office/drawing/2014/main" id="{050D9531-8080-40D3-BCD8-1F1AFFD9C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4C3D9455-D1CD-456C-BACF-06767FC0F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27006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286000"/>
            <a:ext cx="6703695" cy="4219889"/>
          </a:xfrm>
        </p:spPr>
        <p:txBody>
          <a:bodyPr>
            <a:normAutofit lnSpcReduction="10000"/>
          </a:bodyPr>
          <a:lstStyle/>
          <a:p>
            <a:r>
              <a:rPr lang="en-US" sz="3600" b="1" dirty="0"/>
              <a:t>Bonding and Rapport:</a:t>
            </a:r>
          </a:p>
          <a:p>
            <a:br>
              <a:rPr lang="en-US" dirty="0"/>
            </a:br>
            <a:endParaRPr lang="en-US" dirty="0"/>
          </a:p>
          <a:p>
            <a:r>
              <a:rPr lang="en-US" sz="3200" dirty="0"/>
              <a:t>We need to understand how our customer/client interprets the world.</a:t>
            </a:r>
          </a:p>
          <a:p>
            <a:endParaRPr lang="en-US" sz="3200" dirty="0"/>
          </a:p>
          <a:p>
            <a:r>
              <a:rPr lang="en-US" sz="3200" dirty="0"/>
              <a:t>We need to be flexible and change the way we communicate with them as they are not going to change how they see the world.</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94</a:t>
            </a:fld>
            <a:endParaRPr lang="en-US" dirty="0"/>
          </a:p>
        </p:txBody>
      </p:sp>
      <p:pic>
        <p:nvPicPr>
          <p:cNvPr id="8" name="Picture 7">
            <a:extLst>
              <a:ext uri="{FF2B5EF4-FFF2-40B4-BE49-F238E27FC236}">
                <a16:creationId xmlns:a16="http://schemas.microsoft.com/office/drawing/2014/main" id="{D2394489-E855-4E70-A1E7-8D54770D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521FEC77-FC4B-4D7F-A82D-A995ECD07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47707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28049" y="2220241"/>
            <a:ext cx="7015751" cy="5617917"/>
          </a:xfrm>
        </p:spPr>
        <p:txBody>
          <a:bodyPr>
            <a:normAutofit/>
          </a:bodyPr>
          <a:lstStyle/>
          <a:p>
            <a:r>
              <a:rPr lang="en-US" sz="3600" b="1" dirty="0"/>
              <a:t>Uncover Pain, Needs and Wants:</a:t>
            </a:r>
          </a:p>
          <a:p>
            <a:br>
              <a:rPr lang="en-US" dirty="0"/>
            </a:br>
            <a:endParaRPr lang="en-US" dirty="0"/>
          </a:p>
          <a:p>
            <a:r>
              <a:rPr lang="en-US" sz="3200" dirty="0"/>
              <a:t>Master this skill.</a:t>
            </a:r>
            <a:br>
              <a:rPr lang="en-US" sz="3200" dirty="0"/>
            </a:br>
            <a:endParaRPr lang="en-US" sz="3200" dirty="0"/>
          </a:p>
          <a:p>
            <a:r>
              <a:rPr lang="en-US" sz="3200" dirty="0"/>
              <a:t>How can I help?</a:t>
            </a:r>
          </a:p>
          <a:p>
            <a:endParaRPr lang="en-US" sz="3200" dirty="0"/>
          </a:p>
          <a:p>
            <a:r>
              <a:rPr lang="en-US" sz="3200" dirty="0"/>
              <a:t>What is most important to your client/customer?</a:t>
            </a:r>
          </a:p>
          <a:p>
            <a:endParaRPr lang="en-US" sz="3200" dirty="0"/>
          </a:p>
          <a:p>
            <a:r>
              <a:rPr lang="en-US" sz="3200" dirty="0"/>
              <a:t>What will make this a great sale or purchase for them?</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4344"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95</a:t>
            </a:fld>
            <a:endParaRPr lang="en-US" dirty="0"/>
          </a:p>
        </p:txBody>
      </p:sp>
      <p:pic>
        <p:nvPicPr>
          <p:cNvPr id="8" name="Picture 7">
            <a:extLst>
              <a:ext uri="{FF2B5EF4-FFF2-40B4-BE49-F238E27FC236}">
                <a16:creationId xmlns:a16="http://schemas.microsoft.com/office/drawing/2014/main" id="{673069FC-C704-4CAF-9466-79AF34541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41C7801E-0954-4513-9B2C-FEBA9AC9F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232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438400"/>
            <a:ext cx="6919449" cy="6019800"/>
          </a:xfrm>
        </p:spPr>
        <p:txBody>
          <a:bodyPr>
            <a:normAutofit fontScale="25000" lnSpcReduction="20000"/>
          </a:bodyPr>
          <a:lstStyle/>
          <a:p>
            <a:r>
              <a:rPr lang="en-US" sz="14400" b="1" dirty="0"/>
              <a:t>Gain clarity by listening 70 % of the time or more:</a:t>
            </a:r>
          </a:p>
          <a:p>
            <a:endParaRPr lang="en-US" dirty="0"/>
          </a:p>
          <a:p>
            <a:endParaRPr lang="en-US" dirty="0"/>
          </a:p>
          <a:p>
            <a:endParaRPr lang="en-US" dirty="0"/>
          </a:p>
          <a:p>
            <a:endParaRPr lang="en-US" dirty="0"/>
          </a:p>
          <a:p>
            <a:endParaRPr lang="en-US" dirty="0"/>
          </a:p>
          <a:p>
            <a:r>
              <a:rPr lang="en-US" sz="12800" dirty="0"/>
              <a:t>Always, always acknowledge their objections. </a:t>
            </a:r>
          </a:p>
          <a:p>
            <a:br>
              <a:rPr lang="en-US" sz="12800" dirty="0"/>
            </a:br>
            <a:endParaRPr lang="en-US" sz="12800" dirty="0"/>
          </a:p>
          <a:p>
            <a:r>
              <a:rPr lang="en-US" sz="12800" dirty="0"/>
              <a:t>If you can, have them tell you specifically what causes them to feel that way, or what causes them to believe that.</a:t>
            </a:r>
          </a:p>
          <a:p>
            <a:endParaRPr lang="en-US" sz="9520" dirty="0"/>
          </a:p>
          <a:p>
            <a:br>
              <a:rPr lang="en-US" dirty="0"/>
            </a:br>
            <a:endParaRPr lang="en-US" dirty="0"/>
          </a:p>
          <a:p>
            <a:br>
              <a:rPr lang="en-US" dirty="0"/>
            </a:br>
            <a:endParaRPr lang="en-US" dirty="0"/>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71733"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96</a:t>
            </a:fld>
            <a:endParaRPr lang="en-US" dirty="0"/>
          </a:p>
        </p:txBody>
      </p:sp>
      <p:pic>
        <p:nvPicPr>
          <p:cNvPr id="8" name="Picture 7">
            <a:extLst>
              <a:ext uri="{FF2B5EF4-FFF2-40B4-BE49-F238E27FC236}">
                <a16:creationId xmlns:a16="http://schemas.microsoft.com/office/drawing/2014/main" id="{ABDC439E-A9A4-4331-82E3-3645E201F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E5BF2339-8933-4B93-A997-D81776015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5906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8620">
              <a:defRPr/>
            </a:pPr>
            <a:fld id="{21D0B07D-DF37-4C57-B619-04C3060A2144}" type="slidenum">
              <a:rPr lang="en-US" smtClean="0"/>
              <a:pPr/>
              <a:t>97</a:t>
            </a:fld>
            <a:endParaRPr lang="en-US" sz="1020" dirty="0">
              <a:solidFill>
                <a:prstClr val="black">
                  <a:tint val="75000"/>
                </a:prstClr>
              </a:solidFill>
              <a:latin typeface="Calibri" panose="020F0502020204030204"/>
            </a:endParaRPr>
          </a:p>
        </p:txBody>
      </p:sp>
      <p:sp>
        <p:nvSpPr>
          <p:cNvPr id="7" name="Rectangle 6">
            <a:extLst>
              <a:ext uri="{FF2B5EF4-FFF2-40B4-BE49-F238E27FC236}">
                <a16:creationId xmlns:a16="http://schemas.microsoft.com/office/drawing/2014/main" id="{3402B354-6DAF-487A-84C9-74804BD56302}"/>
              </a:ext>
            </a:extLst>
          </p:cNvPr>
          <p:cNvSpPr/>
          <p:nvPr/>
        </p:nvSpPr>
        <p:spPr>
          <a:xfrm>
            <a:off x="534352" y="3722726"/>
            <a:ext cx="6703695" cy="2308324"/>
          </a:xfrm>
          <a:prstGeom prst="rect">
            <a:avLst/>
          </a:prstGeom>
        </p:spPr>
        <p:txBody>
          <a:bodyPr wrap="square">
            <a:spAutoFit/>
          </a:bodyPr>
          <a:lstStyle/>
          <a:p>
            <a:pPr algn="ctr"/>
            <a:r>
              <a:rPr lang="en-US" sz="3600" b="1" dirty="0"/>
              <a:t>Why do clients come to you?</a:t>
            </a:r>
          </a:p>
          <a:p>
            <a:pPr algn="ctr"/>
            <a:endParaRPr lang="en-US" sz="3600" b="1" dirty="0"/>
          </a:p>
          <a:p>
            <a:pPr algn="ctr"/>
            <a:r>
              <a:rPr lang="en-US" sz="3600" b="1" dirty="0"/>
              <a:t>What is your 30 second elevator pitch?</a:t>
            </a:r>
          </a:p>
        </p:txBody>
      </p:sp>
      <p:pic>
        <p:nvPicPr>
          <p:cNvPr id="8" name="Picture 7">
            <a:extLst>
              <a:ext uri="{FF2B5EF4-FFF2-40B4-BE49-F238E27FC236}">
                <a16:creationId xmlns:a16="http://schemas.microsoft.com/office/drawing/2014/main" id="{AE9A7C06-7467-4DEE-ACAF-DC1C14443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83762528-F557-4D91-A45C-8B0501F95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47653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18599" y="1066799"/>
            <a:ext cx="6703695" cy="440436"/>
          </a:xfrm>
        </p:spPr>
        <p:txBody>
          <a:bodyPr>
            <a:noAutofit/>
          </a:bodyPr>
          <a:lstStyle/>
          <a:p>
            <a:r>
              <a:rPr lang="en-US" sz="3600" b="1" dirty="0">
                <a:latin typeface="+mn-lt"/>
              </a:rPr>
              <a:t>30 Second Elevator Pitch</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318599" y="1633025"/>
            <a:ext cx="7225201" cy="8730175"/>
          </a:xfrm>
        </p:spPr>
        <p:txBody>
          <a:bodyPr>
            <a:normAutofit fontScale="55000" lnSpcReduction="20000"/>
          </a:bodyPr>
          <a:lstStyle/>
          <a:p>
            <a:r>
              <a:rPr lang="en-US" sz="3800" dirty="0"/>
              <a:t>Clients come to us for a variety of reasons, but most often they come because:</a:t>
            </a:r>
          </a:p>
          <a:p>
            <a:endParaRPr lang="en-US" sz="3800" dirty="0"/>
          </a:p>
          <a:p>
            <a:r>
              <a:rPr lang="en-US" sz="3800" dirty="0"/>
              <a:t>They are frustrated by the challenging real estate market</a:t>
            </a:r>
          </a:p>
          <a:p>
            <a:endParaRPr lang="en-US" sz="3200" dirty="0"/>
          </a:p>
          <a:p>
            <a:r>
              <a:rPr lang="en-US" sz="3800" dirty="0"/>
              <a:t>They are concerned they may leave hard earned dollars on the table</a:t>
            </a:r>
          </a:p>
          <a:p>
            <a:endParaRPr lang="en-US" sz="3800" dirty="0"/>
          </a:p>
          <a:p>
            <a:r>
              <a:rPr lang="en-US" sz="3800" dirty="0"/>
              <a:t>They are overwhelmed by the entire real estate sales process</a:t>
            </a:r>
          </a:p>
          <a:p>
            <a:endParaRPr lang="en-US" sz="3800" dirty="0"/>
          </a:p>
          <a:p>
            <a:r>
              <a:rPr lang="en-US" sz="3800" dirty="0"/>
              <a:t>They are upset that their previous Realtor did not make them a priority</a:t>
            </a:r>
          </a:p>
          <a:p>
            <a:endParaRPr lang="en-US" sz="3800" dirty="0"/>
          </a:p>
          <a:p>
            <a:r>
              <a:rPr lang="en-US" sz="3800" dirty="0"/>
              <a:t>They are afraid / terrified they will make a big mistake</a:t>
            </a:r>
          </a:p>
          <a:p>
            <a:endParaRPr lang="en-US" sz="3800" dirty="0"/>
          </a:p>
          <a:p>
            <a:r>
              <a:rPr lang="en-US" sz="3800" dirty="0"/>
              <a:t>They are worried that not all Realtors understand how to sell a high-end home or a vintage home</a:t>
            </a:r>
          </a:p>
          <a:p>
            <a:endParaRPr lang="en-US" sz="3800" dirty="0"/>
          </a:p>
          <a:p>
            <a:r>
              <a:rPr lang="en-US" sz="3800" dirty="0"/>
              <a:t>They are concerned about not maximizing the money they receive in a very challenging market</a:t>
            </a:r>
          </a:p>
          <a:p>
            <a:endParaRPr lang="en-US" sz="3800" dirty="0"/>
          </a:p>
          <a:p>
            <a:r>
              <a:rPr lang="en-US" sz="3800" dirty="0"/>
              <a:t>They are pressured to sell quickly, and they want someone who understands what needs to be done so they do not get trapped</a:t>
            </a:r>
          </a:p>
          <a:p>
            <a:endParaRPr lang="en-US" sz="3800" dirty="0"/>
          </a:p>
          <a:p>
            <a:r>
              <a:rPr lang="en-US" sz="3800" dirty="0"/>
              <a:t>First- time home buyers come to us because they are overwhelmed by the entire home buying process</a:t>
            </a:r>
          </a:p>
          <a:p>
            <a:endParaRPr lang="en-US" sz="3800" dirty="0"/>
          </a:p>
          <a:p>
            <a:r>
              <a:rPr lang="en-US" sz="3800" dirty="0"/>
              <a:t>They doubt they will find someone they can trust</a:t>
            </a:r>
          </a:p>
        </p:txBody>
      </p:sp>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8620">
              <a:defRPr/>
            </a:pPr>
            <a:fld id="{21D0B07D-DF37-4C57-B619-04C3060A2144}" type="slidenum">
              <a:rPr lang="en-US" smtClean="0"/>
              <a:pPr/>
              <a:t>98</a:t>
            </a:fld>
            <a:endParaRPr lang="en-US" sz="1020"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4427FFC5-088C-43CD-95B8-AE3609BBB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8" name="Picture 7" descr="A picture containing aircraft, transport, balloon&#10;&#10;Description generated with very high confidence">
            <a:extLst>
              <a:ext uri="{FF2B5EF4-FFF2-40B4-BE49-F238E27FC236}">
                <a16:creationId xmlns:a16="http://schemas.microsoft.com/office/drawing/2014/main" id="{BBE3E3D1-E168-43EA-B6DA-8FD0D5224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19422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97FE0B-7A76-4B95-900F-B6078B7F2ECE}"/>
              </a:ext>
            </a:extLst>
          </p:cNvPr>
          <p:cNvSpPr>
            <a:spLocks noGrp="1"/>
          </p:cNvSpPr>
          <p:nvPr>
            <p:ph idx="1"/>
          </p:nvPr>
        </p:nvSpPr>
        <p:spPr>
          <a:xfrm>
            <a:off x="534352" y="2501587"/>
            <a:ext cx="6703695" cy="4219889"/>
          </a:xfrm>
        </p:spPr>
        <p:txBody>
          <a:bodyPr>
            <a:normAutofit/>
          </a:bodyPr>
          <a:lstStyle/>
          <a:p>
            <a:r>
              <a:rPr lang="en-US" sz="3600" b="1" dirty="0"/>
              <a:t>Reversing</a:t>
            </a:r>
          </a:p>
          <a:p>
            <a:endParaRPr lang="en-US" dirty="0"/>
          </a:p>
          <a:p>
            <a:endParaRPr lang="en-US" dirty="0"/>
          </a:p>
          <a:p>
            <a:r>
              <a:rPr lang="en-US" sz="3200" dirty="0"/>
              <a:t>You must learn the power of reversing.</a:t>
            </a:r>
          </a:p>
          <a:p>
            <a:endParaRPr lang="en-US" dirty="0"/>
          </a:p>
        </p:txBody>
      </p:sp>
      <p:sp>
        <p:nvSpPr>
          <p:cNvPr id="2" name="Slide Number Placeholder 1">
            <a:extLst>
              <a:ext uri="{FF2B5EF4-FFF2-40B4-BE49-F238E27FC236}">
                <a16:creationId xmlns:a16="http://schemas.microsoft.com/office/drawing/2014/main" id="{03774CA4-D251-4A9A-B495-5EE964C3F542}"/>
              </a:ext>
            </a:extLst>
          </p:cNvPr>
          <p:cNvSpPr>
            <a:spLocks noGrp="1"/>
          </p:cNvSpPr>
          <p:nvPr>
            <p:ph type="sldNum" sz="quarter" idx="12"/>
          </p:nvPr>
        </p:nvSpPr>
        <p:spPr>
          <a:xfrm>
            <a:off x="5180647" y="937260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D0B07D-DF37-4C57-B619-04C3060A2144}" type="slidenum">
              <a:rPr lang="en-US" smtClean="0"/>
              <a:pPr/>
              <a:t>99</a:t>
            </a:fld>
            <a:endParaRPr lang="en-US" dirty="0"/>
          </a:p>
        </p:txBody>
      </p:sp>
      <p:pic>
        <p:nvPicPr>
          <p:cNvPr id="8" name="Picture 7">
            <a:extLst>
              <a:ext uri="{FF2B5EF4-FFF2-40B4-BE49-F238E27FC236}">
                <a16:creationId xmlns:a16="http://schemas.microsoft.com/office/drawing/2014/main" id="{D308B783-70F3-4D8A-98BD-E6AEC2EDD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066800"/>
            <a:ext cx="7772400" cy="38861"/>
          </a:xfrm>
          <a:prstGeom prst="rect">
            <a:avLst/>
          </a:prstGeom>
        </p:spPr>
      </p:pic>
      <p:pic>
        <p:nvPicPr>
          <p:cNvPr id="9" name="Picture 8" descr="A picture containing aircraft, transport, balloon&#10;&#10;Description generated with very high confidence">
            <a:extLst>
              <a:ext uri="{FF2B5EF4-FFF2-40B4-BE49-F238E27FC236}">
                <a16:creationId xmlns:a16="http://schemas.microsoft.com/office/drawing/2014/main" id="{DD26D367-AE91-4DAB-BB3C-3BB61D9BA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294" y="812531"/>
            <a:ext cx="431507" cy="547397"/>
          </a:xfrm>
          <a:prstGeom prst="rect">
            <a:avLst/>
          </a:prstGeom>
        </p:spPr>
      </p:pic>
    </p:spTree>
    <p:extLst>
      <p:ext uri="{BB962C8B-B14F-4D97-AF65-F5344CB8AC3E}">
        <p14:creationId xmlns:p14="http://schemas.microsoft.com/office/powerpoint/2010/main" val="32515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8172</Words>
  <Application>Microsoft Office PowerPoint</Application>
  <PresentationFormat>Custom</PresentationFormat>
  <Paragraphs>1754</Paragraphs>
  <Slides>111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111</vt:i4>
      </vt:variant>
    </vt:vector>
  </HeadingPairs>
  <TitlesOfParts>
    <vt:vector size="123" baseType="lpstr">
      <vt:lpstr>Arial</vt:lpstr>
      <vt:lpstr>Calibri</vt:lpstr>
      <vt:lpstr>Californian FB</vt:lpstr>
      <vt:lpstr>Calisto MT</vt:lpstr>
      <vt:lpstr>Century Gothic</vt:lpstr>
      <vt:lpstr>Gill Sans MT</vt:lpstr>
      <vt:lpstr>Lucida Sans</vt:lpstr>
      <vt:lpstr>Tahoma</vt:lpstr>
      <vt:lpstr>Times New Roman</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30 Second Elevator Pitch</vt:lpstr>
      <vt:lpstr>PowerPoint Presentation</vt:lpstr>
      <vt:lpstr>Reversing Strategies</vt:lpstr>
      <vt:lpstr>Reversing Strategies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Agent Business Plan Refresh (Final).docx</dc:title>
  <dc:creator>Marilyn Nuzie</dc:creator>
  <cp:lastModifiedBy>Marilyn Nuzie</cp:lastModifiedBy>
  <cp:revision>15</cp:revision>
  <cp:lastPrinted>2021-12-06T15:33:13Z</cp:lastPrinted>
  <dcterms:created xsi:type="dcterms:W3CDTF">2021-12-01T14:46:11Z</dcterms:created>
  <dcterms:modified xsi:type="dcterms:W3CDTF">2021-12-14T15:00:37Z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2020-08-17T00:00:00Z</vt:filetime>
  </property>
  <property fmtid="{D5CDD505-2E9C-101B-9397-08002B2CF9AE}" pid="3" name="Creator">
    <vt:lpwstr>Word</vt:lpwstr>
  </property>
  <property fmtid="{D5CDD505-2E9C-101B-9397-08002B2CF9AE}" pid="4" name="LastSaved">
    <vt:filetime>2021-12-01T00:00:00Z</vt:filetime>
  </property>
</Properties>
</file>