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60A9DB-A0CC-4004-AA0C-88C33DDD1351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2BC9D8-6B1A-4651-92A5-8F96E08CD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C9D8-6B1A-4651-92A5-8F96E08CD7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C9D8-6B1A-4651-92A5-8F96E08CD7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0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C9D8-6B1A-4651-92A5-8F96E08CD7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612" y="751408"/>
            <a:ext cx="8748775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7340" y="3880180"/>
            <a:ext cx="8529319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980" y="844753"/>
            <a:ext cx="8956039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039" y="1086103"/>
            <a:ext cx="8660130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574" y="1567637"/>
            <a:ext cx="724027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5080" indent="-379730">
              <a:lnSpc>
                <a:spcPct val="100000"/>
              </a:lnSpc>
              <a:spcBef>
                <a:spcPts val="100"/>
              </a:spcBef>
            </a:pPr>
            <a:r>
              <a:rPr sz="9600" b="1" spc="-25" dirty="0">
                <a:latin typeface="Times New Roman"/>
                <a:cs typeface="Times New Roman"/>
              </a:rPr>
              <a:t>Increase</a:t>
            </a:r>
            <a:r>
              <a:rPr sz="9600" b="1" spc="-415" dirty="0">
                <a:latin typeface="Times New Roman"/>
                <a:cs typeface="Times New Roman"/>
              </a:rPr>
              <a:t> </a:t>
            </a:r>
            <a:r>
              <a:rPr sz="9600" b="1" spc="-270" dirty="0">
                <a:latin typeface="Times New Roman"/>
                <a:cs typeface="Times New Roman"/>
              </a:rPr>
              <a:t>Your  </a:t>
            </a:r>
            <a:r>
              <a:rPr sz="9600" b="1" spc="-5" dirty="0">
                <a:latin typeface="Times New Roman"/>
                <a:cs typeface="Times New Roman"/>
              </a:rPr>
              <a:t>Commission</a:t>
            </a:r>
            <a:endParaRPr sz="9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2791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0" y="681227"/>
            <a:ext cx="507492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32347"/>
            <a:ext cx="9144000" cy="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2288668"/>
            <a:ext cx="850582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2800" spc="-140" dirty="0">
                <a:latin typeface="Calibri"/>
                <a:cs typeface="Calibri"/>
              </a:rPr>
              <a:t>Mr.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Mrs. </a:t>
            </a:r>
            <a:r>
              <a:rPr sz="2800" spc="-5" dirty="0">
                <a:latin typeface="Calibri"/>
                <a:cs typeface="Calibri"/>
              </a:rPr>
              <a:t>Seller</a:t>
            </a:r>
            <a:r>
              <a:rPr sz="2800" spc="1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30" dirty="0">
                <a:latin typeface="Calibri"/>
                <a:cs typeface="Calibri"/>
              </a:rPr>
              <a:t>Why </a:t>
            </a: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25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think, on </a:t>
            </a:r>
            <a:r>
              <a:rPr sz="2800" spc="-35" dirty="0">
                <a:latin typeface="Calibri"/>
                <a:cs typeface="Calibri"/>
              </a:rPr>
              <a:t>average, </a:t>
            </a:r>
            <a:r>
              <a:rPr sz="2800" spc="-30" dirty="0">
                <a:latin typeface="Calibri"/>
                <a:cs typeface="Calibri"/>
              </a:rPr>
              <a:t>corporate </a:t>
            </a:r>
            <a:r>
              <a:rPr sz="2800" spc="-15" dirty="0">
                <a:latin typeface="Calibri"/>
                <a:cs typeface="Calibri"/>
              </a:rPr>
              <a:t>relocation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bank homes sell</a:t>
            </a:r>
            <a:r>
              <a:rPr sz="2800" spc="-25" dirty="0">
                <a:latin typeface="Calibri"/>
                <a:cs typeface="Calibri"/>
              </a:rPr>
              <a:t> quicker?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19FAB93-A8DE-4927-E4ED-A53C099E029F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H) </a:t>
            </a:r>
            <a:r>
              <a:rPr lang="en-US" sz="3200" spc="-30" dirty="0"/>
              <a:t>Corporate </a:t>
            </a:r>
            <a:r>
              <a:rPr lang="en-US" sz="3200" spc="-25" dirty="0"/>
              <a:t>Relocation </a:t>
            </a:r>
            <a:r>
              <a:rPr lang="en-US" sz="3200" dirty="0"/>
              <a:t>and </a:t>
            </a:r>
            <a:r>
              <a:rPr lang="en-US" sz="3200" spc="-15" dirty="0"/>
              <a:t>Banks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82" y="1133856"/>
            <a:ext cx="8743315" cy="2351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650105" algn="l"/>
                <a:tab pos="4738370" algn="l"/>
              </a:tabLst>
            </a:pPr>
            <a:r>
              <a:rPr sz="2800" dirty="0">
                <a:latin typeface="Calibri"/>
                <a:cs typeface="Calibri"/>
              </a:rPr>
              <a:t>It is a </a:t>
            </a:r>
            <a:r>
              <a:rPr sz="2800" spc="-5" dirty="0">
                <a:latin typeface="Calibri"/>
                <a:cs typeface="Calibri"/>
              </a:rPr>
              <a:t>know</a:t>
            </a:r>
            <a:r>
              <a:rPr lang="en-US" sz="2800" spc="-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fact </a:t>
            </a:r>
            <a:r>
              <a:rPr sz="2800" spc="-15" dirty="0">
                <a:latin typeface="Calibri"/>
                <a:cs typeface="Calibri"/>
              </a:rPr>
              <a:t>they </a:t>
            </a:r>
            <a:r>
              <a:rPr sz="2800" spc="-40" dirty="0">
                <a:latin typeface="Calibri"/>
                <a:cs typeface="Calibri"/>
              </a:rPr>
              <a:t>make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condition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pristine,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price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based on </a:t>
            </a:r>
            <a:r>
              <a:rPr sz="2800" spc="-30" dirty="0">
                <a:latin typeface="Calibri"/>
                <a:cs typeface="Calibri"/>
              </a:rPr>
              <a:t>market </a:t>
            </a:r>
            <a:r>
              <a:rPr sz="2800" spc="-15" dirty="0">
                <a:latin typeface="Calibri"/>
                <a:cs typeface="Calibri"/>
              </a:rPr>
              <a:t>comps,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35" dirty="0">
                <a:latin typeface="Calibri"/>
                <a:cs typeface="Calibri"/>
              </a:rPr>
              <a:t>offer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higher </a:t>
            </a:r>
            <a:r>
              <a:rPr sz="2800" spc="-10" dirty="0">
                <a:latin typeface="Calibri"/>
                <a:cs typeface="Calibri"/>
              </a:rPr>
              <a:t>commission </a:t>
            </a:r>
            <a:r>
              <a:rPr sz="2800" dirty="0">
                <a:latin typeface="Calibri"/>
                <a:cs typeface="Calibri"/>
              </a:rPr>
              <a:t>than </a:t>
            </a:r>
            <a:r>
              <a:rPr sz="2800" spc="-25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typically see</a:t>
            </a:r>
            <a:r>
              <a:rPr sz="2800" dirty="0">
                <a:latin typeface="Calibri"/>
                <a:cs typeface="Calibri"/>
              </a:rPr>
              <a:t> in the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market.</a:t>
            </a:r>
            <a:r>
              <a:rPr lang="en-US" sz="2800" dirty="0">
                <a:latin typeface="Calibri"/>
                <a:cs typeface="Calibri"/>
              </a:rPr>
              <a:t>  </a:t>
            </a:r>
            <a:r>
              <a:rPr sz="2800" spc="-15" dirty="0">
                <a:latin typeface="Calibri"/>
                <a:cs typeface="Calibri"/>
              </a:rPr>
              <a:t>Historically they </a:t>
            </a:r>
            <a:r>
              <a:rPr sz="2800" spc="-35" dirty="0">
                <a:latin typeface="Calibri"/>
                <a:cs typeface="Calibri"/>
              </a:rPr>
              <a:t>have </a:t>
            </a:r>
            <a:r>
              <a:rPr sz="2800" spc="-40" dirty="0">
                <a:latin typeface="Calibri"/>
                <a:cs typeface="Calibri"/>
              </a:rPr>
              <a:t>offered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6,</a:t>
            </a:r>
            <a:r>
              <a:rPr lang="en-US" sz="2800" spc="5" dirty="0">
                <a:latin typeface="Calibri"/>
                <a:cs typeface="Calibri"/>
              </a:rPr>
              <a:t> </a:t>
            </a:r>
            <a:r>
              <a:rPr lang="en-US" sz="2800" dirty="0">
                <a:cs typeface="Calibri"/>
              </a:rPr>
              <a:t>6.5, or </a:t>
            </a:r>
            <a:r>
              <a:rPr lang="en-US" sz="2800" spc="5" dirty="0">
                <a:cs typeface="Calibri"/>
              </a:rPr>
              <a:t>7%</a:t>
            </a:r>
            <a:r>
              <a:rPr lang="en-US" sz="2800" spc="-70" dirty="0">
                <a:cs typeface="Calibri"/>
              </a:rPr>
              <a:t> </a:t>
            </a:r>
            <a:r>
              <a:rPr lang="en-US" sz="2800" spc="-10" dirty="0">
                <a:cs typeface="Calibri"/>
              </a:rPr>
              <a:t>commission.</a:t>
            </a:r>
            <a:endParaRPr lang="en-US" sz="280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A66D401-28EB-4212-B015-645E4C289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27586"/>
            <a:ext cx="5455766" cy="4514454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DA743A92-918D-18F6-ADAA-696DDF5A84CC}"/>
              </a:ext>
            </a:extLst>
          </p:cNvPr>
          <p:cNvSpPr txBox="1">
            <a:spLocks/>
          </p:cNvSpPr>
          <p:nvPr/>
        </p:nvSpPr>
        <p:spPr>
          <a:xfrm>
            <a:off x="31794" y="990600"/>
            <a:ext cx="912870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31825" marR="5080" indent="-349250">
              <a:lnSpc>
                <a:spcPct val="100000"/>
              </a:lnSpc>
              <a:spcBef>
                <a:spcPts val="100"/>
              </a:spcBef>
              <a:tabLst>
                <a:tab pos="2901315" algn="l"/>
              </a:tabLst>
            </a:pPr>
            <a:r>
              <a:rPr lang="en-US" sz="3200" dirty="0">
                <a:latin typeface="Calibri"/>
                <a:cs typeface="Calibri"/>
              </a:rPr>
              <a:t>I)</a:t>
            </a:r>
            <a:r>
              <a:rPr lang="en-US" sz="3200" spc="15" dirty="0">
                <a:latin typeface="Calibri"/>
                <a:cs typeface="Calibri"/>
              </a:rPr>
              <a:t> </a:t>
            </a:r>
            <a:r>
              <a:rPr lang="en-US" sz="3200" spc="-20" dirty="0">
                <a:latin typeface="Calibri"/>
                <a:cs typeface="Calibri"/>
              </a:rPr>
              <a:t>Agents </a:t>
            </a:r>
            <a:r>
              <a:rPr lang="en-US" sz="3200" dirty="0">
                <a:latin typeface="Calibri"/>
                <a:cs typeface="Calibri"/>
              </a:rPr>
              <a:t>will </a:t>
            </a:r>
            <a:r>
              <a:rPr lang="en-US" sz="3200" spc="-5" dirty="0">
                <a:latin typeface="Calibri"/>
                <a:cs typeface="Calibri"/>
              </a:rPr>
              <a:t>not show </a:t>
            </a:r>
            <a:r>
              <a:rPr lang="en-US" sz="3200" spc="-25" dirty="0">
                <a:latin typeface="Calibri"/>
                <a:cs typeface="Calibri"/>
              </a:rPr>
              <a:t>your </a:t>
            </a:r>
            <a:r>
              <a:rPr lang="en-US" sz="3200" spc="-10" dirty="0">
                <a:latin typeface="Calibri"/>
                <a:cs typeface="Calibri"/>
              </a:rPr>
              <a:t>listing </a:t>
            </a:r>
            <a:r>
              <a:rPr lang="en-US" sz="3200" dirty="0">
                <a:latin typeface="Calibri"/>
                <a:cs typeface="Calibri"/>
              </a:rPr>
              <a:t>without </a:t>
            </a:r>
            <a:r>
              <a:rPr lang="en-US" sz="3200" spc="-30" dirty="0">
                <a:latin typeface="Calibri"/>
                <a:cs typeface="Calibri"/>
              </a:rPr>
              <a:t>you </a:t>
            </a:r>
            <a:r>
              <a:rPr lang="en-US" sz="3200" dirty="0">
                <a:latin typeface="Calibri"/>
                <a:cs typeface="Calibri"/>
              </a:rPr>
              <a:t>knowing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5A6D15-2564-4B76-BB6C-5FB144805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36" y="2368722"/>
            <a:ext cx="8451925" cy="3791101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AB793BE-1E2A-AAE1-D669-D5F317BB34AA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J)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Explain </a:t>
            </a:r>
            <a:r>
              <a:rPr lang="en-US" sz="3200" spc="-15" dirty="0"/>
              <a:t>how </a:t>
            </a:r>
            <a:r>
              <a:rPr lang="en-US" sz="3200" dirty="0"/>
              <a:t>the </a:t>
            </a:r>
            <a:r>
              <a:rPr lang="en-US" sz="3200" spc="-10" dirty="0"/>
              <a:t>commission </a:t>
            </a:r>
            <a:r>
              <a:rPr lang="en-US" sz="3200" spc="-25" dirty="0"/>
              <a:t>gets</a:t>
            </a:r>
            <a:r>
              <a:rPr lang="en-US" sz="3200" spc="-65" dirty="0"/>
              <a:t> </a:t>
            </a:r>
            <a:r>
              <a:rPr lang="en-US" sz="3200" spc="-50" dirty="0"/>
              <a:t>broken </a:t>
            </a:r>
            <a:r>
              <a:rPr lang="en-US" sz="3200" spc="-10" dirty="0"/>
              <a:t>down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4629" y="2152853"/>
            <a:ext cx="8218703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2800" spc="-140" dirty="0">
                <a:latin typeface="Calibri"/>
                <a:cs typeface="Calibri"/>
              </a:rPr>
              <a:t>Mr.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Mrs. </a:t>
            </a:r>
            <a:r>
              <a:rPr sz="2800" spc="-10" dirty="0">
                <a:latin typeface="Calibri"/>
                <a:cs typeface="Calibri"/>
              </a:rPr>
              <a:t>Seller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My </a:t>
            </a:r>
            <a:r>
              <a:rPr sz="2800" spc="-25" dirty="0">
                <a:latin typeface="Calibri"/>
                <a:cs typeface="Calibri"/>
              </a:rPr>
              <a:t>statistics </a:t>
            </a: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5" dirty="0">
                <a:latin typeface="Calibri"/>
                <a:cs typeface="Calibri"/>
              </a:rPr>
              <a:t>show </a:t>
            </a:r>
            <a:r>
              <a:rPr sz="2800" spc="-10" dirty="0">
                <a:latin typeface="Calibri"/>
                <a:cs typeface="Calibri"/>
              </a:rPr>
              <a:t>that, on </a:t>
            </a:r>
            <a:r>
              <a:rPr sz="2800" spc="-35" dirty="0">
                <a:latin typeface="Calibri"/>
                <a:cs typeface="Calibri"/>
              </a:rPr>
              <a:t>average, </a:t>
            </a:r>
            <a:r>
              <a:rPr sz="2800" spc="-15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35" dirty="0">
                <a:latin typeface="Calibri"/>
                <a:cs typeface="Calibri"/>
              </a:rPr>
              <a:t>my </a:t>
            </a:r>
            <a:r>
              <a:rPr sz="2800" spc="-10" dirty="0">
                <a:latin typeface="Calibri"/>
                <a:cs typeface="Calibri"/>
              </a:rPr>
              <a:t>clients </a:t>
            </a:r>
            <a:r>
              <a:rPr sz="2800" spc="-25" dirty="0">
                <a:latin typeface="Calibri"/>
                <a:cs typeface="Calibri"/>
              </a:rPr>
              <a:t>get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3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their homes on a </a:t>
            </a:r>
            <a:r>
              <a:rPr sz="2800" spc="-20" dirty="0">
                <a:latin typeface="Calibri"/>
                <a:cs typeface="Calibri"/>
              </a:rPr>
              <a:t>list to </a:t>
            </a:r>
            <a:r>
              <a:rPr sz="2800" spc="-5" dirty="0">
                <a:latin typeface="Calibri"/>
                <a:cs typeface="Calibri"/>
              </a:rPr>
              <a:t>sales </a:t>
            </a:r>
            <a:r>
              <a:rPr sz="2800" spc="-10" dirty="0">
                <a:latin typeface="Calibri"/>
                <a:cs typeface="Calibri"/>
              </a:rPr>
              <a:t>price  </a:t>
            </a:r>
            <a:r>
              <a:rPr sz="2800" spc="-30" dirty="0">
                <a:latin typeface="Calibri"/>
                <a:cs typeface="Calibri"/>
              </a:rPr>
              <a:t>ratio </a:t>
            </a:r>
            <a:r>
              <a:rPr sz="2800" dirty="0">
                <a:latin typeface="Calibri"/>
                <a:cs typeface="Calibri"/>
              </a:rPr>
              <a:t>than </a:t>
            </a:r>
            <a:r>
              <a:rPr sz="2800" spc="-10" dirty="0">
                <a:latin typeface="Calibri"/>
                <a:cs typeface="Calibri"/>
              </a:rPr>
              <a:t>what other </a:t>
            </a:r>
            <a:r>
              <a:rPr sz="2800" spc="-20" dirty="0">
                <a:latin typeface="Calibri"/>
                <a:cs typeface="Calibri"/>
              </a:rPr>
              <a:t>sellers</a:t>
            </a:r>
            <a:r>
              <a:rPr sz="2800" spc="-15" dirty="0">
                <a:latin typeface="Calibri"/>
                <a:cs typeface="Calibri"/>
              </a:rPr>
              <a:t> receive.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FB61AEB-0EC1-5C34-BEC7-076AF2EF3CAD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K)</a:t>
            </a:r>
            <a:r>
              <a:rPr lang="en-US" sz="3200" spc="5" dirty="0"/>
              <a:t> </a:t>
            </a:r>
            <a:r>
              <a:rPr lang="en-US" sz="3200" dirty="0"/>
              <a:t>My</a:t>
            </a:r>
            <a:r>
              <a:rPr lang="en-US" sz="3200" spc="10" dirty="0"/>
              <a:t> </a:t>
            </a:r>
            <a:r>
              <a:rPr lang="en-US" sz="3200" spc="-70" dirty="0"/>
              <a:t>Value </a:t>
            </a:r>
            <a:r>
              <a:rPr lang="en-US" sz="3200" spc="-15" dirty="0"/>
              <a:t>Proposition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166" y="1089659"/>
            <a:ext cx="8665668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latin typeface="Calibri"/>
                <a:cs typeface="Calibri"/>
              </a:rPr>
              <a:t>Why? </a:t>
            </a:r>
            <a:r>
              <a:rPr sz="2800" dirty="0">
                <a:latin typeface="Calibri"/>
                <a:cs typeface="Calibri"/>
              </a:rPr>
              <a:t>It's about </a:t>
            </a:r>
            <a:r>
              <a:rPr sz="2800" spc="-15" dirty="0">
                <a:latin typeface="Calibri"/>
                <a:cs typeface="Calibri"/>
              </a:rPr>
              <a:t>competence, negotiating </a:t>
            </a:r>
            <a:r>
              <a:rPr sz="2800" spc="-85" dirty="0">
                <a:latin typeface="Calibri"/>
                <a:cs typeface="Calibri"/>
              </a:rPr>
              <a:t>power, </a:t>
            </a:r>
            <a:r>
              <a:rPr sz="2800" spc="-10" dirty="0">
                <a:latin typeface="Calibri"/>
                <a:cs typeface="Calibri"/>
              </a:rPr>
              <a:t>industry </a:t>
            </a:r>
            <a:r>
              <a:rPr sz="2800" spc="-20" dirty="0">
                <a:latin typeface="Calibri"/>
                <a:cs typeface="Calibri"/>
              </a:rPr>
              <a:t>reputation,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exposure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marketing. Agents </a:t>
            </a:r>
            <a:r>
              <a:rPr sz="2800" spc="-25" dirty="0">
                <a:latin typeface="Calibri"/>
                <a:cs typeface="Calibri"/>
              </a:rPr>
              <a:t>want to </a:t>
            </a:r>
            <a:r>
              <a:rPr sz="2800" spc="-10" dirty="0">
                <a:latin typeface="Calibri"/>
                <a:cs typeface="Calibri"/>
              </a:rPr>
              <a:t>show </a:t>
            </a:r>
            <a:r>
              <a:rPr sz="2800" spc="-45" dirty="0">
                <a:latin typeface="Calibri"/>
                <a:cs typeface="Calibri"/>
              </a:rPr>
              <a:t>my </a:t>
            </a:r>
            <a:r>
              <a:rPr sz="2800" spc="-5" dirty="0">
                <a:latin typeface="Calibri"/>
                <a:cs typeface="Calibri"/>
              </a:rPr>
              <a:t>homes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work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5A3431-8955-42B5-81E9-96C6A657B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71" y="1752600"/>
            <a:ext cx="8146135" cy="3980498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B8AE6B44-73FE-4D56-C7C8-037AB13FD1E2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spc="-5" dirty="0"/>
              <a:t>L) </a:t>
            </a:r>
            <a:r>
              <a:rPr lang="en-US" sz="3200" spc="-20" dirty="0"/>
              <a:t>List </a:t>
            </a:r>
            <a:r>
              <a:rPr lang="en-US" sz="3200" spc="-25" dirty="0"/>
              <a:t>to </a:t>
            </a:r>
            <a:r>
              <a:rPr lang="en-US" sz="3200" spc="-5" dirty="0"/>
              <a:t>sales </a:t>
            </a:r>
            <a:r>
              <a:rPr lang="en-US" sz="3200" dirty="0"/>
              <a:t>price </a:t>
            </a:r>
            <a:r>
              <a:rPr lang="en-US" sz="3200" spc="-40" dirty="0"/>
              <a:t>ratio </a:t>
            </a:r>
            <a:r>
              <a:rPr lang="en-US" sz="3200" dirty="0"/>
              <a:t>- if </a:t>
            </a:r>
            <a:r>
              <a:rPr lang="en-US" sz="3200" spc="-40" dirty="0"/>
              <a:t>market </a:t>
            </a:r>
            <a:r>
              <a:rPr lang="en-US" sz="3200" dirty="0"/>
              <a:t>is 5% and </a:t>
            </a:r>
            <a:r>
              <a:rPr lang="en-US" sz="3200" spc="-25" dirty="0"/>
              <a:t>you </a:t>
            </a:r>
          </a:p>
          <a:p>
            <a:pPr marL="631825" indent="-57150">
              <a:spcBef>
                <a:spcPts val="100"/>
              </a:spcBef>
            </a:pPr>
            <a:r>
              <a:rPr lang="en-US" sz="3200" spc="-30" dirty="0"/>
              <a:t>are </a:t>
            </a:r>
            <a:r>
              <a:rPr lang="en-US" sz="3200" spc="-5" dirty="0"/>
              <a:t>3%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5133" y="1486678"/>
            <a:ext cx="8293734" cy="4765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80" dirty="0">
                <a:latin typeface="Calibri"/>
                <a:cs typeface="Calibri"/>
              </a:rPr>
              <a:t>Mr.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Mrs. </a:t>
            </a:r>
            <a:r>
              <a:rPr sz="2800" spc="-5" dirty="0">
                <a:latin typeface="Calibri"/>
                <a:cs typeface="Calibri"/>
              </a:rPr>
              <a:t>Seller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lang="en-US" sz="2800" spc="-1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What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more important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you </a:t>
            </a:r>
            <a:r>
              <a:rPr sz="2800" dirty="0">
                <a:latin typeface="Calibri"/>
                <a:cs typeface="Calibri"/>
              </a:rPr>
              <a:t>- </a:t>
            </a:r>
            <a:r>
              <a:rPr sz="2800" spc="-10" dirty="0">
                <a:latin typeface="Calibri"/>
                <a:cs typeface="Calibri"/>
              </a:rPr>
              <a:t>what you </a:t>
            </a:r>
            <a:r>
              <a:rPr sz="2800" spc="-15" dirty="0">
                <a:latin typeface="Calibri"/>
                <a:cs typeface="Calibri"/>
              </a:rPr>
              <a:t>invest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lang="en-US" sz="2800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fee </a:t>
            </a:r>
            <a:r>
              <a:rPr sz="2800" spc="-10" dirty="0">
                <a:latin typeface="Calibri"/>
                <a:cs typeface="Calibri"/>
              </a:rPr>
              <a:t>you </a:t>
            </a:r>
            <a:r>
              <a:rPr sz="2800" spc="-20" dirty="0">
                <a:latin typeface="Calibri"/>
                <a:cs typeface="Calibri"/>
              </a:rPr>
              <a:t>pay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what you walk </a:t>
            </a:r>
            <a:r>
              <a:rPr sz="2800" spc="-25" dirty="0">
                <a:latin typeface="Calibri"/>
                <a:cs typeface="Calibri"/>
              </a:rPr>
              <a:t>away </a:t>
            </a:r>
            <a:r>
              <a:rPr sz="2800" dirty="0">
                <a:latin typeface="Calibri"/>
                <a:cs typeface="Calibri"/>
              </a:rPr>
              <a:t>with when </a:t>
            </a:r>
            <a:r>
              <a:rPr lang="en-US" sz="2800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sale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completed?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80" dirty="0">
                <a:latin typeface="Calibri"/>
                <a:cs typeface="Calibri"/>
              </a:rPr>
              <a:t>Mr.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Mrs. </a:t>
            </a:r>
            <a:r>
              <a:rPr sz="2800" spc="-5" dirty="0">
                <a:latin typeface="Calibri"/>
                <a:cs typeface="Calibri"/>
              </a:rPr>
              <a:t>Seller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"/>
              <a:cs typeface="Calibri"/>
            </a:endParaRPr>
          </a:p>
          <a:p>
            <a:pPr marL="12700" marR="659130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If the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0" dirty="0">
                <a:latin typeface="Calibri"/>
                <a:cs typeface="Calibri"/>
              </a:rPr>
              <a:t>agent could </a:t>
            </a:r>
            <a:r>
              <a:rPr sz="2800" dirty="0">
                <a:latin typeface="Calibri"/>
                <a:cs typeface="Calibri"/>
              </a:rPr>
              <a:t>truly </a:t>
            </a:r>
            <a:r>
              <a:rPr sz="2800" spc="-10" dirty="0">
                <a:latin typeface="Calibri"/>
                <a:cs typeface="Calibri"/>
              </a:rPr>
              <a:t>net you </a:t>
            </a:r>
            <a:r>
              <a:rPr sz="2800" dirty="0">
                <a:latin typeface="Calibri"/>
                <a:cs typeface="Calibri"/>
              </a:rPr>
              <a:t>as much </a:t>
            </a:r>
            <a:r>
              <a:rPr lang="en-US"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money </a:t>
            </a:r>
            <a:r>
              <a:rPr sz="2800" dirty="0">
                <a:latin typeface="Calibri"/>
                <a:cs typeface="Calibri"/>
              </a:rPr>
              <a:t>as I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offered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better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lang="en-US" sz="2800" spc="-10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with a lesser </a:t>
            </a:r>
            <a:r>
              <a:rPr sz="2800" spc="-10" dirty="0">
                <a:latin typeface="Calibri"/>
                <a:cs typeface="Calibri"/>
              </a:rPr>
              <a:t>commission, wouldn't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have </a:t>
            </a:r>
            <a:r>
              <a:rPr lang="en-US" sz="2800" spc="-20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all the</a:t>
            </a:r>
            <a:r>
              <a:rPr sz="2800" spc="-5" dirty="0">
                <a:latin typeface="Calibri"/>
                <a:cs typeface="Calibri"/>
              </a:rPr>
              <a:t> listings?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F5C5141D-D337-8D30-B18A-E21EF5A59D14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M)</a:t>
            </a:r>
            <a:r>
              <a:rPr lang="en-US" sz="3200" spc="5" dirty="0"/>
              <a:t> </a:t>
            </a:r>
            <a:r>
              <a:rPr lang="en-US" sz="3200" dirty="0"/>
              <a:t>Bottom Line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0953" y="3185021"/>
            <a:ext cx="8424719" cy="32801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5"/>
              </a:spcBef>
            </a:pPr>
            <a:r>
              <a:rPr lang="en-US" sz="2400" dirty="0">
                <a:latin typeface="Calibri"/>
                <a:cs typeface="Calibri"/>
              </a:rPr>
              <a:t>5% </a:t>
            </a:r>
            <a:r>
              <a:rPr lang="en-US" sz="2400" spc="-5" dirty="0">
                <a:latin typeface="Calibri"/>
                <a:cs typeface="Calibri"/>
              </a:rPr>
              <a:t>commission </a:t>
            </a:r>
            <a:r>
              <a:rPr lang="en-US" sz="2400" spc="-20" dirty="0">
                <a:latin typeface="Calibri"/>
                <a:cs typeface="Calibri"/>
              </a:rPr>
              <a:t>rate:</a:t>
            </a:r>
            <a:r>
              <a:rPr lang="en-US" sz="2400" spc="-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$17,500</a:t>
            </a: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r>
              <a:rPr lang="en-US" sz="2400" dirty="0">
                <a:latin typeface="Calibri"/>
                <a:cs typeface="Calibri"/>
              </a:rPr>
              <a:t>5.5% </a:t>
            </a:r>
            <a:r>
              <a:rPr lang="en-US" sz="2400" spc="-5" dirty="0">
                <a:latin typeface="Calibri"/>
                <a:cs typeface="Calibri"/>
              </a:rPr>
              <a:t>commission </a:t>
            </a:r>
            <a:r>
              <a:rPr lang="en-US" sz="2400" spc="-20" dirty="0">
                <a:latin typeface="Calibri"/>
                <a:cs typeface="Calibri"/>
              </a:rPr>
              <a:t>rate: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$19,250</a:t>
            </a:r>
          </a:p>
          <a:p>
            <a:pPr marL="12700"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COMMISSION </a:t>
            </a:r>
            <a:r>
              <a:rPr lang="en-US" sz="2400" spc="-5" dirty="0">
                <a:latin typeface="Calibri"/>
                <a:cs typeface="Calibri"/>
              </a:rPr>
              <a:t>DIFFERENCE: </a:t>
            </a:r>
            <a:r>
              <a:rPr lang="en-US" sz="2400" dirty="0">
                <a:latin typeface="Calibri"/>
                <a:cs typeface="Calibri"/>
              </a:rPr>
              <a:t>$19,250 - $17,500 =</a:t>
            </a:r>
            <a:r>
              <a:rPr lang="en-US" sz="2400" spc="-16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$1,750</a:t>
            </a:r>
          </a:p>
          <a:p>
            <a:pPr marL="12700" marR="130810"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$339,500 - $332,500: $7,000 - $1750 = $4250 </a:t>
            </a:r>
            <a:r>
              <a:rPr lang="en-US" sz="2400" spc="-5" dirty="0">
                <a:latin typeface="Calibri"/>
                <a:cs typeface="Calibri"/>
              </a:rPr>
              <a:t>net </a:t>
            </a:r>
            <a:r>
              <a:rPr lang="en-US" sz="2400" spc="-10" dirty="0">
                <a:latin typeface="Calibri"/>
                <a:cs typeface="Calibri"/>
              </a:rPr>
              <a:t>gain </a:t>
            </a:r>
            <a:r>
              <a:rPr lang="en-US" sz="2400" spc="-15" dirty="0">
                <a:latin typeface="Calibri"/>
                <a:cs typeface="Calibri"/>
              </a:rPr>
              <a:t>for </a:t>
            </a:r>
            <a:r>
              <a:rPr lang="en-US" sz="2400" dirty="0">
                <a:latin typeface="Calibri"/>
                <a:cs typeface="Calibri"/>
              </a:rPr>
              <a:t>the</a:t>
            </a:r>
            <a:r>
              <a:rPr lang="en-US" sz="2400" spc="-160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seller  </a:t>
            </a:r>
            <a:r>
              <a:rPr lang="en-US" sz="2400" dirty="0">
                <a:latin typeface="Calibri"/>
                <a:cs typeface="Calibri"/>
              </a:rPr>
              <a:t>6% </a:t>
            </a:r>
            <a:r>
              <a:rPr lang="en-US" sz="2400" spc="-5" dirty="0">
                <a:latin typeface="Calibri"/>
                <a:cs typeface="Calibri"/>
              </a:rPr>
              <a:t>commission </a:t>
            </a:r>
            <a:r>
              <a:rPr lang="en-US" sz="2400" spc="-20" dirty="0">
                <a:latin typeface="Calibri"/>
                <a:cs typeface="Calibri"/>
              </a:rPr>
              <a:t>rate: </a:t>
            </a:r>
            <a:r>
              <a:rPr lang="en-US" sz="2400" dirty="0">
                <a:latin typeface="Calibri"/>
                <a:cs typeface="Calibri"/>
              </a:rPr>
              <a:t>$21,000 - $17,500 = $3500 </a:t>
            </a:r>
            <a:r>
              <a:rPr lang="en-US" sz="2400" spc="-5" dirty="0">
                <a:latin typeface="Calibri"/>
                <a:cs typeface="Calibri"/>
              </a:rPr>
              <a:t>net</a:t>
            </a:r>
            <a:r>
              <a:rPr lang="en-US" sz="2400" spc="-90" dirty="0">
                <a:latin typeface="Calibri"/>
                <a:cs typeface="Calibri"/>
              </a:rPr>
              <a:t> </a:t>
            </a:r>
            <a:r>
              <a:rPr lang="en-US" sz="2400" spc="-10" dirty="0">
                <a:latin typeface="Calibri"/>
                <a:cs typeface="Calibri"/>
              </a:rPr>
              <a:t>difference</a:t>
            </a:r>
            <a:endParaRPr lang="en-US" sz="24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$339,500 - $332,500: $7,000 - $3,500 = $3,500 </a:t>
            </a:r>
            <a:r>
              <a:rPr lang="en-US" sz="2400" spc="-5" dirty="0">
                <a:latin typeface="Calibri"/>
                <a:cs typeface="Calibri"/>
              </a:rPr>
              <a:t>net </a:t>
            </a:r>
            <a:r>
              <a:rPr lang="en-US" sz="2400" spc="-10" dirty="0">
                <a:latin typeface="Calibri"/>
                <a:cs typeface="Calibri"/>
              </a:rPr>
              <a:t>gain </a:t>
            </a:r>
            <a:r>
              <a:rPr lang="en-US" sz="2400" spc="-15" dirty="0">
                <a:latin typeface="Calibri"/>
                <a:cs typeface="Calibri"/>
              </a:rPr>
              <a:t>for </a:t>
            </a:r>
            <a:r>
              <a:rPr lang="en-US" sz="2400" dirty="0">
                <a:latin typeface="Calibri"/>
                <a:cs typeface="Calibri"/>
              </a:rPr>
              <a:t>the</a:t>
            </a:r>
            <a:r>
              <a:rPr lang="en-US" sz="2400" spc="-165" dirty="0">
                <a:latin typeface="Calibri"/>
                <a:cs typeface="Calibri"/>
              </a:rPr>
              <a:t> </a:t>
            </a:r>
            <a:r>
              <a:rPr lang="en-US" sz="2400" spc="-5" dirty="0">
                <a:latin typeface="Calibri"/>
                <a:cs typeface="Calibri"/>
              </a:rPr>
              <a:t>seller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3FB1FE-00A8-4BD4-B04E-200D133BB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84" y="897377"/>
            <a:ext cx="8779856" cy="22025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4808" y="2106086"/>
            <a:ext cx="8190864" cy="3275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latin typeface="Calibri"/>
                <a:cs typeface="Calibri"/>
              </a:rPr>
              <a:t>For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Example:</a:t>
            </a:r>
            <a:endParaRPr sz="24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Net Price Goal: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$330,000</a:t>
            </a:r>
          </a:p>
          <a:p>
            <a:pPr marL="12700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Your </a:t>
            </a:r>
            <a:r>
              <a:rPr sz="2400" spc="-20" dirty="0">
                <a:latin typeface="Calibri"/>
                <a:cs typeface="Calibri"/>
              </a:rPr>
              <a:t>average </a:t>
            </a:r>
            <a:r>
              <a:rPr sz="2400" spc="-10" dirty="0">
                <a:latin typeface="Calibri"/>
                <a:cs typeface="Calibri"/>
              </a:rPr>
              <a:t>list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sales price </a:t>
            </a:r>
            <a:r>
              <a:rPr sz="2400" spc="-15" dirty="0">
                <a:latin typeface="Calibri"/>
                <a:cs typeface="Calibri"/>
              </a:rPr>
              <a:t>ratio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97%</a:t>
            </a:r>
          </a:p>
          <a:p>
            <a:pPr marL="12700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Your </a:t>
            </a:r>
            <a:r>
              <a:rPr sz="2400" spc="-20" dirty="0">
                <a:latin typeface="Calibri"/>
                <a:cs typeface="Calibri"/>
              </a:rPr>
              <a:t>average </a:t>
            </a:r>
            <a:r>
              <a:rPr sz="2400" spc="-5" dirty="0">
                <a:latin typeface="Calibri"/>
                <a:cs typeface="Calibri"/>
              </a:rPr>
              <a:t>commission </a:t>
            </a:r>
            <a:r>
              <a:rPr sz="2400" dirty="0">
                <a:latin typeface="Calibri"/>
                <a:cs typeface="Calibri"/>
              </a:rPr>
              <a:t>(6%) </a:t>
            </a:r>
            <a:r>
              <a:rPr sz="2400" spc="-5" dirty="0">
                <a:latin typeface="Calibri"/>
                <a:cs typeface="Calibri"/>
              </a:rPr>
              <a:t>plus </a:t>
            </a:r>
            <a:r>
              <a:rPr sz="2400" spc="-15" dirty="0">
                <a:latin typeface="Calibri"/>
                <a:cs typeface="Calibri"/>
              </a:rPr>
              <a:t>conveyance </a:t>
            </a:r>
            <a:r>
              <a:rPr sz="2400" spc="-20" dirty="0">
                <a:latin typeface="Calibri"/>
                <a:cs typeface="Calibri"/>
              </a:rPr>
              <a:t>taxes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7%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$330,000 ÷ 97% = $340,206 ÷ 93% =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$365,813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your list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price </a:t>
            </a:r>
            <a:r>
              <a:rPr sz="2400" spc="-15" dirty="0">
                <a:latin typeface="Calibri"/>
                <a:cs typeface="Calibri"/>
              </a:rPr>
              <a:t>ratio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dirty="0">
                <a:latin typeface="Calibri"/>
                <a:cs typeface="Calibri"/>
              </a:rPr>
              <a:t>95% </a:t>
            </a:r>
            <a:r>
              <a:rPr sz="2400" spc="-10" dirty="0">
                <a:latin typeface="Calibri"/>
                <a:cs typeface="Calibri"/>
              </a:rPr>
              <a:t>vs.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97%</a:t>
            </a:r>
          </a:p>
          <a:p>
            <a:pPr marL="12700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Your </a:t>
            </a:r>
            <a:r>
              <a:rPr sz="2400" spc="-20" dirty="0">
                <a:latin typeface="Calibri"/>
                <a:cs typeface="Calibri"/>
              </a:rPr>
              <a:t>average </a:t>
            </a:r>
            <a:r>
              <a:rPr sz="2400" spc="-5" dirty="0">
                <a:latin typeface="Calibri"/>
                <a:cs typeface="Calibri"/>
              </a:rPr>
              <a:t>commission </a:t>
            </a:r>
            <a:r>
              <a:rPr sz="2400" dirty="0">
                <a:latin typeface="Calibri"/>
                <a:cs typeface="Calibri"/>
              </a:rPr>
              <a:t>(5%) </a:t>
            </a:r>
            <a:r>
              <a:rPr sz="2400" spc="-5" dirty="0">
                <a:latin typeface="Calibri"/>
                <a:cs typeface="Calibri"/>
              </a:rPr>
              <a:t>plus </a:t>
            </a:r>
            <a:r>
              <a:rPr sz="2400" spc="-15" dirty="0">
                <a:latin typeface="Calibri"/>
                <a:cs typeface="Calibri"/>
              </a:rPr>
              <a:t>conveyance </a:t>
            </a:r>
            <a:r>
              <a:rPr sz="2400" spc="-20" dirty="0">
                <a:latin typeface="Calibri"/>
                <a:cs typeface="Calibri"/>
              </a:rPr>
              <a:t>taxes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6%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$330,000 ÷ 95% = $347,368 ÷ 94% =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$369,540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808" y="5628494"/>
            <a:ext cx="788111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Calibri"/>
                <a:cs typeface="Calibri"/>
              </a:rPr>
              <a:t>You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sell </a:t>
            </a:r>
            <a:r>
              <a:rPr sz="2400" dirty="0">
                <a:latin typeface="Calibri"/>
                <a:cs typeface="Calibri"/>
              </a:rPr>
              <a:t>the house </a:t>
            </a: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$3,727 </a:t>
            </a:r>
            <a:r>
              <a:rPr sz="2400" spc="-5" dirty="0">
                <a:latin typeface="Calibri"/>
                <a:cs typeface="Calibri"/>
              </a:rPr>
              <a:t>higher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net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dollars: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$369,540 - $365, 813 = $3,727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0108CB1-F836-88F2-7E98-972E456A2693}"/>
              </a:ext>
            </a:extLst>
          </p:cNvPr>
          <p:cNvSpPr txBox="1">
            <a:spLocks/>
          </p:cNvSpPr>
          <p:nvPr/>
        </p:nvSpPr>
        <p:spPr>
          <a:xfrm>
            <a:off x="15297" y="912368"/>
            <a:ext cx="912870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87388" indent="-460375">
              <a:spcBef>
                <a:spcPts val="100"/>
              </a:spcBef>
            </a:pPr>
            <a:r>
              <a:rPr lang="en-US" sz="3200" spc="-5" dirty="0"/>
              <a:t>N) Ask </a:t>
            </a:r>
            <a:r>
              <a:rPr lang="en-US" sz="3200" spc="-15" dirty="0"/>
              <a:t>what </a:t>
            </a:r>
            <a:r>
              <a:rPr lang="en-US" sz="3200" spc="-5" dirty="0"/>
              <a:t>the </a:t>
            </a:r>
            <a:r>
              <a:rPr lang="en-US" sz="3200" spc="-15" dirty="0"/>
              <a:t>net </a:t>
            </a:r>
            <a:r>
              <a:rPr lang="en-US" sz="3200" spc="-10" dirty="0"/>
              <a:t>price goal is </a:t>
            </a:r>
            <a:r>
              <a:rPr lang="en-US" sz="3200" spc="-5" dirty="0"/>
              <a:t>so </a:t>
            </a:r>
            <a:r>
              <a:rPr lang="en-US" sz="3200" spc="-25" dirty="0"/>
              <a:t>you </a:t>
            </a:r>
            <a:r>
              <a:rPr lang="en-US" sz="3200" spc="-20" dirty="0"/>
              <a:t>can focus </a:t>
            </a:r>
            <a:r>
              <a:rPr lang="en-US" sz="3200" spc="-5" dirty="0"/>
              <a:t>on </a:t>
            </a:r>
            <a:r>
              <a:rPr lang="en-US" sz="3200" dirty="0"/>
              <a:t>the </a:t>
            </a:r>
            <a:r>
              <a:rPr lang="en-US" sz="3200" spc="-20" dirty="0"/>
              <a:t>bottom </a:t>
            </a:r>
            <a:r>
              <a:rPr lang="en-US" sz="3200" spc="-5" dirty="0"/>
              <a:t>line </a:t>
            </a:r>
            <a:r>
              <a:rPr lang="en-US" sz="3200" spc="-10" dirty="0"/>
              <a:t>vs. </a:t>
            </a:r>
            <a:r>
              <a:rPr lang="en-US" sz="3200" spc="-5" dirty="0"/>
              <a:t>the </a:t>
            </a:r>
            <a:r>
              <a:rPr lang="en-US" sz="3200" spc="-15" dirty="0"/>
              <a:t>commission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328" y="988212"/>
            <a:ext cx="849833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65425" algn="l"/>
              </a:tabLst>
            </a:pPr>
            <a:r>
              <a:rPr sz="3200" spc="-5" dirty="0">
                <a:latin typeface="Calibri"/>
                <a:cs typeface="Calibri"/>
              </a:rPr>
              <a:t>A) The </a:t>
            </a:r>
            <a:r>
              <a:rPr sz="3200" spc="5" dirty="0">
                <a:latin typeface="Calibri"/>
                <a:cs typeface="Calibri"/>
              </a:rPr>
              <a:t>WHY- </a:t>
            </a:r>
            <a:r>
              <a:rPr sz="3200" dirty="0">
                <a:latin typeface="Calibri"/>
                <a:cs typeface="Calibri"/>
              </a:rPr>
              <a:t>Chart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annual and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cumulative </a:t>
            </a:r>
            <a:r>
              <a:rPr sz="3200" spc="-10" dirty="0">
                <a:latin typeface="Calibri"/>
                <a:cs typeface="Calibri"/>
              </a:rPr>
              <a:t>income </a:t>
            </a:r>
            <a:r>
              <a:rPr sz="3200" spc="-30" dirty="0">
                <a:latin typeface="Calibri"/>
                <a:cs typeface="Calibri"/>
              </a:rPr>
              <a:t>difference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" dirty="0">
                <a:latin typeface="Calibri"/>
                <a:cs typeface="Calibri"/>
              </a:rPr>
              <a:t>monthly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scorecard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910805" y="2085996"/>
            <a:ext cx="7509509" cy="2232021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52450" indent="-514350">
              <a:lnSpc>
                <a:spcPct val="100000"/>
              </a:lnSpc>
              <a:spcBef>
                <a:spcPts val="965"/>
              </a:spcBef>
              <a:buAutoNum type="arabicParenR"/>
              <a:tabLst>
                <a:tab pos="325120" algn="l"/>
              </a:tabLst>
            </a:pPr>
            <a:r>
              <a:rPr sz="2800" dirty="0">
                <a:latin typeface="Calibri"/>
                <a:cs typeface="Calibri"/>
              </a:rPr>
              <a:t>Asking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price</a:t>
            </a:r>
            <a:endParaRPr lang="en-US" sz="2800" dirty="0">
              <a:latin typeface="Calibri"/>
              <a:cs typeface="Calibri"/>
            </a:endParaRPr>
          </a:p>
          <a:p>
            <a:pPr marL="552450" indent="-514350">
              <a:lnSpc>
                <a:spcPct val="100000"/>
              </a:lnSpc>
              <a:spcBef>
                <a:spcPts val="965"/>
              </a:spcBef>
              <a:buAutoNum type="arabicParenR"/>
              <a:tabLst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Condition</a:t>
            </a:r>
            <a:endParaRPr lang="en-US" sz="2800" dirty="0">
              <a:latin typeface="Calibri"/>
              <a:cs typeface="Calibri"/>
            </a:endParaRPr>
          </a:p>
          <a:p>
            <a:pPr marL="552450" indent="-514350">
              <a:lnSpc>
                <a:spcPct val="100000"/>
              </a:lnSpc>
              <a:spcBef>
                <a:spcPts val="965"/>
              </a:spcBef>
              <a:buAutoNum type="arabicParenR"/>
              <a:tabLst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agent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represents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them</a:t>
            </a:r>
            <a:endParaRPr lang="en-US" sz="2800" dirty="0">
              <a:latin typeface="Calibri"/>
              <a:cs typeface="Calibri"/>
            </a:endParaRPr>
          </a:p>
          <a:p>
            <a:pPr marL="552450" indent="-514350">
              <a:lnSpc>
                <a:spcPct val="100000"/>
              </a:lnSpc>
              <a:spcBef>
                <a:spcPts val="965"/>
              </a:spcBef>
              <a:buAutoNum type="arabicParenR"/>
              <a:tabLst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The commission </a:t>
            </a:r>
            <a:r>
              <a:rPr sz="2800" dirty="0">
                <a:latin typeface="Calibri"/>
                <a:cs typeface="Calibri"/>
              </a:rPr>
              <a:t>being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offered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80153BC-8657-FDDC-1A9F-53B69FE0BE46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spc="-5" dirty="0"/>
              <a:t>O) The seller </a:t>
            </a:r>
            <a:r>
              <a:rPr lang="en-US" sz="3200" spc="-35" dirty="0"/>
              <a:t>controls </a:t>
            </a:r>
            <a:r>
              <a:rPr lang="en-US" sz="3200" dirty="0"/>
              <a:t>4 major</a:t>
            </a:r>
            <a:r>
              <a:rPr lang="en-US" sz="3200" spc="-10" dirty="0"/>
              <a:t> </a:t>
            </a:r>
            <a:r>
              <a:rPr lang="en-US" sz="3200" dirty="0"/>
              <a:t>things: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2854" y="2926833"/>
            <a:ext cx="819607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2800" dirty="0">
                <a:latin typeface="Calibri"/>
                <a:cs typeface="Calibri"/>
              </a:rPr>
              <a:t>RE/MAX IS </a:t>
            </a:r>
            <a:r>
              <a:rPr sz="2800" spc="-5" dirty="0">
                <a:latin typeface="Calibri"/>
                <a:cs typeface="Calibri"/>
              </a:rPr>
              <a:t>THE #1 </a:t>
            </a:r>
            <a:r>
              <a:rPr sz="2800" spc="-15" dirty="0">
                <a:latin typeface="Calibri"/>
                <a:cs typeface="Calibri"/>
              </a:rPr>
              <a:t>REAL </a:t>
            </a:r>
            <a:r>
              <a:rPr sz="2800" spc="-130" dirty="0">
                <a:latin typeface="Calibri"/>
                <a:cs typeface="Calibri"/>
              </a:rPr>
              <a:t>ESTATE  </a:t>
            </a:r>
            <a:r>
              <a:rPr sz="2800" dirty="0">
                <a:latin typeface="Calibri"/>
                <a:cs typeface="Calibri"/>
              </a:rPr>
              <a:t>BRAND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WORLD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122D202-D185-7B8C-5DC2-28F2E7B08674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P) Why do sellers come to us- </a:t>
            </a:r>
            <a:r>
              <a:rPr lang="en-US" sz="3200" spc="-5" dirty="0"/>
              <a:t>Our</a:t>
            </a:r>
            <a:r>
              <a:rPr lang="en-US" sz="3200" spc="75" dirty="0"/>
              <a:t> </a:t>
            </a:r>
            <a:r>
              <a:rPr lang="en-US" sz="3200" spc="-15" dirty="0"/>
              <a:t>Success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383" y="1231391"/>
            <a:ext cx="5285232" cy="4925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9203" y="1435259"/>
            <a:ext cx="452755" cy="438023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800" b="1" dirty="0">
                <a:latin typeface="Century"/>
                <a:cs typeface="Century"/>
              </a:rPr>
              <a:t>RE/MAX </a:t>
            </a:r>
            <a:r>
              <a:rPr sz="2800" b="1" spc="-5" dirty="0">
                <a:latin typeface="Century"/>
                <a:cs typeface="Century"/>
              </a:rPr>
              <a:t>By The</a:t>
            </a:r>
            <a:r>
              <a:rPr sz="2800" b="1" spc="-120" dirty="0">
                <a:latin typeface="Century"/>
                <a:cs typeface="Century"/>
              </a:rPr>
              <a:t> </a:t>
            </a:r>
            <a:r>
              <a:rPr sz="2800" b="1" dirty="0">
                <a:latin typeface="Century"/>
                <a:cs typeface="Century"/>
              </a:rPr>
              <a:t>Numbers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5896" y="2459228"/>
            <a:ext cx="2853055" cy="1847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5"/>
              </a:spcBef>
            </a:pPr>
            <a:r>
              <a:rPr sz="2400" dirty="0">
                <a:latin typeface="Times New Roman"/>
                <a:cs typeface="Times New Roman"/>
              </a:rPr>
              <a:t>RE/MAX out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produces  other brands by 2 to 1  in </a:t>
            </a:r>
            <a:r>
              <a:rPr sz="2400" spc="-5" dirty="0">
                <a:latin typeface="Times New Roman"/>
                <a:cs typeface="Times New Roman"/>
              </a:rPr>
              <a:t>North America </a:t>
            </a:r>
            <a:r>
              <a:rPr sz="2400" dirty="0">
                <a:latin typeface="Times New Roman"/>
                <a:cs typeface="Times New Roman"/>
              </a:rPr>
              <a:t>and  has been #1 in </a:t>
            </a:r>
            <a:r>
              <a:rPr sz="2400" spc="-5" dirty="0">
                <a:latin typeface="Times New Roman"/>
                <a:cs typeface="Times New Roman"/>
              </a:rPr>
              <a:t>US  home sales since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1999.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1921D-6412-9E93-1B2C-8560AA96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89" y="0"/>
            <a:ext cx="50155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4447" y="6542469"/>
            <a:ext cx="8125579" cy="152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7877" y="6197600"/>
            <a:ext cx="2329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**Firms with 40+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agents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503" y="93054"/>
            <a:ext cx="365810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3600" b="1" dirty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sz="36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600" b="1" spc="-5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224" y="6077711"/>
            <a:ext cx="1121664" cy="399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5062AE8-23D1-4D1C-ACE9-34EC7AD13B33}"/>
              </a:ext>
            </a:extLst>
          </p:cNvPr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0CF1F8A-9D16-49B5-8430-7A6D462DBD14}"/>
              </a:ext>
            </a:extLst>
          </p:cNvPr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B3C34E-1968-54DE-864F-1CEEA4B374D2}"/>
              </a:ext>
            </a:extLst>
          </p:cNvPr>
          <p:cNvSpPr txBox="1"/>
          <p:nvPr/>
        </p:nvSpPr>
        <p:spPr>
          <a:xfrm>
            <a:off x="268224" y="901284"/>
            <a:ext cx="8799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#1 Firm in Connecticut Transactions Per Agent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78228-FE4F-D4F5-4F63-B743A9BB6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11251"/>
              </p:ext>
            </p:extLst>
          </p:nvPr>
        </p:nvGraphicFramePr>
        <p:xfrm>
          <a:off x="31423" y="1675627"/>
          <a:ext cx="4495801" cy="349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551">
                  <a:extLst>
                    <a:ext uri="{9D8B030D-6E8A-4147-A177-3AD203B41FA5}">
                      <a16:colId xmlns:a16="http://schemas.microsoft.com/office/drawing/2014/main" val="726936424"/>
                    </a:ext>
                  </a:extLst>
                </a:gridCol>
                <a:gridCol w="1505250">
                  <a:extLst>
                    <a:ext uri="{9D8B030D-6E8A-4147-A177-3AD203B41FA5}">
                      <a16:colId xmlns:a16="http://schemas.microsoft.com/office/drawing/2014/main" val="2561636059"/>
                    </a:ext>
                  </a:extLst>
                </a:gridCol>
              </a:tblGrid>
              <a:tr h="65229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</a:t>
                      </a:r>
                    </a:p>
                    <a:p>
                      <a:pPr algn="ctr"/>
                      <a:r>
                        <a:rPr lang="en-US" sz="1600" dirty="0"/>
                        <a:t>Transactions </a:t>
                      </a:r>
                    </a:p>
                    <a:p>
                      <a:pPr algn="ctr"/>
                      <a:r>
                        <a:rPr lang="en-US" sz="1600" dirty="0"/>
                        <a:t>Per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40276"/>
                  </a:ext>
                </a:extLst>
              </a:tr>
              <a:tr h="39701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RE/MAX Right Choice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99275"/>
                  </a:ext>
                </a:extLst>
              </a:tr>
              <a:tr h="37300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RE/MAX Home Team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932144"/>
                  </a:ext>
                </a:extLst>
              </a:tr>
              <a:tr h="3730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Real Estate Inc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160093"/>
                  </a:ext>
                </a:extLst>
              </a:tr>
              <a:tr h="35725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YellowBrick Real Estate LLC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4744"/>
                  </a:ext>
                </a:extLst>
              </a:tr>
              <a:tr h="42072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Keller Williams Legacy Partners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86569"/>
                  </a:ext>
                </a:extLst>
              </a:tr>
              <a:tr h="35251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Showcase Realty, Inc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66215"/>
                  </a:ext>
                </a:extLst>
              </a:tr>
              <a:tr h="39405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Calcagni Real Estate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8566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D35C3BB-4E3C-FA71-01A5-BADBA7D05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27643"/>
              </p:ext>
            </p:extLst>
          </p:nvPr>
        </p:nvGraphicFramePr>
        <p:xfrm>
          <a:off x="4599444" y="1675627"/>
          <a:ext cx="4495801" cy="347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0722">
                  <a:extLst>
                    <a:ext uri="{9D8B030D-6E8A-4147-A177-3AD203B41FA5}">
                      <a16:colId xmlns:a16="http://schemas.microsoft.com/office/drawing/2014/main" val="1893652938"/>
                    </a:ext>
                  </a:extLst>
                </a:gridCol>
                <a:gridCol w="1445079">
                  <a:extLst>
                    <a:ext uri="{9D8B030D-6E8A-4147-A177-3AD203B41FA5}">
                      <a16:colId xmlns:a16="http://schemas.microsoft.com/office/drawing/2014/main" val="352668582"/>
                    </a:ext>
                  </a:extLst>
                </a:gridCol>
              </a:tblGrid>
              <a:tr h="46747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 Transactions </a:t>
                      </a:r>
                    </a:p>
                    <a:p>
                      <a:pPr algn="ctr"/>
                      <a:r>
                        <a:rPr lang="en-US" sz="1600" dirty="0"/>
                        <a:t>Per Agent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549"/>
                  </a:ext>
                </a:extLst>
              </a:tr>
              <a:tr h="32081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Living Wareck D’Ostilio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380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William Raveis Real Estate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982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Coldwell Banker Corporate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817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Pearce Real Estate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672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Century 21 All Points Realty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03368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Keller Williams Realty - Trumbull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7871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William Pitt Sotheby’s Corp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295380"/>
                  </a:ext>
                </a:extLst>
              </a:tr>
              <a:tr h="4280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Keller Williams Realty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554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412189"/>
            <a:ext cx="8587740" cy="2007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>
                <a:latin typeface="Calibri"/>
                <a:cs typeface="Calibri"/>
              </a:rPr>
              <a:t>Our firm on average outperforms other firms by double or triple</a:t>
            </a:r>
          </a:p>
          <a:p>
            <a:pPr marL="12065" marR="5080">
              <a:lnSpc>
                <a:spcPct val="100000"/>
              </a:lnSpc>
              <a:spcBef>
                <a:spcPts val="95"/>
              </a:spcBef>
              <a:tabLst>
                <a:tab pos="299720" algn="l"/>
              </a:tabLst>
            </a:pPr>
            <a:endParaRPr lang="en-US" sz="3200" spc="-5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3200" spc="-5" dirty="0">
                <a:latin typeface="Calibri"/>
                <a:cs typeface="Calibri"/>
              </a:rPr>
              <a:t>We are celebrating our 35</a:t>
            </a:r>
            <a:r>
              <a:rPr lang="en-US" sz="3200" spc="-5" baseline="30000" dirty="0">
                <a:latin typeface="Calibri"/>
                <a:cs typeface="Calibri"/>
              </a:rPr>
              <a:t>th</a:t>
            </a:r>
            <a:r>
              <a:rPr lang="en-US" sz="3200" spc="-5" dirty="0">
                <a:latin typeface="Calibri"/>
                <a:cs typeface="Calibri"/>
              </a:rPr>
              <a:t> year in business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820" y="2145517"/>
            <a:ext cx="8238388" cy="203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59889" algn="l"/>
                <a:tab pos="6603365" algn="l"/>
              </a:tabLst>
            </a:pPr>
            <a:endParaRPr sz="4000" dirty="0">
              <a:latin typeface="Calibri"/>
              <a:cs typeface="Calibri"/>
            </a:endParaRPr>
          </a:p>
          <a:p>
            <a:pPr marL="2869566" lvl="5" indent="-571500"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870585" algn="l"/>
                <a:tab pos="871219" algn="l"/>
              </a:tabLst>
            </a:pPr>
            <a:r>
              <a:rPr sz="2800" dirty="0">
                <a:latin typeface="Calibri"/>
                <a:cs typeface="Calibri"/>
              </a:rPr>
              <a:t>Pricing</a:t>
            </a:r>
            <a:endParaRPr lang="en-US" sz="2800" dirty="0">
              <a:latin typeface="Calibri"/>
              <a:cs typeface="Calibri"/>
            </a:endParaRPr>
          </a:p>
          <a:p>
            <a:pPr marL="2869566" lvl="5" indent="-571500"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870585" algn="l"/>
                <a:tab pos="871219" algn="l"/>
              </a:tabLst>
            </a:pPr>
            <a:r>
              <a:rPr sz="2800" spc="-5" dirty="0">
                <a:latin typeface="Calibri"/>
                <a:cs typeface="Calibri"/>
              </a:rPr>
              <a:t>Commission</a:t>
            </a:r>
            <a:endParaRPr lang="en-US" sz="2800" dirty="0">
              <a:latin typeface="Calibri"/>
              <a:cs typeface="Calibri"/>
            </a:endParaRPr>
          </a:p>
          <a:p>
            <a:pPr marL="2869566" lvl="5" indent="-571500">
              <a:spcBef>
                <a:spcPts val="259"/>
              </a:spcBef>
              <a:buFont typeface="Arial" panose="020B0604020202020204" pitchFamily="34" charset="0"/>
              <a:buChar char="•"/>
              <a:tabLst>
                <a:tab pos="870585" algn="l"/>
                <a:tab pos="871219" algn="l"/>
              </a:tabLst>
            </a:pPr>
            <a:r>
              <a:rPr sz="2800" spc="-5" dirty="0">
                <a:latin typeface="Calibri"/>
                <a:cs typeface="Calibri"/>
              </a:rPr>
              <a:t>Condition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33D3EBD-EC45-0E1F-7CDF-290877DA46CB}"/>
              </a:ext>
            </a:extLst>
          </p:cNvPr>
          <p:cNvSpPr txBox="1">
            <a:spLocks/>
          </p:cNvSpPr>
          <p:nvPr/>
        </p:nvSpPr>
        <p:spPr>
          <a:xfrm>
            <a:off x="15297" y="980050"/>
            <a:ext cx="912870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44538" marR="5080" indent="-517525">
              <a:lnSpc>
                <a:spcPct val="100000"/>
              </a:lnSpc>
              <a:spcBef>
                <a:spcPts val="100"/>
              </a:spcBef>
              <a:tabLst>
                <a:tab pos="1659889" algn="l"/>
                <a:tab pos="6603365" algn="l"/>
              </a:tabLst>
            </a:pPr>
            <a:r>
              <a:rPr lang="en-US" sz="3200" spc="35" dirty="0">
                <a:latin typeface="Calibri"/>
                <a:cs typeface="Calibri"/>
              </a:rPr>
              <a:t>Q) </a:t>
            </a:r>
            <a:r>
              <a:rPr lang="en-US" sz="3200" dirty="0">
                <a:latin typeface="Calibri"/>
                <a:cs typeface="Calibri"/>
              </a:rPr>
              <a:t>98% </a:t>
            </a:r>
            <a:r>
              <a:rPr lang="en-US" sz="3200" spc="-15" dirty="0">
                <a:latin typeface="Calibri"/>
                <a:cs typeface="Calibri"/>
              </a:rPr>
              <a:t>SUCCESS</a:t>
            </a:r>
            <a:r>
              <a:rPr lang="en-US" sz="3200" spc="-90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selling </a:t>
            </a:r>
            <a:r>
              <a:rPr lang="en-US" sz="3200" dirty="0">
                <a:latin typeface="Calibri"/>
                <a:cs typeface="Calibri"/>
              </a:rPr>
              <a:t>their </a:t>
            </a:r>
            <a:r>
              <a:rPr lang="en-US" sz="3200" spc="-15" dirty="0">
                <a:latin typeface="Calibri"/>
                <a:cs typeface="Calibri"/>
              </a:rPr>
              <a:t>property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when a </a:t>
            </a:r>
            <a:r>
              <a:rPr lang="en-US" sz="3200" spc="-5" dirty="0">
                <a:latin typeface="Calibri"/>
                <a:cs typeface="Calibri"/>
              </a:rPr>
              <a:t>seller </a:t>
            </a:r>
            <a:r>
              <a:rPr lang="en-US" sz="3200" spc="-20" dirty="0">
                <a:latin typeface="Calibri"/>
                <a:cs typeface="Calibri"/>
              </a:rPr>
              <a:t>took </a:t>
            </a:r>
            <a:r>
              <a:rPr lang="en-US" sz="3200" spc="-60" dirty="0">
                <a:latin typeface="Calibri"/>
                <a:cs typeface="Calibri"/>
              </a:rPr>
              <a:t>my</a:t>
            </a:r>
            <a:r>
              <a:rPr lang="en-US" sz="3200" spc="-10" dirty="0">
                <a:latin typeface="Calibri"/>
                <a:cs typeface="Calibri"/>
              </a:rPr>
              <a:t> absolute </a:t>
            </a:r>
            <a:r>
              <a:rPr lang="en-US" sz="3200" dirty="0">
                <a:latin typeface="Calibri"/>
                <a:cs typeface="Calibri"/>
              </a:rPr>
              <a:t>advice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7340" y="1441703"/>
            <a:ext cx="8400415" cy="4913525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800" spc="-110" dirty="0">
                <a:latin typeface="Calibri"/>
                <a:cs typeface="Calibri"/>
              </a:rPr>
              <a:t>Mr.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Mrs. </a:t>
            </a:r>
            <a:r>
              <a:rPr sz="2800" spc="-5" dirty="0">
                <a:latin typeface="Calibri"/>
                <a:cs typeface="Calibri"/>
              </a:rPr>
              <a:t>Seller</a:t>
            </a:r>
            <a:r>
              <a:rPr sz="2800" spc="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thing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cannot measure in advance, </a:t>
            </a:r>
            <a:r>
              <a:rPr sz="2800" dirty="0">
                <a:latin typeface="Calibri"/>
                <a:cs typeface="Calibri"/>
              </a:rPr>
              <a:t>which I think is </a:t>
            </a:r>
            <a:r>
              <a:rPr sz="2800" spc="-5" dirty="0">
                <a:latin typeface="Calibri"/>
                <a:cs typeface="Calibri"/>
              </a:rPr>
              <a:t>what </a:t>
            </a:r>
            <a:r>
              <a:rPr sz="2800" spc="-10" dirty="0">
                <a:latin typeface="Calibri"/>
                <a:cs typeface="Calibri"/>
              </a:rPr>
              <a:t>ultimately </a:t>
            </a:r>
            <a:r>
              <a:rPr sz="2800" spc="-30" dirty="0">
                <a:latin typeface="Calibri"/>
                <a:cs typeface="Calibri"/>
              </a:rPr>
              <a:t>matters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your </a:t>
            </a:r>
            <a:r>
              <a:rPr sz="2800" spc="-20" dirty="0">
                <a:latin typeface="Calibri"/>
                <a:cs typeface="Calibri"/>
              </a:rPr>
              <a:t>bottom </a:t>
            </a:r>
            <a:r>
              <a:rPr sz="2800" spc="-5" dirty="0">
                <a:latin typeface="Calibri"/>
                <a:cs typeface="Calibri"/>
              </a:rPr>
              <a:t>line,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30" dirty="0">
                <a:latin typeface="Calibri"/>
                <a:cs typeface="Calibri"/>
              </a:rPr>
              <a:t>my </a:t>
            </a:r>
            <a:r>
              <a:rPr sz="2800" spc="-5" dirty="0">
                <a:latin typeface="Calibri"/>
                <a:cs typeface="Calibri"/>
              </a:rPr>
              <a:t>success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both </a:t>
            </a:r>
            <a:r>
              <a:rPr sz="2800" spc="-15" dirty="0">
                <a:latin typeface="Calibri"/>
                <a:cs typeface="Calibri"/>
              </a:rPr>
              <a:t>getting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sale </a:t>
            </a:r>
            <a:r>
              <a:rPr sz="2800" spc="-15" dirty="0">
                <a:latin typeface="Calibri"/>
                <a:cs typeface="Calibri"/>
              </a:rPr>
              <a:t>completed </a:t>
            </a:r>
            <a:r>
              <a:rPr sz="2800" dirty="0">
                <a:latin typeface="Calibri"/>
                <a:cs typeface="Calibri"/>
              </a:rPr>
              <a:t>and the </a:t>
            </a:r>
            <a:r>
              <a:rPr sz="2800" spc="-5" dirty="0">
                <a:latin typeface="Calibri"/>
                <a:cs typeface="Calibri"/>
              </a:rPr>
              <a:t>amount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money </a:t>
            </a:r>
            <a:r>
              <a:rPr sz="2800" spc="-30" dirty="0">
                <a:latin typeface="Calibri"/>
                <a:cs typeface="Calibri"/>
              </a:rPr>
              <a:t>my </a:t>
            </a:r>
            <a:r>
              <a:rPr lang="en-US" sz="2800" spc="-15" dirty="0">
                <a:latin typeface="Calibri"/>
                <a:cs typeface="Calibri"/>
              </a:rPr>
              <a:t>sellers'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clients receive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that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sale.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800" spc="-5" dirty="0">
                <a:latin typeface="Calibri"/>
                <a:cs typeface="Calibri"/>
              </a:rPr>
              <a:t>Our abilities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25" dirty="0">
                <a:latin typeface="Calibri"/>
                <a:cs typeface="Calibri"/>
              </a:rPr>
              <a:t>different, </a:t>
            </a:r>
            <a:r>
              <a:rPr lang="en-US" sz="2800" dirty="0">
                <a:latin typeface="Calibri"/>
                <a:cs typeface="Calibri"/>
              </a:rPr>
              <a:t>but with me, your real estate fee may be higher, but your net proceeds will be higher also.</a:t>
            </a:r>
            <a:endParaRPr lang="en-US" sz="28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3200" spc="-5" dirty="0">
                <a:latin typeface="Calibri"/>
                <a:cs typeface="Calibri"/>
              </a:rPr>
              <a:t>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6664112-76F8-BE94-2626-4360DC3C7CB4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R) </a:t>
            </a:r>
            <a:r>
              <a:rPr lang="en-US" sz="3200" spc="-5" dirty="0"/>
              <a:t>Experience Matters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2057400"/>
            <a:ext cx="8221980" cy="1762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608330" algn="l"/>
                <a:tab pos="1694814" algn="l"/>
                <a:tab pos="1812925" algn="l"/>
              </a:tabLst>
            </a:pPr>
            <a:r>
              <a:rPr lang="en-US" sz="2800" spc="-204" dirty="0"/>
              <a:t>Mr. </a:t>
            </a:r>
            <a:r>
              <a:rPr lang="en-US" sz="2800" dirty="0"/>
              <a:t>and </a:t>
            </a:r>
            <a:r>
              <a:rPr lang="en-US" sz="2800" spc="-35" dirty="0"/>
              <a:t>Mrs. </a:t>
            </a:r>
            <a:r>
              <a:rPr lang="en-US" sz="2800" dirty="0"/>
              <a:t>Seller</a:t>
            </a:r>
            <a:r>
              <a:rPr lang="en-US" sz="2800" spc="165" dirty="0"/>
              <a:t> </a:t>
            </a:r>
            <a:r>
              <a:rPr lang="en-US" sz="2800" dirty="0"/>
              <a:t>-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8330" algn="l"/>
                <a:tab pos="1694814" algn="l"/>
                <a:tab pos="1812925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8330" algn="l"/>
                <a:tab pos="1694814" algn="l"/>
                <a:tab pos="1812925" algn="l"/>
              </a:tabLst>
            </a:pPr>
            <a:r>
              <a:rPr sz="2800" dirty="0">
                <a:latin typeface="Calibri"/>
                <a:cs typeface="Calibri"/>
              </a:rPr>
              <a:t>Is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 </a:t>
            </a:r>
            <a:r>
              <a:rPr sz="2800" spc="-25" dirty="0">
                <a:latin typeface="Calibri"/>
                <a:cs typeface="Calibri"/>
              </a:rPr>
              <a:t>percent </a:t>
            </a:r>
            <a:r>
              <a:rPr sz="2800" spc="-20" dirty="0">
                <a:latin typeface="Calibri"/>
                <a:cs typeface="Calibri"/>
              </a:rPr>
              <a:t>separating </a:t>
            </a:r>
            <a:r>
              <a:rPr sz="2800" spc="-5" dirty="0">
                <a:latin typeface="Calibri"/>
                <a:cs typeface="Calibri"/>
              </a:rPr>
              <a:t>us on </a:t>
            </a:r>
            <a:r>
              <a:rPr sz="2800" spc="-10" dirty="0">
                <a:latin typeface="Calibri"/>
                <a:cs typeface="Calibri"/>
              </a:rPr>
              <a:t>commission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only </a:t>
            </a:r>
            <a:r>
              <a:rPr sz="2800" spc="-20" dirty="0">
                <a:latin typeface="Calibri"/>
                <a:cs typeface="Calibri"/>
              </a:rPr>
              <a:t>hurdle we </a:t>
            </a:r>
            <a:r>
              <a:rPr sz="2800" spc="-40" dirty="0">
                <a:latin typeface="Calibri"/>
                <a:cs typeface="Calibri"/>
              </a:rPr>
              <a:t>have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signing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listing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agreement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tonight?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3E5EBC4-B0AD-CF83-A9A6-09F1EEEF4119}"/>
              </a:ext>
            </a:extLst>
          </p:cNvPr>
          <p:cNvSpPr txBox="1">
            <a:spLocks/>
          </p:cNvSpPr>
          <p:nvPr/>
        </p:nvSpPr>
        <p:spPr>
          <a:xfrm>
            <a:off x="15296" y="822731"/>
            <a:ext cx="9128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spc="-5" dirty="0"/>
              <a:t>S) </a:t>
            </a:r>
            <a:r>
              <a:rPr lang="en-US" sz="3200" dirty="0"/>
              <a:t>1% </a:t>
            </a:r>
            <a:r>
              <a:rPr lang="en-US" sz="3200" spc="-20" dirty="0"/>
              <a:t>Separating </a:t>
            </a:r>
            <a:r>
              <a:rPr lang="en-US" sz="3200" dirty="0"/>
              <a:t>Us</a:t>
            </a:r>
            <a:endParaRPr lang="en-US" sz="32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133856"/>
            <a:ext cx="86868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47010" algn="l"/>
              </a:tabLst>
            </a:pPr>
            <a:r>
              <a:rPr sz="3200" dirty="0">
                <a:latin typeface="Calibri"/>
                <a:cs typeface="Calibri"/>
              </a:rPr>
              <a:t>If I </a:t>
            </a:r>
            <a:r>
              <a:rPr sz="3200" spc="-15" dirty="0">
                <a:latin typeface="Calibri"/>
                <a:cs typeface="Calibri"/>
              </a:rPr>
              <a:t>can </a:t>
            </a:r>
            <a:r>
              <a:rPr sz="3200" spc="-35" dirty="0">
                <a:latin typeface="Calibri"/>
                <a:cs typeface="Calibri"/>
              </a:rPr>
              <a:t>prove </a:t>
            </a:r>
            <a:r>
              <a:rPr sz="3200" dirty="0">
                <a:latin typeface="Calibri"/>
                <a:cs typeface="Calibri"/>
              </a:rPr>
              <a:t>I </a:t>
            </a:r>
            <a:r>
              <a:rPr sz="3200" spc="-10" dirty="0">
                <a:latin typeface="Calibri"/>
                <a:cs typeface="Calibri"/>
              </a:rPr>
              <a:t>can </a:t>
            </a:r>
            <a:r>
              <a:rPr sz="3200" dirty="0">
                <a:latin typeface="Calibri"/>
                <a:cs typeface="Calibri"/>
              </a:rPr>
              <a:t>add </a:t>
            </a:r>
            <a:r>
              <a:rPr sz="3200" spc="-25" dirty="0">
                <a:latin typeface="Calibri"/>
                <a:cs typeface="Calibri"/>
              </a:rPr>
              <a:t>greater </a:t>
            </a:r>
            <a:r>
              <a:rPr sz="3200" spc="-15" dirty="0">
                <a:latin typeface="Calibri"/>
                <a:cs typeface="Calibri"/>
              </a:rPr>
              <a:t>value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lang="en-US" sz="3200" dirty="0">
                <a:latin typeface="Calibri"/>
                <a:cs typeface="Calibri"/>
              </a:rPr>
              <a:t>1%,</a:t>
            </a:r>
            <a:r>
              <a:rPr sz="3200" dirty="0">
                <a:latin typeface="Calibri"/>
                <a:cs typeface="Calibri"/>
              </a:rPr>
              <a:t> will </a:t>
            </a:r>
            <a:r>
              <a:rPr sz="3200" spc="-25" dirty="0">
                <a:latin typeface="Calibri"/>
                <a:cs typeface="Calibri"/>
              </a:rPr>
              <a:t>you </a:t>
            </a:r>
            <a:r>
              <a:rPr sz="3200" spc="-5" dirty="0">
                <a:latin typeface="Calibri"/>
                <a:cs typeface="Calibri"/>
              </a:rPr>
              <a:t>sign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listing/marketing </a:t>
            </a:r>
            <a:r>
              <a:rPr sz="3200" spc="-15" dirty="0">
                <a:latin typeface="Calibri"/>
                <a:cs typeface="Calibri"/>
              </a:rPr>
              <a:t>agreement </a:t>
            </a:r>
            <a:r>
              <a:rPr sz="3200" spc="-25" dirty="0">
                <a:latin typeface="Calibri"/>
                <a:cs typeface="Calibri"/>
              </a:rPr>
              <a:t>at </a:t>
            </a:r>
            <a:r>
              <a:rPr sz="3200" spc="-40" dirty="0">
                <a:latin typeface="Calibri"/>
                <a:cs typeface="Calibri"/>
              </a:rPr>
              <a:t>my </a:t>
            </a:r>
            <a:r>
              <a:rPr sz="3200" spc="-5" dirty="0">
                <a:latin typeface="Calibri"/>
                <a:cs typeface="Calibri"/>
              </a:rPr>
              <a:t>usual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25" dirty="0">
                <a:latin typeface="Calibri"/>
                <a:cs typeface="Calibri"/>
              </a:rPr>
              <a:t>fair </a:t>
            </a:r>
            <a:r>
              <a:rPr sz="3200" spc="-10" dirty="0">
                <a:latin typeface="Calibri"/>
                <a:cs typeface="Calibri"/>
              </a:rPr>
              <a:t>commission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rate?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50948"/>
              </p:ext>
            </p:extLst>
          </p:nvPr>
        </p:nvGraphicFramePr>
        <p:xfrm>
          <a:off x="638544" y="1562100"/>
          <a:ext cx="7534098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765">
                  <a:extLst>
                    <a:ext uri="{9D8B030D-6E8A-4147-A177-3AD203B41FA5}">
                      <a16:colId xmlns:a16="http://schemas.microsoft.com/office/drawing/2014/main" val="3917140874"/>
                    </a:ext>
                  </a:extLst>
                </a:gridCol>
                <a:gridCol w="947560">
                  <a:extLst>
                    <a:ext uri="{9D8B030D-6E8A-4147-A177-3AD203B41FA5}">
                      <a16:colId xmlns:a16="http://schemas.microsoft.com/office/drawing/2014/main" val="598341207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00" b="1" dirty="0">
                        <a:latin typeface="Times New Roman"/>
                        <a:cs typeface="Times New Roman"/>
                      </a:endParaRPr>
                    </a:p>
                    <a:p>
                      <a:pPr algn="ctr" defTabSz="1433513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Sales Volume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2.25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2.5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21685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3.0</a:t>
                      </a:r>
                    </a:p>
                  </a:txBody>
                  <a:tcPr marL="0" marR="0" marT="30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9080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$10,000,000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$225,000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$250,000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$275,000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$300,000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$75K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9080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$50,000,000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$1,125,000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$1,250,000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$1,375,000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$1,500,000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$375K</a:t>
                      </a:r>
                    </a:p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9080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$100,000,000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$2,250,000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$2,500,000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$2,750,000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$3,000,000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$750K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9080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$250,000,000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$5,625,000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$6,250,000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$6,875,000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$7,500,000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$1.875M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9080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$500,000,000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$11,250,000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$12,500,000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$13,750,000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$15,000,000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algn="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$3.75M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7929" y="1236040"/>
            <a:ext cx="570674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atin typeface="Times New Roman"/>
                <a:cs typeface="Times New Roman"/>
              </a:rPr>
              <a:t>HANDLING  </a:t>
            </a:r>
            <a:r>
              <a:rPr sz="6600" b="1" spc="-5" dirty="0">
                <a:latin typeface="Times New Roman"/>
                <a:cs typeface="Times New Roman"/>
              </a:rPr>
              <a:t>COMMISSION  </a:t>
            </a:r>
            <a:r>
              <a:rPr sz="6600" b="1" spc="-125" dirty="0">
                <a:latin typeface="Times New Roman"/>
                <a:cs typeface="Times New Roman"/>
              </a:rPr>
              <a:t>RATE  </a:t>
            </a:r>
            <a:r>
              <a:rPr sz="6600" b="1" dirty="0">
                <a:latin typeface="Times New Roman"/>
                <a:cs typeface="Times New Roman"/>
              </a:rPr>
              <a:t>OBJECTIONS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02791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0" y="681227"/>
            <a:ext cx="507492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832347"/>
            <a:ext cx="9144000" cy="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809625"/>
            <a:ext cx="82283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</a:t>
            </a:r>
            <a:r>
              <a:rPr sz="2800" dirty="0"/>
              <a:t>) </a:t>
            </a:r>
            <a:r>
              <a:rPr sz="2800" spc="5" dirty="0"/>
              <a:t>“Will </a:t>
            </a:r>
            <a:r>
              <a:rPr sz="2800" spc="-20" dirty="0"/>
              <a:t>you </a:t>
            </a:r>
            <a:r>
              <a:rPr sz="2800" spc="-10" dirty="0"/>
              <a:t>reduce </a:t>
            </a:r>
            <a:r>
              <a:rPr sz="2800" spc="-15" dirty="0"/>
              <a:t>your</a:t>
            </a:r>
            <a:r>
              <a:rPr sz="2800" spc="-55" dirty="0"/>
              <a:t> </a:t>
            </a:r>
            <a:r>
              <a:rPr sz="2800" spc="-5" dirty="0"/>
              <a:t>commission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4174" y="1513348"/>
            <a:ext cx="8421498" cy="4333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A) </a:t>
            </a:r>
            <a:r>
              <a:rPr sz="2800" spc="-20" dirty="0">
                <a:latin typeface="Calibri"/>
                <a:cs typeface="Calibri"/>
              </a:rPr>
              <a:t>First: </a:t>
            </a:r>
            <a:r>
              <a:rPr sz="2800" spc="-10" dirty="0">
                <a:latin typeface="Calibri"/>
                <a:cs typeface="Calibri"/>
              </a:rPr>
              <a:t>Show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gratitude</a:t>
            </a:r>
            <a:endParaRPr lang="en-US" sz="2800" spc="-1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Calibri"/>
                <a:cs typeface="Calibri"/>
              </a:rPr>
              <a:t>Always </a:t>
            </a:r>
            <a:r>
              <a:rPr sz="2800" spc="-5" dirty="0">
                <a:latin typeface="Calibri"/>
                <a:cs typeface="Calibri"/>
              </a:rPr>
              <a:t>thank them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considering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services.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obviously </a:t>
            </a:r>
            <a:r>
              <a:rPr sz="2800" spc="-20" dirty="0">
                <a:latin typeface="Calibri"/>
                <a:cs typeface="Calibri"/>
              </a:rPr>
              <a:t>interested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hiring </a:t>
            </a:r>
            <a:r>
              <a:rPr sz="2800" spc="-15" dirty="0">
                <a:latin typeface="Calibri"/>
                <a:cs typeface="Calibri"/>
              </a:rPr>
              <a:t>you,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5" dirty="0">
                <a:latin typeface="Calibri"/>
                <a:cs typeface="Calibri"/>
              </a:rPr>
              <a:t>appreciate </a:t>
            </a:r>
            <a:r>
              <a:rPr sz="2800" spc="-5" dirty="0">
                <a:latin typeface="Calibri"/>
                <a:cs typeface="Calibri"/>
              </a:rPr>
              <a:t>their time in </a:t>
            </a:r>
            <a:r>
              <a:rPr sz="2800" spc="-10" dirty="0">
                <a:latin typeface="Calibri"/>
                <a:cs typeface="Calibri"/>
              </a:rPr>
              <a:t>meeting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2984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For example, </a:t>
            </a:r>
            <a:r>
              <a:rPr sz="2800" spc="15" dirty="0">
                <a:latin typeface="Calibri"/>
                <a:cs typeface="Calibri"/>
              </a:rPr>
              <a:t>“Thank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asking about </a:t>
            </a:r>
            <a:r>
              <a:rPr sz="2800" spc="-30" dirty="0">
                <a:latin typeface="Calibri"/>
                <a:cs typeface="Calibri"/>
              </a:rPr>
              <a:t>my </a:t>
            </a:r>
            <a:r>
              <a:rPr sz="2800" spc="-10" dirty="0">
                <a:latin typeface="Calibri"/>
                <a:cs typeface="Calibri"/>
              </a:rPr>
              <a:t>commission </a:t>
            </a:r>
            <a:r>
              <a:rPr sz="2800" spc="-100" dirty="0">
                <a:latin typeface="Calibri"/>
                <a:cs typeface="Calibri"/>
              </a:rPr>
              <a:t>Mr. </a:t>
            </a:r>
            <a:r>
              <a:rPr sz="2800" spc="-50" dirty="0">
                <a:latin typeface="Calibri"/>
                <a:cs typeface="Calibri"/>
              </a:rPr>
              <a:t>Seller. </a:t>
            </a:r>
            <a:r>
              <a:rPr sz="2800" spc="-25" dirty="0">
                <a:latin typeface="Calibri"/>
                <a:cs typeface="Calibri"/>
              </a:rPr>
              <a:t>I’m </a:t>
            </a:r>
            <a:r>
              <a:rPr sz="2800" spc="-5" dirty="0">
                <a:latin typeface="Calibri"/>
                <a:cs typeface="Calibri"/>
              </a:rPr>
              <a:t>so glad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sz="2800" spc="-30" dirty="0">
                <a:latin typeface="Calibri"/>
                <a:cs typeface="Calibri"/>
              </a:rPr>
              <a:t>my </a:t>
            </a:r>
            <a:r>
              <a:rPr sz="2800" spc="-5" dirty="0">
                <a:latin typeface="Calibri"/>
                <a:cs typeface="Calibri"/>
              </a:rPr>
              <a:t>services and </a:t>
            </a:r>
            <a:r>
              <a:rPr sz="2800" spc="-20" dirty="0">
                <a:latin typeface="Calibri"/>
                <a:cs typeface="Calibri"/>
              </a:rPr>
              <a:t>you invited </a:t>
            </a:r>
            <a:r>
              <a:rPr sz="2800" spc="-5" dirty="0">
                <a:latin typeface="Calibri"/>
                <a:cs typeface="Calibri"/>
              </a:rPr>
              <a:t>me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lang="en-US" sz="2800" spc="-15" dirty="0">
                <a:latin typeface="Calibri"/>
                <a:cs typeface="Calibri"/>
              </a:rPr>
              <a:t>discuss l</a:t>
            </a:r>
            <a:r>
              <a:rPr sz="2800" spc="-15" dirty="0">
                <a:latin typeface="Calibri"/>
                <a:cs typeface="Calibri"/>
              </a:rPr>
              <a:t>ist</a:t>
            </a:r>
            <a:r>
              <a:rPr lang="en-US" sz="2800" spc="-15" dirty="0">
                <a:latin typeface="Calibri"/>
                <a:cs typeface="Calibri"/>
              </a:rPr>
              <a:t>ing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10" dirty="0">
                <a:latin typeface="Calibri"/>
                <a:cs typeface="Calibri"/>
              </a:rPr>
              <a:t>house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sale. </a:t>
            </a:r>
            <a:r>
              <a:rPr sz="2800" spc="-5" dirty="0">
                <a:latin typeface="Calibri"/>
                <a:cs typeface="Calibri"/>
              </a:rPr>
              <a:t>I </a:t>
            </a:r>
            <a:r>
              <a:rPr lang="en-US" sz="2800" spc="-5" dirty="0">
                <a:latin typeface="Calibri"/>
                <a:cs typeface="Calibri"/>
              </a:rPr>
              <a:t>would be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honored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assist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22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it.”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991869"/>
            <a:ext cx="8599805" cy="2766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B) </a:t>
            </a:r>
            <a:r>
              <a:rPr sz="2800" spc="-10" dirty="0">
                <a:latin typeface="Calibri"/>
                <a:cs typeface="Calibri"/>
              </a:rPr>
              <a:t>Second: </a:t>
            </a:r>
            <a:r>
              <a:rPr sz="2800" spc="-5" dirty="0">
                <a:latin typeface="Calibri"/>
                <a:cs typeface="Calibri"/>
              </a:rPr>
              <a:t>Compliment them. </a:t>
            </a:r>
            <a:r>
              <a:rPr sz="2800" spc="-15" dirty="0">
                <a:latin typeface="Calibri"/>
                <a:cs typeface="Calibri"/>
              </a:rPr>
              <a:t>Instead </a:t>
            </a:r>
            <a:r>
              <a:rPr sz="2800" spc="-10" dirty="0">
                <a:latin typeface="Calibri"/>
                <a:cs typeface="Calibri"/>
              </a:rPr>
              <a:t>of being </a:t>
            </a:r>
            <a:r>
              <a:rPr sz="2800" spc="-15" dirty="0">
                <a:latin typeface="Calibri"/>
                <a:cs typeface="Calibri"/>
              </a:rPr>
              <a:t>upset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asking </a:t>
            </a:r>
            <a:r>
              <a:rPr sz="2800" spc="-3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commission discount, point </a:t>
            </a:r>
            <a:r>
              <a:rPr sz="2800" spc="-10" dirty="0">
                <a:latin typeface="Calibri"/>
                <a:cs typeface="Calibri"/>
              </a:rPr>
              <a:t>out how </a:t>
            </a:r>
            <a:r>
              <a:rPr sz="2800" spc="-5" dirty="0">
                <a:latin typeface="Calibri"/>
                <a:cs typeface="Calibri"/>
              </a:rPr>
              <a:t>their  </a:t>
            </a:r>
            <a:r>
              <a:rPr sz="2800" spc="-10" dirty="0">
                <a:latin typeface="Calibri"/>
                <a:cs typeface="Calibri"/>
              </a:rPr>
              <a:t>skill </a:t>
            </a:r>
            <a:r>
              <a:rPr sz="2800" spc="-5" dirty="0">
                <a:latin typeface="Calibri"/>
                <a:cs typeface="Calibri"/>
              </a:rPr>
              <a:t>is 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commonality.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example, </a:t>
            </a:r>
            <a:r>
              <a:rPr sz="2800" spc="-5" dirty="0">
                <a:latin typeface="Calibri"/>
                <a:cs typeface="Calibri"/>
              </a:rPr>
              <a:t>“I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10" dirty="0">
                <a:latin typeface="Calibri"/>
                <a:cs typeface="Calibri"/>
              </a:rPr>
              <a:t>see </a:t>
            </a:r>
            <a:r>
              <a:rPr sz="2800" spc="-20" dirty="0">
                <a:latin typeface="Calibri"/>
                <a:cs typeface="Calibri"/>
              </a:rPr>
              <a:t>you are </a:t>
            </a:r>
            <a:r>
              <a:rPr sz="2800" spc="-5" dirty="0">
                <a:latin typeface="Calibri"/>
                <a:cs typeface="Calibri"/>
              </a:rPr>
              <a:t>also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great </a:t>
            </a:r>
            <a:r>
              <a:rPr sz="2800" spc="-45" dirty="0">
                <a:latin typeface="Calibri"/>
                <a:cs typeface="Calibri"/>
              </a:rPr>
              <a:t>negotiator</a:t>
            </a:r>
            <a:r>
              <a:rPr lang="en-US" sz="2800" spc="-45" dirty="0">
                <a:latin typeface="Calibri"/>
                <a:cs typeface="Calibri"/>
              </a:rPr>
              <a:t>.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We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going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enjoy </a:t>
            </a:r>
            <a:r>
              <a:rPr sz="2800" spc="-15" dirty="0">
                <a:latin typeface="Calibri"/>
                <a:cs typeface="Calibri"/>
              </a:rPr>
              <a:t>working  </a:t>
            </a:r>
            <a:r>
              <a:rPr sz="2800" spc="-50" dirty="0">
                <a:latin typeface="Calibri"/>
                <a:cs typeface="Calibri"/>
              </a:rPr>
              <a:t>together</a:t>
            </a:r>
            <a:r>
              <a:rPr sz="2800" spc="-85" dirty="0">
                <a:latin typeface="Calibri"/>
                <a:cs typeface="Calibri"/>
              </a:rPr>
              <a:t>.”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983107"/>
            <a:ext cx="8730615" cy="314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C) </a:t>
            </a:r>
            <a:r>
              <a:rPr sz="2800" spc="-10" dirty="0">
                <a:latin typeface="Calibri"/>
                <a:cs typeface="Calibri"/>
              </a:rPr>
              <a:t>Third: </a:t>
            </a:r>
            <a:r>
              <a:rPr sz="2800" dirty="0">
                <a:latin typeface="Calibri"/>
                <a:cs typeface="Calibri"/>
              </a:rPr>
              <a:t>Ask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more </a:t>
            </a:r>
            <a:r>
              <a:rPr sz="2800" spc="-15" dirty="0">
                <a:latin typeface="Calibri"/>
                <a:cs typeface="Calibri"/>
              </a:rPr>
              <a:t>information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find </a:t>
            </a:r>
            <a:r>
              <a:rPr sz="2800" spc="-5" dirty="0">
                <a:latin typeface="Calibri"/>
                <a:cs typeface="Calibri"/>
              </a:rPr>
              <a:t>out  </a:t>
            </a:r>
            <a:r>
              <a:rPr sz="2800" spc="-10" dirty="0">
                <a:latin typeface="Calibri"/>
                <a:cs typeface="Calibri"/>
              </a:rPr>
              <a:t>what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specific </a:t>
            </a:r>
            <a:r>
              <a:rPr sz="2800" spc="-10" dirty="0">
                <a:latin typeface="Calibri"/>
                <a:cs typeface="Calibri"/>
              </a:rPr>
              <a:t>commission </a:t>
            </a:r>
            <a:r>
              <a:rPr sz="2800" spc="-5" dirty="0">
                <a:latin typeface="Calibri"/>
                <a:cs typeface="Calibri"/>
              </a:rPr>
              <a:t>objection </a:t>
            </a:r>
            <a:r>
              <a:rPr sz="2800" dirty="0">
                <a:latin typeface="Calibri"/>
                <a:cs typeface="Calibri"/>
              </a:rPr>
              <a:t>is. </a:t>
            </a:r>
            <a:r>
              <a:rPr sz="2800" spc="-5" dirty="0">
                <a:latin typeface="Calibri"/>
                <a:cs typeface="Calibri"/>
              </a:rPr>
              <a:t>Find out </a:t>
            </a:r>
            <a:r>
              <a:rPr sz="2800" spc="-10" dirty="0">
                <a:latin typeface="Calibri"/>
                <a:cs typeface="Calibri"/>
              </a:rPr>
              <a:t>what they </a:t>
            </a:r>
            <a:r>
              <a:rPr sz="2800" spc="-15" dirty="0">
                <a:latin typeface="Calibri"/>
                <a:cs typeface="Calibri"/>
              </a:rPr>
              <a:t>want,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spc="-30" dirty="0">
                <a:latin typeface="Calibri"/>
                <a:cs typeface="Calibri"/>
              </a:rPr>
              <a:t>importantly, </a:t>
            </a:r>
            <a:r>
              <a:rPr sz="2800" spc="-85" dirty="0">
                <a:latin typeface="Calibri"/>
                <a:cs typeface="Calibri"/>
              </a:rPr>
              <a:t>why. </a:t>
            </a:r>
            <a:r>
              <a:rPr sz="2800" dirty="0">
                <a:latin typeface="Calibri"/>
                <a:cs typeface="Calibri"/>
              </a:rPr>
              <a:t>Guide the </a:t>
            </a:r>
            <a:r>
              <a:rPr sz="2800" spc="-20" dirty="0">
                <a:latin typeface="Calibri"/>
                <a:cs typeface="Calibri"/>
              </a:rPr>
              <a:t>conversation </a:t>
            </a:r>
            <a:r>
              <a:rPr sz="2800" spc="-10" dirty="0">
                <a:latin typeface="Calibri"/>
                <a:cs typeface="Calibri"/>
              </a:rPr>
              <a:t>gently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get to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bottom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concerns.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 dirty="0">
              <a:latin typeface="Calibri"/>
              <a:cs typeface="Calibri"/>
            </a:endParaRPr>
          </a:p>
          <a:p>
            <a:pPr marL="12700" marR="47879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For example, </a:t>
            </a:r>
            <a:r>
              <a:rPr sz="2800" dirty="0">
                <a:latin typeface="Calibri"/>
                <a:cs typeface="Calibri"/>
              </a:rPr>
              <a:t>“When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30" dirty="0">
                <a:latin typeface="Calibri"/>
                <a:cs typeface="Calibri"/>
              </a:rPr>
              <a:t>say </a:t>
            </a:r>
            <a:r>
              <a:rPr sz="2800" spc="-10" dirty="0">
                <a:latin typeface="Calibri"/>
                <a:cs typeface="Calibri"/>
              </a:rPr>
              <a:t>‘lower </a:t>
            </a:r>
            <a:r>
              <a:rPr sz="2800" spc="-35" dirty="0">
                <a:latin typeface="Calibri"/>
                <a:cs typeface="Calibri"/>
              </a:rPr>
              <a:t>commission’, </a:t>
            </a:r>
            <a:r>
              <a:rPr sz="2800" spc="-15" dirty="0">
                <a:latin typeface="Calibri"/>
                <a:cs typeface="Calibri"/>
              </a:rPr>
              <a:t>what </a:t>
            </a:r>
            <a:r>
              <a:rPr sz="2800" dirty="0">
                <a:latin typeface="Calibri"/>
                <a:cs typeface="Calibri"/>
              </a:rPr>
              <a:t>type </a:t>
            </a:r>
            <a:r>
              <a:rPr sz="2800" spc="-5" dirty="0">
                <a:latin typeface="Calibri"/>
                <a:cs typeface="Calibri"/>
              </a:rPr>
              <a:t>of reduction </a:t>
            </a:r>
            <a:r>
              <a:rPr sz="2800" spc="-15" dirty="0">
                <a:latin typeface="Calibri"/>
                <a:cs typeface="Calibri"/>
              </a:rPr>
              <a:t>are you </a:t>
            </a:r>
            <a:r>
              <a:rPr sz="2800" dirty="0">
                <a:latin typeface="Calibri"/>
                <a:cs typeface="Calibri"/>
              </a:rPr>
              <a:t>asking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for?”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885" y="1090445"/>
            <a:ext cx="869823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D) </a:t>
            </a:r>
            <a:r>
              <a:rPr sz="2800" spc="-10" dirty="0">
                <a:latin typeface="Calibri"/>
                <a:cs typeface="Calibri"/>
              </a:rPr>
              <a:t>Fourth: </a:t>
            </a:r>
            <a:r>
              <a:rPr sz="2800" spc="-5" dirty="0">
                <a:latin typeface="Calibri"/>
                <a:cs typeface="Calibri"/>
              </a:rPr>
              <a:t>Address </a:t>
            </a:r>
            <a:r>
              <a:rPr sz="2800" spc="-10" dirty="0">
                <a:latin typeface="Calibri"/>
                <a:cs typeface="Calibri"/>
              </a:rPr>
              <a:t>their </a:t>
            </a:r>
            <a:r>
              <a:rPr sz="2800" spc="-5" dirty="0">
                <a:latin typeface="Calibri"/>
                <a:cs typeface="Calibri"/>
              </a:rPr>
              <a:t>reasoning.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their </a:t>
            </a:r>
            <a:r>
              <a:rPr sz="2800" spc="-15" dirty="0">
                <a:latin typeface="Calibri"/>
                <a:cs typeface="Calibri"/>
              </a:rPr>
              <a:t>request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because they think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30" dirty="0">
                <a:latin typeface="Calibri"/>
                <a:cs typeface="Calibri"/>
              </a:rPr>
              <a:t>make </a:t>
            </a:r>
            <a:r>
              <a:rPr sz="2800" spc="-5" dirty="0">
                <a:latin typeface="Calibri"/>
                <a:cs typeface="Calibri"/>
              </a:rPr>
              <a:t>money </a:t>
            </a:r>
            <a:r>
              <a:rPr sz="2800" spc="-10" dirty="0">
                <a:latin typeface="Calibri"/>
                <a:cs typeface="Calibri"/>
              </a:rPr>
              <a:t>hand-over-fist,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prepared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educate </a:t>
            </a:r>
            <a:r>
              <a:rPr sz="2800" dirty="0">
                <a:latin typeface="Calibri"/>
                <a:cs typeface="Calibri"/>
              </a:rPr>
              <a:t>them </a:t>
            </a:r>
            <a:r>
              <a:rPr sz="2800" spc="-5" dirty="0">
                <a:latin typeface="Calibri"/>
                <a:cs typeface="Calibri"/>
              </a:rPr>
              <a:t>how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25" dirty="0">
                <a:latin typeface="Calibri"/>
                <a:cs typeface="Calibri"/>
              </a:rPr>
              <a:t>pay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30" dirty="0">
                <a:latin typeface="Calibri"/>
                <a:cs typeface="Calibri"/>
              </a:rPr>
              <a:t>brokerage,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35" dirty="0">
                <a:latin typeface="Calibri"/>
                <a:cs typeface="Calibri"/>
              </a:rPr>
              <a:t>broker </a:t>
            </a:r>
            <a:r>
              <a:rPr sz="2800" spc="-5" dirty="0">
                <a:latin typeface="Calibri"/>
                <a:cs typeface="Calibri"/>
              </a:rPr>
              <a:t>split, </a:t>
            </a:r>
            <a:r>
              <a:rPr sz="2800" dirty="0">
                <a:latin typeface="Calibri"/>
                <a:cs typeface="Calibri"/>
              </a:rPr>
              <a:t>Uncle </a:t>
            </a:r>
            <a:r>
              <a:rPr sz="2800" spc="-5" dirty="0">
                <a:latin typeface="Calibri"/>
                <a:cs typeface="Calibri"/>
              </a:rPr>
              <a:t>Sam,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20" dirty="0">
                <a:latin typeface="Calibri"/>
                <a:cs typeface="Calibri"/>
              </a:rPr>
              <a:t>marketing </a:t>
            </a:r>
            <a:r>
              <a:rPr sz="2800" spc="-15" dirty="0">
                <a:latin typeface="Calibri"/>
                <a:cs typeface="Calibri"/>
              </a:rPr>
              <a:t>expenses, </a:t>
            </a:r>
            <a:r>
              <a:rPr sz="2800" spc="-10" dirty="0">
                <a:latin typeface="Calibri"/>
                <a:cs typeface="Calibri"/>
              </a:rPr>
              <a:t>office overhead </a:t>
            </a:r>
            <a:r>
              <a:rPr sz="2800" spc="-5" dirty="0">
                <a:latin typeface="Calibri"/>
                <a:cs typeface="Calibri"/>
              </a:rPr>
              <a:t>(including </a:t>
            </a:r>
            <a:r>
              <a:rPr sz="2800" dirty="0">
                <a:latin typeface="Calibri"/>
                <a:cs typeface="Calibri"/>
              </a:rPr>
              <a:t>MLS and </a:t>
            </a:r>
            <a:r>
              <a:rPr sz="2800" spc="-15" dirty="0">
                <a:latin typeface="Calibri"/>
                <a:cs typeface="Calibri"/>
              </a:rPr>
              <a:t>Realtor® </a:t>
            </a:r>
            <a:r>
              <a:rPr sz="2800" spc="-5" dirty="0">
                <a:latin typeface="Calibri"/>
                <a:cs typeface="Calibri"/>
              </a:rPr>
              <a:t>dues),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20" dirty="0">
                <a:latin typeface="Calibri"/>
                <a:cs typeface="Calibri"/>
              </a:rPr>
              <a:t>get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35" dirty="0">
                <a:latin typeface="Calibri"/>
                <a:cs typeface="Calibri"/>
              </a:rPr>
              <a:t>keep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small slice of pie </a:t>
            </a:r>
            <a:r>
              <a:rPr sz="2800" spc="-30" dirty="0">
                <a:latin typeface="Calibri"/>
                <a:cs typeface="Calibri"/>
              </a:rPr>
              <a:t>that’s </a:t>
            </a:r>
            <a:r>
              <a:rPr sz="2800" spc="-15" dirty="0">
                <a:latin typeface="Calibri"/>
                <a:cs typeface="Calibri"/>
              </a:rPr>
              <a:t>left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feed </a:t>
            </a:r>
            <a:r>
              <a:rPr sz="2800" spc="-15" dirty="0">
                <a:latin typeface="Calibri"/>
                <a:cs typeface="Calibri"/>
              </a:rPr>
              <a:t>your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family.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133856"/>
            <a:ext cx="8534400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Some people simply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0" dirty="0">
                <a:latin typeface="Calibri"/>
                <a:cs typeface="Calibri"/>
              </a:rPr>
              <a:t>familiar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spc="-5" dirty="0">
                <a:latin typeface="Calibri"/>
                <a:cs typeface="Calibri"/>
              </a:rPr>
              <a:t>self-employment </a:t>
            </a:r>
            <a:r>
              <a:rPr sz="2800" spc="-20" dirty="0">
                <a:latin typeface="Calibri"/>
                <a:cs typeface="Calibri"/>
              </a:rPr>
              <a:t>works, </a:t>
            </a:r>
            <a:r>
              <a:rPr sz="2800" spc="-5" dirty="0">
                <a:latin typeface="Calibri"/>
                <a:cs typeface="Calibri"/>
              </a:rPr>
              <a:t>so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15" dirty="0">
                <a:latin typeface="Calibri"/>
                <a:cs typeface="Calibri"/>
              </a:rPr>
              <a:t>educate </a:t>
            </a:r>
            <a:r>
              <a:rPr sz="2800" dirty="0">
                <a:latin typeface="Calibri"/>
                <a:cs typeface="Calibri"/>
              </a:rPr>
              <a:t>them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tactfully.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8509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For example</a:t>
            </a:r>
            <a:r>
              <a:rPr sz="2800" dirty="0">
                <a:latin typeface="Calibri"/>
                <a:cs typeface="Calibri"/>
              </a:rPr>
              <a:t>: </a:t>
            </a:r>
            <a:r>
              <a:rPr sz="2800" spc="-30" dirty="0">
                <a:latin typeface="Calibri"/>
                <a:cs typeface="Calibri"/>
              </a:rPr>
              <a:t>“Before </a:t>
            </a:r>
            <a:r>
              <a:rPr sz="2800" dirty="0">
                <a:latin typeface="Calibri"/>
                <a:cs typeface="Calibri"/>
              </a:rPr>
              <a:t>I </a:t>
            </a:r>
            <a:r>
              <a:rPr sz="2800" spc="-25" dirty="0">
                <a:latin typeface="Calibri"/>
                <a:cs typeface="Calibri"/>
              </a:rPr>
              <a:t>pay </a:t>
            </a:r>
            <a:r>
              <a:rPr sz="2800" spc="-20" dirty="0">
                <a:latin typeface="Calibri"/>
                <a:cs typeface="Calibri"/>
              </a:rPr>
              <a:t>anyone, </a:t>
            </a:r>
            <a:r>
              <a:rPr sz="2800" dirty="0">
                <a:latin typeface="Calibri"/>
                <a:cs typeface="Calibri"/>
              </a:rPr>
              <a:t>I </a:t>
            </a:r>
            <a:r>
              <a:rPr sz="2800" spc="-25" dirty="0">
                <a:latin typeface="Calibri"/>
                <a:cs typeface="Calibri"/>
              </a:rPr>
              <a:t>have to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pay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Uncle </a:t>
            </a:r>
            <a:r>
              <a:rPr sz="2800" spc="-5" dirty="0">
                <a:latin typeface="Calibri"/>
                <a:cs typeface="Calibri"/>
              </a:rPr>
              <a:t>Sam.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35" dirty="0">
                <a:latin typeface="Calibri"/>
                <a:cs typeface="Calibri"/>
              </a:rPr>
              <a:t>make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expense </a:t>
            </a:r>
            <a:r>
              <a:rPr sz="2800" spc="-35" dirty="0">
                <a:latin typeface="Calibri"/>
                <a:cs typeface="Calibri"/>
              </a:rPr>
              <a:t>disappear, </a:t>
            </a:r>
            <a:r>
              <a:rPr sz="2800" dirty="0">
                <a:latin typeface="Calibri"/>
                <a:cs typeface="Calibri"/>
              </a:rPr>
              <a:t>I’ll </a:t>
            </a:r>
            <a:r>
              <a:rPr sz="2800" spc="-15" dirty="0">
                <a:latin typeface="Calibri"/>
                <a:cs typeface="Calibri"/>
              </a:rPr>
              <a:t>work </a:t>
            </a: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spc="-55" dirty="0">
                <a:latin typeface="Calibri"/>
                <a:cs typeface="Calibri"/>
              </a:rPr>
              <a:t>free.”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lang="en-US" sz="2800" spc="-25" dirty="0">
                <a:latin typeface="Calibri"/>
                <a:cs typeface="Calibri"/>
              </a:rPr>
              <a:t>W</a:t>
            </a:r>
            <a:r>
              <a:rPr sz="2800" spc="-25" dirty="0">
                <a:latin typeface="Calibri"/>
                <a:cs typeface="Calibri"/>
              </a:rPr>
              <a:t>e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know </a:t>
            </a:r>
            <a:r>
              <a:rPr sz="2800" spc="-20" dirty="0">
                <a:latin typeface="Calibri"/>
                <a:cs typeface="Calibri"/>
              </a:rPr>
              <a:t>we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20" dirty="0">
                <a:latin typeface="Calibri"/>
                <a:cs typeface="Calibri"/>
              </a:rPr>
              <a:t>avoid </a:t>
            </a:r>
            <a:r>
              <a:rPr sz="2800" spc="-15" dirty="0">
                <a:latin typeface="Calibri"/>
                <a:cs typeface="Calibri"/>
              </a:rPr>
              <a:t>paying </a:t>
            </a:r>
            <a:r>
              <a:rPr sz="2800" spc="-5" dirty="0">
                <a:latin typeface="Calibri"/>
                <a:cs typeface="Calibri"/>
              </a:rPr>
              <a:t>our </a:t>
            </a:r>
            <a:r>
              <a:rPr sz="2800" spc="-15" dirty="0">
                <a:latin typeface="Calibri"/>
                <a:cs typeface="Calibri"/>
              </a:rPr>
              <a:t>IRS</a:t>
            </a:r>
            <a:r>
              <a:rPr sz="2800" spc="-35" dirty="0">
                <a:latin typeface="Calibri"/>
                <a:cs typeface="Calibri"/>
              </a:rPr>
              <a:t> taxes)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415" y="1048102"/>
            <a:ext cx="8599170" cy="557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97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E) If their </a:t>
            </a:r>
            <a:r>
              <a:rPr sz="2800" spc="-10" dirty="0">
                <a:latin typeface="Calibri"/>
                <a:cs typeface="Calibri"/>
              </a:rPr>
              <a:t>commission objection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because they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10" dirty="0">
                <a:latin typeface="Calibri"/>
                <a:cs typeface="Calibri"/>
              </a:rPr>
              <a:t>comparing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service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bargain discount </a:t>
            </a:r>
            <a:r>
              <a:rPr sz="2800" spc="-5" dirty="0">
                <a:latin typeface="Calibri"/>
                <a:cs typeface="Calibri"/>
              </a:rPr>
              <a:t>partial-service  </a:t>
            </a:r>
            <a:r>
              <a:rPr sz="2800" spc="-10" dirty="0">
                <a:latin typeface="Calibri"/>
                <a:cs typeface="Calibri"/>
              </a:rPr>
              <a:t>companies, </a:t>
            </a:r>
            <a:r>
              <a:rPr sz="2800" spc="-15" dirty="0">
                <a:latin typeface="Calibri"/>
                <a:cs typeface="Calibri"/>
              </a:rPr>
              <a:t>you’ll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to point </a:t>
            </a:r>
            <a:r>
              <a:rPr sz="2800" spc="-10" dirty="0">
                <a:latin typeface="Calibri"/>
                <a:cs typeface="Calibri"/>
              </a:rPr>
              <a:t>out </a:t>
            </a:r>
            <a:r>
              <a:rPr sz="2800" spc="-15" dirty="0">
                <a:latin typeface="Calibri"/>
                <a:cs typeface="Calibri"/>
              </a:rPr>
              <a:t>how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services </a:t>
            </a:r>
            <a:r>
              <a:rPr sz="2800" spc="-20" dirty="0">
                <a:latin typeface="Calibri"/>
                <a:cs typeface="Calibri"/>
              </a:rPr>
              <a:t>are  </a:t>
            </a:r>
            <a:r>
              <a:rPr sz="2800" spc="-40" dirty="0">
                <a:latin typeface="Calibri"/>
                <a:cs typeface="Calibri"/>
              </a:rPr>
              <a:t>superior. </a:t>
            </a:r>
            <a:r>
              <a:rPr sz="2800" spc="-20" dirty="0">
                <a:latin typeface="Calibri"/>
                <a:cs typeface="Calibri"/>
              </a:rPr>
              <a:t>Review your </a:t>
            </a:r>
            <a:r>
              <a:rPr sz="2800" spc="-15" dirty="0">
                <a:latin typeface="Calibri"/>
                <a:cs typeface="Calibri"/>
              </a:rPr>
              <a:t>marketing </a:t>
            </a:r>
            <a:r>
              <a:rPr sz="2800" spc="-5" dirty="0">
                <a:latin typeface="Calibri"/>
                <a:cs typeface="Calibri"/>
              </a:rPr>
              <a:t>plan </a:t>
            </a:r>
            <a:r>
              <a:rPr lang="en-US" sz="2800" spc="-5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the </a:t>
            </a:r>
            <a:r>
              <a:rPr sz="2800" spc="-15" dirty="0">
                <a:latin typeface="Calibri"/>
                <a:cs typeface="Calibri"/>
              </a:rPr>
              <a:t>many </a:t>
            </a:r>
            <a:r>
              <a:rPr sz="2800" spc="-10" dirty="0">
                <a:latin typeface="Calibri"/>
                <a:cs typeface="Calibri"/>
              </a:rPr>
              <a:t>things 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will do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them, </a:t>
            </a:r>
            <a:r>
              <a:rPr sz="2800" spc="-10" dirty="0">
                <a:latin typeface="Calibri"/>
                <a:cs typeface="Calibri"/>
              </a:rPr>
              <a:t>that other </a:t>
            </a:r>
            <a:r>
              <a:rPr sz="2800" spc="-30" dirty="0">
                <a:latin typeface="Calibri"/>
                <a:cs typeface="Calibri"/>
              </a:rPr>
              <a:t>brokerages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lang="en-US" sz="2800" spc="-10" dirty="0">
                <a:latin typeface="Calibri"/>
                <a:cs typeface="Calibri"/>
              </a:rPr>
              <a:t>not, or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15" dirty="0">
                <a:latin typeface="Calibri"/>
                <a:cs typeface="Calibri"/>
              </a:rPr>
              <a:t>compare your </a:t>
            </a:r>
            <a:r>
              <a:rPr sz="2800" spc="-5" dirty="0">
                <a:latin typeface="Calibri"/>
                <a:cs typeface="Calibri"/>
              </a:rPr>
              <a:t>services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an </a:t>
            </a:r>
            <a:r>
              <a:rPr sz="2800" spc="-15" dirty="0">
                <a:latin typeface="Calibri"/>
                <a:cs typeface="Calibri"/>
              </a:rPr>
              <a:t>affluent, </a:t>
            </a:r>
            <a:r>
              <a:rPr sz="2800" spc="-10" dirty="0">
                <a:latin typeface="Calibri"/>
                <a:cs typeface="Calibri"/>
              </a:rPr>
              <a:t>upscale  department </a:t>
            </a:r>
            <a:r>
              <a:rPr sz="2800" spc="-25" dirty="0">
                <a:latin typeface="Calibri"/>
                <a:cs typeface="Calibri"/>
              </a:rPr>
              <a:t>store </a:t>
            </a:r>
            <a:r>
              <a:rPr sz="2800" spc="-10" dirty="0">
                <a:latin typeface="Calibri"/>
                <a:cs typeface="Calibri"/>
              </a:rPr>
              <a:t>that they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20" dirty="0">
                <a:latin typeface="Calibri"/>
                <a:cs typeface="Calibri"/>
              </a:rPr>
              <a:t>relate</a:t>
            </a:r>
            <a:r>
              <a:rPr sz="2800" spc="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For example, </a:t>
            </a:r>
            <a:r>
              <a:rPr sz="2800" spc="-5" dirty="0">
                <a:latin typeface="Calibri"/>
                <a:cs typeface="Calibri"/>
              </a:rPr>
              <a:t>“When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shop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10" dirty="0">
                <a:latin typeface="Calibri"/>
                <a:cs typeface="Calibri"/>
              </a:rPr>
              <a:t>Neiman-Marcus,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can  </a:t>
            </a:r>
            <a:r>
              <a:rPr sz="2800" spc="-20" dirty="0">
                <a:latin typeface="Calibri"/>
                <a:cs typeface="Calibri"/>
              </a:rPr>
              <a:t>relax </a:t>
            </a:r>
            <a:r>
              <a:rPr sz="2800" spc="-10" dirty="0">
                <a:latin typeface="Calibri"/>
                <a:cs typeface="Calibri"/>
              </a:rPr>
              <a:t>because everything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done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you,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5" dirty="0">
                <a:latin typeface="Calibri"/>
                <a:cs typeface="Calibri"/>
              </a:rPr>
              <a:t>first </a:t>
            </a:r>
            <a:r>
              <a:rPr sz="2800" spc="-5" dirty="0">
                <a:latin typeface="Calibri"/>
                <a:cs typeface="Calibri"/>
              </a:rPr>
              <a:t>class </a:t>
            </a:r>
            <a:r>
              <a:rPr sz="2800" spc="-25" dirty="0">
                <a:latin typeface="Calibri"/>
                <a:cs typeface="Calibri"/>
              </a:rPr>
              <a:t>too,  </a:t>
            </a:r>
            <a:r>
              <a:rPr sz="2800" spc="-10" dirty="0">
                <a:latin typeface="Calibri"/>
                <a:cs typeface="Calibri"/>
              </a:rPr>
              <a:t>right? They can’t </a:t>
            </a:r>
            <a:r>
              <a:rPr sz="2800" spc="-25" dirty="0">
                <a:latin typeface="Calibri"/>
                <a:cs typeface="Calibri"/>
              </a:rPr>
              <a:t>offer </a:t>
            </a:r>
            <a:r>
              <a:rPr sz="2800" spc="-5" dirty="0">
                <a:latin typeface="Calibri"/>
                <a:cs typeface="Calibri"/>
              </a:rPr>
              <a:t>all of those </a:t>
            </a:r>
            <a:r>
              <a:rPr sz="2800" spc="-10" dirty="0">
                <a:latin typeface="Calibri"/>
                <a:cs typeface="Calibri"/>
              </a:rPr>
              <a:t>wonderful </a:t>
            </a:r>
            <a:r>
              <a:rPr sz="2800" spc="-15" dirty="0">
                <a:latin typeface="Calibri"/>
                <a:cs typeface="Calibri"/>
              </a:rPr>
              <a:t>luxurious  </a:t>
            </a:r>
            <a:r>
              <a:rPr sz="2800" spc="-5" dirty="0">
                <a:latin typeface="Calibri"/>
                <a:cs typeface="Calibri"/>
              </a:rPr>
              <a:t>services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5" dirty="0">
                <a:latin typeface="Calibri"/>
                <a:cs typeface="Calibri"/>
              </a:rPr>
              <a:t>Wal-Mart </a:t>
            </a:r>
            <a:r>
              <a:rPr sz="2800" spc="-30" dirty="0">
                <a:latin typeface="Calibri"/>
                <a:cs typeface="Calibri"/>
              </a:rPr>
              <a:t>prices.” </a:t>
            </a:r>
            <a:r>
              <a:rPr sz="2800" spc="-10" dirty="0">
                <a:latin typeface="Calibri"/>
                <a:cs typeface="Calibri"/>
              </a:rPr>
              <a:t>(That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infuse </a:t>
            </a:r>
            <a:r>
              <a:rPr sz="2800" spc="-5" dirty="0">
                <a:latin typeface="Calibri"/>
                <a:cs typeface="Calibri"/>
              </a:rPr>
              <a:t>a bit </a:t>
            </a:r>
            <a:r>
              <a:rPr sz="2800" spc="-10" dirty="0">
                <a:latin typeface="Calibri"/>
                <a:cs typeface="Calibri"/>
              </a:rPr>
              <a:t>of  humor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too)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" y="1119165"/>
            <a:ext cx="8610600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F)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5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asking </a:t>
            </a:r>
            <a:r>
              <a:rPr sz="2800" spc="-30" dirty="0">
                <a:latin typeface="Calibri"/>
                <a:cs typeface="Calibri"/>
              </a:rPr>
              <a:t>to pay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lower commission because they </a:t>
            </a:r>
            <a:r>
              <a:rPr sz="2800" spc="-30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very </a:t>
            </a:r>
            <a:r>
              <a:rPr sz="2800" spc="-10" dirty="0">
                <a:latin typeface="Calibri"/>
                <a:cs typeface="Calibri"/>
              </a:rPr>
              <a:t>little </a:t>
            </a:r>
            <a:r>
              <a:rPr sz="2800" dirty="0">
                <a:latin typeface="Calibri"/>
                <a:cs typeface="Calibri"/>
              </a:rPr>
              <a:t>equity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spare, </a:t>
            </a:r>
            <a:r>
              <a:rPr sz="2800" dirty="0">
                <a:latin typeface="Calibri"/>
                <a:cs typeface="Calibri"/>
              </a:rPr>
              <a:t>or </a:t>
            </a:r>
            <a:r>
              <a:rPr sz="2800" spc="-2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on the </a:t>
            </a:r>
            <a:r>
              <a:rPr sz="2800" spc="-30" dirty="0">
                <a:latin typeface="Calibri"/>
                <a:cs typeface="Calibri"/>
              </a:rPr>
              <a:t>verge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a short </a:t>
            </a:r>
            <a:r>
              <a:rPr sz="2800" spc="-5" dirty="0">
                <a:latin typeface="Calibri"/>
                <a:cs typeface="Calibri"/>
              </a:rPr>
              <a:t>sale,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35" dirty="0">
                <a:latin typeface="Calibri"/>
                <a:cs typeface="Calibri"/>
              </a:rPr>
              <a:t>may </a:t>
            </a:r>
            <a:r>
              <a:rPr sz="2800" spc="-20" dirty="0">
                <a:latin typeface="Calibri"/>
                <a:cs typeface="Calibri"/>
              </a:rPr>
              <a:t>require </a:t>
            </a:r>
            <a:r>
              <a:rPr sz="2800" spc="-5" dirty="0">
                <a:latin typeface="Calibri"/>
                <a:cs typeface="Calibri"/>
              </a:rPr>
              <a:t>some </a:t>
            </a:r>
            <a:r>
              <a:rPr sz="2800" spc="-20" dirty="0">
                <a:latin typeface="Calibri"/>
                <a:cs typeface="Calibri"/>
              </a:rPr>
              <a:t>creative </a:t>
            </a:r>
            <a:r>
              <a:rPr sz="2800" spc="-5" dirty="0">
                <a:latin typeface="Calibri"/>
                <a:cs typeface="Calibri"/>
              </a:rPr>
              <a:t>solutions. </a:t>
            </a:r>
            <a:r>
              <a:rPr sz="2800" spc="-10" dirty="0">
                <a:latin typeface="Calibri"/>
                <a:cs typeface="Calibri"/>
              </a:rPr>
              <a:t>Address </a:t>
            </a:r>
            <a:r>
              <a:rPr sz="2800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concerns </a:t>
            </a:r>
            <a:r>
              <a:rPr sz="2800" spc="-5" dirty="0">
                <a:latin typeface="Calibri"/>
                <a:cs typeface="Calibri"/>
              </a:rPr>
              <a:t>with authentic, </a:t>
            </a:r>
            <a:r>
              <a:rPr sz="2800" spc="-15" dirty="0">
                <a:latin typeface="Calibri"/>
                <a:cs typeface="Calibri"/>
              </a:rPr>
              <a:t>sincere </a:t>
            </a:r>
            <a:r>
              <a:rPr sz="2800" spc="-5" dirty="0">
                <a:latin typeface="Calibri"/>
                <a:cs typeface="Calibri"/>
              </a:rPr>
              <a:t>resolutions.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073" y="1133856"/>
            <a:ext cx="859985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69590" algn="l"/>
              </a:tabLst>
            </a:pPr>
            <a:r>
              <a:rPr sz="2800" dirty="0">
                <a:latin typeface="Calibri"/>
                <a:cs typeface="Calibri"/>
              </a:rPr>
              <a:t>G)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15" dirty="0">
                <a:latin typeface="Calibri"/>
                <a:cs typeface="Calibri"/>
              </a:rPr>
              <a:t>again, </a:t>
            </a:r>
            <a:r>
              <a:rPr sz="2800" spc="-25" dirty="0">
                <a:latin typeface="Calibri"/>
                <a:cs typeface="Calibri"/>
              </a:rPr>
              <a:t>next </a:t>
            </a:r>
            <a:r>
              <a:rPr sz="2800" dirty="0">
                <a:latin typeface="Calibri"/>
                <a:cs typeface="Calibri"/>
              </a:rPr>
              <a:t>time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dirty="0">
                <a:latin typeface="Calibri"/>
                <a:cs typeface="Calibri"/>
              </a:rPr>
              <a:t>ask </a:t>
            </a:r>
            <a:r>
              <a:rPr sz="2800" spc="-15" dirty="0">
                <a:latin typeface="Calibri"/>
                <a:cs typeface="Calibri"/>
              </a:rPr>
              <a:t>that dreaded </a:t>
            </a:r>
            <a:r>
              <a:rPr sz="2800" spc="-10" dirty="0">
                <a:latin typeface="Calibri"/>
                <a:cs typeface="Calibri"/>
              </a:rPr>
              <a:t>commission </a:t>
            </a:r>
            <a:r>
              <a:rPr sz="2800" spc="-5" dirty="0">
                <a:latin typeface="Calibri"/>
                <a:cs typeface="Calibri"/>
              </a:rPr>
              <a:t>objection, </a:t>
            </a:r>
            <a:r>
              <a:rPr sz="2800" spc="-50" dirty="0">
                <a:latin typeface="Calibri"/>
                <a:cs typeface="Calibri"/>
              </a:rPr>
              <a:t>there’s </a:t>
            </a:r>
            <a:r>
              <a:rPr sz="2800" spc="-35" dirty="0">
                <a:latin typeface="Calibri"/>
                <a:cs typeface="Calibri"/>
              </a:rPr>
              <a:t>always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simple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styl</a:t>
            </a:r>
            <a:r>
              <a:rPr lang="en-US" sz="2800" spc="-15" dirty="0">
                <a:latin typeface="Calibri"/>
                <a:cs typeface="Calibri"/>
              </a:rPr>
              <a:t>e </a:t>
            </a:r>
            <a:r>
              <a:rPr sz="2800" spc="-15" dirty="0">
                <a:latin typeface="Calibri"/>
                <a:cs typeface="Calibri"/>
              </a:rPr>
              <a:t>approach </a:t>
            </a:r>
            <a:r>
              <a:rPr sz="2800" spc="-30" dirty="0">
                <a:latin typeface="Calibri"/>
                <a:cs typeface="Calibri"/>
              </a:rPr>
              <a:t>revered </a:t>
            </a:r>
            <a:r>
              <a:rPr sz="2800" spc="-2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seasoned </a:t>
            </a:r>
            <a:r>
              <a:rPr sz="2800" spc="-15" dirty="0">
                <a:latin typeface="Calibri"/>
                <a:cs typeface="Calibri"/>
              </a:rPr>
              <a:t>agents: </a:t>
            </a:r>
            <a:r>
              <a:rPr sz="2800" spc="-5" dirty="0">
                <a:latin typeface="Calibri"/>
                <a:cs typeface="Calibri"/>
              </a:rPr>
              <a:t>“No. </a:t>
            </a:r>
            <a:r>
              <a:rPr sz="2800" spc="-35" dirty="0">
                <a:latin typeface="Calibri"/>
                <a:cs typeface="Calibri"/>
              </a:rPr>
              <a:t>Any </a:t>
            </a:r>
            <a:r>
              <a:rPr sz="2800" spc="-5" dirty="0">
                <a:latin typeface="Calibri"/>
                <a:cs typeface="Calibri"/>
              </a:rPr>
              <a:t>other </a:t>
            </a:r>
            <a:r>
              <a:rPr sz="2800" spc="-10" dirty="0">
                <a:latin typeface="Calibri"/>
                <a:cs typeface="Calibri"/>
              </a:rPr>
              <a:t>questions?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32531"/>
            <a:ext cx="8805672" cy="591623"/>
          </a:xfrm>
          <a:prstGeom prst="rect">
            <a:avLst/>
          </a:prstGeom>
        </p:spPr>
        <p:txBody>
          <a:bodyPr vert="horz" wrap="square" lIns="0" tIns="159181" rIns="0" bIns="0" rtlCol="0">
            <a:spAutoFit/>
          </a:bodyPr>
          <a:lstStyle/>
          <a:p>
            <a:pPr marL="519113" marR="5080" indent="-407988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/>
              <a:t>II</a:t>
            </a:r>
            <a:r>
              <a:rPr sz="2800" spc="-5" dirty="0"/>
              <a:t>) “Will </a:t>
            </a:r>
            <a:r>
              <a:rPr sz="2800" spc="-20" dirty="0"/>
              <a:t>you </a:t>
            </a:r>
            <a:r>
              <a:rPr sz="2800" spc="-5" dirty="0"/>
              <a:t>cut </a:t>
            </a:r>
            <a:r>
              <a:rPr sz="2800" spc="-20" dirty="0"/>
              <a:t>your </a:t>
            </a:r>
            <a:r>
              <a:rPr sz="2800" spc="-10" dirty="0"/>
              <a:t>commissions, </a:t>
            </a:r>
            <a:r>
              <a:rPr sz="2800" spc="-5" dirty="0"/>
              <a:t>other </a:t>
            </a:r>
            <a:r>
              <a:rPr sz="2800" spc="-15" dirty="0"/>
              <a:t>agents</a:t>
            </a:r>
            <a:r>
              <a:rPr sz="2800" spc="-20" dirty="0"/>
              <a:t> </a:t>
            </a:r>
            <a:r>
              <a:rPr sz="2800" spc="5" dirty="0"/>
              <a:t>will?”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5645" y="1919825"/>
            <a:ext cx="8778355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A)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“You </a:t>
            </a:r>
            <a:r>
              <a:rPr sz="2800" spc="-45" dirty="0">
                <a:latin typeface="Calibri"/>
                <a:cs typeface="Calibri"/>
              </a:rPr>
              <a:t>know, </a:t>
            </a:r>
            <a:r>
              <a:rPr sz="2800" spc="-20" dirty="0">
                <a:latin typeface="Calibri"/>
                <a:cs typeface="Calibri"/>
              </a:rPr>
              <a:t>you’re </a:t>
            </a:r>
            <a:r>
              <a:rPr sz="2800" spc="-5" dirty="0">
                <a:latin typeface="Calibri"/>
                <a:cs typeface="Calibri"/>
              </a:rPr>
              <a:t>right, </a:t>
            </a:r>
            <a:r>
              <a:rPr sz="2800" spc="-10" dirty="0">
                <a:latin typeface="Calibri"/>
                <a:cs typeface="Calibri"/>
              </a:rPr>
              <a:t>there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some </a:t>
            </a:r>
            <a:r>
              <a:rPr sz="2800" spc="-10" dirty="0">
                <a:latin typeface="Calibri"/>
                <a:cs typeface="Calibri"/>
              </a:rPr>
              <a:t>agents out there </a:t>
            </a:r>
            <a:r>
              <a:rPr sz="2800" spc="-5" dirty="0">
                <a:latin typeface="Calibri"/>
                <a:cs typeface="Calibri"/>
              </a:rPr>
              <a:t>that </a:t>
            </a:r>
            <a:r>
              <a:rPr sz="2800" dirty="0">
                <a:latin typeface="Calibri"/>
                <a:cs typeface="Calibri"/>
              </a:rPr>
              <a:t>will and </a:t>
            </a:r>
            <a:r>
              <a:rPr sz="2800" spc="-20" dirty="0">
                <a:latin typeface="Calibri"/>
                <a:cs typeface="Calibri"/>
              </a:rPr>
              <a:t>I’m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little concerned...can </a:t>
            </a:r>
            <a:r>
              <a:rPr sz="2800" dirty="0">
                <a:latin typeface="Calibri"/>
                <a:cs typeface="Calibri"/>
              </a:rPr>
              <a:t>I </a:t>
            </a:r>
            <a:r>
              <a:rPr sz="2800" spc="-10" dirty="0">
                <a:latin typeface="Calibri"/>
                <a:cs typeface="Calibri"/>
              </a:rPr>
              <a:t>tell you </a:t>
            </a:r>
            <a:r>
              <a:rPr sz="2800" spc="-5" dirty="0">
                <a:latin typeface="Calibri"/>
                <a:cs typeface="Calibri"/>
              </a:rPr>
              <a:t>why?”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(Yes)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dirty="0">
              <a:latin typeface="Calibri"/>
              <a:cs typeface="Calibri"/>
            </a:endParaRPr>
          </a:p>
          <a:p>
            <a:pPr marL="12700" marR="1193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Because </a:t>
            </a: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my </a:t>
            </a:r>
            <a:r>
              <a:rPr sz="2800" spc="-5" dirty="0">
                <a:latin typeface="Calibri"/>
                <a:cs typeface="Calibri"/>
              </a:rPr>
              <a:t>clients </a:t>
            </a:r>
            <a:r>
              <a:rPr sz="2800" dirty="0">
                <a:latin typeface="Calibri"/>
                <a:cs typeface="Calibri"/>
              </a:rPr>
              <a:t>this is either their </a:t>
            </a:r>
            <a:r>
              <a:rPr sz="2800" spc="-10" dirty="0">
                <a:latin typeface="Calibri"/>
                <a:cs typeface="Calibri"/>
              </a:rPr>
              <a:t>most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valuable </a:t>
            </a:r>
            <a:r>
              <a:rPr sz="2800" spc="-10" dirty="0">
                <a:latin typeface="Calibri"/>
                <a:cs typeface="Calibri"/>
              </a:rPr>
              <a:t>possession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most </a:t>
            </a:r>
            <a:r>
              <a:rPr sz="2800" spc="-5" dirty="0">
                <a:latin typeface="Calibri"/>
                <a:cs typeface="Calibri"/>
              </a:rPr>
              <a:t>valuable </a:t>
            </a:r>
            <a:r>
              <a:rPr sz="2800" spc="-10" dirty="0">
                <a:latin typeface="Calibri"/>
                <a:cs typeface="Calibri"/>
              </a:rPr>
              <a:t>possessions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Calibri"/>
              <a:cs typeface="Calibri"/>
            </a:endParaRPr>
          </a:p>
          <a:p>
            <a:pPr marL="12700" marR="56134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“If </a:t>
            </a:r>
            <a:r>
              <a:rPr sz="2800" dirty="0">
                <a:latin typeface="Calibri"/>
                <a:cs typeface="Calibri"/>
              </a:rPr>
              <a:t>an </a:t>
            </a:r>
            <a:r>
              <a:rPr sz="2800" spc="-10" dirty="0">
                <a:latin typeface="Calibri"/>
                <a:cs typeface="Calibri"/>
              </a:rPr>
              <a:t>agent </a:t>
            </a:r>
            <a:r>
              <a:rPr sz="2800" dirty="0">
                <a:latin typeface="Calibri"/>
                <a:cs typeface="Calibri"/>
              </a:rPr>
              <a:t>is willing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discount </a:t>
            </a:r>
            <a:r>
              <a:rPr sz="2800" dirty="0">
                <a:latin typeface="Calibri"/>
                <a:cs typeface="Calibri"/>
              </a:rPr>
              <a:t>their </a:t>
            </a:r>
            <a:r>
              <a:rPr sz="2800" spc="-20" dirty="0">
                <a:latin typeface="Calibri"/>
                <a:cs typeface="Calibri"/>
              </a:rPr>
              <a:t>fee </a:t>
            </a:r>
            <a:r>
              <a:rPr sz="2800" dirty="0">
                <a:latin typeface="Calibri"/>
                <a:cs typeface="Calibri"/>
              </a:rPr>
              <a:t>when </a:t>
            </a:r>
            <a:r>
              <a:rPr sz="2800" spc="-10" dirty="0">
                <a:latin typeface="Calibri"/>
                <a:cs typeface="Calibri"/>
              </a:rPr>
              <a:t>negotiating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-10" dirty="0">
                <a:latin typeface="Calibri"/>
                <a:cs typeface="Calibri"/>
              </a:rPr>
              <a:t>you what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they </a:t>
            </a:r>
            <a:r>
              <a:rPr sz="2800" spc="-10" dirty="0">
                <a:latin typeface="Calibri"/>
                <a:cs typeface="Calibri"/>
              </a:rPr>
              <a:t>going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negotiating </a:t>
            </a:r>
            <a:r>
              <a:rPr sz="2800" spc="-5" dirty="0">
                <a:latin typeface="Calibri"/>
                <a:cs typeface="Calibri"/>
              </a:rPr>
              <a:t>table </a:t>
            </a:r>
            <a:r>
              <a:rPr sz="2800" dirty="0">
                <a:latin typeface="Calibri"/>
                <a:cs typeface="Calibri"/>
              </a:rPr>
              <a:t>when a lot </a:t>
            </a:r>
            <a:r>
              <a:rPr sz="2800" spc="-10" dirty="0">
                <a:latin typeface="Calibri"/>
                <a:cs typeface="Calibri"/>
              </a:rPr>
              <a:t>more </a:t>
            </a:r>
            <a:r>
              <a:rPr sz="2800" dirty="0">
                <a:latin typeface="Calibri"/>
                <a:cs typeface="Calibri"/>
              </a:rPr>
              <a:t>than 1% </a:t>
            </a:r>
            <a:r>
              <a:rPr sz="2800" spc="-10" dirty="0">
                <a:latin typeface="Calibri"/>
                <a:cs typeface="Calibri"/>
              </a:rPr>
              <a:t>could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stake?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97" y="822731"/>
            <a:ext cx="84533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013">
              <a:spcBef>
                <a:spcPts val="100"/>
              </a:spcBef>
            </a:pPr>
            <a:r>
              <a:rPr sz="3200" dirty="0"/>
              <a:t>B) </a:t>
            </a:r>
            <a:r>
              <a:rPr sz="3200" spc="-10" dirty="0"/>
              <a:t>Split </a:t>
            </a:r>
            <a:r>
              <a:rPr sz="3200" dirty="0"/>
              <a:t>the </a:t>
            </a:r>
            <a:r>
              <a:rPr sz="3200" spc="-30" dirty="0"/>
              <a:t>difference </a:t>
            </a:r>
            <a:r>
              <a:rPr sz="3200" dirty="0"/>
              <a:t>6</a:t>
            </a:r>
            <a:r>
              <a:rPr sz="3200" spc="-35" dirty="0"/>
              <a:t> </a:t>
            </a:r>
            <a:r>
              <a:rPr sz="3200" spc="-30" dirty="0"/>
              <a:t>to</a:t>
            </a:r>
            <a:r>
              <a:rPr lang="en-US" sz="3200" spc="-30" dirty="0"/>
              <a:t> </a:t>
            </a:r>
            <a:r>
              <a:rPr lang="en-US" sz="3200" dirty="0"/>
              <a:t>5.5 vs </a:t>
            </a:r>
            <a:r>
              <a:rPr lang="en-US" sz="3200" spc="-40" dirty="0"/>
              <a:t>to</a:t>
            </a:r>
            <a:r>
              <a:rPr lang="en-US" sz="3200" spc="-90" dirty="0"/>
              <a:t> </a:t>
            </a:r>
            <a:r>
              <a:rPr lang="en-US" sz="3200" dirty="0"/>
              <a:t>5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90869"/>
              </p:ext>
            </p:extLst>
          </p:nvPr>
        </p:nvGraphicFramePr>
        <p:xfrm>
          <a:off x="816991" y="4205318"/>
          <a:ext cx="7687944" cy="1582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0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transactions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6%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$420,000 x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.5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$210,000</a:t>
                      </a:r>
                    </a:p>
                  </a:txBody>
                  <a:tcPr marL="0" marR="0" marT="1714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6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transactions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5.75%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$402,500 x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.5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$201,250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104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transactions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5.5%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$385,000 x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.5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$192,500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$35,000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14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transactions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5.25%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$367,000 x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.5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$183,750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160">
                <a:tc>
                  <a:txBody>
                    <a:bodyPr/>
                    <a:lstStyle/>
                    <a:p>
                      <a:pPr marL="31750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20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transactions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-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2100"/>
                        </a:lnSpc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$350,000 x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.5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$175,000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ts val="2100"/>
                        </a:lnSpc>
                      </a:pPr>
                      <a:r>
                        <a:rPr sz="20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2690" y="2905459"/>
            <a:ext cx="1049781" cy="836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50124" y="2954157"/>
            <a:ext cx="918844" cy="606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000" spc="-5" dirty="0">
                <a:latin typeface="Calibri"/>
                <a:cs typeface="Calibri"/>
              </a:rPr>
              <a:t>6%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Calibri"/>
                <a:cs typeface="Calibri"/>
              </a:rPr>
              <a:t>Commission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Rate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latin typeface="Calibri"/>
                <a:cs typeface="Calibri"/>
              </a:rPr>
              <a:t>$21,000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4308" y="1964227"/>
            <a:ext cx="1562923" cy="941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51282" y="2278893"/>
            <a:ext cx="13814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$350,000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lang="en-US" sz="1600" spc="-5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ouse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31849" y="2894736"/>
            <a:ext cx="1133094" cy="864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31135" y="2954157"/>
            <a:ext cx="918844" cy="606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25"/>
              </a:spcBef>
            </a:pPr>
            <a:r>
              <a:rPr sz="1000" spc="-5" dirty="0">
                <a:latin typeface="Calibri"/>
                <a:cs typeface="Calibri"/>
              </a:rPr>
              <a:t>5.75%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Calibri"/>
                <a:cs typeface="Calibri"/>
              </a:rPr>
              <a:t>Commission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Rate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latin typeface="Calibri"/>
                <a:cs typeface="Calibri"/>
              </a:rPr>
              <a:t>$20,125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64943" y="2905582"/>
            <a:ext cx="1131582" cy="864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87978" y="2957044"/>
            <a:ext cx="918844" cy="606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000" spc="-5" dirty="0">
                <a:latin typeface="Calibri"/>
                <a:cs typeface="Calibri"/>
              </a:rPr>
              <a:t>5.5%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Calibri"/>
                <a:cs typeface="Calibri"/>
              </a:rPr>
              <a:t>Commission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Rate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latin typeface="Calibri"/>
                <a:cs typeface="Calibri"/>
              </a:rPr>
              <a:t>$19,250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71740" y="2953913"/>
            <a:ext cx="1049439" cy="836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64821" y="2954157"/>
            <a:ext cx="918844" cy="606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000" spc="-5" dirty="0">
                <a:latin typeface="Calibri"/>
                <a:cs typeface="Calibri"/>
              </a:rPr>
              <a:t>5%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Calibri"/>
                <a:cs typeface="Calibri"/>
              </a:rPr>
              <a:t>Commission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Rate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latin typeface="Calibri"/>
                <a:cs typeface="Calibri"/>
              </a:rPr>
              <a:t>$17,500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40158" y="2925138"/>
            <a:ext cx="1131582" cy="8648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46527" y="2954280"/>
            <a:ext cx="918844" cy="606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25"/>
              </a:spcBef>
            </a:pPr>
            <a:r>
              <a:rPr sz="1000" spc="-5" dirty="0">
                <a:latin typeface="Calibri"/>
                <a:cs typeface="Calibri"/>
              </a:rPr>
              <a:t>5.25%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spc="-10" dirty="0">
                <a:latin typeface="Calibri"/>
                <a:cs typeface="Calibri"/>
              </a:rPr>
              <a:t>Commission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Rate</a:t>
            </a:r>
            <a:endParaRPr sz="1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00" spc="-5" dirty="0">
                <a:latin typeface="Calibri"/>
                <a:cs typeface="Calibri"/>
              </a:rPr>
              <a:t>$18,375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792" y="1133856"/>
            <a:ext cx="8437880" cy="39042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latin typeface="Calibri"/>
                <a:cs typeface="Calibri"/>
              </a:rPr>
              <a:t>Or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85725">
              <a:lnSpc>
                <a:spcPct val="100000"/>
              </a:lnSpc>
            </a:pPr>
            <a:r>
              <a:rPr sz="2800" i="1" spc="-5" dirty="0">
                <a:latin typeface="Calibri"/>
                <a:cs typeface="Calibri"/>
              </a:rPr>
              <a:t>“If </a:t>
            </a:r>
            <a:r>
              <a:rPr sz="2800" i="1" dirty="0">
                <a:latin typeface="Calibri"/>
                <a:cs typeface="Calibri"/>
              </a:rPr>
              <a:t>the </a:t>
            </a:r>
            <a:r>
              <a:rPr sz="2800" i="1" spc="-5" dirty="0">
                <a:latin typeface="Calibri"/>
                <a:cs typeface="Calibri"/>
              </a:rPr>
              <a:t>other </a:t>
            </a:r>
            <a:r>
              <a:rPr sz="2800" i="1" spc="-10" dirty="0">
                <a:latin typeface="Calibri"/>
                <a:cs typeface="Calibri"/>
              </a:rPr>
              <a:t>agent can’t defend </a:t>
            </a:r>
            <a:r>
              <a:rPr sz="2800" i="1" dirty="0">
                <a:latin typeface="Calibri"/>
                <a:cs typeface="Calibri"/>
              </a:rPr>
              <a:t>the </a:t>
            </a:r>
            <a:r>
              <a:rPr sz="2800" i="1" spc="-5" dirty="0">
                <a:latin typeface="Calibri"/>
                <a:cs typeface="Calibri"/>
              </a:rPr>
              <a:t>money </a:t>
            </a:r>
            <a:r>
              <a:rPr sz="2800" i="1" spc="-10" dirty="0">
                <a:latin typeface="Calibri"/>
                <a:cs typeface="Calibri"/>
              </a:rPr>
              <a:t>he/she </a:t>
            </a:r>
            <a:r>
              <a:rPr sz="2800" i="1" spc="-5" dirty="0">
                <a:latin typeface="Calibri"/>
                <a:cs typeface="Calibri"/>
              </a:rPr>
              <a:t>gets paid </a:t>
            </a:r>
            <a:r>
              <a:rPr sz="2800" i="1" spc="-25" dirty="0">
                <a:latin typeface="Calibri"/>
                <a:cs typeface="Calibri"/>
              </a:rPr>
              <a:t>to </a:t>
            </a:r>
            <a:r>
              <a:rPr sz="2800" i="1" dirty="0">
                <a:latin typeface="Calibri"/>
                <a:cs typeface="Calibri"/>
              </a:rPr>
              <a:t>earn a </a:t>
            </a:r>
            <a:r>
              <a:rPr lang="en-US" sz="2800" i="1" spc="-5" dirty="0">
                <a:latin typeface="Calibri"/>
                <a:cs typeface="Calibri"/>
              </a:rPr>
              <a:t>living,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how </a:t>
            </a:r>
            <a:r>
              <a:rPr sz="2800" i="1" spc="-5" dirty="0">
                <a:latin typeface="Calibri"/>
                <a:cs typeface="Calibri"/>
              </a:rPr>
              <a:t>do you </a:t>
            </a:r>
            <a:r>
              <a:rPr sz="2800" i="1" dirty="0">
                <a:latin typeface="Calibri"/>
                <a:cs typeface="Calibri"/>
              </a:rPr>
              <a:t>think</a:t>
            </a:r>
            <a:r>
              <a:rPr lang="en-US"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he/she</a:t>
            </a:r>
            <a:r>
              <a:rPr lang="en-US"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will </a:t>
            </a:r>
            <a:r>
              <a:rPr sz="2800" i="1" spc="-10" dirty="0">
                <a:latin typeface="Calibri"/>
                <a:cs typeface="Calibri"/>
              </a:rPr>
              <a:t>protect </a:t>
            </a:r>
            <a:r>
              <a:rPr sz="2800" i="1" spc="-5" dirty="0">
                <a:latin typeface="Calibri"/>
                <a:cs typeface="Calibri"/>
              </a:rPr>
              <a:t>your </a:t>
            </a:r>
            <a:r>
              <a:rPr sz="2800" i="1" spc="-10" dirty="0">
                <a:latin typeface="Calibri"/>
                <a:cs typeface="Calibri"/>
              </a:rPr>
              <a:t>money </a:t>
            </a:r>
            <a:r>
              <a:rPr sz="2800" i="1" dirty="0">
                <a:latin typeface="Calibri"/>
                <a:cs typeface="Calibri"/>
              </a:rPr>
              <a:t>when </a:t>
            </a:r>
            <a:r>
              <a:rPr sz="2800" i="1" spc="-10" dirty="0">
                <a:latin typeface="Calibri"/>
                <a:cs typeface="Calibri"/>
              </a:rPr>
              <a:t>they </a:t>
            </a:r>
            <a:r>
              <a:rPr sz="2800" i="1" spc="-5" dirty="0">
                <a:latin typeface="Calibri"/>
                <a:cs typeface="Calibri"/>
              </a:rPr>
              <a:t>are negotiating on your</a:t>
            </a:r>
            <a:r>
              <a:rPr sz="2800" i="1" dirty="0">
                <a:latin typeface="Calibri"/>
                <a:cs typeface="Calibri"/>
              </a:rPr>
              <a:t> behalf?”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(The </a:t>
            </a:r>
            <a:r>
              <a:rPr sz="2800" spc="-10" dirty="0">
                <a:latin typeface="Calibri"/>
                <a:cs typeface="Calibri"/>
              </a:rPr>
              <a:t>more conviction you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less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get  </a:t>
            </a:r>
            <a:r>
              <a:rPr sz="2800" spc="-5" dirty="0">
                <a:latin typeface="Calibri"/>
                <a:cs typeface="Calibri"/>
              </a:rPr>
              <a:t>objections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dirty="0">
                <a:latin typeface="Calibri"/>
                <a:cs typeface="Calibri"/>
              </a:rPr>
              <a:t>this - If </a:t>
            </a:r>
            <a:r>
              <a:rPr sz="2800" spc="-15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sound </a:t>
            </a:r>
            <a:r>
              <a:rPr sz="2800" spc="-15" dirty="0">
                <a:latin typeface="Calibri"/>
                <a:cs typeface="Calibri"/>
              </a:rPr>
              <a:t>hesitant; your </a:t>
            </a:r>
            <a:r>
              <a:rPr sz="2800" spc="-10" dirty="0">
                <a:latin typeface="Calibri"/>
                <a:cs typeface="Calibri"/>
              </a:rPr>
              <a:t>prospect </a:t>
            </a:r>
            <a:r>
              <a:rPr sz="2800" spc="-5" dirty="0">
                <a:latin typeface="Calibri"/>
                <a:cs typeface="Calibri"/>
              </a:rPr>
              <a:t>will begin </a:t>
            </a:r>
            <a:r>
              <a:rPr sz="2800" dirty="0">
                <a:latin typeface="Calibri"/>
                <a:cs typeface="Calibri"/>
              </a:rPr>
              <a:t>looking </a:t>
            </a:r>
            <a:r>
              <a:rPr sz="2800" spc="-30" dirty="0">
                <a:latin typeface="Calibri"/>
                <a:cs typeface="Calibri"/>
              </a:rPr>
              <a:t>for ways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debate </a:t>
            </a:r>
            <a:r>
              <a:rPr sz="2800" spc="-10" dirty="0">
                <a:latin typeface="Calibri"/>
                <a:cs typeface="Calibri"/>
              </a:rPr>
              <a:t>your commission)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719" y="1089659"/>
            <a:ext cx="8798561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7900" algn="l"/>
                <a:tab pos="2580640" algn="l"/>
              </a:tabLst>
            </a:pPr>
            <a:r>
              <a:rPr sz="2800" dirty="0">
                <a:latin typeface="Calibri"/>
                <a:cs typeface="Calibri"/>
              </a:rPr>
              <a:t>B) </a:t>
            </a:r>
            <a:r>
              <a:rPr sz="2800" spc="-5" dirty="0">
                <a:latin typeface="Calibri"/>
                <a:cs typeface="Calibri"/>
              </a:rPr>
              <a:t>“If </a:t>
            </a:r>
            <a:r>
              <a:rPr sz="2800" spc="-15" dirty="0">
                <a:latin typeface="Calibri"/>
                <a:cs typeface="Calibri"/>
              </a:rPr>
              <a:t>they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10" dirty="0">
                <a:latin typeface="Calibri"/>
                <a:cs typeface="Calibri"/>
              </a:rPr>
              <a:t>reduce </a:t>
            </a:r>
            <a:r>
              <a:rPr sz="2800" dirty="0">
                <a:latin typeface="Calibri"/>
                <a:cs typeface="Calibri"/>
              </a:rPr>
              <a:t>their </a:t>
            </a:r>
            <a:r>
              <a:rPr sz="2800" spc="-5" dirty="0">
                <a:latin typeface="Calibri"/>
                <a:cs typeface="Calibri"/>
              </a:rPr>
              <a:t>price </a:t>
            </a:r>
            <a:r>
              <a:rPr sz="2800" spc="-20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listing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table, what </a:t>
            </a:r>
            <a:r>
              <a:rPr sz="2800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they </a:t>
            </a:r>
            <a:r>
              <a:rPr sz="2800" spc="-5" dirty="0">
                <a:latin typeface="Calibri"/>
                <a:cs typeface="Calibri"/>
              </a:rPr>
              <a:t>do </a:t>
            </a:r>
            <a:r>
              <a:rPr sz="2800" spc="-25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negotiating table? </a:t>
            </a:r>
            <a:r>
              <a:rPr lang="en-US" sz="2800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will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5" dirty="0">
                <a:latin typeface="Calibri"/>
                <a:cs typeface="Calibri"/>
              </a:rPr>
              <a:t>tough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professional </a:t>
            </a:r>
            <a:r>
              <a:rPr sz="2800" spc="-5" dirty="0">
                <a:latin typeface="Calibri"/>
                <a:cs typeface="Calibri"/>
              </a:rPr>
              <a:t>on both </a:t>
            </a:r>
            <a:r>
              <a:rPr sz="2800" spc="-45" dirty="0">
                <a:latin typeface="Calibri"/>
                <a:cs typeface="Calibri"/>
              </a:rPr>
              <a:t>my fee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price, particularly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at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he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negotiating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table.”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983945"/>
            <a:ext cx="860107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788660" algn="l"/>
              </a:tabLst>
            </a:pPr>
            <a:r>
              <a:rPr sz="2800" spc="-5" dirty="0">
                <a:latin typeface="Calibri"/>
                <a:cs typeface="Calibri"/>
              </a:rPr>
              <a:t>C) “Commissions </a:t>
            </a:r>
            <a:r>
              <a:rPr sz="2800" spc="-10" dirty="0">
                <a:latin typeface="Calibri"/>
                <a:cs typeface="Calibri"/>
              </a:rPr>
              <a:t>aren’t </a:t>
            </a:r>
            <a:r>
              <a:rPr sz="2800" spc="5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negotiable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agents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sell homes </a:t>
            </a:r>
            <a:r>
              <a:rPr sz="2800" spc="-55" dirty="0">
                <a:latin typeface="Calibri"/>
                <a:cs typeface="Calibri"/>
              </a:rPr>
              <a:t>daily. </a:t>
            </a:r>
            <a:r>
              <a:rPr sz="2800" spc="-15" dirty="0">
                <a:latin typeface="Calibri"/>
                <a:cs typeface="Calibri"/>
              </a:rPr>
              <a:t>They </a:t>
            </a:r>
            <a:r>
              <a:rPr sz="2800" spc="-2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only </a:t>
            </a:r>
            <a:r>
              <a:rPr sz="2800" spc="-10" dirty="0">
                <a:latin typeface="Calibri"/>
                <a:cs typeface="Calibri"/>
              </a:rPr>
              <a:t>negotiable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-30" dirty="0">
                <a:latin typeface="Calibri"/>
                <a:cs typeface="Calibri"/>
              </a:rPr>
              <a:t>realtors </a:t>
            </a:r>
            <a:r>
              <a:rPr sz="2800" dirty="0">
                <a:latin typeface="Calibri"/>
                <a:cs typeface="Calibri"/>
              </a:rPr>
              <a:t>who </a:t>
            </a:r>
            <a:r>
              <a:rPr sz="2800" spc="-5" dirty="0">
                <a:latin typeface="Calibri"/>
                <a:cs typeface="Calibri"/>
              </a:rPr>
              <a:t>don’t </a:t>
            </a:r>
            <a:r>
              <a:rPr sz="2800" spc="-15" dirty="0">
                <a:latin typeface="Calibri"/>
                <a:cs typeface="Calibri"/>
              </a:rPr>
              <a:t>believe </a:t>
            </a:r>
            <a:r>
              <a:rPr sz="2800" dirty="0">
                <a:latin typeface="Calibri"/>
                <a:cs typeface="Calibri"/>
              </a:rPr>
              <a:t>in the services </a:t>
            </a:r>
            <a:r>
              <a:rPr sz="2800" spc="-15" dirty="0">
                <a:latin typeface="Calibri"/>
                <a:cs typeface="Calibri"/>
              </a:rPr>
              <a:t>that </a:t>
            </a:r>
            <a:r>
              <a:rPr sz="2800" spc="-10" dirty="0">
                <a:latin typeface="Calibri"/>
                <a:cs typeface="Calibri"/>
              </a:rPr>
              <a:t>they  </a:t>
            </a:r>
            <a:r>
              <a:rPr sz="2800" spc="-150" dirty="0">
                <a:latin typeface="Calibri"/>
                <a:cs typeface="Calibri"/>
              </a:rPr>
              <a:t>offer.”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026" y="1133856"/>
            <a:ext cx="8715947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12035" algn="l"/>
                <a:tab pos="3596640" algn="l"/>
              </a:tabLst>
            </a:pPr>
            <a:r>
              <a:rPr sz="2800" spc="-5" dirty="0">
                <a:latin typeface="Calibri"/>
                <a:cs typeface="Calibri"/>
              </a:rPr>
              <a:t>D)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i="1" spc="-75" dirty="0">
                <a:latin typeface="Calibri"/>
                <a:cs typeface="Calibri"/>
              </a:rPr>
              <a:t>“No.”</a:t>
            </a:r>
            <a:r>
              <a:rPr lang="en-US" sz="2800" i="1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(then </a:t>
            </a:r>
            <a:r>
              <a:rPr sz="2800" spc="-50" dirty="0">
                <a:latin typeface="Calibri"/>
                <a:cs typeface="Calibri"/>
              </a:rPr>
              <a:t>stay </a:t>
            </a:r>
            <a:r>
              <a:rPr sz="2800" spc="-15" dirty="0">
                <a:latin typeface="Calibri"/>
                <a:cs typeface="Calibri"/>
              </a:rPr>
              <a:t>quiet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let </a:t>
            </a:r>
            <a:r>
              <a:rPr sz="2800" spc="-5" dirty="0">
                <a:latin typeface="Calibri"/>
                <a:cs typeface="Calibri"/>
              </a:rPr>
              <a:t>silence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heavy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lifting)</a:t>
            </a:r>
            <a:endParaRPr lang="en-US"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12035" algn="l"/>
                <a:tab pos="359664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12035" algn="l"/>
                <a:tab pos="359664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BF4FB0-6945-3E76-2122-8A837FCDE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96" y="2131451"/>
            <a:ext cx="7840169" cy="371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133856"/>
            <a:ext cx="8440293" cy="183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963" marR="5080" indent="-449263">
              <a:lnSpc>
                <a:spcPct val="100000"/>
              </a:lnSpc>
              <a:spcBef>
                <a:spcPts val="100"/>
              </a:spcBef>
              <a:tabLst>
                <a:tab pos="2992120" algn="l"/>
                <a:tab pos="4039235" algn="l"/>
              </a:tabLst>
            </a:pPr>
            <a:r>
              <a:rPr sz="2800" spc="-5" dirty="0">
                <a:latin typeface="Calibri"/>
                <a:cs typeface="Calibri"/>
              </a:rPr>
              <a:t>F) </a:t>
            </a:r>
            <a:r>
              <a:rPr sz="2800" spc="-70" dirty="0">
                <a:latin typeface="Calibri"/>
                <a:cs typeface="Calibri"/>
              </a:rPr>
              <a:t>“I’m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sorry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85" dirty="0">
                <a:latin typeface="Calibri"/>
                <a:cs typeface="Calibri"/>
              </a:rPr>
              <a:t>I’m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 </a:t>
            </a:r>
            <a:r>
              <a:rPr sz="2800" spc="-10" dirty="0">
                <a:latin typeface="Calibri"/>
                <a:cs typeface="Calibri"/>
              </a:rPr>
              <a:t>permitted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reduce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amount.”</a:t>
            </a:r>
            <a:endParaRPr lang="en-US" sz="2800" spc="-55" dirty="0">
              <a:latin typeface="Calibri"/>
              <a:cs typeface="Calibri"/>
            </a:endParaRPr>
          </a:p>
          <a:p>
            <a:pPr marL="461963" marR="5080" indent="-449263">
              <a:lnSpc>
                <a:spcPct val="100000"/>
              </a:lnSpc>
              <a:spcBef>
                <a:spcPts val="100"/>
              </a:spcBef>
              <a:tabLst>
                <a:tab pos="2992120" algn="l"/>
                <a:tab pos="4039235" algn="l"/>
              </a:tabLst>
            </a:pPr>
            <a:endParaRPr lang="en-US" sz="2800" i="1" spc="-55" dirty="0">
              <a:latin typeface="Calibri"/>
              <a:cs typeface="Calibri"/>
            </a:endParaRPr>
          </a:p>
          <a:p>
            <a:pPr marL="461963" marR="5080" indent="-449263">
              <a:spcBef>
                <a:spcPts val="100"/>
              </a:spcBef>
              <a:tabLst>
                <a:tab pos="2992120" algn="l"/>
                <a:tab pos="4039235" algn="l"/>
              </a:tabLst>
            </a:pPr>
            <a:r>
              <a:rPr lang="en-US" sz="2800" i="0" kern="0" dirty="0"/>
              <a:t>G) </a:t>
            </a:r>
            <a:r>
              <a:rPr lang="en-US" sz="2800" kern="0" spc="-5" dirty="0"/>
              <a:t>“My </a:t>
            </a:r>
            <a:r>
              <a:rPr lang="en-US" sz="2800" kern="0" spc="-10" dirty="0"/>
              <a:t>commission </a:t>
            </a:r>
            <a:r>
              <a:rPr lang="en-US" sz="2800" kern="0" dirty="0"/>
              <a:t>is </a:t>
            </a:r>
            <a:r>
              <a:rPr lang="en-US" sz="2800" kern="0" spc="-5" dirty="0"/>
              <a:t>not </a:t>
            </a:r>
            <a:r>
              <a:rPr lang="en-US" sz="2800" kern="0" spc="-35" dirty="0"/>
              <a:t>negotiable.”</a:t>
            </a:r>
          </a:p>
          <a:p>
            <a:pPr marL="461963" marR="5080" indent="-449263">
              <a:lnSpc>
                <a:spcPct val="100000"/>
              </a:lnSpc>
              <a:spcBef>
                <a:spcPts val="100"/>
              </a:spcBef>
              <a:tabLst>
                <a:tab pos="2992120" algn="l"/>
                <a:tab pos="403923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001013"/>
            <a:ext cx="8686800" cy="30540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tabLst>
                <a:tab pos="424180" algn="l"/>
              </a:tabLst>
            </a:pPr>
            <a:r>
              <a:rPr lang="en-US" sz="2800" spc="-20" dirty="0">
                <a:latin typeface="Calibri"/>
                <a:cs typeface="Calibri"/>
              </a:rPr>
              <a:t>H) </a:t>
            </a:r>
            <a:r>
              <a:rPr sz="2800" spc="-20" dirty="0">
                <a:latin typeface="Calibri"/>
                <a:cs typeface="Calibri"/>
              </a:rPr>
              <a:t>“No, </a:t>
            </a:r>
            <a:r>
              <a:rPr sz="2800" spc="-7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see </a:t>
            </a:r>
            <a:r>
              <a:rPr sz="2800" spc="-5" dirty="0">
                <a:latin typeface="Calibri"/>
                <a:cs typeface="Calibri"/>
              </a:rPr>
              <a:t>I don’t know </a:t>
            </a: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discount </a:t>
            </a:r>
            <a:r>
              <a:rPr sz="2800" spc="-5" dirty="0">
                <a:latin typeface="Calibri"/>
                <a:cs typeface="Calibri"/>
              </a:rPr>
              <a:t>what I </a:t>
            </a:r>
            <a:r>
              <a:rPr sz="2800" dirty="0">
                <a:latin typeface="Calibri"/>
                <a:cs typeface="Calibri"/>
              </a:rPr>
              <a:t>do </a:t>
            </a:r>
            <a:r>
              <a:rPr sz="2800" spc="-10" dirty="0">
                <a:latin typeface="Calibri"/>
                <a:cs typeface="Calibri"/>
              </a:rPr>
              <a:t>or  </a:t>
            </a:r>
            <a:r>
              <a:rPr sz="2800" spc="-5" dirty="0">
                <a:latin typeface="Calibri"/>
                <a:cs typeface="Calibri"/>
              </a:rPr>
              <a:t>the services I </a:t>
            </a:r>
            <a:r>
              <a:rPr sz="2800" spc="-10" dirty="0">
                <a:latin typeface="Calibri"/>
                <a:cs typeface="Calibri"/>
              </a:rPr>
              <a:t>provide. </a:t>
            </a:r>
            <a:r>
              <a:rPr lang="en-US" sz="2800" spc="-55" dirty="0">
                <a:latin typeface="Calibri"/>
                <a:cs typeface="Calibri"/>
              </a:rPr>
              <a:t>What would you like me to eliminate?</a:t>
            </a:r>
            <a:endParaRPr lang="en-US"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tabLst>
                <a:tab pos="424180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tabLst>
                <a:tab pos="424180" algn="l"/>
              </a:tabLst>
            </a:pPr>
            <a:r>
              <a:rPr lang="en-US" sz="2800" spc="-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) </a:t>
            </a:r>
            <a:r>
              <a:rPr sz="2800" spc="-10" dirty="0">
                <a:latin typeface="Calibri"/>
                <a:cs typeface="Calibri"/>
              </a:rPr>
              <a:t>“Let </a:t>
            </a:r>
            <a:r>
              <a:rPr sz="2800" spc="-5" dirty="0">
                <a:latin typeface="Calibri"/>
                <a:cs typeface="Calibri"/>
              </a:rPr>
              <a:t>me ask you, have you ever purchased an </a:t>
            </a:r>
            <a:r>
              <a:rPr sz="2800" spc="-10" dirty="0">
                <a:latin typeface="Calibri"/>
                <a:cs typeface="Calibri"/>
              </a:rPr>
              <a:t>item </a:t>
            </a:r>
            <a:r>
              <a:rPr sz="2800" spc="-5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past </a:t>
            </a:r>
            <a:r>
              <a:rPr sz="2800" spc="-5" dirty="0">
                <a:latin typeface="Calibri"/>
                <a:cs typeface="Calibri"/>
              </a:rPr>
              <a:t>based </a:t>
            </a:r>
            <a:r>
              <a:rPr sz="2800" spc="-10" dirty="0">
                <a:latin typeface="Calibri"/>
                <a:cs typeface="Calibri"/>
              </a:rPr>
              <a:t>primarily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price and later </a:t>
            </a:r>
            <a:r>
              <a:rPr sz="2800" spc="-15" dirty="0">
                <a:latin typeface="Calibri"/>
                <a:cs typeface="Calibri"/>
              </a:rPr>
              <a:t>found </a:t>
            </a:r>
            <a:r>
              <a:rPr sz="2800" spc="-5" dirty="0">
                <a:latin typeface="Calibri"/>
                <a:cs typeface="Calibri"/>
              </a:rPr>
              <a:t>out the value </a:t>
            </a:r>
            <a:r>
              <a:rPr sz="2800" spc="-10" dirty="0">
                <a:latin typeface="Calibri"/>
                <a:cs typeface="Calibri"/>
              </a:rPr>
              <a:t>and quality </a:t>
            </a:r>
            <a:r>
              <a:rPr sz="2800" spc="-5" dirty="0">
                <a:latin typeface="Calibri"/>
                <a:cs typeface="Calibri"/>
              </a:rPr>
              <a:t>was not </a:t>
            </a:r>
            <a:r>
              <a:rPr sz="2800" spc="-10" dirty="0">
                <a:latin typeface="Calibri"/>
                <a:cs typeface="Calibri"/>
              </a:rPr>
              <a:t>nearly </a:t>
            </a:r>
            <a:r>
              <a:rPr sz="2800" spc="-5" dirty="0">
                <a:latin typeface="Calibri"/>
                <a:cs typeface="Calibri"/>
              </a:rPr>
              <a:t>as good </a:t>
            </a:r>
            <a:r>
              <a:rPr sz="2800" spc="-1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you </a:t>
            </a:r>
            <a:r>
              <a:rPr sz="2800" dirty="0">
                <a:latin typeface="Calibri"/>
                <a:cs typeface="Calibri"/>
              </a:rPr>
              <a:t>thought?” </a:t>
            </a:r>
            <a:r>
              <a:rPr sz="2800" spc="-10" dirty="0">
                <a:latin typeface="Calibri"/>
                <a:cs typeface="Calibri"/>
              </a:rPr>
              <a:t>(wait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response)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089659"/>
            <a:ext cx="8798562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800" spc="-5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) “I </a:t>
            </a:r>
            <a:r>
              <a:rPr sz="2800" spc="-15" dirty="0">
                <a:latin typeface="Calibri"/>
                <a:cs typeface="Calibri"/>
              </a:rPr>
              <a:t>work </a:t>
            </a:r>
            <a:r>
              <a:rPr lang="en-US" sz="2800" dirty="0">
                <a:latin typeface="Calibri"/>
                <a:cs typeface="Calibri"/>
              </a:rPr>
              <a:t>unlimited hours, sometimes 12-16 </a:t>
            </a:r>
            <a:r>
              <a:rPr sz="2800" spc="-20" dirty="0">
                <a:latin typeface="Calibri"/>
                <a:cs typeface="Calibri"/>
              </a:rPr>
              <a:t>hours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day </a:t>
            </a:r>
            <a:r>
              <a:rPr sz="2800" spc="-35" dirty="0">
                <a:latin typeface="Calibri"/>
                <a:cs typeface="Calibri"/>
              </a:rPr>
              <a:t>for </a:t>
            </a:r>
            <a:r>
              <a:rPr sz="2800" spc="-40" dirty="0">
                <a:latin typeface="Calibri"/>
                <a:cs typeface="Calibri"/>
              </a:rPr>
              <a:t>my  </a:t>
            </a:r>
            <a:r>
              <a:rPr sz="2800" spc="-10" dirty="0">
                <a:latin typeface="Calibri"/>
                <a:cs typeface="Calibri"/>
              </a:rPr>
              <a:t>clients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find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right </a:t>
            </a:r>
            <a:r>
              <a:rPr sz="2800" spc="-25" dirty="0">
                <a:latin typeface="Calibri"/>
                <a:cs typeface="Calibri"/>
              </a:rPr>
              <a:t>buyers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negotiate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best </a:t>
            </a:r>
            <a:r>
              <a:rPr sz="2800" spc="-5" dirty="0">
                <a:latin typeface="Calibri"/>
                <a:cs typeface="Calibri"/>
              </a:rPr>
              <a:t>deal </a:t>
            </a:r>
            <a:r>
              <a:rPr sz="2800" spc="-35" dirty="0">
                <a:latin typeface="Calibri"/>
                <a:cs typeface="Calibri"/>
              </a:rPr>
              <a:t>for </a:t>
            </a:r>
            <a:r>
              <a:rPr sz="2800" spc="-40" dirty="0">
                <a:latin typeface="Calibri"/>
                <a:cs typeface="Calibri"/>
              </a:rPr>
              <a:t>my </a:t>
            </a:r>
            <a:r>
              <a:rPr sz="2800" spc="-10" dirty="0">
                <a:latin typeface="Calibri"/>
                <a:cs typeface="Calibri"/>
              </a:rPr>
              <a:t>clients. </a:t>
            </a:r>
            <a:r>
              <a:rPr sz="2800" spc="-5" dirty="0">
                <a:latin typeface="Calibri"/>
                <a:cs typeface="Calibri"/>
              </a:rPr>
              <a:t>I don't </a:t>
            </a:r>
            <a:r>
              <a:rPr sz="2800" spc="-15" dirty="0">
                <a:latin typeface="Calibri"/>
                <a:cs typeface="Calibri"/>
              </a:rPr>
              <a:t>compromise </a:t>
            </a:r>
            <a:r>
              <a:rPr sz="2800" spc="-5" dirty="0">
                <a:latin typeface="Calibri"/>
                <a:cs typeface="Calibri"/>
              </a:rPr>
              <a:t>on </a:t>
            </a:r>
            <a:r>
              <a:rPr sz="2800" spc="-40" dirty="0">
                <a:latin typeface="Calibri"/>
                <a:cs typeface="Calibri"/>
              </a:rPr>
              <a:t>my </a:t>
            </a:r>
            <a:r>
              <a:rPr sz="2800" dirty="0">
                <a:latin typeface="Calibri"/>
                <a:cs typeface="Calibri"/>
              </a:rPr>
              <a:t>service, </a:t>
            </a:r>
            <a:r>
              <a:rPr sz="2800" spc="-5" dirty="0">
                <a:latin typeface="Calibri"/>
                <a:cs typeface="Calibri"/>
              </a:rPr>
              <a:t>and I don't </a:t>
            </a:r>
            <a:r>
              <a:rPr sz="2800" spc="-10" dirty="0">
                <a:latin typeface="Calibri"/>
                <a:cs typeface="Calibri"/>
              </a:rPr>
              <a:t>sell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10" dirty="0">
                <a:latin typeface="Calibri"/>
                <a:cs typeface="Calibri"/>
              </a:rPr>
              <a:t>house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short.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That's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kind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agent </a:t>
            </a:r>
            <a:r>
              <a:rPr sz="2800" spc="-25" dirty="0">
                <a:latin typeface="Calibri"/>
                <a:cs typeface="Calibri"/>
              </a:rPr>
              <a:t>you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want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representing </a:t>
            </a:r>
            <a:r>
              <a:rPr sz="2800" spc="-20" dirty="0">
                <a:latin typeface="Calibri"/>
                <a:cs typeface="Calibri"/>
              </a:rPr>
              <a:t>you, </a:t>
            </a:r>
            <a:r>
              <a:rPr sz="2800" spc="-5" dirty="0">
                <a:latin typeface="Calibri"/>
                <a:cs typeface="Calibri"/>
              </a:rPr>
              <a:t>isn't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15" dirty="0">
                <a:latin typeface="Calibri"/>
                <a:cs typeface="Calibri"/>
              </a:rPr>
              <a:t>it?”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039" y="991869"/>
            <a:ext cx="8742045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(If No): "OK, I </a:t>
            </a:r>
            <a:r>
              <a:rPr sz="2800" spc="-10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respect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10" dirty="0">
                <a:latin typeface="Calibri"/>
                <a:cs typeface="Calibri"/>
              </a:rPr>
              <a:t>decision on that.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20" dirty="0">
                <a:latin typeface="Calibri"/>
                <a:cs typeface="Calibri"/>
              </a:rPr>
              <a:t>your </a:t>
            </a:r>
            <a:r>
              <a:rPr sz="2800" spc="-10" dirty="0">
                <a:latin typeface="Calibri"/>
                <a:cs typeface="Calibri"/>
              </a:rPr>
              <a:t>house </a:t>
            </a:r>
            <a:r>
              <a:rPr sz="2800" spc="-5" dirty="0">
                <a:latin typeface="Calibri"/>
                <a:cs typeface="Calibri"/>
              </a:rPr>
              <a:t>doesn't </a:t>
            </a:r>
            <a:r>
              <a:rPr sz="2800" spc="-10" dirty="0">
                <a:latin typeface="Calibri"/>
                <a:cs typeface="Calibri"/>
              </a:rPr>
              <a:t>sell, </a:t>
            </a:r>
            <a:r>
              <a:rPr sz="2800" spc="-5" dirty="0">
                <a:latin typeface="Calibri"/>
                <a:cs typeface="Calibri"/>
              </a:rPr>
              <a:t>or if </a:t>
            </a:r>
            <a:r>
              <a:rPr sz="2800" spc="-20" dirty="0">
                <a:latin typeface="Calibri"/>
                <a:cs typeface="Calibri"/>
              </a:rPr>
              <a:t>you're </a:t>
            </a:r>
            <a:r>
              <a:rPr sz="2800" spc="-10" dirty="0">
                <a:latin typeface="Calibri"/>
                <a:cs typeface="Calibri"/>
              </a:rPr>
              <a:t>not happy </a:t>
            </a:r>
            <a:r>
              <a:rPr sz="2800" spc="-5" dirty="0">
                <a:latin typeface="Calibri"/>
                <a:cs typeface="Calibri"/>
              </a:rPr>
              <a:t>with the </a:t>
            </a:r>
            <a:r>
              <a:rPr sz="2800" spc="-10" dirty="0">
                <a:latin typeface="Calibri"/>
                <a:cs typeface="Calibri"/>
              </a:rPr>
              <a:t>results, </a:t>
            </a:r>
            <a:r>
              <a:rPr sz="2800" spc="-15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I be the </a:t>
            </a:r>
            <a:r>
              <a:rPr sz="2800" spc="-35" dirty="0">
                <a:latin typeface="Calibri"/>
                <a:cs typeface="Calibri"/>
              </a:rPr>
              <a:t>first </a:t>
            </a:r>
            <a:r>
              <a:rPr sz="2800" spc="-15" dirty="0">
                <a:latin typeface="Calibri"/>
                <a:cs typeface="Calibri"/>
              </a:rPr>
              <a:t>agent </a:t>
            </a:r>
            <a:r>
              <a:rPr sz="2800" spc="-25" dirty="0">
                <a:latin typeface="Calibri"/>
                <a:cs typeface="Calibri"/>
              </a:rPr>
              <a:t>you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call?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2222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Great,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25" dirty="0">
                <a:latin typeface="Calibri"/>
                <a:cs typeface="Calibri"/>
              </a:rPr>
              <a:t>grab </a:t>
            </a:r>
            <a:r>
              <a:rPr sz="2800" spc="-5" dirty="0">
                <a:latin typeface="Calibri"/>
                <a:cs typeface="Calibri"/>
              </a:rPr>
              <a:t>a pen and </a:t>
            </a:r>
            <a:r>
              <a:rPr sz="2800" spc="-15" dirty="0">
                <a:latin typeface="Calibri"/>
                <a:cs typeface="Calibri"/>
              </a:rPr>
              <a:t>write </a:t>
            </a:r>
            <a:r>
              <a:rPr sz="2800" spc="-35" dirty="0">
                <a:latin typeface="Calibri"/>
                <a:cs typeface="Calibri"/>
              </a:rPr>
              <a:t>my </a:t>
            </a:r>
            <a:r>
              <a:rPr sz="2800" spc="-10" dirty="0">
                <a:latin typeface="Calibri"/>
                <a:cs typeface="Calibri"/>
              </a:rPr>
              <a:t>number down </a:t>
            </a:r>
            <a:r>
              <a:rPr sz="2800" spc="-15" dirty="0">
                <a:latin typeface="Calibri"/>
                <a:cs typeface="Calibri"/>
              </a:rPr>
              <a:t>where you'll </a:t>
            </a:r>
            <a:r>
              <a:rPr sz="2800" spc="-30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85" dirty="0">
                <a:latin typeface="Calibri"/>
                <a:cs typeface="Calibri"/>
              </a:rPr>
              <a:t>handy.”  </a:t>
            </a:r>
            <a:r>
              <a:rPr sz="2800" spc="-65" dirty="0">
                <a:latin typeface="Calibri"/>
                <a:cs typeface="Calibri"/>
              </a:rPr>
              <a:t>(Try </a:t>
            </a:r>
            <a:r>
              <a:rPr sz="2800" spc="-30" dirty="0">
                <a:latin typeface="Calibri"/>
                <a:cs typeface="Calibri"/>
              </a:rPr>
              <a:t>for </a:t>
            </a:r>
            <a:r>
              <a:rPr sz="2800" spc="-20" dirty="0">
                <a:latin typeface="Calibri"/>
                <a:cs typeface="Calibri"/>
              </a:rPr>
              <a:t>control here to </a:t>
            </a:r>
            <a:r>
              <a:rPr sz="2800" spc="-10" dirty="0">
                <a:latin typeface="Calibri"/>
                <a:cs typeface="Calibri"/>
              </a:rPr>
              <a:t>see </a:t>
            </a: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they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real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 then </a:t>
            </a:r>
            <a:r>
              <a:rPr sz="2800" spc="-20" dirty="0">
                <a:latin typeface="Calibri"/>
                <a:cs typeface="Calibri"/>
              </a:rPr>
              <a:t>give </a:t>
            </a:r>
            <a:r>
              <a:rPr sz="2800" spc="-5" dirty="0">
                <a:latin typeface="Calibri"/>
                <a:cs typeface="Calibri"/>
              </a:rPr>
              <a:t>them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information).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997965"/>
            <a:ext cx="8222615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III) </a:t>
            </a:r>
            <a:r>
              <a:rPr sz="2800" i="1" dirty="0">
                <a:latin typeface="Calibri"/>
                <a:cs typeface="Calibri"/>
              </a:rPr>
              <a:t>When negotiating</a:t>
            </a:r>
            <a:r>
              <a:rPr lang="en-US"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offers,</a:t>
            </a:r>
            <a:r>
              <a:rPr lang="en-US" sz="2800" i="1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repairs or </a:t>
            </a:r>
            <a:r>
              <a:rPr sz="2800" i="1" dirty="0">
                <a:latin typeface="Calibri"/>
                <a:cs typeface="Calibri"/>
              </a:rPr>
              <a:t>at closing  the </a:t>
            </a:r>
            <a:r>
              <a:rPr sz="2800" i="1" spc="-5" dirty="0">
                <a:latin typeface="Calibri"/>
                <a:cs typeface="Calibri"/>
              </a:rPr>
              <a:t>seller </a:t>
            </a:r>
            <a:r>
              <a:rPr sz="2800" i="1" dirty="0">
                <a:latin typeface="Calibri"/>
                <a:cs typeface="Calibri"/>
              </a:rPr>
              <a:t>may </a:t>
            </a:r>
            <a:r>
              <a:rPr sz="2800" i="1" spc="-5" dirty="0">
                <a:latin typeface="Calibri"/>
                <a:cs typeface="Calibri"/>
              </a:rPr>
              <a:t>say “I need </a:t>
            </a:r>
            <a:r>
              <a:rPr sz="2800" i="1" dirty="0">
                <a:latin typeface="Calibri"/>
                <a:cs typeface="Calibri"/>
              </a:rPr>
              <a:t>more </a:t>
            </a:r>
            <a:r>
              <a:rPr sz="2800" i="1" spc="-5" dirty="0">
                <a:latin typeface="Calibri"/>
                <a:cs typeface="Calibri"/>
              </a:rPr>
              <a:t>money from </a:t>
            </a:r>
            <a:r>
              <a:rPr sz="2800" i="1" dirty="0">
                <a:latin typeface="Calibri"/>
                <a:cs typeface="Calibri"/>
              </a:rPr>
              <a:t>the </a:t>
            </a:r>
            <a:r>
              <a:rPr sz="2800" i="1" spc="-5" dirty="0">
                <a:latin typeface="Calibri"/>
                <a:cs typeface="Calibri"/>
              </a:rPr>
              <a:t>sale, </a:t>
            </a:r>
            <a:r>
              <a:rPr sz="2800" i="1" spc="-10" dirty="0">
                <a:latin typeface="Calibri"/>
                <a:cs typeface="Calibri"/>
              </a:rPr>
              <a:t>can </a:t>
            </a:r>
            <a:r>
              <a:rPr sz="2800" i="1" dirty="0">
                <a:latin typeface="Calibri"/>
                <a:cs typeface="Calibri"/>
              </a:rPr>
              <a:t>you </a:t>
            </a:r>
            <a:r>
              <a:rPr sz="2800" i="1" spc="-5" dirty="0">
                <a:latin typeface="Calibri"/>
                <a:cs typeface="Calibri"/>
              </a:rPr>
              <a:t>help </a:t>
            </a:r>
            <a:r>
              <a:rPr sz="2800" i="1" spc="-10" dirty="0">
                <a:latin typeface="Calibri"/>
                <a:cs typeface="Calibri"/>
              </a:rPr>
              <a:t>by </a:t>
            </a:r>
            <a:r>
              <a:rPr sz="2800" i="1" dirty="0">
                <a:latin typeface="Calibri"/>
                <a:cs typeface="Calibri"/>
              </a:rPr>
              <a:t>cutting your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commission?”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039" y="2673348"/>
            <a:ext cx="8498332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tabLst>
                <a:tab pos="407670" algn="l"/>
              </a:tabLst>
            </a:pPr>
            <a:r>
              <a:rPr lang="en-US" sz="2800" spc="-15" dirty="0">
                <a:latin typeface="Calibri"/>
                <a:cs typeface="Calibri"/>
              </a:rPr>
              <a:t>A) </a:t>
            </a:r>
            <a:r>
              <a:rPr sz="2800" spc="-15" dirty="0">
                <a:latin typeface="Calibri"/>
                <a:cs typeface="Calibri"/>
              </a:rPr>
              <a:t>“</a:t>
            </a:r>
            <a:r>
              <a:rPr lang="en-US" sz="2800" spc="-15" dirty="0">
                <a:latin typeface="Calibri"/>
                <a:cs typeface="Calibri"/>
              </a:rPr>
              <a:t>Unfortunately,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my </a:t>
            </a:r>
            <a:r>
              <a:rPr sz="2800" spc="-10" dirty="0">
                <a:latin typeface="Calibri"/>
                <a:cs typeface="Calibri"/>
              </a:rPr>
              <a:t>commission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of this </a:t>
            </a:r>
            <a:r>
              <a:rPr sz="2800" spc="-10" dirty="0">
                <a:latin typeface="Calibri"/>
                <a:cs typeface="Calibri"/>
              </a:rPr>
              <a:t>negotiation. </a:t>
            </a:r>
            <a:r>
              <a:rPr sz="2800" spc="-5" dirty="0">
                <a:latin typeface="Calibri"/>
                <a:cs typeface="Calibri"/>
              </a:rPr>
              <a:t>But if </a:t>
            </a:r>
            <a:r>
              <a:rPr sz="2800" spc="-25" dirty="0">
                <a:latin typeface="Calibri"/>
                <a:cs typeface="Calibri"/>
              </a:rPr>
              <a:t>you </a:t>
            </a:r>
            <a:r>
              <a:rPr sz="2800" spc="-20" dirty="0">
                <a:latin typeface="Calibri"/>
                <a:cs typeface="Calibri"/>
              </a:rPr>
              <a:t>want to </a:t>
            </a:r>
            <a:r>
              <a:rPr sz="2800" spc="-10" dirty="0">
                <a:latin typeface="Calibri"/>
                <a:cs typeface="Calibri"/>
              </a:rPr>
              <a:t>push back, </a:t>
            </a:r>
            <a:r>
              <a:rPr sz="2800" spc="-25" dirty="0">
                <a:latin typeface="Calibri"/>
                <a:cs typeface="Calibri"/>
              </a:rPr>
              <a:t>let’s </a:t>
            </a:r>
            <a:r>
              <a:rPr sz="2800" spc="-10" dirty="0">
                <a:latin typeface="Calibri"/>
                <a:cs typeface="Calibri"/>
              </a:rPr>
              <a:t>push back </a:t>
            </a:r>
            <a:r>
              <a:rPr sz="2800" spc="-15" dirty="0">
                <a:latin typeface="Calibri"/>
                <a:cs typeface="Calibri"/>
              </a:rPr>
              <a:t>against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buyers </a:t>
            </a:r>
            <a:r>
              <a:rPr sz="2800" spc="-5" dirty="0">
                <a:latin typeface="Calibri"/>
                <a:cs typeface="Calibri"/>
              </a:rPr>
              <a:t>in a </a:t>
            </a:r>
            <a:r>
              <a:rPr sz="2800" spc="-20" dirty="0">
                <a:latin typeface="Calibri"/>
                <a:cs typeface="Calibri"/>
              </a:rPr>
              <a:t>counter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90" dirty="0">
                <a:latin typeface="Calibri"/>
                <a:cs typeface="Calibri"/>
              </a:rPr>
              <a:t>offer.”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i="1" spc="-10" dirty="0">
                <a:latin typeface="Calibri"/>
                <a:cs typeface="Calibri"/>
              </a:rPr>
              <a:t>Or</a:t>
            </a:r>
            <a:endParaRPr lang="en-US" sz="2800" i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12700" marR="279400">
              <a:lnSpc>
                <a:spcPct val="100000"/>
              </a:lnSpc>
              <a:buClr>
                <a:srgbClr val="FF0000"/>
              </a:buClr>
              <a:tabLst>
                <a:tab pos="395605" algn="l"/>
              </a:tabLst>
            </a:pPr>
            <a:r>
              <a:rPr lang="en-US" sz="2800" dirty="0">
                <a:latin typeface="Calibri"/>
                <a:cs typeface="Calibri"/>
              </a:rPr>
              <a:t>B) </a:t>
            </a:r>
            <a:r>
              <a:rPr sz="2800" spc="-20" dirty="0">
                <a:latin typeface="Calibri"/>
                <a:cs typeface="Calibri"/>
              </a:rPr>
              <a:t>“Let’s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back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buyers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see what they </a:t>
            </a:r>
            <a:r>
              <a:rPr sz="2800" spc="-95" dirty="0">
                <a:latin typeface="Calibri"/>
                <a:cs typeface="Calibri"/>
              </a:rPr>
              <a:t>say.”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38" y="997965"/>
            <a:ext cx="8950961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tabLst>
                <a:tab pos="445770" algn="l"/>
              </a:tabLst>
            </a:pPr>
            <a:r>
              <a:rPr lang="en-US" sz="2800" spc="-5" dirty="0">
                <a:latin typeface="Calibri"/>
                <a:cs typeface="Calibri"/>
              </a:rPr>
              <a:t>C) </a:t>
            </a:r>
            <a:r>
              <a:rPr sz="2800" spc="-5" dirty="0">
                <a:latin typeface="Calibri"/>
                <a:cs typeface="Calibri"/>
              </a:rPr>
              <a:t>“So</a:t>
            </a:r>
            <a:r>
              <a:rPr lang="en-US" sz="2800" spc="-5" dirty="0">
                <a:latin typeface="Calibri"/>
                <a:cs typeface="Calibri"/>
              </a:rPr>
              <a:t>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what </a:t>
            </a:r>
            <a:r>
              <a:rPr sz="2800" spc="-35" dirty="0">
                <a:latin typeface="Calibri"/>
                <a:cs typeface="Calibri"/>
              </a:rPr>
              <a:t>you’re </a:t>
            </a:r>
            <a:r>
              <a:rPr sz="2800" spc="-5" dirty="0">
                <a:latin typeface="Calibri"/>
                <a:cs typeface="Calibri"/>
              </a:rPr>
              <a:t>saying </a:t>
            </a:r>
            <a:r>
              <a:rPr sz="2800" dirty="0">
                <a:latin typeface="Calibri"/>
                <a:cs typeface="Calibri"/>
              </a:rPr>
              <a:t>is that </a:t>
            </a:r>
            <a:r>
              <a:rPr sz="2800" spc="-15" dirty="0">
                <a:latin typeface="Calibri"/>
                <a:cs typeface="Calibri"/>
              </a:rPr>
              <a:t>after </a:t>
            </a:r>
            <a:r>
              <a:rPr sz="2800" dirty="0">
                <a:latin typeface="Calibri"/>
                <a:cs typeface="Calibri"/>
              </a:rPr>
              <a:t>I’ve </a:t>
            </a:r>
            <a:r>
              <a:rPr sz="2800" spc="-5" dirty="0">
                <a:latin typeface="Calibri"/>
                <a:cs typeface="Calibri"/>
              </a:rPr>
              <a:t>done </a:t>
            </a:r>
            <a:r>
              <a:rPr sz="2800" spc="-35" dirty="0">
                <a:latin typeface="Calibri"/>
                <a:cs typeface="Calibri"/>
              </a:rPr>
              <a:t>my  </a:t>
            </a:r>
            <a:r>
              <a:rPr sz="2800" spc="-5" dirty="0">
                <a:latin typeface="Calibri"/>
                <a:cs typeface="Calibri"/>
              </a:rPr>
              <a:t>job </a:t>
            </a:r>
            <a:r>
              <a:rPr sz="2800" spc="-1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bringing you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ready, </a:t>
            </a:r>
            <a:r>
              <a:rPr sz="2800" spc="-5" dirty="0">
                <a:latin typeface="Calibri"/>
                <a:cs typeface="Calibri"/>
              </a:rPr>
              <a:t>willing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able </a:t>
            </a:r>
            <a:r>
              <a:rPr sz="2800" spc="-40" dirty="0">
                <a:latin typeface="Calibri"/>
                <a:cs typeface="Calibri"/>
              </a:rPr>
              <a:t>buyer, </a:t>
            </a:r>
            <a:r>
              <a:rPr sz="2800" spc="-50" dirty="0">
                <a:latin typeface="Calibri"/>
                <a:cs typeface="Calibri"/>
              </a:rPr>
              <a:t>you’d </a:t>
            </a:r>
            <a:r>
              <a:rPr sz="2800" spc="-30" dirty="0">
                <a:latin typeface="Calibri"/>
                <a:cs typeface="Calibri"/>
              </a:rPr>
              <a:t>like </a:t>
            </a:r>
            <a:r>
              <a:rPr sz="2800" dirty="0">
                <a:latin typeface="Calibri"/>
                <a:cs typeface="Calibri"/>
              </a:rPr>
              <a:t>me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reduce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amount </a:t>
            </a:r>
            <a:r>
              <a:rPr sz="2800" spc="-5" dirty="0">
                <a:latin typeface="Calibri"/>
                <a:cs typeface="Calibri"/>
              </a:rPr>
              <a:t>that </a:t>
            </a:r>
            <a:r>
              <a:rPr sz="2800" dirty="0">
                <a:latin typeface="Calibri"/>
                <a:cs typeface="Calibri"/>
              </a:rPr>
              <a:t>I </a:t>
            </a:r>
            <a:r>
              <a:rPr sz="2800" spc="-5" dirty="0">
                <a:latin typeface="Calibri"/>
                <a:cs typeface="Calibri"/>
              </a:rPr>
              <a:t>get paid 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it.”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Calibri"/>
              <a:buAutoNum type="alphaUcParenR" startAt="3"/>
            </a:pPr>
            <a:endParaRPr sz="2800" dirty="0">
              <a:latin typeface="Calibri"/>
              <a:cs typeface="Calibri"/>
            </a:endParaRPr>
          </a:p>
          <a:p>
            <a:pPr marL="12700" marR="292100">
              <a:lnSpc>
                <a:spcPct val="100000"/>
              </a:lnSpc>
              <a:buClr>
                <a:srgbClr val="FF0000"/>
              </a:buClr>
              <a:tabLst>
                <a:tab pos="479425" algn="l"/>
              </a:tabLst>
            </a:pPr>
            <a:r>
              <a:rPr lang="en-US" sz="2800" spc="-25" dirty="0">
                <a:latin typeface="Calibri"/>
                <a:cs typeface="Calibri"/>
              </a:rPr>
              <a:t>D) </a:t>
            </a:r>
            <a:r>
              <a:rPr sz="2800" spc="-25" dirty="0">
                <a:latin typeface="Calibri"/>
                <a:cs typeface="Calibri"/>
              </a:rPr>
              <a:t>“Here’s </a:t>
            </a:r>
            <a:r>
              <a:rPr sz="2800" spc="-20" dirty="0">
                <a:latin typeface="Calibri"/>
                <a:cs typeface="Calibri"/>
              </a:rPr>
              <a:t>why </a:t>
            </a:r>
            <a:r>
              <a:rPr sz="2800" dirty="0">
                <a:latin typeface="Calibri"/>
                <a:cs typeface="Calibri"/>
              </a:rPr>
              <a:t>that is </a:t>
            </a:r>
            <a:r>
              <a:rPr sz="2800" spc="-5" dirty="0">
                <a:latin typeface="Calibri"/>
                <a:cs typeface="Calibri"/>
              </a:rPr>
              <a:t>difficult: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35" dirty="0">
                <a:latin typeface="Calibri"/>
                <a:cs typeface="Calibri"/>
              </a:rPr>
              <a:t>you’re </a:t>
            </a:r>
            <a:r>
              <a:rPr sz="2800" spc="-5" dirty="0">
                <a:latin typeface="Calibri"/>
                <a:cs typeface="Calibri"/>
              </a:rPr>
              <a:t>boss </a:t>
            </a:r>
            <a:r>
              <a:rPr sz="2800" spc="-25" dirty="0">
                <a:latin typeface="Calibri"/>
                <a:cs typeface="Calibri"/>
              </a:rPr>
              <a:t>asked </a:t>
            </a:r>
            <a:r>
              <a:rPr sz="2800" spc="-5" dirty="0">
                <a:latin typeface="Calibri"/>
                <a:cs typeface="Calibri"/>
              </a:rPr>
              <a:t>you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do your job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you did </a:t>
            </a:r>
            <a:r>
              <a:rPr sz="2800" dirty="0">
                <a:latin typeface="Calibri"/>
                <a:cs typeface="Calibri"/>
              </a:rPr>
              <a:t>it </a:t>
            </a:r>
            <a:r>
              <a:rPr sz="2800" spc="-25" dirty="0">
                <a:latin typeface="Calibri"/>
                <a:cs typeface="Calibri"/>
              </a:rPr>
              <a:t>perfectly, </a:t>
            </a:r>
            <a:r>
              <a:rPr sz="2800" spc="-5" dirty="0">
                <a:latin typeface="Calibri"/>
                <a:cs typeface="Calibri"/>
              </a:rPr>
              <a:t>but </a:t>
            </a:r>
            <a:r>
              <a:rPr sz="2800" dirty="0">
                <a:latin typeface="Calibri"/>
                <a:cs typeface="Calibri"/>
              </a:rPr>
              <a:t>then </a:t>
            </a:r>
            <a:r>
              <a:rPr sz="2800" spc="-5" dirty="0">
                <a:latin typeface="Calibri"/>
                <a:cs typeface="Calibri"/>
              </a:rPr>
              <a:t>withheld </a:t>
            </a:r>
            <a:r>
              <a:rPr sz="2800" dirty="0">
                <a:latin typeface="Calibri"/>
                <a:cs typeface="Calibri"/>
              </a:rPr>
              <a:t>$2,000 </a:t>
            </a:r>
            <a:r>
              <a:rPr sz="2800" spc="-5" dirty="0">
                <a:latin typeface="Calibri"/>
                <a:cs typeface="Calibri"/>
              </a:rPr>
              <a:t>out of your paycheck </a:t>
            </a:r>
            <a:r>
              <a:rPr sz="2800" spc="-10" dirty="0">
                <a:latin typeface="Calibri"/>
                <a:cs typeface="Calibri"/>
              </a:rPr>
              <a:t>since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company </a:t>
            </a:r>
            <a:r>
              <a:rPr sz="2800" dirty="0">
                <a:latin typeface="Calibri"/>
                <a:cs typeface="Calibri"/>
              </a:rPr>
              <a:t>was </a:t>
            </a:r>
            <a:r>
              <a:rPr sz="2800" spc="-5" dirty="0">
                <a:latin typeface="Calibri"/>
                <a:cs typeface="Calibri"/>
              </a:rPr>
              <a:t>having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bad </a:t>
            </a:r>
            <a:r>
              <a:rPr sz="2800" spc="-10" dirty="0">
                <a:latin typeface="Calibri"/>
                <a:cs typeface="Calibri"/>
              </a:rPr>
              <a:t>month, how </a:t>
            </a:r>
            <a:r>
              <a:rPr sz="2800" dirty="0">
                <a:latin typeface="Calibri"/>
                <a:cs typeface="Calibri"/>
              </a:rPr>
              <a:t>would </a:t>
            </a:r>
            <a:r>
              <a:rPr sz="2800" spc="-5" dirty="0">
                <a:latin typeface="Calibri"/>
                <a:cs typeface="Calibri"/>
              </a:rPr>
              <a:t>you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feel?”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A34C75E-520E-CC5B-DBC6-2EDD06B2E88D}"/>
              </a:ext>
            </a:extLst>
          </p:cNvPr>
          <p:cNvSpPr txBox="1">
            <a:spLocks/>
          </p:cNvSpPr>
          <p:nvPr/>
        </p:nvSpPr>
        <p:spPr>
          <a:xfrm>
            <a:off x="15297" y="822731"/>
            <a:ext cx="84533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31825" indent="-404813">
              <a:spcBef>
                <a:spcPts val="100"/>
              </a:spcBef>
            </a:pPr>
            <a:r>
              <a:rPr lang="en-US" sz="3200" spc="-5" dirty="0"/>
              <a:t>C) </a:t>
            </a:r>
            <a:r>
              <a:rPr lang="en-US" sz="3200" spc="-40" dirty="0"/>
              <a:t>Have </a:t>
            </a:r>
            <a:r>
              <a:rPr lang="en-US" sz="3200" dirty="0"/>
              <a:t>the </a:t>
            </a:r>
            <a:r>
              <a:rPr lang="en-US" sz="3200" spc="-10" dirty="0"/>
              <a:t>commission </a:t>
            </a:r>
            <a:r>
              <a:rPr lang="en-US" sz="3200" spc="-15" dirty="0"/>
              <a:t>pre-filled</a:t>
            </a:r>
            <a:r>
              <a:rPr lang="en-US" sz="3200" spc="5" dirty="0"/>
              <a:t> </a:t>
            </a:r>
            <a:r>
              <a:rPr lang="en-US" sz="3200" spc="-5" dirty="0"/>
              <a:t>out</a:t>
            </a:r>
            <a:r>
              <a:rPr lang="en-US" sz="3200" spc="5" dirty="0"/>
              <a:t> </a:t>
            </a:r>
            <a:r>
              <a:rPr lang="en-US" sz="3200" spc="-30" dirty="0"/>
              <a:t>at </a:t>
            </a:r>
            <a:r>
              <a:rPr lang="en-US" sz="3200" dirty="0"/>
              <a:t>6 or  </a:t>
            </a:r>
            <a:r>
              <a:rPr lang="en-US" sz="3200" spc="-5" dirty="0"/>
              <a:t>higher</a:t>
            </a:r>
            <a:endParaRPr lang="en-US" sz="320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B0EF60-0026-152F-A398-ABA174F7C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0440"/>
            <a:ext cx="6592220" cy="494416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8597" y="1085809"/>
            <a:ext cx="8935403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E) </a:t>
            </a:r>
            <a:r>
              <a:rPr sz="2400" i="1" dirty="0">
                <a:latin typeface="Calibri"/>
                <a:cs typeface="Calibri"/>
              </a:rPr>
              <a:t>“When we </a:t>
            </a:r>
            <a:r>
              <a:rPr sz="2400" i="1" spc="-10" dirty="0">
                <a:latin typeface="Calibri"/>
                <a:cs typeface="Calibri"/>
              </a:rPr>
              <a:t>first </a:t>
            </a:r>
            <a:r>
              <a:rPr sz="2400" i="1" spc="-20" dirty="0">
                <a:latin typeface="Calibri"/>
                <a:cs typeface="Calibri"/>
              </a:rPr>
              <a:t>spoke </a:t>
            </a:r>
            <a:r>
              <a:rPr sz="2400" i="1" spc="-5" dirty="0">
                <a:latin typeface="Calibri"/>
                <a:cs typeface="Calibri"/>
              </a:rPr>
              <a:t>you </a:t>
            </a:r>
            <a:r>
              <a:rPr sz="2400" i="1" spc="-10" dirty="0">
                <a:latin typeface="Calibri"/>
                <a:cs typeface="Calibri"/>
              </a:rPr>
              <a:t>told </a:t>
            </a:r>
            <a:r>
              <a:rPr sz="2400" i="1" spc="-5" dirty="0">
                <a:latin typeface="Calibri"/>
                <a:cs typeface="Calibri"/>
              </a:rPr>
              <a:t>me </a:t>
            </a:r>
            <a:r>
              <a:rPr sz="2400" i="1" dirty="0">
                <a:latin typeface="Calibri"/>
                <a:cs typeface="Calibri"/>
              </a:rPr>
              <a:t>that </a:t>
            </a:r>
            <a:r>
              <a:rPr sz="2400" i="1" spc="-5" dirty="0">
                <a:latin typeface="Calibri"/>
                <a:cs typeface="Calibri"/>
              </a:rPr>
              <a:t>you </a:t>
            </a:r>
            <a:r>
              <a:rPr sz="2400" i="1" spc="-10" dirty="0">
                <a:latin typeface="Calibri"/>
                <a:cs typeface="Calibri"/>
              </a:rPr>
              <a:t>wanted </a:t>
            </a:r>
            <a:r>
              <a:rPr sz="2400" i="1" spc="-15" dirty="0">
                <a:latin typeface="Calibri"/>
                <a:cs typeface="Calibri"/>
              </a:rPr>
              <a:t>to </a:t>
            </a:r>
            <a:r>
              <a:rPr sz="2400" i="1" spc="-5" dirty="0">
                <a:latin typeface="Calibri"/>
                <a:cs typeface="Calibri"/>
              </a:rPr>
              <a:t>move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because</a:t>
            </a:r>
            <a:endParaRPr sz="2400" dirty="0">
              <a:latin typeface="Calibri"/>
              <a:cs typeface="Calibri"/>
            </a:endParaRPr>
          </a:p>
          <a:p>
            <a:pPr marL="12700" marR="6540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. . . </a:t>
            </a:r>
            <a:r>
              <a:rPr sz="2400" spc="-5" dirty="0">
                <a:latin typeface="Calibri"/>
                <a:cs typeface="Calibri"/>
              </a:rPr>
              <a:t>(Insert </a:t>
            </a:r>
            <a:r>
              <a:rPr sz="2400" spc="-10" dirty="0">
                <a:latin typeface="Calibri"/>
                <a:cs typeface="Calibri"/>
              </a:rPr>
              <a:t>motivation here </a:t>
            </a:r>
            <a:r>
              <a:rPr sz="2400" dirty="0">
                <a:latin typeface="Calibri"/>
                <a:cs typeface="Calibri"/>
              </a:rPr>
              <a:t>– ie. </a:t>
            </a:r>
            <a:r>
              <a:rPr sz="2400" spc="-10" dirty="0">
                <a:latin typeface="Calibri"/>
                <a:cs typeface="Calibri"/>
              </a:rPr>
              <a:t>larger </a:t>
            </a:r>
            <a:r>
              <a:rPr sz="2400" spc="-5" dirty="0">
                <a:latin typeface="Calibri"/>
                <a:cs typeface="Calibri"/>
              </a:rPr>
              <a:t>house, </a:t>
            </a:r>
            <a:r>
              <a:rPr sz="2400" dirty="0">
                <a:latin typeface="Calibri"/>
                <a:cs typeface="Calibri"/>
              </a:rPr>
              <a:t>closer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30" dirty="0">
                <a:latin typeface="Calibri"/>
                <a:cs typeface="Calibri"/>
              </a:rPr>
              <a:t>family, </a:t>
            </a:r>
            <a:r>
              <a:rPr sz="2400" spc="-5" dirty="0">
                <a:latin typeface="Calibri"/>
                <a:cs typeface="Calibri"/>
              </a:rPr>
              <a:t>job,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etc.)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1054735" defTabSz="1085850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still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case, </a:t>
            </a:r>
            <a:r>
              <a:rPr sz="2400" dirty="0">
                <a:latin typeface="Calibri"/>
                <a:cs typeface="Calibri"/>
              </a:rPr>
              <a:t>then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decision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important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2387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My </a:t>
            </a:r>
            <a:r>
              <a:rPr sz="2400" spc="-5" dirty="0">
                <a:latin typeface="Calibri"/>
                <a:cs typeface="Calibri"/>
              </a:rPr>
              <a:t>job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get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5" dirty="0">
                <a:latin typeface="Calibri"/>
                <a:cs typeface="Calibri"/>
              </a:rPr>
              <a:t>home sold, but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dirty="0">
                <a:latin typeface="Calibri"/>
                <a:cs typeface="Calibri"/>
              </a:rPr>
              <a:t>the choices  about </a:t>
            </a:r>
            <a:r>
              <a:rPr sz="2400" spc="-10" dirty="0">
                <a:latin typeface="Calibri"/>
                <a:cs typeface="Calibri"/>
              </a:rPr>
              <a:t>your personal </a:t>
            </a:r>
            <a:r>
              <a:rPr sz="2400" spc="-5" dirty="0">
                <a:latin typeface="Calibri"/>
                <a:cs typeface="Calibri"/>
              </a:rPr>
              <a:t>decisions</a:t>
            </a:r>
            <a:r>
              <a:rPr sz="2400" dirty="0">
                <a:latin typeface="Calibri"/>
                <a:cs typeface="Calibri"/>
              </a:rPr>
              <a:t>, and then I </a:t>
            </a:r>
            <a:r>
              <a:rPr sz="2400" spc="-20" dirty="0">
                <a:latin typeface="Calibri"/>
                <a:cs typeface="Calibri"/>
              </a:rPr>
              <a:t>follow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5" dirty="0">
                <a:latin typeface="Calibri"/>
                <a:cs typeface="Calibri"/>
              </a:rPr>
              <a:t>direction  since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work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686435">
              <a:lnSpc>
                <a:spcPct val="100000"/>
              </a:lnSpc>
            </a:pPr>
            <a:r>
              <a:rPr lang="en-US" sz="2400" spc="-5" dirty="0">
                <a:latin typeface="Calibri"/>
                <a:cs typeface="Calibri"/>
              </a:rPr>
              <a:t>So,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5" dirty="0">
                <a:latin typeface="Calibri"/>
                <a:cs typeface="Calibri"/>
              </a:rPr>
              <a:t>need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decide </a:t>
            </a:r>
            <a:r>
              <a:rPr sz="2400" dirty="0">
                <a:latin typeface="Calibri"/>
                <a:cs typeface="Calibri"/>
              </a:rPr>
              <a:t>whether this </a:t>
            </a:r>
            <a:r>
              <a:rPr sz="2400" spc="-15" dirty="0">
                <a:latin typeface="Calibri"/>
                <a:cs typeface="Calibri"/>
              </a:rPr>
              <a:t>extra </a:t>
            </a:r>
            <a:r>
              <a:rPr sz="2400" spc="-5" dirty="0">
                <a:latin typeface="Calibri"/>
                <a:cs typeface="Calibri"/>
              </a:rPr>
              <a:t>money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5" dirty="0">
                <a:latin typeface="Calibri"/>
                <a:cs typeface="Calibri"/>
              </a:rPr>
              <a:t>more </a:t>
            </a:r>
            <a:r>
              <a:rPr sz="2400" spc="-10" dirty="0">
                <a:latin typeface="Calibri"/>
                <a:cs typeface="Calibri"/>
              </a:rPr>
              <a:t>important </a:t>
            </a:r>
            <a:r>
              <a:rPr sz="2400" dirty="0">
                <a:latin typeface="Calibri"/>
                <a:cs typeface="Calibri"/>
              </a:rPr>
              <a:t>than. . </a:t>
            </a:r>
            <a:r>
              <a:rPr sz="2400" spc="-10" dirty="0">
                <a:latin typeface="Calibri"/>
                <a:cs typeface="Calibri"/>
              </a:rPr>
              <a:t>.(repeat motivation </a:t>
            </a:r>
            <a:r>
              <a:rPr sz="2400" dirty="0">
                <a:latin typeface="Calibri"/>
                <a:cs typeface="Calibri"/>
              </a:rPr>
              <a:t>– ie. </a:t>
            </a:r>
            <a:r>
              <a:rPr sz="2400" spc="-5" dirty="0">
                <a:latin typeface="Calibri"/>
                <a:cs typeface="Calibri"/>
              </a:rPr>
              <a:t>being </a:t>
            </a:r>
            <a:r>
              <a:rPr sz="2400" dirty="0">
                <a:latin typeface="Calibri"/>
                <a:cs typeface="Calibri"/>
              </a:rPr>
              <a:t>closer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family)</a:t>
            </a:r>
            <a:endParaRPr lang="en-US" sz="2400" spc="-10" dirty="0">
              <a:latin typeface="Calibri"/>
              <a:cs typeface="Calibri"/>
            </a:endParaRPr>
          </a:p>
          <a:p>
            <a:pPr marL="12700" marR="68643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. . .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you?”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3677" y="918968"/>
            <a:ext cx="866013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9113" marR="5080" indent="-506413">
              <a:lnSpc>
                <a:spcPct val="100000"/>
              </a:lnSpc>
              <a:spcBef>
                <a:spcPts val="105"/>
              </a:spcBef>
            </a:pPr>
            <a:r>
              <a:rPr sz="2800" b="0" dirty="0"/>
              <a:t>IV) </a:t>
            </a:r>
            <a:r>
              <a:rPr sz="2800" b="0" spc="-10" dirty="0"/>
              <a:t>Buyer </a:t>
            </a:r>
            <a:r>
              <a:rPr sz="2800" b="0" spc="-20" dirty="0"/>
              <a:t>agent</a:t>
            </a:r>
            <a:r>
              <a:rPr sz="2800" b="0" dirty="0"/>
              <a:t>: </a:t>
            </a:r>
            <a:r>
              <a:rPr sz="2800" b="0" spc="-35" dirty="0"/>
              <a:t>Would </a:t>
            </a:r>
            <a:r>
              <a:rPr sz="2800" b="0" spc="-15" dirty="0"/>
              <a:t>you </a:t>
            </a:r>
            <a:r>
              <a:rPr sz="2800" b="0" dirty="0"/>
              <a:t>be </a:t>
            </a:r>
            <a:r>
              <a:rPr sz="2800" b="0" spc="-5" dirty="0"/>
              <a:t>willing </a:t>
            </a:r>
            <a:r>
              <a:rPr sz="2800" b="0" spc="-25" dirty="0"/>
              <a:t>to </a:t>
            </a:r>
            <a:r>
              <a:rPr sz="2800" b="0" spc="-10" dirty="0"/>
              <a:t>reduce </a:t>
            </a:r>
            <a:r>
              <a:rPr sz="2800" b="0" dirty="0"/>
              <a:t>the </a:t>
            </a:r>
            <a:r>
              <a:rPr sz="2800" b="0" spc="-5" dirty="0"/>
              <a:t>commission </a:t>
            </a:r>
            <a:r>
              <a:rPr sz="2800" b="0" spc="-15" dirty="0"/>
              <a:t>you receive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600" y="1900884"/>
            <a:ext cx="8745632" cy="2880917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00" spc="-15" dirty="0">
                <a:latin typeface="Calibri"/>
                <a:cs typeface="Calibri"/>
              </a:rPr>
              <a:t>No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00"/>
              </a:spcBef>
              <a:tabLst>
                <a:tab pos="1982470" algn="l"/>
                <a:tab pos="4355465" algn="l"/>
              </a:tabLst>
            </a:pPr>
            <a:r>
              <a:rPr sz="2800" spc="-10" dirty="0">
                <a:latin typeface="Calibri"/>
                <a:cs typeface="Calibri"/>
              </a:rPr>
              <a:t>The good </a:t>
            </a:r>
            <a:r>
              <a:rPr sz="2800" spc="-15" dirty="0">
                <a:latin typeface="Calibri"/>
                <a:cs typeface="Calibri"/>
              </a:rPr>
              <a:t>news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don’t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pay </a:t>
            </a:r>
            <a:r>
              <a:rPr sz="2800" spc="-5" dirty="0">
                <a:latin typeface="Calibri"/>
                <a:cs typeface="Calibri"/>
              </a:rPr>
              <a:t>me a  </a:t>
            </a:r>
            <a:r>
              <a:rPr sz="2800" spc="-10" dirty="0">
                <a:latin typeface="Calibri"/>
                <a:cs typeface="Calibri"/>
              </a:rPr>
              <a:t>commission.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agent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represents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seller 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home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ultimately purchase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5" dirty="0">
                <a:latin typeface="Calibri"/>
                <a:cs typeface="Calibri"/>
              </a:rPr>
              <a:t>share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portion </a:t>
            </a:r>
            <a:r>
              <a:rPr sz="2800" spc="-5" dirty="0">
                <a:latin typeface="Calibri"/>
                <a:cs typeface="Calibri"/>
              </a:rPr>
              <a:t>of their </a:t>
            </a:r>
            <a:r>
              <a:rPr sz="2800" spc="-10" dirty="0">
                <a:latin typeface="Calibri"/>
                <a:cs typeface="Calibri"/>
              </a:rPr>
              <a:t>commission </a:t>
            </a:r>
            <a:r>
              <a:rPr sz="2800" spc="-5" dirty="0">
                <a:latin typeface="Calibri"/>
                <a:cs typeface="Calibri"/>
              </a:rPr>
              <a:t>with me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finding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buyer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purchase</a:t>
            </a:r>
            <a:r>
              <a:rPr sz="2800" spc="11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home.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 </a:t>
            </a:r>
            <a:r>
              <a:rPr sz="2800" spc="-20" dirty="0">
                <a:latin typeface="Calibri"/>
                <a:cs typeface="Calibri"/>
              </a:rPr>
              <a:t>you </a:t>
            </a:r>
            <a:r>
              <a:rPr sz="2800" spc="-5" dirty="0">
                <a:latin typeface="Calibri"/>
                <a:cs typeface="Calibri"/>
              </a:rPr>
              <a:t>don’t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pay </a:t>
            </a:r>
            <a:r>
              <a:rPr sz="2800" spc="-5" dirty="0">
                <a:latin typeface="Calibri"/>
                <a:cs typeface="Calibri"/>
              </a:rPr>
              <a:t>me 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897" y="196723"/>
            <a:ext cx="4429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Concluding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Thoughts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24483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5319" y="502919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994" y="1551415"/>
            <a:ext cx="7497337" cy="4392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3493008"/>
            <a:ext cx="1706879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5228" y="3488435"/>
            <a:ext cx="1716405" cy="1990725"/>
          </a:xfrm>
          <a:custGeom>
            <a:avLst/>
            <a:gdLst/>
            <a:ahLst/>
            <a:cxnLst/>
            <a:rect l="l" t="t" r="r" b="b"/>
            <a:pathLst>
              <a:path w="1716404" h="1990725">
                <a:moveTo>
                  <a:pt x="0" y="1990344"/>
                </a:moveTo>
                <a:lnTo>
                  <a:pt x="1716024" y="1990344"/>
                </a:lnTo>
                <a:lnTo>
                  <a:pt x="1716024" y="0"/>
                </a:lnTo>
                <a:lnTo>
                  <a:pt x="0" y="0"/>
                </a:lnTo>
                <a:lnTo>
                  <a:pt x="0" y="1990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25142" y="1813051"/>
            <a:ext cx="5602605" cy="1229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67005" algn="ctr">
              <a:lnSpc>
                <a:spcPct val="100000"/>
              </a:lnSpc>
              <a:spcBef>
                <a:spcPts val="95"/>
              </a:spcBef>
            </a:pPr>
            <a:r>
              <a:rPr sz="2800" b="1" spc="-65" dirty="0">
                <a:latin typeface="Calisto MT"/>
                <a:cs typeface="Calisto MT"/>
              </a:rPr>
              <a:t>You </a:t>
            </a:r>
            <a:r>
              <a:rPr sz="2800" b="1" spc="-25" dirty="0">
                <a:latin typeface="Calisto MT"/>
                <a:cs typeface="Calisto MT"/>
              </a:rPr>
              <a:t>don’t </a:t>
            </a:r>
            <a:r>
              <a:rPr sz="2800" b="1" spc="-70" dirty="0">
                <a:latin typeface="Calisto MT"/>
                <a:cs typeface="Calisto MT"/>
              </a:rPr>
              <a:t>have </a:t>
            </a:r>
            <a:r>
              <a:rPr sz="2800" b="1" spc="-10" dirty="0">
                <a:latin typeface="Calisto MT"/>
                <a:cs typeface="Calisto MT"/>
              </a:rPr>
              <a:t>to </a:t>
            </a:r>
            <a:r>
              <a:rPr sz="2800" b="1" spc="-5" dirty="0">
                <a:latin typeface="Calisto MT"/>
                <a:cs typeface="Calisto MT"/>
              </a:rPr>
              <a:t>be </a:t>
            </a:r>
            <a:r>
              <a:rPr sz="2800" b="1" spc="10" dirty="0">
                <a:latin typeface="Calisto MT"/>
                <a:cs typeface="Calisto MT"/>
              </a:rPr>
              <a:t>great </a:t>
            </a:r>
            <a:r>
              <a:rPr sz="2800" b="1" spc="-10" dirty="0">
                <a:latin typeface="Calisto MT"/>
                <a:cs typeface="Calisto MT"/>
              </a:rPr>
              <a:t>to</a:t>
            </a:r>
            <a:r>
              <a:rPr sz="2800" b="1" spc="180" dirty="0">
                <a:latin typeface="Calisto MT"/>
                <a:cs typeface="Calisto MT"/>
              </a:rPr>
              <a:t> </a:t>
            </a:r>
            <a:r>
              <a:rPr sz="2800" b="1" spc="-5" dirty="0">
                <a:latin typeface="Calisto MT"/>
                <a:cs typeface="Calisto MT"/>
              </a:rPr>
              <a:t>start,</a:t>
            </a:r>
            <a:endParaRPr sz="2800">
              <a:latin typeface="Calisto MT"/>
              <a:cs typeface="Calisto MT"/>
            </a:endParaRPr>
          </a:p>
          <a:p>
            <a:pPr marR="166370" algn="ctr">
              <a:lnSpc>
                <a:spcPct val="100000"/>
              </a:lnSpc>
            </a:pPr>
            <a:r>
              <a:rPr sz="2800" b="1" spc="-5" dirty="0">
                <a:latin typeface="Calisto MT"/>
                <a:cs typeface="Calisto MT"/>
              </a:rPr>
              <a:t>but </a:t>
            </a:r>
            <a:r>
              <a:rPr sz="2800" b="1" spc="-25" dirty="0">
                <a:latin typeface="Calisto MT"/>
                <a:cs typeface="Calisto MT"/>
              </a:rPr>
              <a:t>you </a:t>
            </a:r>
            <a:r>
              <a:rPr sz="2800" b="1" spc="-70" dirty="0">
                <a:latin typeface="Calisto MT"/>
                <a:cs typeface="Calisto MT"/>
              </a:rPr>
              <a:t>have </a:t>
            </a:r>
            <a:r>
              <a:rPr sz="2800" b="1" spc="-10" dirty="0">
                <a:latin typeface="Calisto MT"/>
                <a:cs typeface="Calisto MT"/>
              </a:rPr>
              <a:t>to </a:t>
            </a:r>
            <a:r>
              <a:rPr sz="2800" b="1" spc="-5" dirty="0">
                <a:latin typeface="Calisto MT"/>
                <a:cs typeface="Calisto MT"/>
              </a:rPr>
              <a:t>start </a:t>
            </a:r>
            <a:r>
              <a:rPr sz="2800" b="1" spc="-10" dirty="0">
                <a:latin typeface="Calisto MT"/>
                <a:cs typeface="Calisto MT"/>
              </a:rPr>
              <a:t>to </a:t>
            </a:r>
            <a:r>
              <a:rPr sz="2800" b="1" spc="-5" dirty="0">
                <a:latin typeface="Calisto MT"/>
                <a:cs typeface="Calisto MT"/>
              </a:rPr>
              <a:t>be</a:t>
            </a:r>
            <a:r>
              <a:rPr sz="2800" b="1" spc="185" dirty="0">
                <a:latin typeface="Calisto MT"/>
                <a:cs typeface="Calisto MT"/>
              </a:rPr>
              <a:t> </a:t>
            </a:r>
            <a:r>
              <a:rPr sz="2800" b="1" spc="5" dirty="0">
                <a:latin typeface="Calisto MT"/>
                <a:cs typeface="Calisto MT"/>
              </a:rPr>
              <a:t>great.</a:t>
            </a:r>
            <a:endParaRPr sz="2800">
              <a:latin typeface="Calisto MT"/>
              <a:cs typeface="Calisto MT"/>
            </a:endParaRPr>
          </a:p>
          <a:p>
            <a:pPr marR="5080" algn="r">
              <a:lnSpc>
                <a:spcPct val="100000"/>
              </a:lnSpc>
              <a:spcBef>
                <a:spcPts val="370"/>
              </a:spcBef>
            </a:pPr>
            <a:r>
              <a:rPr sz="2000" b="1" i="1" dirty="0">
                <a:latin typeface="Calisto MT"/>
                <a:cs typeface="Calisto MT"/>
              </a:rPr>
              <a:t>~ </a:t>
            </a:r>
            <a:r>
              <a:rPr sz="2000" b="1" i="1" spc="-15" dirty="0">
                <a:latin typeface="Calisto MT"/>
                <a:cs typeface="Calisto MT"/>
              </a:rPr>
              <a:t>Joe</a:t>
            </a:r>
            <a:r>
              <a:rPr sz="2000" b="1" i="1" spc="-120" dirty="0">
                <a:latin typeface="Calisto MT"/>
                <a:cs typeface="Calisto MT"/>
              </a:rPr>
              <a:t> </a:t>
            </a:r>
            <a:r>
              <a:rPr sz="2000" b="1" i="1" dirty="0">
                <a:latin typeface="Calisto MT"/>
                <a:cs typeface="Calisto MT"/>
              </a:rPr>
              <a:t>Sabah</a:t>
            </a:r>
            <a:endParaRPr sz="2000">
              <a:latin typeface="Calisto MT"/>
              <a:cs typeface="Calisto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24ED382-A7B2-3E4D-A944-2970372C09B3}"/>
              </a:ext>
            </a:extLst>
          </p:cNvPr>
          <p:cNvSpPr txBox="1">
            <a:spLocks/>
          </p:cNvSpPr>
          <p:nvPr/>
        </p:nvSpPr>
        <p:spPr>
          <a:xfrm>
            <a:off x="15297" y="822731"/>
            <a:ext cx="84533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D) </a:t>
            </a:r>
            <a:r>
              <a:rPr lang="en-US" sz="3200" spc="-15" dirty="0"/>
              <a:t>Pre-fill </a:t>
            </a:r>
            <a:r>
              <a:rPr lang="en-US" sz="3200" dirty="0"/>
              <a:t>in </a:t>
            </a:r>
            <a:r>
              <a:rPr lang="en-US" sz="3200" spc="-10" dirty="0"/>
              <a:t>listing </a:t>
            </a:r>
            <a:r>
              <a:rPr lang="en-US" sz="3200" dirty="0"/>
              <a:t>% and </a:t>
            </a:r>
            <a:r>
              <a:rPr lang="en-US" sz="3200" spc="-25" dirty="0"/>
              <a:t>cross</a:t>
            </a:r>
            <a:r>
              <a:rPr lang="en-US" sz="3200" spc="-10" dirty="0"/>
              <a:t> </a:t>
            </a:r>
            <a:r>
              <a:rPr lang="en-US" sz="3200" dirty="0"/>
              <a:t>out</a:t>
            </a:r>
            <a:endParaRPr lang="en-US" sz="3200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FFA7CB-D707-ADDC-65AF-4E5C925B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06" y="1457737"/>
            <a:ext cx="7516274" cy="52394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646" y="1905000"/>
            <a:ext cx="8591804" cy="3419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26243FD-837B-4EA0-2B6D-B1CD36BA03D4}"/>
              </a:ext>
            </a:extLst>
          </p:cNvPr>
          <p:cNvSpPr txBox="1">
            <a:spLocks/>
          </p:cNvSpPr>
          <p:nvPr/>
        </p:nvSpPr>
        <p:spPr>
          <a:xfrm>
            <a:off x="15297" y="822731"/>
            <a:ext cx="84533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spc="-5" dirty="0"/>
              <a:t>E) </a:t>
            </a:r>
            <a:r>
              <a:rPr lang="en-US" sz="3200" spc="-15" dirty="0"/>
              <a:t>Expired </a:t>
            </a:r>
            <a:r>
              <a:rPr lang="en-US" sz="3200" spc="-5" dirty="0"/>
              <a:t>should be higher</a:t>
            </a:r>
            <a:r>
              <a:rPr lang="en-US" sz="3200" spc="-30" dirty="0"/>
              <a:t> </a:t>
            </a:r>
            <a:r>
              <a:rPr lang="en-US" sz="3200" spc="-15" dirty="0"/>
              <a:t>commission</a:t>
            </a:r>
            <a:endParaRPr lang="en-US" sz="3200" kern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681" y="2166209"/>
            <a:ext cx="8001000" cy="2961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95624472-50F5-F86A-465A-E75008D9E90E}"/>
              </a:ext>
            </a:extLst>
          </p:cNvPr>
          <p:cNvSpPr txBox="1">
            <a:spLocks/>
          </p:cNvSpPr>
          <p:nvPr/>
        </p:nvSpPr>
        <p:spPr>
          <a:xfrm>
            <a:off x="15297" y="822731"/>
            <a:ext cx="8453384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631825" indent="-404813">
              <a:spcBef>
                <a:spcPts val="100"/>
              </a:spcBef>
            </a:pPr>
            <a:r>
              <a:rPr lang="en-US" sz="3200" spc="-5" dirty="0"/>
              <a:t>F) </a:t>
            </a:r>
            <a:r>
              <a:rPr lang="en-US" sz="3200" spc="-10" dirty="0"/>
              <a:t>Styles </a:t>
            </a:r>
            <a:r>
              <a:rPr lang="en-US" sz="3200" spc="-15" dirty="0"/>
              <a:t>that </a:t>
            </a:r>
            <a:r>
              <a:rPr lang="en-US" sz="3200" spc="-70" dirty="0"/>
              <a:t>take </a:t>
            </a:r>
            <a:r>
              <a:rPr lang="en-US" sz="3200" spc="-5" dirty="0"/>
              <a:t>longer </a:t>
            </a:r>
            <a:r>
              <a:rPr lang="en-US" sz="3200" dirty="0"/>
              <a:t>should </a:t>
            </a:r>
            <a:r>
              <a:rPr lang="en-US" sz="3200" spc="-5" dirty="0"/>
              <a:t>be higher  </a:t>
            </a:r>
            <a:r>
              <a:rPr lang="en-US" sz="3200" spc="-10" dirty="0"/>
              <a:t>commission</a:t>
            </a:r>
            <a:endParaRPr lang="en-US" sz="3200" kern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8BCF2-DAA6-05B6-908D-7B143E0F5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078" y="3909641"/>
            <a:ext cx="3924848" cy="12098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766572"/>
            <a:ext cx="9144000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98180" y="445008"/>
            <a:ext cx="507492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9E30F940-1987-8CDD-9E5B-EF89B021D730}"/>
              </a:ext>
            </a:extLst>
          </p:cNvPr>
          <p:cNvSpPr txBox="1">
            <a:spLocks/>
          </p:cNvSpPr>
          <p:nvPr/>
        </p:nvSpPr>
        <p:spPr>
          <a:xfrm>
            <a:off x="15297" y="822731"/>
            <a:ext cx="84533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27013">
              <a:spcBef>
                <a:spcPts val="100"/>
              </a:spcBef>
            </a:pPr>
            <a:r>
              <a:rPr lang="en-US" sz="3200" dirty="0"/>
              <a:t>G) </a:t>
            </a:r>
            <a:r>
              <a:rPr lang="en-US" sz="3200" spc="-15" dirty="0"/>
              <a:t>Locations that </a:t>
            </a:r>
            <a:r>
              <a:rPr lang="en-US" sz="3200" spc="-65" dirty="0"/>
              <a:t>take </a:t>
            </a:r>
            <a:r>
              <a:rPr lang="en-US" sz="3200" spc="-10" dirty="0"/>
              <a:t>longer </a:t>
            </a:r>
            <a:r>
              <a:rPr lang="en-US" sz="3200" dirty="0"/>
              <a:t>should </a:t>
            </a:r>
            <a:r>
              <a:rPr lang="en-US" sz="3200" spc="-5" dirty="0"/>
              <a:t>be</a:t>
            </a:r>
            <a:r>
              <a:rPr lang="en-US" sz="3200" spc="-95" dirty="0"/>
              <a:t> </a:t>
            </a:r>
            <a:r>
              <a:rPr lang="en-US" sz="3200" spc="-5" dirty="0"/>
              <a:t>higher</a:t>
            </a:r>
            <a:endParaRPr lang="en-US" sz="32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195661-A2E5-0466-B4E5-5569681C7387}"/>
              </a:ext>
            </a:extLst>
          </p:cNvPr>
          <p:cNvSpPr txBox="1"/>
          <p:nvPr/>
        </p:nvSpPr>
        <p:spPr>
          <a:xfrm>
            <a:off x="641505" y="1688403"/>
            <a:ext cx="79449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Highway Noise</a:t>
            </a:r>
            <a:r>
              <a:rPr lang="en-US" dirty="0"/>
              <a:t>/ Suggest your clients do a drive-by prior to scheduling a showing.</a:t>
            </a:r>
          </a:p>
          <a:p>
            <a:r>
              <a:rPr lang="en-US" dirty="0"/>
              <a:t>Days on Market:  183</a:t>
            </a:r>
          </a:p>
          <a:p>
            <a:r>
              <a:rPr lang="en-US" dirty="0"/>
              <a:t>Buyer’s Agent Compensation:  2.50 % of sale price</a:t>
            </a:r>
          </a:p>
          <a:p>
            <a:endParaRPr lang="en-US" dirty="0"/>
          </a:p>
          <a:p>
            <a:r>
              <a:rPr lang="en-US" b="1" dirty="0"/>
              <a:t>Main Road (Route 198)</a:t>
            </a:r>
          </a:p>
          <a:p>
            <a:r>
              <a:rPr lang="en-US" dirty="0"/>
              <a:t>Days on Market:  236</a:t>
            </a:r>
          </a:p>
          <a:p>
            <a:r>
              <a:rPr lang="en-US" dirty="0"/>
              <a:t>Buyer’s Agent Compensation:  2.50 %</a:t>
            </a:r>
          </a:p>
          <a:p>
            <a:endParaRPr lang="en-US" dirty="0"/>
          </a:p>
          <a:p>
            <a:r>
              <a:rPr lang="en-US" b="1" dirty="0"/>
              <a:t>Power lines allowed up to the home site.</a:t>
            </a:r>
          </a:p>
          <a:p>
            <a:r>
              <a:rPr lang="en-US" dirty="0"/>
              <a:t>DOM:  188</a:t>
            </a:r>
          </a:p>
          <a:p>
            <a:r>
              <a:rPr lang="en-US" dirty="0"/>
              <a:t>Buyer’s Agent Compensation:  2.50 % of sale price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2619</Words>
  <Application>Microsoft Office PowerPoint</Application>
  <PresentationFormat>On-screen Show (4:3)</PresentationFormat>
  <Paragraphs>311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Calibri</vt:lpstr>
      <vt:lpstr>Calisto MT</vt:lpstr>
      <vt:lpstr>Century</vt:lpstr>
      <vt:lpstr>Times New Roman</vt:lpstr>
      <vt:lpstr>Office Theme</vt:lpstr>
      <vt:lpstr>Increase Your  Commission</vt:lpstr>
      <vt:lpstr>PowerPoint Presentation</vt:lpstr>
      <vt:lpstr>PowerPoint Presentation</vt:lpstr>
      <vt:lpstr>B) Split the difference 6 to 5.5 vs to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RE/MAX out produces  other brands by 2 to 1  in North America and  has been #1 in US  home sales since 1999.</vt:lpstr>
      <vt:lpstr>  Our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I) “Will you reduce your commission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II) “Will you cut your commissions, other agents will?”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III) When negotiating offers, repairs or at closing  the seller may say “I need more money from the sale, can you help by cutting your commission?”</vt:lpstr>
      <vt:lpstr>PowerPoint Presentation</vt:lpstr>
      <vt:lpstr>PowerPoint Presentation</vt:lpstr>
      <vt:lpstr>PowerPoint Presentation</vt:lpstr>
      <vt:lpstr>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 your commission training</dc:title>
  <dc:creator>SueHelland</dc:creator>
  <cp:lastModifiedBy>Marilyn Nuzie</cp:lastModifiedBy>
  <cp:revision>14</cp:revision>
  <cp:lastPrinted>2022-05-23T12:51:36Z</cp:lastPrinted>
  <dcterms:created xsi:type="dcterms:W3CDTF">2020-03-22T18:50:12Z</dcterms:created>
  <dcterms:modified xsi:type="dcterms:W3CDTF">2022-05-24T12:55:14Z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2020-03-22T00:00:00Z</vt:filetime>
  </property>
</Properties>
</file>