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8"/>
  </p:notesMasterIdLst>
  <p:handoutMasterIdLst>
    <p:handoutMasterId r:id="rId49"/>
  </p:handoutMasterIdLst>
  <p:sldIdLst>
    <p:sldId id="256" r:id="rId3"/>
    <p:sldId id="304" r:id="rId4"/>
    <p:sldId id="305" r:id="rId5"/>
    <p:sldId id="299" r:id="rId6"/>
    <p:sldId id="259" r:id="rId7"/>
    <p:sldId id="302" r:id="rId8"/>
    <p:sldId id="261" r:id="rId9"/>
    <p:sldId id="262" r:id="rId10"/>
    <p:sldId id="263" r:id="rId11"/>
    <p:sldId id="264" r:id="rId12"/>
    <p:sldId id="265" r:id="rId13"/>
    <p:sldId id="266" r:id="rId14"/>
    <p:sldId id="267" r:id="rId15"/>
    <p:sldId id="268" r:id="rId16"/>
    <p:sldId id="269" r:id="rId17"/>
    <p:sldId id="270" r:id="rId18"/>
    <p:sldId id="271" r:id="rId19"/>
    <p:sldId id="273" r:id="rId20"/>
    <p:sldId id="274" r:id="rId21"/>
    <p:sldId id="275" r:id="rId22"/>
    <p:sldId id="280" r:id="rId23"/>
    <p:sldId id="281" r:id="rId24"/>
    <p:sldId id="287" r:id="rId25"/>
    <p:sldId id="312" r:id="rId26"/>
    <p:sldId id="332" r:id="rId27"/>
    <p:sldId id="357" r:id="rId28"/>
    <p:sldId id="358" r:id="rId29"/>
    <p:sldId id="359" r:id="rId30"/>
    <p:sldId id="356" r:id="rId31"/>
    <p:sldId id="338" r:id="rId32"/>
    <p:sldId id="339" r:id="rId33"/>
    <p:sldId id="340" r:id="rId34"/>
    <p:sldId id="341" r:id="rId35"/>
    <p:sldId id="342" r:id="rId36"/>
    <p:sldId id="343" r:id="rId37"/>
    <p:sldId id="344" r:id="rId38"/>
    <p:sldId id="345" r:id="rId39"/>
    <p:sldId id="346" r:id="rId40"/>
    <p:sldId id="347" r:id="rId41"/>
    <p:sldId id="348" r:id="rId42"/>
    <p:sldId id="350" r:id="rId43"/>
    <p:sldId id="351" r:id="rId44"/>
    <p:sldId id="352" r:id="rId45"/>
    <p:sldId id="353" r:id="rId46"/>
    <p:sldId id="354"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AE0D"/>
    <a:srgbClr val="FCF6D0"/>
    <a:srgbClr val="FAF1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2" d="100"/>
          <a:sy n="102" d="100"/>
        </p:scale>
        <p:origin x="870" y="102"/>
      </p:cViewPr>
      <p:guideLst/>
    </p:cSldViewPr>
  </p:slideViewPr>
  <p:notesTextViewPr>
    <p:cViewPr>
      <p:scale>
        <a:sx n="1" d="1"/>
        <a:sy n="1" d="1"/>
      </p:scale>
      <p:origin x="0" y="0"/>
    </p:cViewPr>
  </p:notesTextViewPr>
  <p:sorterViewPr>
    <p:cViewPr>
      <p:scale>
        <a:sx n="100" d="100"/>
        <a:sy n="100" d="100"/>
      </p:scale>
      <p:origin x="0" y="-6300"/>
    </p:cViewPr>
  </p:sorterViewPr>
  <p:notesViewPr>
    <p:cSldViewPr snapToGrid="0">
      <p:cViewPr varScale="1">
        <p:scale>
          <a:sx n="81" d="100"/>
          <a:sy n="81" d="100"/>
        </p:scale>
        <p:origin x="385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CA5-4C34-9190-7D9D7DC57CB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CA5-4C34-9190-7D9D7DC57CB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4CA5-4C34-9190-7D9D7DC57CB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3EC-4C91-A575-ED7BABC2C322}"/>
              </c:ext>
            </c:extLst>
          </c:dPt>
          <c:dLbls>
            <c:dLbl>
              <c:idx val="0"/>
              <c:layout>
                <c:manualLayout>
                  <c:x val="-0.16647059055801208"/>
                  <c:y val="0.13578837747364805"/>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r>
                      <a:rPr lang="en-US" sz="1800" b="1" dirty="0">
                        <a:solidFill>
                          <a:schemeClr val="bg1"/>
                        </a:solidFill>
                      </a:rPr>
                      <a:t>Insurance</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487905026849459"/>
                      <c:h val="9.8578118935893272E-2"/>
                    </c:manualLayout>
                  </c15:layout>
                  <c15:showDataLabelsRange val="0"/>
                </c:ext>
                <c:ext xmlns:c16="http://schemas.microsoft.com/office/drawing/2014/chart" uri="{C3380CC4-5D6E-409C-BE32-E72D297353CC}">
                  <c16:uniqueId val="{00000001-4CA5-4C34-9190-7D9D7DC57CB7}"/>
                </c:ext>
              </c:extLst>
            </c:dLbl>
            <c:dLbl>
              <c:idx val="1"/>
              <c:layout>
                <c:manualLayout>
                  <c:x val="-0.15984317937352116"/>
                  <c:y val="-8.6126532595562799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sz="1800" b="1" dirty="0">
                        <a:solidFill>
                          <a:schemeClr val="bg1"/>
                        </a:solidFill>
                      </a:rPr>
                      <a:t>CAM</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745278436978042"/>
                      <c:h val="6.7054683375080998E-2"/>
                    </c:manualLayout>
                  </c15:layout>
                  <c15:showDataLabelsRange val="0"/>
                </c:ext>
                <c:ext xmlns:c16="http://schemas.microsoft.com/office/drawing/2014/chart" uri="{C3380CC4-5D6E-409C-BE32-E72D297353CC}">
                  <c16:uniqueId val="{00000003-4CA5-4C34-9190-7D9D7DC57CB7}"/>
                </c:ext>
              </c:extLst>
            </c:dLbl>
            <c:dLbl>
              <c:idx val="2"/>
              <c:layout>
                <c:manualLayout>
                  <c:x val="0.24536867457118561"/>
                  <c:y val="-3.639086882438060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r>
                      <a:rPr lang="en-US" sz="1800" b="1">
                        <a:solidFill>
                          <a:schemeClr val="bg1"/>
                        </a:solidFill>
                      </a:rPr>
                      <a:t>Taxes</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CA5-4C34-9190-7D9D7DC57CB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1st Qtr</c:v>
                </c:pt>
                <c:pt idx="1">
                  <c:v>2nd Qtr</c:v>
                </c:pt>
                <c:pt idx="2">
                  <c:v>3rd Qtr</c:v>
                </c:pt>
              </c:strCache>
            </c:strRef>
          </c:cat>
          <c:val>
            <c:numRef>
              <c:f>Sheet1!$B$2:$B$5</c:f>
              <c:numCache>
                <c:formatCode>General</c:formatCode>
                <c:ptCount val="4"/>
                <c:pt idx="0">
                  <c:v>1.4</c:v>
                </c:pt>
                <c:pt idx="1">
                  <c:v>4</c:v>
                </c:pt>
                <c:pt idx="2">
                  <c:v>5.3</c:v>
                </c:pt>
              </c:numCache>
            </c:numRef>
          </c:val>
          <c:extLst>
            <c:ext xmlns:c16="http://schemas.microsoft.com/office/drawing/2014/chart" uri="{C3380CC4-5D6E-409C-BE32-E72D297353CC}">
              <c16:uniqueId val="{00000000-4CA5-4C34-9190-7D9D7DC57CB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16FBC9-7E8E-7589-229E-F8CB5139C203}"/>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9DFAA3D-D39B-0FF3-AE52-F6AB45DD1ED6}"/>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4661699-CB81-4EB8-9952-C1D3115E130E}" type="datetimeFigureOut">
              <a:rPr lang="en-US" smtClean="0"/>
              <a:t>7/5/2023</a:t>
            </a:fld>
            <a:endParaRPr lang="en-US"/>
          </a:p>
        </p:txBody>
      </p:sp>
      <p:sp>
        <p:nvSpPr>
          <p:cNvPr id="4" name="Footer Placeholder 3">
            <a:extLst>
              <a:ext uri="{FF2B5EF4-FFF2-40B4-BE49-F238E27FC236}">
                <a16:creationId xmlns:a16="http://schemas.microsoft.com/office/drawing/2014/main" id="{681A5A5C-1E10-63F4-24D6-786E74CE263C}"/>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888D6C7-ECE2-3A5E-BC7A-91F835EB989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87988CE-6882-4FFB-AE52-1220C6B10CA7}" type="slidenum">
              <a:rPr lang="en-US" smtClean="0"/>
              <a:t>‹#›</a:t>
            </a:fld>
            <a:endParaRPr lang="en-US"/>
          </a:p>
        </p:txBody>
      </p:sp>
    </p:spTree>
    <p:extLst>
      <p:ext uri="{BB962C8B-B14F-4D97-AF65-F5344CB8AC3E}">
        <p14:creationId xmlns:p14="http://schemas.microsoft.com/office/powerpoint/2010/main" val="2411559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25D1372-50D0-4968-A7ED-BA7AC4B4E868}" type="datetimeFigureOut">
              <a:rPr lang="en-US" smtClean="0"/>
              <a:t>7/5/2023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D7FA07D-36F8-49CC-8735-60E1CD93C5AE}" type="slidenum">
              <a:rPr lang="en-US" smtClean="0"/>
              <a:t>‹#›</a:t>
            </a:fld>
            <a:endParaRPr lang="en-US"/>
          </a:p>
        </p:txBody>
      </p:sp>
    </p:spTree>
    <p:extLst>
      <p:ext uri="{BB962C8B-B14F-4D97-AF65-F5344CB8AC3E}">
        <p14:creationId xmlns:p14="http://schemas.microsoft.com/office/powerpoint/2010/main" val="233183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FA07D-36F8-49CC-8735-60E1CD93C5AE}" type="slidenum">
              <a:rPr lang="en-US" smtClean="0"/>
              <a:t>4</a:t>
            </a:fld>
            <a:endParaRPr lang="en-US"/>
          </a:p>
        </p:txBody>
      </p:sp>
    </p:spTree>
    <p:extLst>
      <p:ext uri="{BB962C8B-B14F-4D97-AF65-F5344CB8AC3E}">
        <p14:creationId xmlns:p14="http://schemas.microsoft.com/office/powerpoint/2010/main" val="1695458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FA07D-36F8-49CC-8735-60E1CD93C5AE}" type="slidenum">
              <a:rPr lang="en-US" smtClean="0"/>
              <a:t>21</a:t>
            </a:fld>
            <a:endParaRPr lang="en-US"/>
          </a:p>
        </p:txBody>
      </p:sp>
    </p:spTree>
    <p:extLst>
      <p:ext uri="{BB962C8B-B14F-4D97-AF65-F5344CB8AC3E}">
        <p14:creationId xmlns:p14="http://schemas.microsoft.com/office/powerpoint/2010/main" val="943155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7FA07D-36F8-49CC-8735-60E1CD93C5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7624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7FA07D-36F8-49CC-8735-60E1CD93C5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3372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7FA07D-36F8-49CC-8735-60E1CD93C5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350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7FA07D-36F8-49CC-8735-60E1CD93C5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3449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7FA07D-36F8-49CC-8735-60E1CD93C5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6767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7FA07D-36F8-49CC-8735-60E1CD93C5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309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7FA07D-36F8-49CC-8735-60E1CD93C5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7794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7FA07D-36F8-49CC-8735-60E1CD93C5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828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7FA07D-36F8-49CC-8735-60E1CD93C5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333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8D7FA07D-36F8-49CC-8735-60E1CD93C5AE}" type="slidenum">
              <a:rPr lang="en-US" smtClean="0"/>
              <a:t>5</a:t>
            </a:fld>
            <a:endParaRPr lang="en-US"/>
          </a:p>
        </p:txBody>
      </p:sp>
    </p:spTree>
    <p:extLst>
      <p:ext uri="{BB962C8B-B14F-4D97-AF65-F5344CB8AC3E}">
        <p14:creationId xmlns:p14="http://schemas.microsoft.com/office/powerpoint/2010/main" val="4142715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7FA07D-36F8-49CC-8735-60E1CD93C5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7052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7FA07D-36F8-49CC-8735-60E1CD93C5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5747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7FA07D-36F8-49CC-8735-60E1CD93C5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310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7FA07D-36F8-49CC-8735-60E1CD93C5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8849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7FA07D-36F8-49CC-8735-60E1CD93C5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6771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7FA07D-36F8-49CC-8735-60E1CD93C5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0273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7FA07D-36F8-49CC-8735-60E1CD93C5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0700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7FA07D-36F8-49CC-8735-60E1CD93C5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4478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7FA07D-36F8-49CC-8735-60E1CD93C5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1110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7FA07D-36F8-49CC-8735-60E1CD93C5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789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FA07D-36F8-49CC-8735-60E1CD93C5AE}" type="slidenum">
              <a:rPr lang="en-US" smtClean="0"/>
              <a:t>6</a:t>
            </a:fld>
            <a:endParaRPr lang="en-US"/>
          </a:p>
        </p:txBody>
      </p:sp>
    </p:spTree>
    <p:extLst>
      <p:ext uri="{BB962C8B-B14F-4D97-AF65-F5344CB8AC3E}">
        <p14:creationId xmlns:p14="http://schemas.microsoft.com/office/powerpoint/2010/main" val="417686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7FA07D-36F8-49CC-8735-60E1CD93C5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83559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7FA07D-36F8-49CC-8735-60E1CD93C5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809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FA07D-36F8-49CC-8735-60E1CD93C5AE}" type="slidenum">
              <a:rPr lang="en-US" smtClean="0"/>
              <a:t>7</a:t>
            </a:fld>
            <a:endParaRPr lang="en-US"/>
          </a:p>
        </p:txBody>
      </p:sp>
    </p:spTree>
    <p:extLst>
      <p:ext uri="{BB962C8B-B14F-4D97-AF65-F5344CB8AC3E}">
        <p14:creationId xmlns:p14="http://schemas.microsoft.com/office/powerpoint/2010/main" val="2253528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FA07D-36F8-49CC-8735-60E1CD93C5AE}" type="slidenum">
              <a:rPr lang="en-US" smtClean="0"/>
              <a:t>8</a:t>
            </a:fld>
            <a:endParaRPr lang="en-US"/>
          </a:p>
        </p:txBody>
      </p:sp>
    </p:spTree>
    <p:extLst>
      <p:ext uri="{BB962C8B-B14F-4D97-AF65-F5344CB8AC3E}">
        <p14:creationId xmlns:p14="http://schemas.microsoft.com/office/powerpoint/2010/main" val="55740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FA07D-36F8-49CC-8735-60E1CD93C5AE}" type="slidenum">
              <a:rPr lang="en-US" smtClean="0"/>
              <a:t>12</a:t>
            </a:fld>
            <a:endParaRPr lang="en-US"/>
          </a:p>
        </p:txBody>
      </p:sp>
    </p:spTree>
    <p:extLst>
      <p:ext uri="{BB962C8B-B14F-4D97-AF65-F5344CB8AC3E}">
        <p14:creationId xmlns:p14="http://schemas.microsoft.com/office/powerpoint/2010/main" val="2588788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FA07D-36F8-49CC-8735-60E1CD93C5AE}" type="slidenum">
              <a:rPr lang="en-US" smtClean="0"/>
              <a:t>15</a:t>
            </a:fld>
            <a:endParaRPr lang="en-US"/>
          </a:p>
        </p:txBody>
      </p:sp>
    </p:spTree>
    <p:extLst>
      <p:ext uri="{BB962C8B-B14F-4D97-AF65-F5344CB8AC3E}">
        <p14:creationId xmlns:p14="http://schemas.microsoft.com/office/powerpoint/2010/main" val="997301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FA07D-36F8-49CC-8735-60E1CD93C5AE}" type="slidenum">
              <a:rPr lang="en-US" smtClean="0"/>
              <a:t>18</a:t>
            </a:fld>
            <a:endParaRPr lang="en-US"/>
          </a:p>
        </p:txBody>
      </p:sp>
    </p:spTree>
    <p:extLst>
      <p:ext uri="{BB962C8B-B14F-4D97-AF65-F5344CB8AC3E}">
        <p14:creationId xmlns:p14="http://schemas.microsoft.com/office/powerpoint/2010/main" val="1444591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FA07D-36F8-49CC-8735-60E1CD93C5AE}" type="slidenum">
              <a:rPr lang="en-US" smtClean="0"/>
              <a:t>20</a:t>
            </a:fld>
            <a:endParaRPr lang="en-US"/>
          </a:p>
        </p:txBody>
      </p:sp>
    </p:spTree>
    <p:extLst>
      <p:ext uri="{BB962C8B-B14F-4D97-AF65-F5344CB8AC3E}">
        <p14:creationId xmlns:p14="http://schemas.microsoft.com/office/powerpoint/2010/main" val="741540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3B575-3D70-E999-DE55-EB8FD38997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16D8BB-5688-BDB9-9547-EE3779D548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C89CDA-9A30-F8CB-D655-CDF1B98817BE}"/>
              </a:ext>
            </a:extLst>
          </p:cNvPr>
          <p:cNvSpPr>
            <a:spLocks noGrp="1"/>
          </p:cNvSpPr>
          <p:nvPr>
            <p:ph type="dt" sz="half" idx="10"/>
          </p:nvPr>
        </p:nvSpPr>
        <p:spPr/>
        <p:txBody>
          <a:bodyPr/>
          <a:lstStyle/>
          <a:p>
            <a:fld id="{24D18B1D-6148-4661-81ED-23A3D9181141}" type="datetime1">
              <a:rPr lang="en-US" smtClean="0"/>
              <a:t>7/5/2023</a:t>
            </a:fld>
            <a:endParaRPr lang="en-US"/>
          </a:p>
        </p:txBody>
      </p:sp>
      <p:sp>
        <p:nvSpPr>
          <p:cNvPr id="5" name="Footer Placeholder 4">
            <a:extLst>
              <a:ext uri="{FF2B5EF4-FFF2-40B4-BE49-F238E27FC236}">
                <a16:creationId xmlns:a16="http://schemas.microsoft.com/office/drawing/2014/main" id="{3C7D1A84-B915-F873-A936-1FDC4CC4B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EF74D2-87AC-D11F-CA12-BC98F7DBDB03}"/>
              </a:ext>
            </a:extLst>
          </p:cNvPr>
          <p:cNvSpPr>
            <a:spLocks noGrp="1"/>
          </p:cNvSpPr>
          <p:nvPr>
            <p:ph type="sldNum" sz="quarter" idx="12"/>
          </p:nvPr>
        </p:nvSpPr>
        <p:spPr/>
        <p:txBody>
          <a:bodyPr/>
          <a:lstStyle/>
          <a:p>
            <a:fld id="{B4BA1B05-C1F1-493F-BE9C-C397A002CC7E}" type="slidenum">
              <a:rPr lang="en-US" smtClean="0"/>
              <a:t>‹#›</a:t>
            </a:fld>
            <a:endParaRPr lang="en-US"/>
          </a:p>
        </p:txBody>
      </p:sp>
    </p:spTree>
    <p:extLst>
      <p:ext uri="{BB962C8B-B14F-4D97-AF65-F5344CB8AC3E}">
        <p14:creationId xmlns:p14="http://schemas.microsoft.com/office/powerpoint/2010/main" val="2465685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81D65-3EEB-A126-0DF1-8B78722E4F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A72AB0-907F-A572-E645-C3512C9588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1F5965-07A8-2FFF-8099-85687652AA34}"/>
              </a:ext>
            </a:extLst>
          </p:cNvPr>
          <p:cNvSpPr>
            <a:spLocks noGrp="1"/>
          </p:cNvSpPr>
          <p:nvPr>
            <p:ph type="dt" sz="half" idx="10"/>
          </p:nvPr>
        </p:nvSpPr>
        <p:spPr/>
        <p:txBody>
          <a:bodyPr/>
          <a:lstStyle/>
          <a:p>
            <a:fld id="{28687400-9F9E-4F36-8792-341AAD94C4B0}" type="datetime1">
              <a:rPr lang="en-US" smtClean="0"/>
              <a:t>7/5/2023</a:t>
            </a:fld>
            <a:endParaRPr lang="en-US"/>
          </a:p>
        </p:txBody>
      </p:sp>
      <p:sp>
        <p:nvSpPr>
          <p:cNvPr id="5" name="Footer Placeholder 4">
            <a:extLst>
              <a:ext uri="{FF2B5EF4-FFF2-40B4-BE49-F238E27FC236}">
                <a16:creationId xmlns:a16="http://schemas.microsoft.com/office/drawing/2014/main" id="{671FF828-875D-D51C-2DA0-2EBFE070A0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79882-296F-45E8-844C-7270ECDD4796}"/>
              </a:ext>
            </a:extLst>
          </p:cNvPr>
          <p:cNvSpPr>
            <a:spLocks noGrp="1"/>
          </p:cNvSpPr>
          <p:nvPr>
            <p:ph type="sldNum" sz="quarter" idx="12"/>
          </p:nvPr>
        </p:nvSpPr>
        <p:spPr/>
        <p:txBody>
          <a:bodyPr/>
          <a:lstStyle/>
          <a:p>
            <a:fld id="{B4BA1B05-C1F1-493F-BE9C-C397A002CC7E}" type="slidenum">
              <a:rPr lang="en-US" smtClean="0"/>
              <a:t>‹#›</a:t>
            </a:fld>
            <a:endParaRPr lang="en-US"/>
          </a:p>
        </p:txBody>
      </p:sp>
    </p:spTree>
    <p:extLst>
      <p:ext uri="{BB962C8B-B14F-4D97-AF65-F5344CB8AC3E}">
        <p14:creationId xmlns:p14="http://schemas.microsoft.com/office/powerpoint/2010/main" val="561769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F7A15-2350-5A82-350E-D884204E2C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D37750-1682-51F7-1CD8-B7259DB34B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FE55ED-A1D1-3377-881C-74653097E62F}"/>
              </a:ext>
            </a:extLst>
          </p:cNvPr>
          <p:cNvSpPr>
            <a:spLocks noGrp="1"/>
          </p:cNvSpPr>
          <p:nvPr>
            <p:ph type="dt" sz="half" idx="10"/>
          </p:nvPr>
        </p:nvSpPr>
        <p:spPr/>
        <p:txBody>
          <a:bodyPr/>
          <a:lstStyle/>
          <a:p>
            <a:fld id="{DA480577-9470-4FC9-BA43-653D685048A7}" type="datetime1">
              <a:rPr lang="en-US" smtClean="0"/>
              <a:t>7/5/2023</a:t>
            </a:fld>
            <a:endParaRPr lang="en-US"/>
          </a:p>
        </p:txBody>
      </p:sp>
      <p:sp>
        <p:nvSpPr>
          <p:cNvPr id="5" name="Footer Placeholder 4">
            <a:extLst>
              <a:ext uri="{FF2B5EF4-FFF2-40B4-BE49-F238E27FC236}">
                <a16:creationId xmlns:a16="http://schemas.microsoft.com/office/drawing/2014/main" id="{DF876E74-DEC1-F1C5-F6A0-2C38C3DBD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EA8668-3009-2911-0030-19D71C651CBE}"/>
              </a:ext>
            </a:extLst>
          </p:cNvPr>
          <p:cNvSpPr>
            <a:spLocks noGrp="1"/>
          </p:cNvSpPr>
          <p:nvPr>
            <p:ph type="sldNum" sz="quarter" idx="12"/>
          </p:nvPr>
        </p:nvSpPr>
        <p:spPr/>
        <p:txBody>
          <a:bodyPr/>
          <a:lstStyle/>
          <a:p>
            <a:fld id="{B4BA1B05-C1F1-493F-BE9C-C397A002CC7E}" type="slidenum">
              <a:rPr lang="en-US" smtClean="0"/>
              <a:t>‹#›</a:t>
            </a:fld>
            <a:endParaRPr lang="en-US"/>
          </a:p>
        </p:txBody>
      </p:sp>
    </p:spTree>
    <p:extLst>
      <p:ext uri="{BB962C8B-B14F-4D97-AF65-F5344CB8AC3E}">
        <p14:creationId xmlns:p14="http://schemas.microsoft.com/office/powerpoint/2010/main" val="4224760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687570" y="1791715"/>
            <a:ext cx="2816859" cy="756919"/>
          </a:xfrm>
          <a:prstGeom prst="rect">
            <a:avLst/>
          </a:prstGeom>
        </p:spPr>
        <p:txBody>
          <a:bodyPr wrap="square" lIns="0" tIns="0" rIns="0" bIns="0">
            <a:spAutoFit/>
          </a:bodyPr>
          <a:lstStyle>
            <a:lvl1pPr>
              <a:defRPr sz="4800" b="1" i="0">
                <a:solidFill>
                  <a:srgbClr val="2E5496"/>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2400" b="1" i="0">
                <a:solidFill>
                  <a:srgbClr val="C00000"/>
                </a:solidFill>
                <a:latin typeface="Calibri"/>
                <a:cs typeface="Calibri"/>
              </a:defRPr>
            </a:lvl1pPr>
          </a:lstStyle>
          <a:p>
            <a:pPr marL="12700">
              <a:lnSpc>
                <a:spcPts val="2380"/>
              </a:lnSpc>
            </a:pPr>
            <a:r>
              <a:rPr spc="-5" dirty="0"/>
              <a:t>The Building Blocks </a:t>
            </a:r>
            <a:r>
              <a:rPr dirty="0"/>
              <a:t>of</a:t>
            </a:r>
            <a:r>
              <a:rPr spc="-55" dirty="0"/>
              <a:t> </a:t>
            </a:r>
            <a:r>
              <a:rPr dirty="0"/>
              <a:t>Success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CA8F1BD-9C81-45CE-B82D-54F64EDE22C6}" type="datetime1">
              <a:rPr lang="en-US" smtClean="0"/>
              <a:t>7/5/2023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70898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1" i="0">
                <a:solidFill>
                  <a:srgbClr val="2E5496"/>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6600" b="1" i="0">
                <a:solidFill>
                  <a:srgbClr val="2E5496"/>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2400" b="1" i="0">
                <a:solidFill>
                  <a:srgbClr val="C00000"/>
                </a:solidFill>
                <a:latin typeface="Calibri"/>
                <a:cs typeface="Calibri"/>
              </a:defRPr>
            </a:lvl1pPr>
          </a:lstStyle>
          <a:p>
            <a:pPr marL="12700">
              <a:lnSpc>
                <a:spcPts val="2380"/>
              </a:lnSpc>
            </a:pPr>
            <a:r>
              <a:rPr spc="-5" dirty="0"/>
              <a:t>The Building Blocks </a:t>
            </a:r>
            <a:r>
              <a:rPr dirty="0"/>
              <a:t>of</a:t>
            </a:r>
            <a:r>
              <a:rPr spc="-55" dirty="0"/>
              <a:t> </a:t>
            </a:r>
            <a:r>
              <a:rPr dirty="0"/>
              <a:t>Success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88C1CBC-F90C-4ED2-808D-53BC6BF10FA1}" type="datetime1">
              <a:rPr lang="en-US" smtClean="0"/>
              <a:t>7/5/2023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3043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1" i="0">
                <a:solidFill>
                  <a:srgbClr val="2E5496"/>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2400" b="1" i="0">
                <a:solidFill>
                  <a:srgbClr val="C00000"/>
                </a:solidFill>
                <a:latin typeface="Calibri"/>
                <a:cs typeface="Calibri"/>
              </a:defRPr>
            </a:lvl1pPr>
          </a:lstStyle>
          <a:p>
            <a:pPr marL="12700">
              <a:lnSpc>
                <a:spcPts val="2380"/>
              </a:lnSpc>
            </a:pPr>
            <a:r>
              <a:rPr spc="-5" dirty="0"/>
              <a:t>The Building Blocks </a:t>
            </a:r>
            <a:r>
              <a:rPr dirty="0"/>
              <a:t>of</a:t>
            </a:r>
            <a:r>
              <a:rPr spc="-55" dirty="0"/>
              <a:t> </a:t>
            </a:r>
            <a:r>
              <a:rPr dirty="0"/>
              <a:t>Success</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C96FFC5-2215-4872-9453-F6BACC2D4FE7}" type="datetime1">
              <a:rPr lang="en-US" smtClean="0"/>
              <a:t>7/5/2023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69373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1" i="0">
                <a:solidFill>
                  <a:srgbClr val="2E5496"/>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2400" b="1" i="0">
                <a:solidFill>
                  <a:srgbClr val="C00000"/>
                </a:solidFill>
                <a:latin typeface="Calibri"/>
                <a:cs typeface="Calibri"/>
              </a:defRPr>
            </a:lvl1pPr>
          </a:lstStyle>
          <a:p>
            <a:pPr marL="12700">
              <a:lnSpc>
                <a:spcPts val="2380"/>
              </a:lnSpc>
            </a:pPr>
            <a:r>
              <a:rPr spc="-5" dirty="0"/>
              <a:t>The Building Blocks </a:t>
            </a:r>
            <a:r>
              <a:rPr dirty="0"/>
              <a:t>of</a:t>
            </a:r>
            <a:r>
              <a:rPr spc="-55" dirty="0"/>
              <a:t> </a:t>
            </a:r>
            <a:r>
              <a:rPr dirty="0"/>
              <a:t>Success</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C2CB2BD7-6B06-483D-B065-958080BD0909}" type="datetime1">
              <a:rPr lang="en-US" smtClean="0"/>
              <a:t>7/5/2023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4037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2400" b="1" i="0">
                <a:solidFill>
                  <a:srgbClr val="C00000"/>
                </a:solidFill>
                <a:latin typeface="Calibri"/>
                <a:cs typeface="Calibri"/>
              </a:defRPr>
            </a:lvl1pPr>
          </a:lstStyle>
          <a:p>
            <a:pPr marL="12700">
              <a:lnSpc>
                <a:spcPts val="2380"/>
              </a:lnSpc>
            </a:pPr>
            <a:r>
              <a:rPr spc="-5" dirty="0"/>
              <a:t>The Building Blocks </a:t>
            </a:r>
            <a:r>
              <a:rPr dirty="0"/>
              <a:t>of</a:t>
            </a:r>
            <a:r>
              <a:rPr spc="-55" dirty="0"/>
              <a:t> </a:t>
            </a:r>
            <a:r>
              <a:rPr dirty="0"/>
              <a:t>Success</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F0D7D320-3690-4AFE-BA49-77329B38FA40}" type="datetime1">
              <a:rPr lang="en-US" smtClean="0"/>
              <a:t>7/5/2023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957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7CA9E-F416-7F5D-8DAA-DF310680E4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A6451-0DD9-5E49-62DC-290F319B51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D3D2A9-D765-41B3-CF91-289DD8CBFB82}"/>
              </a:ext>
            </a:extLst>
          </p:cNvPr>
          <p:cNvSpPr>
            <a:spLocks noGrp="1"/>
          </p:cNvSpPr>
          <p:nvPr>
            <p:ph type="dt" sz="half" idx="10"/>
          </p:nvPr>
        </p:nvSpPr>
        <p:spPr/>
        <p:txBody>
          <a:bodyPr/>
          <a:lstStyle/>
          <a:p>
            <a:fld id="{296AB238-4B86-4AD4-B0C3-C8207D1A5EF0}" type="datetime1">
              <a:rPr lang="en-US" smtClean="0"/>
              <a:t>7/5/2023</a:t>
            </a:fld>
            <a:endParaRPr lang="en-US"/>
          </a:p>
        </p:txBody>
      </p:sp>
      <p:sp>
        <p:nvSpPr>
          <p:cNvPr id="5" name="Footer Placeholder 4">
            <a:extLst>
              <a:ext uri="{FF2B5EF4-FFF2-40B4-BE49-F238E27FC236}">
                <a16:creationId xmlns:a16="http://schemas.microsoft.com/office/drawing/2014/main" id="{678E0B13-1512-256B-BB5C-363092B581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B238F-22ED-CF11-B0A6-5155DCB1157D}"/>
              </a:ext>
            </a:extLst>
          </p:cNvPr>
          <p:cNvSpPr>
            <a:spLocks noGrp="1"/>
          </p:cNvSpPr>
          <p:nvPr>
            <p:ph type="sldNum" sz="quarter" idx="12"/>
          </p:nvPr>
        </p:nvSpPr>
        <p:spPr/>
        <p:txBody>
          <a:bodyPr/>
          <a:lstStyle/>
          <a:p>
            <a:fld id="{B4BA1B05-C1F1-493F-BE9C-C397A002CC7E}" type="slidenum">
              <a:rPr lang="en-US" smtClean="0"/>
              <a:t>‹#›</a:t>
            </a:fld>
            <a:endParaRPr lang="en-US"/>
          </a:p>
        </p:txBody>
      </p:sp>
    </p:spTree>
    <p:extLst>
      <p:ext uri="{BB962C8B-B14F-4D97-AF65-F5344CB8AC3E}">
        <p14:creationId xmlns:p14="http://schemas.microsoft.com/office/powerpoint/2010/main" val="3455697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88418-6EE1-9C3A-121B-ADAA7E6FB7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9CE9A2-7C1C-CA49-F315-E59721D71B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D1E9BB-7CA1-4166-3C8E-4E0CDF852F4B}"/>
              </a:ext>
            </a:extLst>
          </p:cNvPr>
          <p:cNvSpPr>
            <a:spLocks noGrp="1"/>
          </p:cNvSpPr>
          <p:nvPr>
            <p:ph type="dt" sz="half" idx="10"/>
          </p:nvPr>
        </p:nvSpPr>
        <p:spPr/>
        <p:txBody>
          <a:bodyPr/>
          <a:lstStyle/>
          <a:p>
            <a:fld id="{F57E7281-D5BD-43C5-B91E-2880E9088025}" type="datetime1">
              <a:rPr lang="en-US" smtClean="0"/>
              <a:t>7/5/2023</a:t>
            </a:fld>
            <a:endParaRPr lang="en-US"/>
          </a:p>
        </p:txBody>
      </p:sp>
      <p:sp>
        <p:nvSpPr>
          <p:cNvPr id="5" name="Footer Placeholder 4">
            <a:extLst>
              <a:ext uri="{FF2B5EF4-FFF2-40B4-BE49-F238E27FC236}">
                <a16:creationId xmlns:a16="http://schemas.microsoft.com/office/drawing/2014/main" id="{5280FF74-AB11-FAAF-960D-7685FF7D4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4DFAD9-4DFA-846A-D45B-1BF06266323C}"/>
              </a:ext>
            </a:extLst>
          </p:cNvPr>
          <p:cNvSpPr>
            <a:spLocks noGrp="1"/>
          </p:cNvSpPr>
          <p:nvPr>
            <p:ph type="sldNum" sz="quarter" idx="12"/>
          </p:nvPr>
        </p:nvSpPr>
        <p:spPr/>
        <p:txBody>
          <a:bodyPr/>
          <a:lstStyle/>
          <a:p>
            <a:fld id="{B4BA1B05-C1F1-493F-BE9C-C397A002CC7E}" type="slidenum">
              <a:rPr lang="en-US" smtClean="0"/>
              <a:t>‹#›</a:t>
            </a:fld>
            <a:endParaRPr lang="en-US"/>
          </a:p>
        </p:txBody>
      </p:sp>
    </p:spTree>
    <p:extLst>
      <p:ext uri="{BB962C8B-B14F-4D97-AF65-F5344CB8AC3E}">
        <p14:creationId xmlns:p14="http://schemas.microsoft.com/office/powerpoint/2010/main" val="4028657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ADDE8-28DD-868C-FE11-5D5DA3A39C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A19B90-887A-7208-9FDC-2CDD76C4D9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0B74A8-276E-897F-F7D0-AC2A17DE34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A04934-0025-7E9A-A1F1-0CFE53838F36}"/>
              </a:ext>
            </a:extLst>
          </p:cNvPr>
          <p:cNvSpPr>
            <a:spLocks noGrp="1"/>
          </p:cNvSpPr>
          <p:nvPr>
            <p:ph type="dt" sz="half" idx="10"/>
          </p:nvPr>
        </p:nvSpPr>
        <p:spPr/>
        <p:txBody>
          <a:bodyPr/>
          <a:lstStyle/>
          <a:p>
            <a:fld id="{EA394B02-0D0E-4163-9BD1-C77B8174FFC9}" type="datetime1">
              <a:rPr lang="en-US" smtClean="0"/>
              <a:t>7/5/2023</a:t>
            </a:fld>
            <a:endParaRPr lang="en-US"/>
          </a:p>
        </p:txBody>
      </p:sp>
      <p:sp>
        <p:nvSpPr>
          <p:cNvPr id="6" name="Footer Placeholder 5">
            <a:extLst>
              <a:ext uri="{FF2B5EF4-FFF2-40B4-BE49-F238E27FC236}">
                <a16:creationId xmlns:a16="http://schemas.microsoft.com/office/drawing/2014/main" id="{9CE102CD-52F6-D690-D5CC-9FBC91375C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3D390A-4829-9213-C378-C30618479F4A}"/>
              </a:ext>
            </a:extLst>
          </p:cNvPr>
          <p:cNvSpPr>
            <a:spLocks noGrp="1"/>
          </p:cNvSpPr>
          <p:nvPr>
            <p:ph type="sldNum" sz="quarter" idx="12"/>
          </p:nvPr>
        </p:nvSpPr>
        <p:spPr/>
        <p:txBody>
          <a:bodyPr/>
          <a:lstStyle/>
          <a:p>
            <a:fld id="{B4BA1B05-C1F1-493F-BE9C-C397A002CC7E}" type="slidenum">
              <a:rPr lang="en-US" smtClean="0"/>
              <a:t>‹#›</a:t>
            </a:fld>
            <a:endParaRPr lang="en-US"/>
          </a:p>
        </p:txBody>
      </p:sp>
    </p:spTree>
    <p:extLst>
      <p:ext uri="{BB962C8B-B14F-4D97-AF65-F5344CB8AC3E}">
        <p14:creationId xmlns:p14="http://schemas.microsoft.com/office/powerpoint/2010/main" val="1449453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E5AD0-F282-5FE6-B8B3-EFDC272405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E0C86D-FD80-ADE7-4B41-F32E6E2FDA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EA864C-A81B-84A9-46F0-5CA57E8250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5889F4-0335-D045-16EE-61197B2FF5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B9966-B56F-9B72-2172-7BE9DC6F89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414A6E-554E-3FF6-F9F9-8D528ADAE716}"/>
              </a:ext>
            </a:extLst>
          </p:cNvPr>
          <p:cNvSpPr>
            <a:spLocks noGrp="1"/>
          </p:cNvSpPr>
          <p:nvPr>
            <p:ph type="dt" sz="half" idx="10"/>
          </p:nvPr>
        </p:nvSpPr>
        <p:spPr/>
        <p:txBody>
          <a:bodyPr/>
          <a:lstStyle/>
          <a:p>
            <a:fld id="{A9FC0B46-06E3-4267-BB1B-C4EA1E30AA2A}" type="datetime1">
              <a:rPr lang="en-US" smtClean="0"/>
              <a:t>7/5/2023</a:t>
            </a:fld>
            <a:endParaRPr lang="en-US"/>
          </a:p>
        </p:txBody>
      </p:sp>
      <p:sp>
        <p:nvSpPr>
          <p:cNvPr id="8" name="Footer Placeholder 7">
            <a:extLst>
              <a:ext uri="{FF2B5EF4-FFF2-40B4-BE49-F238E27FC236}">
                <a16:creationId xmlns:a16="http://schemas.microsoft.com/office/drawing/2014/main" id="{E3D1BC72-A6FA-98FF-57CF-87EBE9D310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AC3840-D808-88F2-D716-7554F7691F41}"/>
              </a:ext>
            </a:extLst>
          </p:cNvPr>
          <p:cNvSpPr>
            <a:spLocks noGrp="1"/>
          </p:cNvSpPr>
          <p:nvPr>
            <p:ph type="sldNum" sz="quarter" idx="12"/>
          </p:nvPr>
        </p:nvSpPr>
        <p:spPr/>
        <p:txBody>
          <a:bodyPr/>
          <a:lstStyle/>
          <a:p>
            <a:fld id="{B4BA1B05-C1F1-493F-BE9C-C397A002CC7E}" type="slidenum">
              <a:rPr lang="en-US" smtClean="0"/>
              <a:t>‹#›</a:t>
            </a:fld>
            <a:endParaRPr lang="en-US"/>
          </a:p>
        </p:txBody>
      </p:sp>
    </p:spTree>
    <p:extLst>
      <p:ext uri="{BB962C8B-B14F-4D97-AF65-F5344CB8AC3E}">
        <p14:creationId xmlns:p14="http://schemas.microsoft.com/office/powerpoint/2010/main" val="2965033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461A2-2851-DE91-F033-028297A6A9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C2A017-9998-9DEB-39C9-882852FEA9E4}"/>
              </a:ext>
            </a:extLst>
          </p:cNvPr>
          <p:cNvSpPr>
            <a:spLocks noGrp="1"/>
          </p:cNvSpPr>
          <p:nvPr>
            <p:ph type="dt" sz="half" idx="10"/>
          </p:nvPr>
        </p:nvSpPr>
        <p:spPr/>
        <p:txBody>
          <a:bodyPr/>
          <a:lstStyle/>
          <a:p>
            <a:fld id="{0C39D993-EC8D-4176-9B0C-C68DF7C4A4F6}" type="datetime1">
              <a:rPr lang="en-US" smtClean="0"/>
              <a:t>7/5/2023</a:t>
            </a:fld>
            <a:endParaRPr lang="en-US"/>
          </a:p>
        </p:txBody>
      </p:sp>
      <p:sp>
        <p:nvSpPr>
          <p:cNvPr id="4" name="Footer Placeholder 3">
            <a:extLst>
              <a:ext uri="{FF2B5EF4-FFF2-40B4-BE49-F238E27FC236}">
                <a16:creationId xmlns:a16="http://schemas.microsoft.com/office/drawing/2014/main" id="{D85D306C-26F2-FAD4-2367-75D958DB6D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03DF2E-55F9-6749-F2DB-8F4CA59FFA55}"/>
              </a:ext>
            </a:extLst>
          </p:cNvPr>
          <p:cNvSpPr>
            <a:spLocks noGrp="1"/>
          </p:cNvSpPr>
          <p:nvPr>
            <p:ph type="sldNum" sz="quarter" idx="12"/>
          </p:nvPr>
        </p:nvSpPr>
        <p:spPr/>
        <p:txBody>
          <a:bodyPr/>
          <a:lstStyle/>
          <a:p>
            <a:fld id="{B4BA1B05-C1F1-493F-BE9C-C397A002CC7E}" type="slidenum">
              <a:rPr lang="en-US" smtClean="0"/>
              <a:t>‹#›</a:t>
            </a:fld>
            <a:endParaRPr lang="en-US"/>
          </a:p>
        </p:txBody>
      </p:sp>
    </p:spTree>
    <p:extLst>
      <p:ext uri="{BB962C8B-B14F-4D97-AF65-F5344CB8AC3E}">
        <p14:creationId xmlns:p14="http://schemas.microsoft.com/office/powerpoint/2010/main" val="3303158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4CBC86-0149-01EE-5B70-268B7D62A758}"/>
              </a:ext>
            </a:extLst>
          </p:cNvPr>
          <p:cNvSpPr>
            <a:spLocks noGrp="1"/>
          </p:cNvSpPr>
          <p:nvPr>
            <p:ph type="dt" sz="half" idx="10"/>
          </p:nvPr>
        </p:nvSpPr>
        <p:spPr/>
        <p:txBody>
          <a:bodyPr/>
          <a:lstStyle/>
          <a:p>
            <a:fld id="{879FF988-20EE-4A09-8B90-2EA7EAE2A450}" type="datetime1">
              <a:rPr lang="en-US" smtClean="0"/>
              <a:t>7/5/2023</a:t>
            </a:fld>
            <a:endParaRPr lang="en-US"/>
          </a:p>
        </p:txBody>
      </p:sp>
      <p:sp>
        <p:nvSpPr>
          <p:cNvPr id="3" name="Footer Placeholder 2">
            <a:extLst>
              <a:ext uri="{FF2B5EF4-FFF2-40B4-BE49-F238E27FC236}">
                <a16:creationId xmlns:a16="http://schemas.microsoft.com/office/drawing/2014/main" id="{A6EBA171-F9DB-9388-AFA0-20643076EE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4217C7-B3BA-FBC7-62E6-5A3251DF1840}"/>
              </a:ext>
            </a:extLst>
          </p:cNvPr>
          <p:cNvSpPr>
            <a:spLocks noGrp="1"/>
          </p:cNvSpPr>
          <p:nvPr>
            <p:ph type="sldNum" sz="quarter" idx="12"/>
          </p:nvPr>
        </p:nvSpPr>
        <p:spPr/>
        <p:txBody>
          <a:bodyPr/>
          <a:lstStyle/>
          <a:p>
            <a:fld id="{B4BA1B05-C1F1-493F-BE9C-C397A002CC7E}" type="slidenum">
              <a:rPr lang="en-US" smtClean="0"/>
              <a:t>‹#›</a:t>
            </a:fld>
            <a:endParaRPr lang="en-US"/>
          </a:p>
        </p:txBody>
      </p:sp>
    </p:spTree>
    <p:extLst>
      <p:ext uri="{BB962C8B-B14F-4D97-AF65-F5344CB8AC3E}">
        <p14:creationId xmlns:p14="http://schemas.microsoft.com/office/powerpoint/2010/main" val="143540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511F3-6850-E58C-B4D7-5499F03139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42F8FB-DC65-1090-8E39-6F01C89779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009275-24E3-AF20-77B2-BA480E3E54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85BA65-8045-4E00-7848-66B3D22B24DF}"/>
              </a:ext>
            </a:extLst>
          </p:cNvPr>
          <p:cNvSpPr>
            <a:spLocks noGrp="1"/>
          </p:cNvSpPr>
          <p:nvPr>
            <p:ph type="dt" sz="half" idx="10"/>
          </p:nvPr>
        </p:nvSpPr>
        <p:spPr/>
        <p:txBody>
          <a:bodyPr/>
          <a:lstStyle/>
          <a:p>
            <a:fld id="{505C50D3-E195-45D0-9B21-0E39F64CD939}" type="datetime1">
              <a:rPr lang="en-US" smtClean="0"/>
              <a:t>7/5/2023</a:t>
            </a:fld>
            <a:endParaRPr lang="en-US"/>
          </a:p>
        </p:txBody>
      </p:sp>
      <p:sp>
        <p:nvSpPr>
          <p:cNvPr id="6" name="Footer Placeholder 5">
            <a:extLst>
              <a:ext uri="{FF2B5EF4-FFF2-40B4-BE49-F238E27FC236}">
                <a16:creationId xmlns:a16="http://schemas.microsoft.com/office/drawing/2014/main" id="{06166CA7-7FF6-7E11-72C5-AA1C52391C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581E9E-EE2B-A3C5-4D05-E98EFDC51841}"/>
              </a:ext>
            </a:extLst>
          </p:cNvPr>
          <p:cNvSpPr>
            <a:spLocks noGrp="1"/>
          </p:cNvSpPr>
          <p:nvPr>
            <p:ph type="sldNum" sz="quarter" idx="12"/>
          </p:nvPr>
        </p:nvSpPr>
        <p:spPr/>
        <p:txBody>
          <a:bodyPr/>
          <a:lstStyle/>
          <a:p>
            <a:fld id="{B4BA1B05-C1F1-493F-BE9C-C397A002CC7E}" type="slidenum">
              <a:rPr lang="en-US" smtClean="0"/>
              <a:t>‹#›</a:t>
            </a:fld>
            <a:endParaRPr lang="en-US"/>
          </a:p>
        </p:txBody>
      </p:sp>
    </p:spTree>
    <p:extLst>
      <p:ext uri="{BB962C8B-B14F-4D97-AF65-F5344CB8AC3E}">
        <p14:creationId xmlns:p14="http://schemas.microsoft.com/office/powerpoint/2010/main" val="1057827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87B14-10FD-90DA-1E84-1A8EC32EA3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D468FF-6E3D-242D-1FD2-96756E09FE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BE4BAF-95B3-2B1E-C566-1FBFDA4467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CB6CAC-B299-9097-6BE5-7BD3A42B21DE}"/>
              </a:ext>
            </a:extLst>
          </p:cNvPr>
          <p:cNvSpPr>
            <a:spLocks noGrp="1"/>
          </p:cNvSpPr>
          <p:nvPr>
            <p:ph type="dt" sz="half" idx="10"/>
          </p:nvPr>
        </p:nvSpPr>
        <p:spPr/>
        <p:txBody>
          <a:bodyPr/>
          <a:lstStyle/>
          <a:p>
            <a:fld id="{F6AF8E46-3A0B-4D80-B700-61F0AC3F4CC5}" type="datetime1">
              <a:rPr lang="en-US" smtClean="0"/>
              <a:t>7/5/2023</a:t>
            </a:fld>
            <a:endParaRPr lang="en-US"/>
          </a:p>
        </p:txBody>
      </p:sp>
      <p:sp>
        <p:nvSpPr>
          <p:cNvPr id="6" name="Footer Placeholder 5">
            <a:extLst>
              <a:ext uri="{FF2B5EF4-FFF2-40B4-BE49-F238E27FC236}">
                <a16:creationId xmlns:a16="http://schemas.microsoft.com/office/drawing/2014/main" id="{62A41A71-235C-5320-B845-4D0FB47B5C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3C141-74E9-B5EC-0B9C-E5EF72BAA053}"/>
              </a:ext>
            </a:extLst>
          </p:cNvPr>
          <p:cNvSpPr>
            <a:spLocks noGrp="1"/>
          </p:cNvSpPr>
          <p:nvPr>
            <p:ph type="sldNum" sz="quarter" idx="12"/>
          </p:nvPr>
        </p:nvSpPr>
        <p:spPr/>
        <p:txBody>
          <a:bodyPr/>
          <a:lstStyle/>
          <a:p>
            <a:fld id="{B4BA1B05-C1F1-493F-BE9C-C397A002CC7E}" type="slidenum">
              <a:rPr lang="en-US" smtClean="0"/>
              <a:t>‹#›</a:t>
            </a:fld>
            <a:endParaRPr lang="en-US"/>
          </a:p>
        </p:txBody>
      </p:sp>
    </p:spTree>
    <p:extLst>
      <p:ext uri="{BB962C8B-B14F-4D97-AF65-F5344CB8AC3E}">
        <p14:creationId xmlns:p14="http://schemas.microsoft.com/office/powerpoint/2010/main" val="784214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D70375-955B-8090-7932-6E5342217F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36F59B-BB26-3DF1-E38B-1015556B7A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388AFC-9101-A186-5443-EC67E89634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227BD-44DA-4976-A6A6-39B49BF2C07A}" type="datetime1">
              <a:rPr lang="en-US" smtClean="0"/>
              <a:t>7/5/2023</a:t>
            </a:fld>
            <a:endParaRPr lang="en-US"/>
          </a:p>
        </p:txBody>
      </p:sp>
      <p:sp>
        <p:nvSpPr>
          <p:cNvPr id="5" name="Footer Placeholder 4">
            <a:extLst>
              <a:ext uri="{FF2B5EF4-FFF2-40B4-BE49-F238E27FC236}">
                <a16:creationId xmlns:a16="http://schemas.microsoft.com/office/drawing/2014/main" id="{3B5FDCD4-C846-13B3-1476-B3DE4F400E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99AC39-6D6B-AF8E-0F95-3124528553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A1B05-C1F1-493F-BE9C-C397A002CC7E}" type="slidenum">
              <a:rPr lang="en-US" smtClean="0"/>
              <a:t>‹#›</a:t>
            </a:fld>
            <a:endParaRPr lang="en-US"/>
          </a:p>
        </p:txBody>
      </p:sp>
    </p:spTree>
    <p:extLst>
      <p:ext uri="{BB962C8B-B14F-4D97-AF65-F5344CB8AC3E}">
        <p14:creationId xmlns:p14="http://schemas.microsoft.com/office/powerpoint/2010/main" val="140838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740789" y="1710944"/>
            <a:ext cx="8710421" cy="2037714"/>
          </a:xfrm>
          <a:prstGeom prst="rect">
            <a:avLst/>
          </a:prstGeom>
        </p:spPr>
        <p:txBody>
          <a:bodyPr wrap="square" lIns="0" tIns="0" rIns="0" bIns="0">
            <a:spAutoFit/>
          </a:bodyPr>
          <a:lstStyle>
            <a:lvl1pPr>
              <a:defRPr sz="6600" b="1" i="0">
                <a:solidFill>
                  <a:srgbClr val="2E5496"/>
                </a:solidFill>
                <a:latin typeface="Calibri"/>
                <a:cs typeface="Calibri"/>
              </a:defRPr>
            </a:lvl1pPr>
          </a:lstStyle>
          <a:p>
            <a:endParaRPr/>
          </a:p>
        </p:txBody>
      </p:sp>
      <p:sp>
        <p:nvSpPr>
          <p:cNvPr id="3" name="Holder 3"/>
          <p:cNvSpPr>
            <a:spLocks noGrp="1"/>
          </p:cNvSpPr>
          <p:nvPr>
            <p:ph type="body" idx="1"/>
          </p:nvPr>
        </p:nvSpPr>
        <p:spPr>
          <a:xfrm>
            <a:off x="1740789" y="1710944"/>
            <a:ext cx="8710421" cy="2037714"/>
          </a:xfrm>
          <a:prstGeom prst="rect">
            <a:avLst/>
          </a:prstGeom>
        </p:spPr>
        <p:txBody>
          <a:bodyPr wrap="square" lIns="0" tIns="0" rIns="0" bIns="0">
            <a:spAutoFit/>
          </a:bodyPr>
          <a:lstStyle>
            <a:lvl1pPr>
              <a:defRPr sz="6600" b="1" i="0">
                <a:solidFill>
                  <a:srgbClr val="2E5496"/>
                </a:solidFill>
                <a:latin typeface="Calibri"/>
                <a:cs typeface="Calibri"/>
              </a:defRPr>
            </a:lvl1pPr>
          </a:lstStyle>
          <a:p>
            <a:endParaRPr/>
          </a:p>
        </p:txBody>
      </p:sp>
      <p:sp>
        <p:nvSpPr>
          <p:cNvPr id="4" name="Holder 4"/>
          <p:cNvSpPr>
            <a:spLocks noGrp="1"/>
          </p:cNvSpPr>
          <p:nvPr>
            <p:ph type="ftr" sz="quarter" idx="5"/>
          </p:nvPr>
        </p:nvSpPr>
        <p:spPr>
          <a:xfrm>
            <a:off x="579526" y="6108674"/>
            <a:ext cx="3822065" cy="330835"/>
          </a:xfrm>
          <a:prstGeom prst="rect">
            <a:avLst/>
          </a:prstGeom>
        </p:spPr>
        <p:txBody>
          <a:bodyPr wrap="square" lIns="0" tIns="0" rIns="0" bIns="0">
            <a:spAutoFit/>
          </a:bodyPr>
          <a:lstStyle>
            <a:lvl1pPr>
              <a:defRPr sz="2400" b="1" i="0">
                <a:solidFill>
                  <a:srgbClr val="C00000"/>
                </a:solidFill>
                <a:latin typeface="Calibri"/>
                <a:cs typeface="Calibri"/>
              </a:defRPr>
            </a:lvl1pPr>
          </a:lstStyle>
          <a:p>
            <a:pPr marL="12700">
              <a:lnSpc>
                <a:spcPts val="2380"/>
              </a:lnSpc>
            </a:pPr>
            <a:r>
              <a:rPr spc="-5" dirty="0"/>
              <a:t>The Building Blocks </a:t>
            </a:r>
            <a:r>
              <a:rPr dirty="0"/>
              <a:t>of</a:t>
            </a:r>
            <a:r>
              <a:rPr spc="-55" dirty="0"/>
              <a:t> </a:t>
            </a:r>
            <a:r>
              <a:rPr dirty="0"/>
              <a:t>Success</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72304FE-113B-4CC0-9BB7-A205302BDB46}" type="datetime1">
              <a:rPr lang="en-US" smtClean="0"/>
              <a:t>7/5/2023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88844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25A3D454-4246-1830-7D22-FC9B7D4A0C84}"/>
              </a:ext>
            </a:extLst>
          </p:cNvPr>
          <p:cNvPicPr>
            <a:picLocks noChangeAspect="1"/>
          </p:cNvPicPr>
          <p:nvPr/>
        </p:nvPicPr>
        <p:blipFill rotWithShape="1">
          <a:blip r:embed="rId2"/>
          <a:srcRect t="6656"/>
          <a:stretch/>
        </p:blipFill>
        <p:spPr>
          <a:xfrm>
            <a:off x="20" y="1282"/>
            <a:ext cx="12191980" cy="6856718"/>
          </a:xfrm>
          <a:prstGeom prst="rect">
            <a:avLst/>
          </a:prstGeom>
        </p:spPr>
      </p:pic>
      <p:sp>
        <p:nvSpPr>
          <p:cNvPr id="6" name="Slide Number Placeholder 5">
            <a:extLst>
              <a:ext uri="{FF2B5EF4-FFF2-40B4-BE49-F238E27FC236}">
                <a16:creationId xmlns:a16="http://schemas.microsoft.com/office/drawing/2014/main" id="{583073D1-C2B7-83D5-28F2-0CA569BD3EEE}"/>
              </a:ext>
            </a:extLst>
          </p:cNvPr>
          <p:cNvSpPr>
            <a:spLocks noGrp="1"/>
          </p:cNvSpPr>
          <p:nvPr>
            <p:ph type="sldNum" sz="quarter" idx="12"/>
          </p:nvPr>
        </p:nvSpPr>
        <p:spPr/>
        <p:txBody>
          <a:bodyPr/>
          <a:lstStyle/>
          <a:p>
            <a:fld id="{B4BA1B05-C1F1-493F-BE9C-C397A002CC7E}" type="slidenum">
              <a:rPr lang="en-US" smtClean="0"/>
              <a:t>1</a:t>
            </a:fld>
            <a:endParaRPr lang="en-US"/>
          </a:p>
        </p:txBody>
      </p:sp>
    </p:spTree>
    <p:extLst>
      <p:ext uri="{BB962C8B-B14F-4D97-AF65-F5344CB8AC3E}">
        <p14:creationId xmlns:p14="http://schemas.microsoft.com/office/powerpoint/2010/main" val="3173896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3DE20-4D0B-A0D0-5DAB-B69723A4D913}"/>
              </a:ext>
            </a:extLst>
          </p:cNvPr>
          <p:cNvSpPr>
            <a:spLocks noGrp="1"/>
          </p:cNvSpPr>
          <p:nvPr>
            <p:ph type="title"/>
          </p:nvPr>
        </p:nvSpPr>
        <p:spPr>
          <a:solidFill>
            <a:schemeClr val="tx1"/>
          </a:solidFill>
        </p:spPr>
        <p:txBody>
          <a:bodyPr/>
          <a:lstStyle/>
          <a:p>
            <a:r>
              <a:rPr lang="en-US" b="1" dirty="0">
                <a:solidFill>
                  <a:srgbClr val="CAAE0D"/>
                </a:solidFill>
                <a:latin typeface="+mn-lt"/>
              </a:rPr>
              <a:t>Operating Expenses</a:t>
            </a:r>
          </a:p>
        </p:txBody>
      </p:sp>
      <p:sp>
        <p:nvSpPr>
          <p:cNvPr id="3" name="Content Placeholder 2">
            <a:extLst>
              <a:ext uri="{FF2B5EF4-FFF2-40B4-BE49-F238E27FC236}">
                <a16:creationId xmlns:a16="http://schemas.microsoft.com/office/drawing/2014/main" id="{798E039D-575A-8D49-72EB-1C7297294B44}"/>
              </a:ext>
            </a:extLst>
          </p:cNvPr>
          <p:cNvSpPr>
            <a:spLocks noGrp="1"/>
          </p:cNvSpPr>
          <p:nvPr>
            <p:ph idx="1"/>
          </p:nvPr>
        </p:nvSpPr>
        <p:spPr/>
        <p:txBody>
          <a:bodyPr/>
          <a:lstStyle/>
          <a:p>
            <a:pPr marL="0" indent="0">
              <a:buNone/>
            </a:pPr>
            <a:r>
              <a:rPr lang="en-US" dirty="0"/>
              <a:t>Costs the owner pays to operate and maintain a building. These expenses include property taxes, insurance, utilities, maintenance, repairs, management, legal and accounting services. </a:t>
            </a:r>
          </a:p>
          <a:p>
            <a:pPr marL="0" indent="0">
              <a:buNone/>
            </a:pPr>
            <a:endParaRPr lang="en-US" dirty="0"/>
          </a:p>
          <a:p>
            <a:pPr marL="0" indent="0">
              <a:buNone/>
            </a:pPr>
            <a:r>
              <a:rPr lang="en-US" dirty="0"/>
              <a:t>It does not include mortgage payments (debt service), cost recovery or capital expenditures.</a:t>
            </a:r>
          </a:p>
          <a:p>
            <a:pPr marL="0" indent="0">
              <a:buNone/>
            </a:pPr>
            <a:endParaRPr lang="en-US" dirty="0"/>
          </a:p>
          <a:p>
            <a:pPr marL="0" indent="0">
              <a:buNone/>
            </a:pPr>
            <a:r>
              <a:rPr lang="en-US" dirty="0"/>
              <a:t>Operating expenses recur annually.</a:t>
            </a:r>
          </a:p>
          <a:p>
            <a:pPr marL="0" indent="0">
              <a:buNone/>
            </a:pPr>
            <a:endParaRPr lang="en-US" dirty="0"/>
          </a:p>
        </p:txBody>
      </p:sp>
      <p:sp>
        <p:nvSpPr>
          <p:cNvPr id="4" name="Slide Number Placeholder 3">
            <a:extLst>
              <a:ext uri="{FF2B5EF4-FFF2-40B4-BE49-F238E27FC236}">
                <a16:creationId xmlns:a16="http://schemas.microsoft.com/office/drawing/2014/main" id="{C8C222DC-0A14-3BC7-666C-CC9C77F94150}"/>
              </a:ext>
            </a:extLst>
          </p:cNvPr>
          <p:cNvSpPr>
            <a:spLocks noGrp="1"/>
          </p:cNvSpPr>
          <p:nvPr>
            <p:ph type="sldNum" sz="quarter" idx="12"/>
          </p:nvPr>
        </p:nvSpPr>
        <p:spPr/>
        <p:txBody>
          <a:bodyPr/>
          <a:lstStyle/>
          <a:p>
            <a:fld id="{B4BA1B05-C1F1-493F-BE9C-C397A002CC7E}" type="slidenum">
              <a:rPr lang="en-US" smtClean="0"/>
              <a:t>10</a:t>
            </a:fld>
            <a:endParaRPr lang="en-US"/>
          </a:p>
        </p:txBody>
      </p:sp>
    </p:spTree>
    <p:extLst>
      <p:ext uri="{BB962C8B-B14F-4D97-AF65-F5344CB8AC3E}">
        <p14:creationId xmlns:p14="http://schemas.microsoft.com/office/powerpoint/2010/main" val="683606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3DE20-4D0B-A0D0-5DAB-B69723A4D913}"/>
              </a:ext>
            </a:extLst>
          </p:cNvPr>
          <p:cNvSpPr>
            <a:spLocks noGrp="1"/>
          </p:cNvSpPr>
          <p:nvPr>
            <p:ph type="title"/>
          </p:nvPr>
        </p:nvSpPr>
        <p:spPr>
          <a:solidFill>
            <a:schemeClr val="tx1"/>
          </a:solidFill>
        </p:spPr>
        <p:txBody>
          <a:bodyPr/>
          <a:lstStyle/>
          <a:p>
            <a:r>
              <a:rPr lang="en-US" b="1" dirty="0">
                <a:solidFill>
                  <a:srgbClr val="CAAE0D"/>
                </a:solidFill>
                <a:latin typeface="+mn-lt"/>
              </a:rPr>
              <a:t>Common Charges</a:t>
            </a:r>
          </a:p>
        </p:txBody>
      </p:sp>
      <p:sp>
        <p:nvSpPr>
          <p:cNvPr id="3" name="Content Placeholder 2">
            <a:extLst>
              <a:ext uri="{FF2B5EF4-FFF2-40B4-BE49-F238E27FC236}">
                <a16:creationId xmlns:a16="http://schemas.microsoft.com/office/drawing/2014/main" id="{798E039D-575A-8D49-72EB-1C7297294B44}"/>
              </a:ext>
            </a:extLst>
          </p:cNvPr>
          <p:cNvSpPr>
            <a:spLocks noGrp="1"/>
          </p:cNvSpPr>
          <p:nvPr>
            <p:ph idx="1"/>
          </p:nvPr>
        </p:nvSpPr>
        <p:spPr>
          <a:xfrm>
            <a:off x="838199" y="1825625"/>
            <a:ext cx="10587361" cy="4351338"/>
          </a:xfrm>
        </p:spPr>
        <p:txBody>
          <a:bodyPr>
            <a:normAutofit lnSpcReduction="10000"/>
          </a:bodyPr>
          <a:lstStyle/>
          <a:p>
            <a:pPr marL="0" indent="0">
              <a:buNone/>
            </a:pPr>
            <a:r>
              <a:rPr lang="en-US" dirty="0"/>
              <a:t>Otherwise known as building operating costs.</a:t>
            </a:r>
          </a:p>
          <a:p>
            <a:pPr marL="0" indent="0">
              <a:buNone/>
            </a:pPr>
            <a:endParaRPr lang="en-US" sz="900" dirty="0"/>
          </a:p>
          <a:p>
            <a:pPr marL="0" indent="0">
              <a:lnSpc>
                <a:spcPct val="150000"/>
              </a:lnSpc>
              <a:buNone/>
            </a:pPr>
            <a:r>
              <a:rPr lang="en-US" b="1" dirty="0"/>
              <a:t>T</a:t>
            </a:r>
            <a:r>
              <a:rPr lang="en-US" dirty="0"/>
              <a:t> = Taxes</a:t>
            </a:r>
          </a:p>
          <a:p>
            <a:pPr marL="0" indent="0">
              <a:lnSpc>
                <a:spcPct val="150000"/>
              </a:lnSpc>
              <a:buNone/>
            </a:pPr>
            <a:r>
              <a:rPr lang="en-US" b="1" dirty="0"/>
              <a:t>I </a:t>
            </a:r>
            <a:r>
              <a:rPr lang="en-US" dirty="0"/>
              <a:t>= Insurance</a:t>
            </a:r>
          </a:p>
          <a:p>
            <a:pPr marL="0" indent="0">
              <a:lnSpc>
                <a:spcPct val="150000"/>
              </a:lnSpc>
              <a:buNone/>
            </a:pPr>
            <a:r>
              <a:rPr lang="en-US" b="1" dirty="0"/>
              <a:t>M</a:t>
            </a:r>
            <a:r>
              <a:rPr lang="en-US" dirty="0"/>
              <a:t> = Maintenance (also known as Common Area Maintenance or CAM)</a:t>
            </a:r>
          </a:p>
          <a:p>
            <a:pPr marL="0" indent="0">
              <a:buNone/>
            </a:pPr>
            <a:endParaRPr lang="en-US" dirty="0"/>
          </a:p>
          <a:p>
            <a:pPr marL="0" indent="0">
              <a:buNone/>
            </a:pPr>
            <a:r>
              <a:rPr lang="en-US" dirty="0"/>
              <a:t>Common charges generally range from $2.50 –$15.00 per SF, depending on type of building, amount of common area and landlord philosophy.</a:t>
            </a:r>
          </a:p>
          <a:p>
            <a:pPr marL="0" indent="0">
              <a:buNone/>
            </a:pPr>
            <a:endParaRPr lang="en-US" dirty="0"/>
          </a:p>
          <a:p>
            <a:pPr marL="0" indent="0">
              <a:buNone/>
            </a:pP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368B37D9-3CDE-17F3-5EBA-A24C271DDEF4}"/>
              </a:ext>
            </a:extLst>
          </p:cNvPr>
          <p:cNvSpPr>
            <a:spLocks noGrp="1"/>
          </p:cNvSpPr>
          <p:nvPr>
            <p:ph type="sldNum" sz="quarter" idx="12"/>
          </p:nvPr>
        </p:nvSpPr>
        <p:spPr/>
        <p:txBody>
          <a:bodyPr/>
          <a:lstStyle/>
          <a:p>
            <a:fld id="{B4BA1B05-C1F1-493F-BE9C-C397A002CC7E}" type="slidenum">
              <a:rPr lang="en-US" smtClean="0"/>
              <a:t>11</a:t>
            </a:fld>
            <a:endParaRPr lang="en-US"/>
          </a:p>
        </p:txBody>
      </p:sp>
    </p:spTree>
    <p:extLst>
      <p:ext uri="{BB962C8B-B14F-4D97-AF65-F5344CB8AC3E}">
        <p14:creationId xmlns:p14="http://schemas.microsoft.com/office/powerpoint/2010/main" val="156352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3DE20-4D0B-A0D0-5DAB-B69723A4D913}"/>
              </a:ext>
            </a:extLst>
          </p:cNvPr>
          <p:cNvSpPr>
            <a:spLocks noGrp="1"/>
          </p:cNvSpPr>
          <p:nvPr>
            <p:ph type="title"/>
          </p:nvPr>
        </p:nvSpPr>
        <p:spPr>
          <a:solidFill>
            <a:schemeClr val="tx1"/>
          </a:solidFill>
        </p:spPr>
        <p:txBody>
          <a:bodyPr/>
          <a:lstStyle/>
          <a:p>
            <a:r>
              <a:rPr lang="en-US" b="1" dirty="0">
                <a:solidFill>
                  <a:srgbClr val="CAAE0D"/>
                </a:solidFill>
                <a:latin typeface="+mn-lt"/>
              </a:rPr>
              <a:t>Pro-Rata Share</a:t>
            </a:r>
          </a:p>
        </p:txBody>
      </p:sp>
      <p:sp>
        <p:nvSpPr>
          <p:cNvPr id="3" name="Content Placeholder 2">
            <a:extLst>
              <a:ext uri="{FF2B5EF4-FFF2-40B4-BE49-F238E27FC236}">
                <a16:creationId xmlns:a16="http://schemas.microsoft.com/office/drawing/2014/main" id="{798E039D-575A-8D49-72EB-1C7297294B44}"/>
              </a:ext>
            </a:extLst>
          </p:cNvPr>
          <p:cNvSpPr>
            <a:spLocks noGrp="1"/>
          </p:cNvSpPr>
          <p:nvPr>
            <p:ph idx="1"/>
          </p:nvPr>
        </p:nvSpPr>
        <p:spPr>
          <a:xfrm>
            <a:off x="838199" y="1825625"/>
            <a:ext cx="10587361" cy="4351338"/>
          </a:xfrm>
        </p:spPr>
        <p:txBody>
          <a:bodyPr>
            <a:normAutofit/>
          </a:bodyPr>
          <a:lstStyle/>
          <a:p>
            <a:pPr marL="0" indent="0">
              <a:buNone/>
            </a:pPr>
            <a:r>
              <a:rPr lang="en-US" dirty="0"/>
              <a:t>The term Pro-Rata Share means in proportion. It is a method of calculating a tenant's share of a building’s expenses and is calculated as a percentage of the tenant’s square footage divided by the total square footage of the office building or retail center.</a:t>
            </a:r>
          </a:p>
        </p:txBody>
      </p:sp>
      <p:sp>
        <p:nvSpPr>
          <p:cNvPr id="4" name="Slide Number Placeholder 3">
            <a:extLst>
              <a:ext uri="{FF2B5EF4-FFF2-40B4-BE49-F238E27FC236}">
                <a16:creationId xmlns:a16="http://schemas.microsoft.com/office/drawing/2014/main" id="{286DC9FB-42E2-7AD6-F708-A1801B7215AC}"/>
              </a:ext>
            </a:extLst>
          </p:cNvPr>
          <p:cNvSpPr>
            <a:spLocks noGrp="1"/>
          </p:cNvSpPr>
          <p:nvPr>
            <p:ph type="sldNum" sz="quarter" idx="12"/>
          </p:nvPr>
        </p:nvSpPr>
        <p:spPr/>
        <p:txBody>
          <a:bodyPr/>
          <a:lstStyle/>
          <a:p>
            <a:fld id="{B4BA1B05-C1F1-493F-BE9C-C397A002CC7E}" type="slidenum">
              <a:rPr lang="en-US" smtClean="0"/>
              <a:t>12</a:t>
            </a:fld>
            <a:endParaRPr lang="en-US"/>
          </a:p>
        </p:txBody>
      </p:sp>
      <p:pic>
        <p:nvPicPr>
          <p:cNvPr id="1026" name="Picture 2" descr="Why are we fatter than ever and less capable of preparing food for ourselves?">
            <a:extLst>
              <a:ext uri="{FF2B5EF4-FFF2-40B4-BE49-F238E27FC236}">
                <a16:creationId xmlns:a16="http://schemas.microsoft.com/office/drawing/2014/main" id="{B3876735-A908-D80C-71DE-32C275509E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4904" y="3596950"/>
            <a:ext cx="2482191" cy="2962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288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3DE20-4D0B-A0D0-5DAB-B69723A4D913}"/>
              </a:ext>
            </a:extLst>
          </p:cNvPr>
          <p:cNvSpPr>
            <a:spLocks noGrp="1"/>
          </p:cNvSpPr>
          <p:nvPr>
            <p:ph type="title"/>
          </p:nvPr>
        </p:nvSpPr>
        <p:spPr>
          <a:solidFill>
            <a:schemeClr val="tx1"/>
          </a:solidFill>
        </p:spPr>
        <p:txBody>
          <a:bodyPr/>
          <a:lstStyle/>
          <a:p>
            <a:r>
              <a:rPr lang="en-US" b="1" dirty="0">
                <a:solidFill>
                  <a:srgbClr val="CAAE0D"/>
                </a:solidFill>
                <a:latin typeface="+mn-lt"/>
              </a:rPr>
              <a:t>Base Rent</a:t>
            </a:r>
          </a:p>
        </p:txBody>
      </p:sp>
      <p:sp>
        <p:nvSpPr>
          <p:cNvPr id="3" name="Content Placeholder 2">
            <a:extLst>
              <a:ext uri="{FF2B5EF4-FFF2-40B4-BE49-F238E27FC236}">
                <a16:creationId xmlns:a16="http://schemas.microsoft.com/office/drawing/2014/main" id="{798E039D-575A-8D49-72EB-1C7297294B44}"/>
              </a:ext>
            </a:extLst>
          </p:cNvPr>
          <p:cNvSpPr>
            <a:spLocks noGrp="1"/>
          </p:cNvSpPr>
          <p:nvPr>
            <p:ph idx="1"/>
          </p:nvPr>
        </p:nvSpPr>
        <p:spPr>
          <a:xfrm>
            <a:off x="838199" y="1825625"/>
            <a:ext cx="10587361" cy="4351338"/>
          </a:xfrm>
        </p:spPr>
        <p:txBody>
          <a:bodyPr>
            <a:normAutofit/>
          </a:bodyPr>
          <a:lstStyle/>
          <a:p>
            <a:pPr marL="0" indent="0">
              <a:buNone/>
            </a:pPr>
            <a:r>
              <a:rPr lang="en-US" dirty="0"/>
              <a:t>The base rent is the starting point for all rents paid for the property, the minimum amount due the landlord. </a:t>
            </a:r>
          </a:p>
          <a:p>
            <a:pPr marL="0" indent="0">
              <a:buNone/>
            </a:pPr>
            <a:endParaRPr lang="en-US" dirty="0"/>
          </a:p>
          <a:p>
            <a:pPr marL="0" indent="0">
              <a:buNone/>
            </a:pPr>
            <a:r>
              <a:rPr lang="en-US" dirty="0"/>
              <a:t>The type of lease ultimately determines what is paid. </a:t>
            </a:r>
          </a:p>
          <a:p>
            <a:pPr marL="0" indent="0">
              <a:buNone/>
            </a:pPr>
            <a:endParaRPr lang="en-US" dirty="0"/>
          </a:p>
          <a:p>
            <a:pPr marL="0" indent="0">
              <a:buNone/>
            </a:pPr>
            <a:r>
              <a:rPr lang="en-US" dirty="0"/>
              <a:t>Escalations are based off of the annual base rent and are only one component of the overall cost of leasing a space.</a:t>
            </a:r>
          </a:p>
        </p:txBody>
      </p:sp>
      <p:sp>
        <p:nvSpPr>
          <p:cNvPr id="4" name="Slide Number Placeholder 3">
            <a:extLst>
              <a:ext uri="{FF2B5EF4-FFF2-40B4-BE49-F238E27FC236}">
                <a16:creationId xmlns:a16="http://schemas.microsoft.com/office/drawing/2014/main" id="{8FFDF0D2-50E3-0FFC-5789-8C6DF8E8077E}"/>
              </a:ext>
            </a:extLst>
          </p:cNvPr>
          <p:cNvSpPr>
            <a:spLocks noGrp="1"/>
          </p:cNvSpPr>
          <p:nvPr>
            <p:ph type="sldNum" sz="quarter" idx="12"/>
          </p:nvPr>
        </p:nvSpPr>
        <p:spPr/>
        <p:txBody>
          <a:bodyPr/>
          <a:lstStyle/>
          <a:p>
            <a:fld id="{B4BA1B05-C1F1-493F-BE9C-C397A002CC7E}" type="slidenum">
              <a:rPr lang="en-US" smtClean="0"/>
              <a:t>13</a:t>
            </a:fld>
            <a:endParaRPr lang="en-US"/>
          </a:p>
        </p:txBody>
      </p:sp>
    </p:spTree>
    <p:extLst>
      <p:ext uri="{BB962C8B-B14F-4D97-AF65-F5344CB8AC3E}">
        <p14:creationId xmlns:p14="http://schemas.microsoft.com/office/powerpoint/2010/main" val="2811244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3DE20-4D0B-A0D0-5DAB-B69723A4D913}"/>
              </a:ext>
            </a:extLst>
          </p:cNvPr>
          <p:cNvSpPr>
            <a:spLocks noGrp="1"/>
          </p:cNvSpPr>
          <p:nvPr>
            <p:ph type="title"/>
          </p:nvPr>
        </p:nvSpPr>
        <p:spPr>
          <a:solidFill>
            <a:schemeClr val="tx1"/>
          </a:solidFill>
        </p:spPr>
        <p:txBody>
          <a:bodyPr/>
          <a:lstStyle/>
          <a:p>
            <a:r>
              <a:rPr lang="en-US" b="1" dirty="0">
                <a:solidFill>
                  <a:srgbClr val="CAAE0D"/>
                </a:solidFill>
                <a:latin typeface="+mn-lt"/>
              </a:rPr>
              <a:t>Net Lease</a:t>
            </a:r>
          </a:p>
        </p:txBody>
      </p:sp>
      <p:sp>
        <p:nvSpPr>
          <p:cNvPr id="3" name="Content Placeholder 2">
            <a:extLst>
              <a:ext uri="{FF2B5EF4-FFF2-40B4-BE49-F238E27FC236}">
                <a16:creationId xmlns:a16="http://schemas.microsoft.com/office/drawing/2014/main" id="{798E039D-575A-8D49-72EB-1C7297294B44}"/>
              </a:ext>
            </a:extLst>
          </p:cNvPr>
          <p:cNvSpPr>
            <a:spLocks noGrp="1"/>
          </p:cNvSpPr>
          <p:nvPr>
            <p:ph idx="1"/>
          </p:nvPr>
        </p:nvSpPr>
        <p:spPr>
          <a:xfrm>
            <a:off x="838199" y="1825625"/>
            <a:ext cx="10587361" cy="4351338"/>
          </a:xfrm>
        </p:spPr>
        <p:txBody>
          <a:bodyPr>
            <a:normAutofit/>
          </a:bodyPr>
          <a:lstStyle/>
          <a:p>
            <a:pPr marL="0" indent="0">
              <a:buNone/>
            </a:pPr>
            <a:r>
              <a:rPr lang="en-US" dirty="0"/>
              <a:t>A single net lease is a rental agreement in which the tenant agrees to cover the cost of one of the three primary property expenses: taxes, insurance, or CAM (common area maintenance) costs.</a:t>
            </a:r>
          </a:p>
          <a:p>
            <a:pPr marL="0" indent="0">
              <a:buNone/>
            </a:pPr>
            <a:endParaRPr lang="en-US" sz="1100" dirty="0"/>
          </a:p>
          <a:p>
            <a:pPr marL="0" indent="0">
              <a:buNone/>
            </a:pPr>
            <a:endParaRPr lang="en-US" dirty="0"/>
          </a:p>
        </p:txBody>
      </p:sp>
      <p:sp>
        <p:nvSpPr>
          <p:cNvPr id="4" name="Slide Number Placeholder 3">
            <a:extLst>
              <a:ext uri="{FF2B5EF4-FFF2-40B4-BE49-F238E27FC236}">
                <a16:creationId xmlns:a16="http://schemas.microsoft.com/office/drawing/2014/main" id="{CEEF3A4A-1D8F-5352-E151-0541AD171913}"/>
              </a:ext>
            </a:extLst>
          </p:cNvPr>
          <p:cNvSpPr>
            <a:spLocks noGrp="1"/>
          </p:cNvSpPr>
          <p:nvPr>
            <p:ph type="sldNum" sz="quarter" idx="12"/>
          </p:nvPr>
        </p:nvSpPr>
        <p:spPr/>
        <p:txBody>
          <a:bodyPr/>
          <a:lstStyle/>
          <a:p>
            <a:fld id="{B4BA1B05-C1F1-493F-BE9C-C397A002CC7E}" type="slidenum">
              <a:rPr lang="en-US" smtClean="0"/>
              <a:t>14</a:t>
            </a:fld>
            <a:endParaRPr lang="en-US"/>
          </a:p>
        </p:txBody>
      </p:sp>
      <p:pic>
        <p:nvPicPr>
          <p:cNvPr id="7" name="Picture 6">
            <a:extLst>
              <a:ext uri="{FF2B5EF4-FFF2-40B4-BE49-F238E27FC236}">
                <a16:creationId xmlns:a16="http://schemas.microsoft.com/office/drawing/2014/main" id="{51E8A858-4F21-1733-100C-ED6730EC929C}"/>
              </a:ext>
            </a:extLst>
          </p:cNvPr>
          <p:cNvPicPr>
            <a:picLocks noChangeAspect="1"/>
          </p:cNvPicPr>
          <p:nvPr/>
        </p:nvPicPr>
        <p:blipFill>
          <a:blip r:embed="rId2"/>
          <a:stretch>
            <a:fillRect/>
          </a:stretch>
        </p:blipFill>
        <p:spPr>
          <a:xfrm>
            <a:off x="3304785" y="4001294"/>
            <a:ext cx="5582429" cy="943107"/>
          </a:xfrm>
          <a:prstGeom prst="rect">
            <a:avLst/>
          </a:prstGeom>
        </p:spPr>
      </p:pic>
    </p:spTree>
    <p:extLst>
      <p:ext uri="{BB962C8B-B14F-4D97-AF65-F5344CB8AC3E}">
        <p14:creationId xmlns:p14="http://schemas.microsoft.com/office/powerpoint/2010/main" val="1263311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3DE20-4D0B-A0D0-5DAB-B69723A4D913}"/>
              </a:ext>
            </a:extLst>
          </p:cNvPr>
          <p:cNvSpPr>
            <a:spLocks noGrp="1"/>
          </p:cNvSpPr>
          <p:nvPr>
            <p:ph type="title"/>
          </p:nvPr>
        </p:nvSpPr>
        <p:spPr>
          <a:solidFill>
            <a:schemeClr val="tx1"/>
          </a:solidFill>
        </p:spPr>
        <p:txBody>
          <a:bodyPr/>
          <a:lstStyle/>
          <a:p>
            <a:r>
              <a:rPr lang="en-US" b="1" dirty="0">
                <a:solidFill>
                  <a:srgbClr val="CAAE0D"/>
                </a:solidFill>
                <a:latin typeface="+mn-lt"/>
              </a:rPr>
              <a:t>Double Net (NN) Lease</a:t>
            </a:r>
          </a:p>
        </p:txBody>
      </p:sp>
      <p:sp>
        <p:nvSpPr>
          <p:cNvPr id="3" name="Content Placeholder 2">
            <a:extLst>
              <a:ext uri="{FF2B5EF4-FFF2-40B4-BE49-F238E27FC236}">
                <a16:creationId xmlns:a16="http://schemas.microsoft.com/office/drawing/2014/main" id="{798E039D-575A-8D49-72EB-1C7297294B44}"/>
              </a:ext>
            </a:extLst>
          </p:cNvPr>
          <p:cNvSpPr>
            <a:spLocks noGrp="1"/>
          </p:cNvSpPr>
          <p:nvPr>
            <p:ph idx="1"/>
          </p:nvPr>
        </p:nvSpPr>
        <p:spPr>
          <a:xfrm>
            <a:off x="838199" y="1825625"/>
            <a:ext cx="10587361" cy="4351338"/>
          </a:xfrm>
        </p:spPr>
        <p:txBody>
          <a:bodyPr>
            <a:normAutofit/>
          </a:bodyPr>
          <a:lstStyle/>
          <a:p>
            <a:pPr marL="0" indent="0">
              <a:buNone/>
            </a:pPr>
            <a:r>
              <a:rPr lang="en-US" dirty="0"/>
              <a:t>A double net lease is a rental agreement in which the tenant agrees to cover the costs of two of the three primary property expenses: taxes, insurance or CAM (Common Area Maintenance) costs. </a:t>
            </a:r>
          </a:p>
        </p:txBody>
      </p:sp>
      <p:sp>
        <p:nvSpPr>
          <p:cNvPr id="4" name="Slide Number Placeholder 3">
            <a:extLst>
              <a:ext uri="{FF2B5EF4-FFF2-40B4-BE49-F238E27FC236}">
                <a16:creationId xmlns:a16="http://schemas.microsoft.com/office/drawing/2014/main" id="{8845B1B0-119A-8BDB-D6B9-626D32AE991E}"/>
              </a:ext>
            </a:extLst>
          </p:cNvPr>
          <p:cNvSpPr>
            <a:spLocks noGrp="1"/>
          </p:cNvSpPr>
          <p:nvPr>
            <p:ph type="sldNum" sz="quarter" idx="12"/>
          </p:nvPr>
        </p:nvSpPr>
        <p:spPr/>
        <p:txBody>
          <a:bodyPr/>
          <a:lstStyle/>
          <a:p>
            <a:fld id="{B4BA1B05-C1F1-493F-BE9C-C397A002CC7E}" type="slidenum">
              <a:rPr lang="en-US" smtClean="0"/>
              <a:t>15</a:t>
            </a:fld>
            <a:endParaRPr lang="en-US"/>
          </a:p>
        </p:txBody>
      </p:sp>
      <p:pic>
        <p:nvPicPr>
          <p:cNvPr id="7" name="Picture 6">
            <a:extLst>
              <a:ext uri="{FF2B5EF4-FFF2-40B4-BE49-F238E27FC236}">
                <a16:creationId xmlns:a16="http://schemas.microsoft.com/office/drawing/2014/main" id="{2995AFFE-FD08-3FD5-14CE-220F957442FC}"/>
              </a:ext>
            </a:extLst>
          </p:cNvPr>
          <p:cNvPicPr>
            <a:picLocks noChangeAspect="1"/>
          </p:cNvPicPr>
          <p:nvPr/>
        </p:nvPicPr>
        <p:blipFill>
          <a:blip r:embed="rId3"/>
          <a:stretch>
            <a:fillRect/>
          </a:stretch>
        </p:blipFill>
        <p:spPr>
          <a:xfrm>
            <a:off x="2664295" y="4001294"/>
            <a:ext cx="6935168" cy="905001"/>
          </a:xfrm>
          <a:prstGeom prst="rect">
            <a:avLst/>
          </a:prstGeom>
        </p:spPr>
      </p:pic>
    </p:spTree>
    <p:extLst>
      <p:ext uri="{BB962C8B-B14F-4D97-AF65-F5344CB8AC3E}">
        <p14:creationId xmlns:p14="http://schemas.microsoft.com/office/powerpoint/2010/main" val="1775496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3DE20-4D0B-A0D0-5DAB-B69723A4D913}"/>
              </a:ext>
            </a:extLst>
          </p:cNvPr>
          <p:cNvSpPr>
            <a:spLocks noGrp="1"/>
          </p:cNvSpPr>
          <p:nvPr>
            <p:ph type="title"/>
          </p:nvPr>
        </p:nvSpPr>
        <p:spPr>
          <a:solidFill>
            <a:schemeClr val="tx1"/>
          </a:solidFill>
        </p:spPr>
        <p:txBody>
          <a:bodyPr/>
          <a:lstStyle/>
          <a:p>
            <a:r>
              <a:rPr lang="en-US" b="1" dirty="0">
                <a:solidFill>
                  <a:srgbClr val="CAAE0D"/>
                </a:solidFill>
                <a:latin typeface="+mn-lt"/>
              </a:rPr>
              <a:t>Triple Net (NNN) Lease</a:t>
            </a:r>
          </a:p>
        </p:txBody>
      </p:sp>
      <p:sp>
        <p:nvSpPr>
          <p:cNvPr id="3" name="Content Placeholder 2">
            <a:extLst>
              <a:ext uri="{FF2B5EF4-FFF2-40B4-BE49-F238E27FC236}">
                <a16:creationId xmlns:a16="http://schemas.microsoft.com/office/drawing/2014/main" id="{798E039D-575A-8D49-72EB-1C7297294B44}"/>
              </a:ext>
            </a:extLst>
          </p:cNvPr>
          <p:cNvSpPr>
            <a:spLocks noGrp="1"/>
          </p:cNvSpPr>
          <p:nvPr>
            <p:ph idx="1"/>
          </p:nvPr>
        </p:nvSpPr>
        <p:spPr>
          <a:xfrm>
            <a:off x="838199" y="1825625"/>
            <a:ext cx="10587361" cy="4351338"/>
          </a:xfrm>
        </p:spPr>
        <p:txBody>
          <a:bodyPr>
            <a:normAutofit/>
          </a:bodyPr>
          <a:lstStyle/>
          <a:p>
            <a:pPr marL="0" indent="0">
              <a:buNone/>
            </a:pPr>
            <a:r>
              <a:rPr lang="en-US" dirty="0"/>
              <a:t>A lease in which the tenant pays base rent plus their proportionate share of the property tax, insurance and maintenance costs for the property. In a triple net (NNN) lease, you need to clarify who is responsible for roof, structure and parking lot repairs.</a:t>
            </a:r>
          </a:p>
        </p:txBody>
      </p:sp>
      <p:sp>
        <p:nvSpPr>
          <p:cNvPr id="4" name="Slide Number Placeholder 3">
            <a:extLst>
              <a:ext uri="{FF2B5EF4-FFF2-40B4-BE49-F238E27FC236}">
                <a16:creationId xmlns:a16="http://schemas.microsoft.com/office/drawing/2014/main" id="{EC0E1805-F3D9-AED4-C0FC-3531D0B51BFE}"/>
              </a:ext>
            </a:extLst>
          </p:cNvPr>
          <p:cNvSpPr>
            <a:spLocks noGrp="1"/>
          </p:cNvSpPr>
          <p:nvPr>
            <p:ph type="sldNum" sz="quarter" idx="12"/>
          </p:nvPr>
        </p:nvSpPr>
        <p:spPr/>
        <p:txBody>
          <a:bodyPr/>
          <a:lstStyle/>
          <a:p>
            <a:fld id="{B4BA1B05-C1F1-493F-BE9C-C397A002CC7E}" type="slidenum">
              <a:rPr lang="en-US" smtClean="0"/>
              <a:t>16</a:t>
            </a:fld>
            <a:endParaRPr lang="en-US"/>
          </a:p>
        </p:txBody>
      </p:sp>
      <p:pic>
        <p:nvPicPr>
          <p:cNvPr id="8" name="Picture 7">
            <a:extLst>
              <a:ext uri="{FF2B5EF4-FFF2-40B4-BE49-F238E27FC236}">
                <a16:creationId xmlns:a16="http://schemas.microsoft.com/office/drawing/2014/main" id="{7E803A19-4CAC-F40A-4145-B48357D7557F}"/>
              </a:ext>
            </a:extLst>
          </p:cNvPr>
          <p:cNvPicPr>
            <a:picLocks noChangeAspect="1"/>
          </p:cNvPicPr>
          <p:nvPr/>
        </p:nvPicPr>
        <p:blipFill>
          <a:blip r:embed="rId2"/>
          <a:stretch>
            <a:fillRect/>
          </a:stretch>
        </p:blipFill>
        <p:spPr>
          <a:xfrm>
            <a:off x="2383268" y="4001294"/>
            <a:ext cx="7497221" cy="933580"/>
          </a:xfrm>
          <a:prstGeom prst="rect">
            <a:avLst/>
          </a:prstGeom>
        </p:spPr>
      </p:pic>
    </p:spTree>
    <p:extLst>
      <p:ext uri="{BB962C8B-B14F-4D97-AF65-F5344CB8AC3E}">
        <p14:creationId xmlns:p14="http://schemas.microsoft.com/office/powerpoint/2010/main" val="3023244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3DE20-4D0B-A0D0-5DAB-B69723A4D913}"/>
              </a:ext>
            </a:extLst>
          </p:cNvPr>
          <p:cNvSpPr>
            <a:spLocks noGrp="1"/>
          </p:cNvSpPr>
          <p:nvPr>
            <p:ph type="title"/>
          </p:nvPr>
        </p:nvSpPr>
        <p:spPr>
          <a:xfrm>
            <a:off x="677945" y="320675"/>
            <a:ext cx="10515600" cy="1325563"/>
          </a:xfrm>
          <a:solidFill>
            <a:schemeClr val="tx1"/>
          </a:solidFill>
        </p:spPr>
        <p:txBody>
          <a:bodyPr/>
          <a:lstStyle/>
          <a:p>
            <a:r>
              <a:rPr lang="en-US" b="1" dirty="0">
                <a:solidFill>
                  <a:srgbClr val="CAAE0D"/>
                </a:solidFill>
                <a:latin typeface="+mn-lt"/>
              </a:rPr>
              <a:t>Gross Lease</a:t>
            </a:r>
          </a:p>
        </p:txBody>
      </p:sp>
      <p:sp>
        <p:nvSpPr>
          <p:cNvPr id="3" name="Content Placeholder 2">
            <a:extLst>
              <a:ext uri="{FF2B5EF4-FFF2-40B4-BE49-F238E27FC236}">
                <a16:creationId xmlns:a16="http://schemas.microsoft.com/office/drawing/2014/main" id="{798E039D-575A-8D49-72EB-1C7297294B44}"/>
              </a:ext>
            </a:extLst>
          </p:cNvPr>
          <p:cNvSpPr>
            <a:spLocks noGrp="1"/>
          </p:cNvSpPr>
          <p:nvPr>
            <p:ph idx="1"/>
          </p:nvPr>
        </p:nvSpPr>
        <p:spPr>
          <a:xfrm>
            <a:off x="838199" y="1825625"/>
            <a:ext cx="5257801" cy="4351338"/>
          </a:xfrm>
        </p:spPr>
        <p:txBody>
          <a:bodyPr>
            <a:normAutofit/>
          </a:bodyPr>
          <a:lstStyle/>
          <a:p>
            <a:pPr marL="0" indent="0">
              <a:buNone/>
            </a:pPr>
            <a:r>
              <a:rPr lang="en-US" dirty="0"/>
              <a:t>There are two common gross lease types: full service and modified. In a gross lease, most or all of the expenses associated with the property are included in the rent. In some states, the landlord is required to disclose the specific costs associated with the property.</a:t>
            </a:r>
          </a:p>
        </p:txBody>
      </p:sp>
      <p:sp>
        <p:nvSpPr>
          <p:cNvPr id="4" name="Slide Number Placeholder 3">
            <a:extLst>
              <a:ext uri="{FF2B5EF4-FFF2-40B4-BE49-F238E27FC236}">
                <a16:creationId xmlns:a16="http://schemas.microsoft.com/office/drawing/2014/main" id="{A2328679-37F2-F3A0-EED0-5007441EFE0B}"/>
              </a:ext>
            </a:extLst>
          </p:cNvPr>
          <p:cNvSpPr>
            <a:spLocks noGrp="1"/>
          </p:cNvSpPr>
          <p:nvPr>
            <p:ph type="sldNum" sz="quarter" idx="12"/>
          </p:nvPr>
        </p:nvSpPr>
        <p:spPr/>
        <p:txBody>
          <a:bodyPr/>
          <a:lstStyle/>
          <a:p>
            <a:fld id="{B4BA1B05-C1F1-493F-BE9C-C397A002CC7E}" type="slidenum">
              <a:rPr lang="en-US" smtClean="0"/>
              <a:t>17</a:t>
            </a:fld>
            <a:endParaRPr lang="en-US"/>
          </a:p>
        </p:txBody>
      </p:sp>
      <p:graphicFrame>
        <p:nvGraphicFramePr>
          <p:cNvPr id="15" name="Chart 14">
            <a:extLst>
              <a:ext uri="{FF2B5EF4-FFF2-40B4-BE49-F238E27FC236}">
                <a16:creationId xmlns:a16="http://schemas.microsoft.com/office/drawing/2014/main" id="{5313D934-C0F1-DB73-D6CA-F8698BFF5AE3}"/>
              </a:ext>
            </a:extLst>
          </p:cNvPr>
          <p:cNvGraphicFramePr/>
          <p:nvPr>
            <p:extLst>
              <p:ext uri="{D42A27DB-BD31-4B8C-83A1-F6EECF244321}">
                <p14:modId xmlns:p14="http://schemas.microsoft.com/office/powerpoint/2010/main" val="2781235351"/>
              </p:ext>
            </p:extLst>
          </p:nvPr>
        </p:nvGraphicFramePr>
        <p:xfrm flipH="1">
          <a:off x="6888244" y="1118658"/>
          <a:ext cx="4305301"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8314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3DE20-4D0B-A0D0-5DAB-B69723A4D913}"/>
              </a:ext>
            </a:extLst>
          </p:cNvPr>
          <p:cNvSpPr>
            <a:spLocks noGrp="1"/>
          </p:cNvSpPr>
          <p:nvPr>
            <p:ph type="title"/>
          </p:nvPr>
        </p:nvSpPr>
        <p:spPr>
          <a:solidFill>
            <a:schemeClr val="tx1"/>
          </a:solidFill>
        </p:spPr>
        <p:txBody>
          <a:bodyPr/>
          <a:lstStyle/>
          <a:p>
            <a:r>
              <a:rPr lang="en-US" b="1" dirty="0">
                <a:solidFill>
                  <a:srgbClr val="CAAE0D"/>
                </a:solidFill>
                <a:latin typeface="+mn-lt"/>
              </a:rPr>
              <a:t>Shell Space</a:t>
            </a:r>
          </a:p>
        </p:txBody>
      </p:sp>
      <p:sp>
        <p:nvSpPr>
          <p:cNvPr id="3" name="Content Placeholder 2">
            <a:extLst>
              <a:ext uri="{FF2B5EF4-FFF2-40B4-BE49-F238E27FC236}">
                <a16:creationId xmlns:a16="http://schemas.microsoft.com/office/drawing/2014/main" id="{798E039D-575A-8D49-72EB-1C7297294B44}"/>
              </a:ext>
            </a:extLst>
          </p:cNvPr>
          <p:cNvSpPr>
            <a:spLocks noGrp="1"/>
          </p:cNvSpPr>
          <p:nvPr>
            <p:ph idx="1"/>
          </p:nvPr>
        </p:nvSpPr>
        <p:spPr>
          <a:xfrm>
            <a:off x="838200" y="1825625"/>
            <a:ext cx="5015846" cy="4351338"/>
          </a:xfrm>
        </p:spPr>
        <p:txBody>
          <a:bodyPr>
            <a:normAutofit/>
          </a:bodyPr>
          <a:lstStyle/>
          <a:p>
            <a:pPr marL="0" indent="0">
              <a:buNone/>
            </a:pPr>
            <a:r>
              <a:rPr lang="en-US" dirty="0"/>
              <a:t>Denotes what the landlord will provide to the tenant. Typically, it includes a floor, exterior walls of the space, windows and a roof but no interior improvements. It may also have some basic HVAC, plumbing and electrical along with an ADA-compliant bathroom.</a:t>
            </a:r>
          </a:p>
        </p:txBody>
      </p:sp>
      <p:sp>
        <p:nvSpPr>
          <p:cNvPr id="4" name="Slide Number Placeholder 3">
            <a:extLst>
              <a:ext uri="{FF2B5EF4-FFF2-40B4-BE49-F238E27FC236}">
                <a16:creationId xmlns:a16="http://schemas.microsoft.com/office/drawing/2014/main" id="{BD2A0ACE-E066-643D-CF93-FE2F957F7ADF}"/>
              </a:ext>
            </a:extLst>
          </p:cNvPr>
          <p:cNvSpPr>
            <a:spLocks noGrp="1"/>
          </p:cNvSpPr>
          <p:nvPr>
            <p:ph type="sldNum" sz="quarter" idx="12"/>
          </p:nvPr>
        </p:nvSpPr>
        <p:spPr/>
        <p:txBody>
          <a:bodyPr/>
          <a:lstStyle/>
          <a:p>
            <a:fld id="{B4BA1B05-C1F1-493F-BE9C-C397A002CC7E}" type="slidenum">
              <a:rPr lang="en-US" smtClean="0"/>
              <a:t>18</a:t>
            </a:fld>
            <a:endParaRPr lang="en-US"/>
          </a:p>
        </p:txBody>
      </p:sp>
      <p:pic>
        <p:nvPicPr>
          <p:cNvPr id="7" name="Picture 6">
            <a:extLst>
              <a:ext uri="{FF2B5EF4-FFF2-40B4-BE49-F238E27FC236}">
                <a16:creationId xmlns:a16="http://schemas.microsoft.com/office/drawing/2014/main" id="{A572E4BA-07A6-C3D6-91D8-999B6EF6152A}"/>
              </a:ext>
            </a:extLst>
          </p:cNvPr>
          <p:cNvPicPr>
            <a:picLocks noChangeAspect="1"/>
          </p:cNvPicPr>
          <p:nvPr/>
        </p:nvPicPr>
        <p:blipFill>
          <a:blip r:embed="rId3"/>
          <a:stretch>
            <a:fillRect/>
          </a:stretch>
        </p:blipFill>
        <p:spPr>
          <a:xfrm>
            <a:off x="6638925" y="2181225"/>
            <a:ext cx="4714875" cy="3143250"/>
          </a:xfrm>
          <a:prstGeom prst="rect">
            <a:avLst/>
          </a:prstGeom>
        </p:spPr>
      </p:pic>
    </p:spTree>
    <p:extLst>
      <p:ext uri="{BB962C8B-B14F-4D97-AF65-F5344CB8AC3E}">
        <p14:creationId xmlns:p14="http://schemas.microsoft.com/office/powerpoint/2010/main" val="3473466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3DE20-4D0B-A0D0-5DAB-B69723A4D913}"/>
              </a:ext>
            </a:extLst>
          </p:cNvPr>
          <p:cNvSpPr>
            <a:spLocks noGrp="1"/>
          </p:cNvSpPr>
          <p:nvPr>
            <p:ph type="title"/>
          </p:nvPr>
        </p:nvSpPr>
        <p:spPr>
          <a:solidFill>
            <a:schemeClr val="tx1"/>
          </a:solidFill>
        </p:spPr>
        <p:txBody>
          <a:bodyPr/>
          <a:lstStyle/>
          <a:p>
            <a:r>
              <a:rPr lang="en-US" b="1" dirty="0">
                <a:solidFill>
                  <a:srgbClr val="CAAE0D"/>
                </a:solidFill>
                <a:latin typeface="+mn-lt"/>
              </a:rPr>
              <a:t>Tenant Improvement (TI) Allowance/Tenant Improvement (TI) Credit</a:t>
            </a:r>
          </a:p>
        </p:txBody>
      </p:sp>
      <p:sp>
        <p:nvSpPr>
          <p:cNvPr id="3" name="Content Placeholder 2">
            <a:extLst>
              <a:ext uri="{FF2B5EF4-FFF2-40B4-BE49-F238E27FC236}">
                <a16:creationId xmlns:a16="http://schemas.microsoft.com/office/drawing/2014/main" id="{798E039D-575A-8D49-72EB-1C7297294B44}"/>
              </a:ext>
            </a:extLst>
          </p:cNvPr>
          <p:cNvSpPr>
            <a:spLocks noGrp="1"/>
          </p:cNvSpPr>
          <p:nvPr>
            <p:ph idx="1"/>
          </p:nvPr>
        </p:nvSpPr>
        <p:spPr>
          <a:xfrm>
            <a:off x="838199" y="1825624"/>
            <a:ext cx="10587361" cy="4566297"/>
          </a:xfrm>
        </p:spPr>
        <p:txBody>
          <a:bodyPr>
            <a:normAutofit/>
          </a:bodyPr>
          <a:lstStyle/>
          <a:p>
            <a:pPr marL="0" indent="0">
              <a:buNone/>
            </a:pPr>
            <a:r>
              <a:rPr lang="en-US" sz="2600" dirty="0"/>
              <a:t>The dollar amount or work the landlord has agreed to contribute to the tenant’s renovations, upgrades or buildout as an incentive to get the tenant to lease the space.</a:t>
            </a:r>
          </a:p>
          <a:p>
            <a:pPr marL="0" indent="0">
              <a:buNone/>
            </a:pPr>
            <a:endParaRPr lang="en-US" sz="1200" dirty="0"/>
          </a:p>
          <a:p>
            <a:pPr marL="0" indent="0">
              <a:buNone/>
            </a:pPr>
            <a:r>
              <a:rPr lang="en-US" sz="2600" dirty="0"/>
              <a:t>Examples of tenant improvement allowance packages are:</a:t>
            </a:r>
          </a:p>
          <a:p>
            <a:pPr marL="0" indent="0">
              <a:buNone/>
            </a:pPr>
            <a:endParaRPr lang="en-US" sz="100" dirty="0"/>
          </a:p>
          <a:p>
            <a:pPr lvl="1">
              <a:lnSpc>
                <a:spcPct val="120000"/>
              </a:lnSpc>
              <a:buFont typeface="Wingdings" panose="05000000000000000000" pitchFamily="2" charset="2"/>
              <a:buChar char="§"/>
            </a:pPr>
            <a:r>
              <a:rPr lang="en-US" sz="2600" dirty="0"/>
              <a:t>$20/SF (TI) for 5-year lease</a:t>
            </a:r>
          </a:p>
          <a:p>
            <a:pPr lvl="2">
              <a:lnSpc>
                <a:spcPct val="120000"/>
              </a:lnSpc>
            </a:pPr>
            <a:r>
              <a:rPr lang="en-US" sz="2600" dirty="0"/>
              <a:t>4,000 SF × $20/SF (TI) = </a:t>
            </a:r>
            <a:r>
              <a:rPr lang="en-US" sz="2600" b="1" dirty="0"/>
              <a:t>$80,000 (TI)</a:t>
            </a:r>
          </a:p>
          <a:p>
            <a:pPr marL="914400" lvl="2" indent="0">
              <a:lnSpc>
                <a:spcPct val="120000"/>
              </a:lnSpc>
              <a:buNone/>
            </a:pPr>
            <a:endParaRPr lang="en-US" sz="700" b="1" dirty="0"/>
          </a:p>
          <a:p>
            <a:pPr lvl="1">
              <a:lnSpc>
                <a:spcPct val="110000"/>
              </a:lnSpc>
              <a:buFont typeface="Wingdings" panose="05000000000000000000" pitchFamily="2" charset="2"/>
              <a:buChar char="§"/>
            </a:pPr>
            <a:r>
              <a:rPr lang="en-US" sz="2600" dirty="0"/>
              <a:t>$40/SF (TI) for 10-year lease</a:t>
            </a:r>
          </a:p>
          <a:p>
            <a:pPr lvl="2">
              <a:lnSpc>
                <a:spcPct val="110000"/>
              </a:lnSpc>
            </a:pPr>
            <a:r>
              <a:rPr lang="en-US" sz="2600" dirty="0"/>
              <a:t>4,000 SF × $40/SF (TI) = </a:t>
            </a:r>
            <a:r>
              <a:rPr lang="en-US" sz="2600" b="1" dirty="0"/>
              <a:t>$160,000 (TI)</a:t>
            </a:r>
          </a:p>
          <a:p>
            <a:pPr marL="914400" lvl="2" indent="0">
              <a:buNone/>
            </a:pPr>
            <a:endParaRPr lang="en-US" sz="1000" b="1" dirty="0"/>
          </a:p>
        </p:txBody>
      </p:sp>
      <p:sp>
        <p:nvSpPr>
          <p:cNvPr id="4" name="Slide Number Placeholder 3">
            <a:extLst>
              <a:ext uri="{FF2B5EF4-FFF2-40B4-BE49-F238E27FC236}">
                <a16:creationId xmlns:a16="http://schemas.microsoft.com/office/drawing/2014/main" id="{63EC8B4A-37C3-604B-7E3D-78E78E1DC6E4}"/>
              </a:ext>
            </a:extLst>
          </p:cNvPr>
          <p:cNvSpPr>
            <a:spLocks noGrp="1"/>
          </p:cNvSpPr>
          <p:nvPr>
            <p:ph type="sldNum" sz="quarter" idx="12"/>
          </p:nvPr>
        </p:nvSpPr>
        <p:spPr/>
        <p:txBody>
          <a:bodyPr/>
          <a:lstStyle/>
          <a:p>
            <a:fld id="{B4BA1B05-C1F1-493F-BE9C-C397A002CC7E}" type="slidenum">
              <a:rPr lang="en-US" smtClean="0"/>
              <a:t>19</a:t>
            </a:fld>
            <a:endParaRPr lang="en-US"/>
          </a:p>
        </p:txBody>
      </p:sp>
    </p:spTree>
    <p:extLst>
      <p:ext uri="{BB962C8B-B14F-4D97-AF65-F5344CB8AC3E}">
        <p14:creationId xmlns:p14="http://schemas.microsoft.com/office/powerpoint/2010/main" val="2955096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213C2-B46D-9B33-5F51-D4BFCD930D35}"/>
              </a:ext>
            </a:extLst>
          </p:cNvPr>
          <p:cNvSpPr>
            <a:spLocks noGrp="1"/>
          </p:cNvSpPr>
          <p:nvPr>
            <p:ph type="title"/>
          </p:nvPr>
        </p:nvSpPr>
        <p:spPr>
          <a:xfrm>
            <a:off x="1405646" y="2907620"/>
            <a:ext cx="9380708" cy="1325563"/>
          </a:xfrm>
        </p:spPr>
        <p:txBody>
          <a:bodyPr>
            <a:normAutofit fontScale="90000"/>
          </a:bodyPr>
          <a:lstStyle/>
          <a:p>
            <a:pPr marL="0" marR="0" algn="ctr">
              <a:lnSpc>
                <a:spcPct val="107000"/>
              </a:lnSpc>
              <a:spcBef>
                <a:spcPts val="0"/>
              </a:spcBef>
              <a:spcAft>
                <a:spcPts val="800"/>
              </a:spcAft>
            </a:pPr>
            <a:r>
              <a:rPr lang="en-US" sz="7300" b="1" dirty="0">
                <a:solidFill>
                  <a:srgbClr val="CAAE0D"/>
                </a:solidFill>
                <a:effectLst/>
                <a:latin typeface="Arial" panose="020B0604020202020204" pitchFamily="34" charset="0"/>
                <a:ea typeface="Calibri" panose="020F0502020204030204" pitchFamily="34" charset="0"/>
                <a:cs typeface="Times New Roman" panose="02020603050405020304" pitchFamily="18" charset="0"/>
              </a:rPr>
              <a:t>Greatness is Within</a:t>
            </a:r>
            <a:br>
              <a:rPr lang="en-US" sz="60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p:txBody>
          <a:bodyPr/>
          <a:lstStyle/>
          <a:p>
            <a:fld id="{B4BA1B05-C1F1-493F-BE9C-C397A002CC7E}" type="slidenum">
              <a:rPr lang="en-US" smtClean="0"/>
              <a:t>2</a:t>
            </a:fld>
            <a:endParaRPr lang="en-US"/>
          </a:p>
        </p:txBody>
      </p:sp>
    </p:spTree>
    <p:extLst>
      <p:ext uri="{BB962C8B-B14F-4D97-AF65-F5344CB8AC3E}">
        <p14:creationId xmlns:p14="http://schemas.microsoft.com/office/powerpoint/2010/main" val="2829429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3DE20-4D0B-A0D0-5DAB-B69723A4D913}"/>
              </a:ext>
            </a:extLst>
          </p:cNvPr>
          <p:cNvSpPr>
            <a:spLocks noGrp="1"/>
          </p:cNvSpPr>
          <p:nvPr>
            <p:ph type="title"/>
          </p:nvPr>
        </p:nvSpPr>
        <p:spPr>
          <a:solidFill>
            <a:schemeClr val="tx1"/>
          </a:solidFill>
        </p:spPr>
        <p:txBody>
          <a:bodyPr/>
          <a:lstStyle/>
          <a:p>
            <a:r>
              <a:rPr lang="en-US" b="1" dirty="0">
                <a:solidFill>
                  <a:srgbClr val="CAAE0D"/>
                </a:solidFill>
                <a:latin typeface="+mn-lt"/>
              </a:rPr>
              <a:t>Work Letter</a:t>
            </a:r>
          </a:p>
        </p:txBody>
      </p:sp>
      <p:sp>
        <p:nvSpPr>
          <p:cNvPr id="3" name="Content Placeholder 2">
            <a:extLst>
              <a:ext uri="{FF2B5EF4-FFF2-40B4-BE49-F238E27FC236}">
                <a16:creationId xmlns:a16="http://schemas.microsoft.com/office/drawing/2014/main" id="{798E039D-575A-8D49-72EB-1C7297294B44}"/>
              </a:ext>
            </a:extLst>
          </p:cNvPr>
          <p:cNvSpPr>
            <a:spLocks noGrp="1"/>
          </p:cNvSpPr>
          <p:nvPr>
            <p:ph idx="1"/>
          </p:nvPr>
        </p:nvSpPr>
        <p:spPr>
          <a:xfrm>
            <a:off x="838199" y="1825625"/>
            <a:ext cx="4171951" cy="4351338"/>
          </a:xfrm>
        </p:spPr>
        <p:txBody>
          <a:bodyPr>
            <a:normAutofit lnSpcReduction="10000"/>
          </a:bodyPr>
          <a:lstStyle/>
          <a:p>
            <a:pPr marL="0" indent="0">
              <a:buNone/>
            </a:pPr>
            <a:r>
              <a:rPr lang="en-US" sz="2600" dirty="0"/>
              <a:t>A written document between the landlord and the tenant that specifies what the tenant is receiving in terms of the buildout as part of their lease agreement. The more specific the details of this letter, the better. The work letter should include material specs, allowances, finish specs, time frame, completion date, etc.</a:t>
            </a:r>
          </a:p>
        </p:txBody>
      </p:sp>
      <p:sp>
        <p:nvSpPr>
          <p:cNvPr id="4" name="Slide Number Placeholder 3">
            <a:extLst>
              <a:ext uri="{FF2B5EF4-FFF2-40B4-BE49-F238E27FC236}">
                <a16:creationId xmlns:a16="http://schemas.microsoft.com/office/drawing/2014/main" id="{ABDCA06A-8256-9695-CC5F-310FB53CAC0E}"/>
              </a:ext>
            </a:extLst>
          </p:cNvPr>
          <p:cNvSpPr>
            <a:spLocks noGrp="1"/>
          </p:cNvSpPr>
          <p:nvPr>
            <p:ph type="sldNum" sz="quarter" idx="12"/>
          </p:nvPr>
        </p:nvSpPr>
        <p:spPr/>
        <p:txBody>
          <a:bodyPr/>
          <a:lstStyle/>
          <a:p>
            <a:fld id="{B4BA1B05-C1F1-493F-BE9C-C397A002CC7E}" type="slidenum">
              <a:rPr lang="en-US" smtClean="0"/>
              <a:t>20</a:t>
            </a:fld>
            <a:endParaRPr lang="en-US"/>
          </a:p>
        </p:txBody>
      </p:sp>
      <p:pic>
        <p:nvPicPr>
          <p:cNvPr id="6" name="Picture 5">
            <a:extLst>
              <a:ext uri="{FF2B5EF4-FFF2-40B4-BE49-F238E27FC236}">
                <a16:creationId xmlns:a16="http://schemas.microsoft.com/office/drawing/2014/main" id="{4B9C8124-5D4A-9E56-7AAC-8AD0EC5EC18E}"/>
              </a:ext>
            </a:extLst>
          </p:cNvPr>
          <p:cNvPicPr>
            <a:picLocks noChangeAspect="1"/>
          </p:cNvPicPr>
          <p:nvPr/>
        </p:nvPicPr>
        <p:blipFill>
          <a:blip r:embed="rId3"/>
          <a:stretch>
            <a:fillRect/>
          </a:stretch>
        </p:blipFill>
        <p:spPr>
          <a:xfrm>
            <a:off x="6520429" y="1669675"/>
            <a:ext cx="4833371" cy="4663237"/>
          </a:xfrm>
          <a:prstGeom prst="rect">
            <a:avLst/>
          </a:prstGeom>
        </p:spPr>
      </p:pic>
    </p:spTree>
    <p:extLst>
      <p:ext uri="{BB962C8B-B14F-4D97-AF65-F5344CB8AC3E}">
        <p14:creationId xmlns:p14="http://schemas.microsoft.com/office/powerpoint/2010/main" val="1922061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3DE20-4D0B-A0D0-5DAB-B69723A4D913}"/>
              </a:ext>
            </a:extLst>
          </p:cNvPr>
          <p:cNvSpPr>
            <a:spLocks noGrp="1"/>
          </p:cNvSpPr>
          <p:nvPr>
            <p:ph type="title"/>
          </p:nvPr>
        </p:nvSpPr>
        <p:spPr>
          <a:solidFill>
            <a:schemeClr val="tx1"/>
          </a:solidFill>
        </p:spPr>
        <p:txBody>
          <a:bodyPr/>
          <a:lstStyle/>
          <a:p>
            <a:r>
              <a:rPr lang="en-US" b="1" dirty="0">
                <a:solidFill>
                  <a:srgbClr val="CAAE0D"/>
                </a:solidFill>
                <a:latin typeface="+mn-lt"/>
              </a:rPr>
              <a:t>Total Rent</a:t>
            </a:r>
          </a:p>
        </p:txBody>
      </p:sp>
      <p:sp>
        <p:nvSpPr>
          <p:cNvPr id="7" name="Slide Number Placeholder 6">
            <a:extLst>
              <a:ext uri="{FF2B5EF4-FFF2-40B4-BE49-F238E27FC236}">
                <a16:creationId xmlns:a16="http://schemas.microsoft.com/office/drawing/2014/main" id="{641FA8B5-1171-F7A8-686E-D2E4FDDEF57D}"/>
              </a:ext>
            </a:extLst>
          </p:cNvPr>
          <p:cNvSpPr>
            <a:spLocks noGrp="1"/>
          </p:cNvSpPr>
          <p:nvPr>
            <p:ph type="sldNum" sz="quarter" idx="12"/>
          </p:nvPr>
        </p:nvSpPr>
        <p:spPr/>
        <p:txBody>
          <a:bodyPr/>
          <a:lstStyle/>
          <a:p>
            <a:fld id="{B4BA1B05-C1F1-493F-BE9C-C397A002CC7E}" type="slidenum">
              <a:rPr lang="en-US" smtClean="0"/>
              <a:t>21</a:t>
            </a:fld>
            <a:endParaRPr lang="en-US"/>
          </a:p>
        </p:txBody>
      </p:sp>
      <p:pic>
        <p:nvPicPr>
          <p:cNvPr id="5" name="Picture 4">
            <a:extLst>
              <a:ext uri="{FF2B5EF4-FFF2-40B4-BE49-F238E27FC236}">
                <a16:creationId xmlns:a16="http://schemas.microsoft.com/office/drawing/2014/main" id="{59330FD4-FA3C-E76D-C90E-A7F5E43D1E2D}"/>
              </a:ext>
            </a:extLst>
          </p:cNvPr>
          <p:cNvPicPr>
            <a:picLocks noChangeAspect="1"/>
          </p:cNvPicPr>
          <p:nvPr/>
        </p:nvPicPr>
        <p:blipFill>
          <a:blip r:embed="rId3"/>
          <a:stretch>
            <a:fillRect/>
          </a:stretch>
        </p:blipFill>
        <p:spPr>
          <a:xfrm>
            <a:off x="2296560" y="3429000"/>
            <a:ext cx="7670637" cy="1377007"/>
          </a:xfrm>
          <a:prstGeom prst="rect">
            <a:avLst/>
          </a:prstGeom>
        </p:spPr>
      </p:pic>
    </p:spTree>
    <p:extLst>
      <p:ext uri="{BB962C8B-B14F-4D97-AF65-F5344CB8AC3E}">
        <p14:creationId xmlns:p14="http://schemas.microsoft.com/office/powerpoint/2010/main" val="1628864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3DE20-4D0B-A0D0-5DAB-B69723A4D913}"/>
              </a:ext>
            </a:extLst>
          </p:cNvPr>
          <p:cNvSpPr>
            <a:spLocks noGrp="1"/>
          </p:cNvSpPr>
          <p:nvPr>
            <p:ph type="title"/>
          </p:nvPr>
        </p:nvSpPr>
        <p:spPr>
          <a:solidFill>
            <a:schemeClr val="tx1"/>
          </a:solidFill>
        </p:spPr>
        <p:txBody>
          <a:bodyPr/>
          <a:lstStyle/>
          <a:p>
            <a:r>
              <a:rPr lang="en-US" b="1" dirty="0">
                <a:solidFill>
                  <a:srgbClr val="CAAE0D"/>
                </a:solidFill>
                <a:latin typeface="+mn-lt"/>
              </a:rPr>
              <a:t>Lease Terms</a:t>
            </a:r>
          </a:p>
        </p:txBody>
      </p:sp>
      <p:sp>
        <p:nvSpPr>
          <p:cNvPr id="3" name="Content Placeholder 2">
            <a:extLst>
              <a:ext uri="{FF2B5EF4-FFF2-40B4-BE49-F238E27FC236}">
                <a16:creationId xmlns:a16="http://schemas.microsoft.com/office/drawing/2014/main" id="{798E039D-575A-8D49-72EB-1C7297294B44}"/>
              </a:ext>
            </a:extLst>
          </p:cNvPr>
          <p:cNvSpPr>
            <a:spLocks noGrp="1"/>
          </p:cNvSpPr>
          <p:nvPr>
            <p:ph idx="1"/>
          </p:nvPr>
        </p:nvSpPr>
        <p:spPr>
          <a:xfrm>
            <a:off x="838199" y="1825625"/>
            <a:ext cx="10587361" cy="4351338"/>
          </a:xfrm>
        </p:spPr>
        <p:txBody>
          <a:bodyPr>
            <a:normAutofit/>
          </a:bodyPr>
          <a:lstStyle/>
          <a:p>
            <a:pPr marL="0" indent="0">
              <a:buNone/>
            </a:pPr>
            <a:r>
              <a:rPr lang="en-US" sz="2600" dirty="0"/>
              <a:t>Lease terms vary. Typical terms are 1, 2, 3, 5, 10, 15 or 20 years.</a:t>
            </a:r>
          </a:p>
          <a:p>
            <a:pPr marL="0" indent="0">
              <a:buNone/>
            </a:pPr>
            <a:endParaRPr lang="en-US" sz="2600" dirty="0"/>
          </a:p>
        </p:txBody>
      </p:sp>
      <p:sp>
        <p:nvSpPr>
          <p:cNvPr id="4" name="Slide Number Placeholder 3">
            <a:extLst>
              <a:ext uri="{FF2B5EF4-FFF2-40B4-BE49-F238E27FC236}">
                <a16:creationId xmlns:a16="http://schemas.microsoft.com/office/drawing/2014/main" id="{8949A656-596A-FF42-5C37-FB728F17EDED}"/>
              </a:ext>
            </a:extLst>
          </p:cNvPr>
          <p:cNvSpPr>
            <a:spLocks noGrp="1"/>
          </p:cNvSpPr>
          <p:nvPr>
            <p:ph type="sldNum" sz="quarter" idx="12"/>
          </p:nvPr>
        </p:nvSpPr>
        <p:spPr/>
        <p:txBody>
          <a:bodyPr/>
          <a:lstStyle/>
          <a:p>
            <a:fld id="{B4BA1B05-C1F1-493F-BE9C-C397A002CC7E}" type="slidenum">
              <a:rPr lang="en-US" smtClean="0"/>
              <a:t>22</a:t>
            </a:fld>
            <a:endParaRPr lang="en-US"/>
          </a:p>
        </p:txBody>
      </p:sp>
    </p:spTree>
    <p:extLst>
      <p:ext uri="{BB962C8B-B14F-4D97-AF65-F5344CB8AC3E}">
        <p14:creationId xmlns:p14="http://schemas.microsoft.com/office/powerpoint/2010/main" val="1890512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3DE20-4D0B-A0D0-5DAB-B69723A4D913}"/>
              </a:ext>
            </a:extLst>
          </p:cNvPr>
          <p:cNvSpPr>
            <a:spLocks noGrp="1"/>
          </p:cNvSpPr>
          <p:nvPr>
            <p:ph type="title"/>
          </p:nvPr>
        </p:nvSpPr>
        <p:spPr>
          <a:solidFill>
            <a:schemeClr val="tx1"/>
          </a:solidFill>
        </p:spPr>
        <p:txBody>
          <a:bodyPr/>
          <a:lstStyle/>
          <a:p>
            <a:r>
              <a:rPr lang="en-US" b="1" dirty="0">
                <a:solidFill>
                  <a:srgbClr val="CAAE0D"/>
                </a:solidFill>
                <a:latin typeface="+mn-lt"/>
              </a:rPr>
              <a:t>Lease Rate per Square Foot</a:t>
            </a:r>
          </a:p>
        </p:txBody>
      </p:sp>
      <p:sp>
        <p:nvSpPr>
          <p:cNvPr id="7" name="Slide Number Placeholder 6">
            <a:extLst>
              <a:ext uri="{FF2B5EF4-FFF2-40B4-BE49-F238E27FC236}">
                <a16:creationId xmlns:a16="http://schemas.microsoft.com/office/drawing/2014/main" id="{4EA6D718-71C2-12D0-7E3D-65A061F3F145}"/>
              </a:ext>
            </a:extLst>
          </p:cNvPr>
          <p:cNvSpPr>
            <a:spLocks noGrp="1"/>
          </p:cNvSpPr>
          <p:nvPr>
            <p:ph type="sldNum" sz="quarter" idx="12"/>
          </p:nvPr>
        </p:nvSpPr>
        <p:spPr/>
        <p:txBody>
          <a:bodyPr/>
          <a:lstStyle/>
          <a:p>
            <a:fld id="{B4BA1B05-C1F1-493F-BE9C-C397A002CC7E}" type="slidenum">
              <a:rPr lang="en-US" smtClean="0"/>
              <a:t>23</a:t>
            </a:fld>
            <a:endParaRPr lang="en-US"/>
          </a:p>
        </p:txBody>
      </p:sp>
      <p:pic>
        <p:nvPicPr>
          <p:cNvPr id="9" name="Picture 8">
            <a:extLst>
              <a:ext uri="{FF2B5EF4-FFF2-40B4-BE49-F238E27FC236}">
                <a16:creationId xmlns:a16="http://schemas.microsoft.com/office/drawing/2014/main" id="{75266537-B8C2-6087-856B-7327ABE825EC}"/>
              </a:ext>
            </a:extLst>
          </p:cNvPr>
          <p:cNvPicPr>
            <a:picLocks noChangeAspect="1"/>
          </p:cNvPicPr>
          <p:nvPr/>
        </p:nvPicPr>
        <p:blipFill>
          <a:blip r:embed="rId2"/>
          <a:stretch>
            <a:fillRect/>
          </a:stretch>
        </p:blipFill>
        <p:spPr>
          <a:xfrm>
            <a:off x="1932994" y="3429000"/>
            <a:ext cx="8326012" cy="1057423"/>
          </a:xfrm>
          <a:prstGeom prst="rect">
            <a:avLst/>
          </a:prstGeom>
        </p:spPr>
      </p:pic>
    </p:spTree>
    <p:extLst>
      <p:ext uri="{BB962C8B-B14F-4D97-AF65-F5344CB8AC3E}">
        <p14:creationId xmlns:p14="http://schemas.microsoft.com/office/powerpoint/2010/main" val="3250662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4BA1B05-C1F1-493F-BE9C-C397A002CC7E}"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24</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980D71E-3F6A-8A72-DA76-E191F7C9FC36}"/>
              </a:ext>
            </a:extLst>
          </p:cNvPr>
          <p:cNvSpPr txBox="1"/>
          <p:nvPr/>
        </p:nvSpPr>
        <p:spPr>
          <a:xfrm>
            <a:off x="2261208" y="2514600"/>
            <a:ext cx="7669584" cy="1938992"/>
          </a:xfrm>
          <a:prstGeom prst="rect">
            <a:avLst/>
          </a:prstGeom>
          <a:solidFill>
            <a:schemeClr val="tx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C000"/>
                </a:solidFill>
                <a:effectLst/>
                <a:uLnTx/>
                <a:uFillTx/>
                <a:latin typeface="Calibri"/>
                <a:ea typeface="+mn-ea"/>
                <a:cs typeface="+mn-cs"/>
              </a:rPr>
              <a:t>Working with Tenants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C000"/>
                </a:solidFill>
                <a:effectLst/>
                <a:uLnTx/>
                <a:uFillTx/>
                <a:latin typeface="Calibri"/>
                <a:ea typeface="+mn-ea"/>
                <a:cs typeface="+mn-cs"/>
              </a:rPr>
              <a:t>Questions for a Potential Office Tenant and Sequence</a:t>
            </a:r>
            <a:endParaRPr kumimoji="0" lang="en-US" sz="4000" b="1" i="0" u="none" strike="noStrike" kern="1200" cap="none" spc="0" normalizeH="0" baseline="0" noProof="0" dirty="0">
              <a:ln>
                <a:noFill/>
              </a:ln>
              <a:solidFill>
                <a:srgbClr val="FFC000"/>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2067153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4BA1B05-C1F1-493F-BE9C-C397A002CC7E}"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25</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8268C4C-CFA9-8350-CB4D-80FEEF6154B7}"/>
              </a:ext>
            </a:extLst>
          </p:cNvPr>
          <p:cNvSpPr txBox="1"/>
          <p:nvPr/>
        </p:nvSpPr>
        <p:spPr>
          <a:xfrm>
            <a:off x="761999" y="762000"/>
            <a:ext cx="7288491" cy="584775"/>
          </a:xfrm>
          <a:prstGeom prst="rect">
            <a:avLst/>
          </a:prstGeom>
          <a:noFill/>
        </p:spPr>
        <p:txBody>
          <a:bodyPr wrap="square">
            <a:spAutoFit/>
          </a:bodyPr>
          <a:lstStyle/>
          <a:p>
            <a:pPr>
              <a:defRPr/>
            </a:pPr>
            <a:r>
              <a:rPr kumimoji="0" lang="en-US" sz="3200" b="1" i="0" u="none" strike="noStrike" kern="0" cap="none" spc="0" normalizeH="0" baseline="0" noProof="0" dirty="0">
                <a:ln>
                  <a:noFill/>
                </a:ln>
                <a:effectLst/>
                <a:uLnTx/>
                <a:uFillTx/>
                <a:latin typeface="Inter"/>
              </a:rPr>
              <a:t>Questions</a:t>
            </a:r>
            <a:r>
              <a:rPr lang="en-US" sz="3200" b="1" spc="-90" dirty="0">
                <a:effectLst/>
                <a:latin typeface="Inter"/>
                <a:ea typeface="Verdana" panose="020B0604030504040204" pitchFamily="34" charset="0"/>
                <a:cs typeface="Verdana" panose="020B0604030504040204" pitchFamily="34" charset="0"/>
              </a:rPr>
              <a:t> </a:t>
            </a:r>
            <a:r>
              <a:rPr lang="en-US" sz="3200" b="1" dirty="0">
                <a:effectLst/>
                <a:latin typeface="Inter"/>
                <a:ea typeface="Verdana" panose="020B0604030504040204" pitchFamily="34" charset="0"/>
                <a:cs typeface="Verdana" panose="020B0604030504040204" pitchFamily="34" charset="0"/>
              </a:rPr>
              <a:t>for</a:t>
            </a:r>
            <a:r>
              <a:rPr lang="en-US" sz="3200" b="1" spc="-95" dirty="0">
                <a:effectLst/>
                <a:latin typeface="Inter"/>
                <a:ea typeface="Verdana" panose="020B0604030504040204" pitchFamily="34" charset="0"/>
                <a:cs typeface="Verdana" panose="020B0604030504040204" pitchFamily="34" charset="0"/>
              </a:rPr>
              <a:t> </a:t>
            </a:r>
            <a:r>
              <a:rPr lang="en-US" sz="3200" b="1" dirty="0">
                <a:effectLst/>
                <a:latin typeface="Inter"/>
                <a:ea typeface="Verdana" panose="020B0604030504040204" pitchFamily="34" charset="0"/>
                <a:cs typeface="Verdana" panose="020B0604030504040204" pitchFamily="34" charset="0"/>
              </a:rPr>
              <a:t>a</a:t>
            </a:r>
            <a:r>
              <a:rPr lang="en-US" sz="3200" b="1" spc="-90" dirty="0">
                <a:effectLst/>
                <a:latin typeface="Inter"/>
                <a:ea typeface="Verdana" panose="020B0604030504040204" pitchFamily="34" charset="0"/>
                <a:cs typeface="Verdana" panose="020B0604030504040204" pitchFamily="34" charset="0"/>
              </a:rPr>
              <a:t> </a:t>
            </a:r>
            <a:r>
              <a:rPr lang="en-US" sz="3200" b="1" dirty="0">
                <a:effectLst/>
                <a:latin typeface="Inter"/>
                <a:ea typeface="Verdana" panose="020B0604030504040204" pitchFamily="34" charset="0"/>
                <a:cs typeface="Verdana" panose="020B0604030504040204" pitchFamily="34" charset="0"/>
              </a:rPr>
              <a:t>Potential</a:t>
            </a:r>
            <a:r>
              <a:rPr lang="en-US" sz="3200" b="1" spc="-95" dirty="0">
                <a:effectLst/>
                <a:latin typeface="Inter"/>
                <a:ea typeface="Verdana" panose="020B0604030504040204" pitchFamily="34" charset="0"/>
                <a:cs typeface="Verdana" panose="020B0604030504040204" pitchFamily="34" charset="0"/>
              </a:rPr>
              <a:t> </a:t>
            </a:r>
            <a:r>
              <a:rPr lang="en-US" sz="3200" b="1" dirty="0">
                <a:effectLst/>
                <a:latin typeface="Inter"/>
                <a:ea typeface="Verdana" panose="020B0604030504040204" pitchFamily="34" charset="0"/>
                <a:cs typeface="Verdana" panose="020B0604030504040204" pitchFamily="34" charset="0"/>
              </a:rPr>
              <a:t>Office</a:t>
            </a:r>
            <a:r>
              <a:rPr lang="en-US" sz="3200" b="1" spc="-95" dirty="0">
                <a:effectLst/>
                <a:latin typeface="Inter"/>
                <a:ea typeface="Verdana" panose="020B0604030504040204" pitchFamily="34" charset="0"/>
                <a:cs typeface="Verdana" panose="020B0604030504040204" pitchFamily="34" charset="0"/>
              </a:rPr>
              <a:t> </a:t>
            </a:r>
            <a:r>
              <a:rPr lang="en-US" sz="3200" b="1" spc="-10" dirty="0">
                <a:effectLst/>
                <a:latin typeface="Inter"/>
                <a:ea typeface="Verdana" panose="020B0604030504040204" pitchFamily="34" charset="0"/>
                <a:cs typeface="Verdana" panose="020B0604030504040204" pitchFamily="34" charset="0"/>
              </a:rPr>
              <a:t>Tenant</a:t>
            </a:r>
            <a:endParaRPr lang="en-US" sz="3200" b="1" dirty="0">
              <a:effectLst/>
              <a:latin typeface="Inter"/>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52DBACBA-F523-67FE-56BC-1F4671EA826C}"/>
              </a:ext>
            </a:extLst>
          </p:cNvPr>
          <p:cNvSpPr txBox="1"/>
          <p:nvPr/>
        </p:nvSpPr>
        <p:spPr>
          <a:xfrm>
            <a:off x="761999" y="1628715"/>
            <a:ext cx="9906000" cy="3811300"/>
          </a:xfrm>
          <a:prstGeom prst="rect">
            <a:avLst/>
          </a:prstGeom>
          <a:noFill/>
        </p:spPr>
        <p:txBody>
          <a:bodyPr wrap="square">
            <a:spAutoFit/>
          </a:bodyPr>
          <a:lstStyle/>
          <a:p>
            <a:pPr marL="457200" marR="0" lvl="0" indent="-457200">
              <a:spcBef>
                <a:spcPts val="0"/>
              </a:spcBef>
              <a:spcAft>
                <a:spcPts val="0"/>
              </a:spcAft>
              <a:buSzPct val="100000"/>
              <a:buAutoNum type="arabicPeriod"/>
              <a:tabLst>
                <a:tab pos="1199515" algn="l"/>
                <a:tab pos="1200150" algn="l"/>
              </a:tabLst>
            </a:pPr>
            <a:r>
              <a:rPr lang="en-US" sz="2000" dirty="0">
                <a:effectLst/>
                <a:latin typeface="Arial" panose="020B0604020202020204" pitchFamily="34" charset="0"/>
                <a:ea typeface="Arial Black" panose="020B0A04020102020204" pitchFamily="34" charset="0"/>
                <a:cs typeface="Arial Black" panose="020B0A04020102020204" pitchFamily="34" charset="0"/>
              </a:rPr>
              <a:t>What</a:t>
            </a:r>
            <a:r>
              <a:rPr lang="en-US" sz="2000" spc="-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class</a:t>
            </a:r>
            <a:r>
              <a:rPr lang="en-US" sz="2000" spc="-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of</a:t>
            </a:r>
            <a:r>
              <a:rPr lang="en-US" sz="2000" spc="-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building (A,</a:t>
            </a:r>
            <a:r>
              <a:rPr lang="en-US" sz="2000" spc="-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B,</a:t>
            </a:r>
            <a:r>
              <a:rPr lang="en-US" sz="2000" spc="-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C)</a:t>
            </a:r>
            <a:r>
              <a:rPr lang="en-US" sz="2000" spc="-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do you</a:t>
            </a:r>
            <a:r>
              <a:rPr lang="en-US" sz="2000" spc="-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want</a:t>
            </a:r>
            <a:r>
              <a:rPr lang="en-US" sz="2000" spc="-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to be</a:t>
            </a:r>
            <a:r>
              <a:rPr lang="en-US" sz="2000" spc="-5" dirty="0">
                <a:effectLst/>
                <a:latin typeface="Arial" panose="020B0604020202020204" pitchFamily="34" charset="0"/>
                <a:ea typeface="Arial Black" panose="020B0A04020102020204" pitchFamily="34" charset="0"/>
                <a:cs typeface="Arial Black" panose="020B0A04020102020204" pitchFamily="34" charset="0"/>
              </a:rPr>
              <a:t> </a:t>
            </a:r>
            <a:r>
              <a:rPr lang="en-US" sz="2000" spc="-25" dirty="0">
                <a:effectLst/>
                <a:latin typeface="Arial" panose="020B0604020202020204" pitchFamily="34" charset="0"/>
                <a:ea typeface="Arial Black" panose="020B0A04020102020204" pitchFamily="34" charset="0"/>
                <a:cs typeface="Arial Black" panose="020B0A04020102020204" pitchFamily="34" charset="0"/>
              </a:rPr>
              <a:t>in?</a:t>
            </a:r>
          </a:p>
          <a:p>
            <a:pPr marR="0" lvl="0">
              <a:spcBef>
                <a:spcPts val="0"/>
              </a:spcBef>
              <a:spcAft>
                <a:spcPts val="0"/>
              </a:spcAft>
              <a:buSzPct val="100000"/>
              <a:tabLst>
                <a:tab pos="1199515" algn="l"/>
                <a:tab pos="1200150" algn="l"/>
              </a:tabLst>
            </a:pPr>
            <a:endParaRPr lang="en-US" sz="2000" spc="-25" dirty="0">
              <a:latin typeface="Arial" panose="020B0604020202020204" pitchFamily="34" charset="0"/>
              <a:ea typeface="Arial Black" panose="020B0A04020102020204" pitchFamily="34" charset="0"/>
              <a:cs typeface="Arial Black" panose="020B0A04020102020204" pitchFamily="34" charset="0"/>
            </a:endParaRPr>
          </a:p>
          <a:p>
            <a:pPr marL="457200" marR="0" lvl="0" indent="-457200">
              <a:spcBef>
                <a:spcPts val="0"/>
              </a:spcBef>
              <a:spcAft>
                <a:spcPts val="0"/>
              </a:spcAft>
              <a:buSzPct val="100000"/>
              <a:buFont typeface="+mj-lt"/>
              <a:buAutoNum type="arabicPeriod" startAt="2"/>
              <a:tabLst>
                <a:tab pos="1199515" algn="l"/>
                <a:tab pos="1200150" algn="l"/>
              </a:tabLst>
            </a:pPr>
            <a:r>
              <a:rPr lang="en-US" sz="2000" dirty="0">
                <a:effectLst/>
                <a:latin typeface="Arial" panose="020B0604020202020204" pitchFamily="34" charset="0"/>
                <a:ea typeface="Arial Black" panose="020B0A04020102020204" pitchFamily="34" charset="0"/>
                <a:cs typeface="Arial Black" panose="020B0A04020102020204" pitchFamily="34" charset="0"/>
              </a:rPr>
              <a:t>Where</a:t>
            </a:r>
            <a:r>
              <a:rPr lang="en-US" sz="2000" spc="4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do</a:t>
            </a:r>
            <a:r>
              <a:rPr lang="en-US" sz="2000" spc="4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you</a:t>
            </a:r>
            <a:r>
              <a:rPr lang="en-US" sz="2000" spc="4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want</a:t>
            </a:r>
            <a:r>
              <a:rPr lang="en-US" sz="2000" spc="4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to</a:t>
            </a:r>
            <a:r>
              <a:rPr lang="en-US" sz="2000" spc="4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be</a:t>
            </a:r>
            <a:r>
              <a:rPr lang="en-US" sz="2000" spc="4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located</a:t>
            </a:r>
            <a:r>
              <a:rPr lang="en-US" sz="2000" spc="4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a:t>
            </a:r>
            <a:r>
              <a:rPr lang="en-US" sz="2000" spc="4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downtown,</a:t>
            </a:r>
            <a:r>
              <a:rPr lang="en-US" sz="2000" spc="4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Main</a:t>
            </a:r>
            <a:r>
              <a:rPr lang="en-US" sz="2000" spc="4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Street,</a:t>
            </a:r>
            <a:r>
              <a:rPr lang="en-US" sz="2000" spc="4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office</a:t>
            </a:r>
            <a:r>
              <a:rPr lang="en-US" sz="2000" spc="4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park,</a:t>
            </a:r>
            <a:r>
              <a:rPr lang="en-US" sz="2000" spc="40" dirty="0">
                <a:effectLst/>
                <a:latin typeface="Arial" panose="020B0604020202020204" pitchFamily="34" charset="0"/>
                <a:ea typeface="Arial Black" panose="020B0A04020102020204" pitchFamily="34" charset="0"/>
                <a:cs typeface="Arial Black" panose="020B0A04020102020204" pitchFamily="34" charset="0"/>
              </a:rPr>
              <a:t> </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etc.?</a:t>
            </a:r>
            <a:endParaRPr lang="en-US" sz="2000" dirty="0">
              <a:effectLst/>
              <a:latin typeface="Arial" panose="020B0604020202020204" pitchFamily="34" charset="0"/>
              <a:ea typeface="Arial Black" panose="020B0A04020102020204" pitchFamily="34" charset="0"/>
              <a:cs typeface="Arial Black" panose="020B0A04020102020204" pitchFamily="34" charset="0"/>
            </a:endParaRPr>
          </a:p>
          <a:p>
            <a:pPr marL="1309688" marR="0" lvl="1" indent="-395288">
              <a:spcBef>
                <a:spcPts val="810"/>
              </a:spcBef>
              <a:spcAft>
                <a:spcPts val="0"/>
              </a:spcAft>
              <a:buSzPct val="100000"/>
              <a:buFont typeface="+mj-lt"/>
              <a:buAutoNum type="alphaLcParenR"/>
              <a:tabLst>
                <a:tab pos="1485265" algn="l"/>
                <a:tab pos="1485900" algn="l"/>
              </a:tabLst>
            </a:pPr>
            <a:r>
              <a:rPr lang="en-US" sz="2000" dirty="0">
                <a:effectLst/>
                <a:latin typeface="Arial" panose="020B0604020202020204" pitchFamily="34" charset="0"/>
                <a:ea typeface="Arial Black" panose="020B0A04020102020204" pitchFamily="34" charset="0"/>
                <a:cs typeface="Arial Black" panose="020B0A04020102020204" pitchFamily="34" charset="0"/>
              </a:rPr>
              <a:t>Do</a:t>
            </a:r>
            <a:r>
              <a:rPr lang="en-US" sz="2000" spc="-7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you</a:t>
            </a:r>
            <a:r>
              <a:rPr lang="en-US" sz="2000" spc="-7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need</a:t>
            </a:r>
            <a:r>
              <a:rPr lang="en-US" sz="2000" spc="-7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to</a:t>
            </a:r>
            <a:r>
              <a:rPr lang="en-US" sz="2000" spc="-6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be</a:t>
            </a:r>
            <a:r>
              <a:rPr lang="en-US" sz="2000" spc="-7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close</a:t>
            </a:r>
            <a:r>
              <a:rPr lang="en-US" sz="2000" spc="-7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to</a:t>
            </a:r>
            <a:r>
              <a:rPr lang="en-US" sz="2000" spc="-6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a</a:t>
            </a:r>
            <a:r>
              <a:rPr lang="en-US" sz="2000" spc="-7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highway,</a:t>
            </a:r>
            <a:r>
              <a:rPr lang="en-US" sz="2000" spc="-7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train</a:t>
            </a:r>
            <a:r>
              <a:rPr lang="en-US" sz="2000" spc="-6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station</a:t>
            </a:r>
            <a:r>
              <a:rPr lang="en-US" sz="2000" spc="-7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or</a:t>
            </a:r>
            <a:r>
              <a:rPr lang="en-US" sz="2000" spc="-70" dirty="0">
                <a:effectLst/>
                <a:latin typeface="Arial" panose="020B0604020202020204" pitchFamily="34" charset="0"/>
                <a:ea typeface="Arial Black" panose="020B0A04020102020204" pitchFamily="34" charset="0"/>
                <a:cs typeface="Arial Black" panose="020B0A04020102020204" pitchFamily="34" charset="0"/>
              </a:rPr>
              <a:t> </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airport?</a:t>
            </a:r>
            <a:endParaRPr lang="en-US" sz="2000" dirty="0">
              <a:effectLst/>
              <a:latin typeface="Arial" panose="020B0604020202020204" pitchFamily="34" charset="0"/>
              <a:ea typeface="Arial Black" panose="020B0A04020102020204" pitchFamily="34" charset="0"/>
              <a:cs typeface="Arial Black" panose="020B0A04020102020204" pitchFamily="34" charset="0"/>
            </a:endParaRPr>
          </a:p>
          <a:p>
            <a:pPr marL="1309688" marR="0" lvl="1" indent="-395288">
              <a:spcBef>
                <a:spcPts val="810"/>
              </a:spcBef>
              <a:spcAft>
                <a:spcPts val="0"/>
              </a:spcAft>
              <a:buSzPct val="100000"/>
              <a:buFont typeface="+mj-lt"/>
              <a:buAutoNum type="alphaLcParenR"/>
              <a:tabLst>
                <a:tab pos="1485265" algn="l"/>
                <a:tab pos="1485900" algn="l"/>
              </a:tabLst>
            </a:pPr>
            <a:r>
              <a:rPr lang="en-US" sz="2000" dirty="0">
                <a:effectLst/>
                <a:latin typeface="Arial" panose="020B0604020202020204" pitchFamily="34" charset="0"/>
                <a:ea typeface="Arial Black" panose="020B0A04020102020204" pitchFamily="34" charset="0"/>
                <a:cs typeface="Arial Black" panose="020B0A04020102020204" pitchFamily="34" charset="0"/>
              </a:rPr>
              <a:t>Do</a:t>
            </a:r>
            <a:r>
              <a:rPr lang="en-US" sz="2000" spc="-8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you</a:t>
            </a:r>
            <a:r>
              <a:rPr lang="en-US" sz="2000" spc="-8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need</a:t>
            </a:r>
            <a:r>
              <a:rPr lang="en-US" sz="2000" spc="-7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to</a:t>
            </a:r>
            <a:r>
              <a:rPr lang="en-US" sz="2000" spc="-8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be</a:t>
            </a:r>
            <a:r>
              <a:rPr lang="en-US" sz="2000" spc="-8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a</a:t>
            </a:r>
            <a:r>
              <a:rPr lang="en-US" sz="2000" spc="-7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certain</a:t>
            </a:r>
            <a:r>
              <a:rPr lang="en-US" sz="2000" spc="-8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distance</a:t>
            </a:r>
            <a:r>
              <a:rPr lang="en-US" sz="2000" spc="-8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from</a:t>
            </a:r>
            <a:r>
              <a:rPr lang="en-US" sz="2000" spc="-7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the</a:t>
            </a:r>
            <a:r>
              <a:rPr lang="en-US" sz="2000" spc="-8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decision</a:t>
            </a:r>
            <a:r>
              <a:rPr lang="en-US" sz="2000" spc="-8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maker’s</a:t>
            </a:r>
            <a:r>
              <a:rPr lang="en-US" sz="2000" spc="-75" dirty="0">
                <a:effectLst/>
                <a:latin typeface="Arial" panose="020B0604020202020204" pitchFamily="34" charset="0"/>
                <a:ea typeface="Arial Black" panose="020B0A04020102020204" pitchFamily="34" charset="0"/>
                <a:cs typeface="Arial Black" panose="020B0A04020102020204" pitchFamily="34" charset="0"/>
              </a:rPr>
              <a:t> </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home?</a:t>
            </a:r>
            <a:endParaRPr lang="en-US" sz="2000" dirty="0">
              <a:effectLst/>
              <a:latin typeface="Arial" panose="020B0604020202020204" pitchFamily="34" charset="0"/>
              <a:ea typeface="Arial Black" panose="020B0A04020102020204" pitchFamily="34" charset="0"/>
              <a:cs typeface="Arial Black" panose="020B0A04020102020204" pitchFamily="34" charset="0"/>
            </a:endParaRPr>
          </a:p>
          <a:p>
            <a:pPr marL="1309688" marR="0" lvl="1" indent="-395288">
              <a:spcBef>
                <a:spcPts val="810"/>
              </a:spcBef>
              <a:spcAft>
                <a:spcPts val="0"/>
              </a:spcAft>
              <a:buSzPct val="100000"/>
              <a:buFont typeface="+mj-lt"/>
              <a:buAutoNum type="alphaLcParenR"/>
              <a:tabLst>
                <a:tab pos="1485265" algn="l"/>
                <a:tab pos="1485900" algn="l"/>
              </a:tabLst>
            </a:pPr>
            <a:r>
              <a:rPr lang="en-US" sz="2000" dirty="0">
                <a:effectLst/>
                <a:latin typeface="Arial" panose="020B0604020202020204" pitchFamily="34" charset="0"/>
                <a:ea typeface="Arial Black" panose="020B0A04020102020204" pitchFamily="34" charset="0"/>
                <a:cs typeface="Arial Black" panose="020B0A04020102020204" pitchFamily="34" charset="0"/>
              </a:rPr>
              <a:t>Do</a:t>
            </a:r>
            <a:r>
              <a:rPr lang="en-US" sz="2000" spc="-6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you</a:t>
            </a:r>
            <a:r>
              <a:rPr lang="en-US" sz="2000" spc="-6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need</a:t>
            </a:r>
            <a:r>
              <a:rPr lang="en-US" sz="2000" spc="-6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to</a:t>
            </a:r>
            <a:r>
              <a:rPr lang="en-US" sz="2000" spc="-6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be</a:t>
            </a:r>
            <a:r>
              <a:rPr lang="en-US" sz="2000" spc="-6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a</a:t>
            </a:r>
            <a:r>
              <a:rPr lang="en-US" sz="2000" spc="-6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certain</a:t>
            </a:r>
            <a:r>
              <a:rPr lang="en-US" sz="2000" spc="-6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distance</a:t>
            </a:r>
            <a:r>
              <a:rPr lang="en-US" sz="2000" spc="-6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from</a:t>
            </a:r>
            <a:r>
              <a:rPr lang="en-US" sz="2000" spc="-6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the</a:t>
            </a:r>
            <a:r>
              <a:rPr lang="en-US" sz="2000" spc="-6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homes</a:t>
            </a:r>
            <a:r>
              <a:rPr lang="en-US" sz="2000" spc="-6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of</a:t>
            </a:r>
            <a:r>
              <a:rPr lang="en-US" sz="2000" spc="-6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the</a:t>
            </a:r>
            <a:r>
              <a:rPr lang="en-US" sz="2000" spc="-60" dirty="0">
                <a:effectLst/>
                <a:latin typeface="Arial" panose="020B0604020202020204" pitchFamily="34" charset="0"/>
                <a:ea typeface="Arial Black" panose="020B0A04020102020204" pitchFamily="34" charset="0"/>
                <a:cs typeface="Arial Black" panose="020B0A04020102020204" pitchFamily="34" charset="0"/>
              </a:rPr>
              <a:t> </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workforce?</a:t>
            </a:r>
          </a:p>
          <a:p>
            <a:pPr marR="0" lvl="1">
              <a:spcBef>
                <a:spcPts val="810"/>
              </a:spcBef>
              <a:spcAft>
                <a:spcPts val="0"/>
              </a:spcAft>
              <a:buSzPct val="100000"/>
              <a:tabLst>
                <a:tab pos="1485265" algn="l"/>
                <a:tab pos="1485900" algn="l"/>
              </a:tabLst>
            </a:pPr>
            <a:endParaRPr lang="en-US" sz="2000" dirty="0">
              <a:effectLst/>
              <a:latin typeface="Arial" panose="020B0604020202020204" pitchFamily="34" charset="0"/>
              <a:ea typeface="Arial Black" panose="020B0A04020102020204" pitchFamily="34" charset="0"/>
              <a:cs typeface="Arial Black" panose="020B0A04020102020204" pitchFamily="34" charset="0"/>
            </a:endParaRPr>
          </a:p>
          <a:p>
            <a:pPr marL="342900" marR="0" lvl="0" indent="-342900">
              <a:spcBef>
                <a:spcPts val="610"/>
              </a:spcBef>
              <a:spcAft>
                <a:spcPts val="0"/>
              </a:spcAft>
              <a:buSzPct val="100000"/>
              <a:buFont typeface="Arial Black" panose="020B0A04020102020204" pitchFamily="34" charset="0"/>
              <a:buAutoNum type="arabicPeriod" startAt="2"/>
              <a:tabLst>
                <a:tab pos="1199515" algn="l"/>
                <a:tab pos="1200150" algn="l"/>
              </a:tabLst>
            </a:pPr>
            <a:r>
              <a:rPr lang="en-US" sz="2000" dirty="0">
                <a:effectLst/>
                <a:latin typeface="Arial" panose="020B0604020202020204" pitchFamily="34" charset="0"/>
                <a:ea typeface="Arial Black" panose="020B0A04020102020204" pitchFamily="34" charset="0"/>
                <a:cs typeface="Arial Black" panose="020B0A04020102020204" pitchFamily="34" charset="0"/>
              </a:rPr>
              <a:t>Do</a:t>
            </a:r>
            <a:r>
              <a:rPr lang="en-US" sz="2000" spc="-3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you</a:t>
            </a:r>
            <a:r>
              <a:rPr lang="en-US" sz="2000" spc="-3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prefer</a:t>
            </a:r>
            <a:r>
              <a:rPr lang="en-US" sz="2000" spc="-3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to</a:t>
            </a:r>
            <a:r>
              <a:rPr lang="en-US" sz="2000" spc="-3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be</a:t>
            </a:r>
            <a:r>
              <a:rPr lang="en-US" sz="2000" spc="-3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in</a:t>
            </a:r>
            <a:r>
              <a:rPr lang="en-US" sz="2000" spc="-3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a</a:t>
            </a:r>
            <a:r>
              <a:rPr lang="en-US" sz="2000" spc="-3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high-rise,</a:t>
            </a:r>
            <a:r>
              <a:rPr lang="en-US" sz="2000" spc="-3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mid-rise</a:t>
            </a:r>
            <a:r>
              <a:rPr lang="en-US" sz="2000" spc="-3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or</a:t>
            </a:r>
            <a:r>
              <a:rPr lang="en-US" sz="2000" spc="-3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low-rise</a:t>
            </a:r>
            <a:r>
              <a:rPr lang="en-US" sz="2000" spc="-35" dirty="0">
                <a:effectLst/>
                <a:latin typeface="Arial" panose="020B0604020202020204" pitchFamily="34" charset="0"/>
                <a:ea typeface="Arial Black" panose="020B0A04020102020204" pitchFamily="34" charset="0"/>
                <a:cs typeface="Arial Black" panose="020B0A04020102020204" pitchFamily="34" charset="0"/>
              </a:rPr>
              <a:t> </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building?</a:t>
            </a:r>
          </a:p>
          <a:p>
            <a:pPr marR="0" lvl="0">
              <a:spcBef>
                <a:spcPts val="610"/>
              </a:spcBef>
              <a:spcAft>
                <a:spcPts val="0"/>
              </a:spcAft>
              <a:buSzPct val="100000"/>
              <a:tabLst>
                <a:tab pos="1199515" algn="l"/>
                <a:tab pos="1200150" algn="l"/>
              </a:tabLst>
            </a:pPr>
            <a:endParaRPr lang="en-US" sz="2000" dirty="0">
              <a:effectLst/>
              <a:latin typeface="Arial" panose="020B0604020202020204" pitchFamily="34" charset="0"/>
              <a:ea typeface="Arial Black" panose="020B0A04020102020204" pitchFamily="34" charset="0"/>
              <a:cs typeface="Arial Black" panose="020B0A04020102020204" pitchFamily="34" charset="0"/>
            </a:endParaRPr>
          </a:p>
          <a:p>
            <a:pPr marL="457200" marR="0" lvl="0" indent="-457200">
              <a:spcBef>
                <a:spcPts val="610"/>
              </a:spcBef>
              <a:spcAft>
                <a:spcPts val="0"/>
              </a:spcAft>
              <a:buSzPct val="100000"/>
              <a:buFont typeface="+mj-lt"/>
              <a:buAutoNum type="arabicPeriod" startAt="4"/>
              <a:tabLst>
                <a:tab pos="1199515" algn="l"/>
                <a:tab pos="1200150" algn="l"/>
              </a:tabLst>
            </a:pPr>
            <a:r>
              <a:rPr lang="en-US" sz="2000" spc="-10" dirty="0">
                <a:effectLst/>
                <a:latin typeface="Arial" panose="020B0604020202020204" pitchFamily="34" charset="0"/>
                <a:ea typeface="Arial Black" panose="020B0A04020102020204" pitchFamily="34" charset="0"/>
                <a:cs typeface="Arial Black" panose="020B0A04020102020204" pitchFamily="34" charset="0"/>
              </a:rPr>
              <a:t>What,</a:t>
            </a:r>
            <a:r>
              <a:rPr lang="en-US" sz="2000" spc="-45" dirty="0">
                <a:effectLst/>
                <a:latin typeface="Arial" panose="020B0604020202020204" pitchFamily="34" charset="0"/>
                <a:ea typeface="Arial Black" panose="020B0A04020102020204" pitchFamily="34" charset="0"/>
                <a:cs typeface="Arial Black" panose="020B0A04020102020204" pitchFamily="34" charset="0"/>
              </a:rPr>
              <a:t> </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if</a:t>
            </a:r>
            <a:r>
              <a:rPr lang="en-US" sz="2000" spc="-45" dirty="0">
                <a:effectLst/>
                <a:latin typeface="Arial" panose="020B0604020202020204" pitchFamily="34" charset="0"/>
                <a:ea typeface="Arial Black" panose="020B0A04020102020204" pitchFamily="34" charset="0"/>
                <a:cs typeface="Arial Black" panose="020B0A04020102020204" pitchFamily="34" charset="0"/>
              </a:rPr>
              <a:t> </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any,</a:t>
            </a:r>
            <a:r>
              <a:rPr lang="en-US" sz="2000" spc="-45" dirty="0">
                <a:effectLst/>
                <a:latin typeface="Arial" panose="020B0604020202020204" pitchFamily="34" charset="0"/>
                <a:ea typeface="Arial Black" panose="020B0A04020102020204" pitchFamily="34" charset="0"/>
                <a:cs typeface="Arial Black" panose="020B0A04020102020204" pitchFamily="34" charset="0"/>
              </a:rPr>
              <a:t> </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amenities,</a:t>
            </a:r>
            <a:r>
              <a:rPr lang="en-US" sz="2000" spc="-40" dirty="0">
                <a:effectLst/>
                <a:latin typeface="Arial" panose="020B0604020202020204" pitchFamily="34" charset="0"/>
                <a:ea typeface="Arial Black" panose="020B0A04020102020204" pitchFamily="34" charset="0"/>
                <a:cs typeface="Arial Black" panose="020B0A04020102020204" pitchFamily="34" charset="0"/>
              </a:rPr>
              <a:t> </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service</a:t>
            </a:r>
            <a:r>
              <a:rPr lang="en-US" sz="2000" spc="-45" dirty="0">
                <a:effectLst/>
                <a:latin typeface="Arial" panose="020B0604020202020204" pitchFamily="34" charset="0"/>
                <a:ea typeface="Arial Black" panose="020B0A04020102020204" pitchFamily="34" charset="0"/>
                <a:cs typeface="Arial Black" panose="020B0A04020102020204" pitchFamily="34" charset="0"/>
              </a:rPr>
              <a:t> </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and</a:t>
            </a:r>
            <a:r>
              <a:rPr lang="en-US" sz="2000" spc="-45" dirty="0">
                <a:effectLst/>
                <a:latin typeface="Arial" panose="020B0604020202020204" pitchFamily="34" charset="0"/>
                <a:ea typeface="Arial Black" panose="020B0A04020102020204" pitchFamily="34" charset="0"/>
                <a:cs typeface="Arial Black" panose="020B0A04020102020204" pitchFamily="34" charset="0"/>
              </a:rPr>
              <a:t> </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retailers</a:t>
            </a:r>
            <a:r>
              <a:rPr lang="en-US" sz="2000" spc="-40" dirty="0">
                <a:effectLst/>
                <a:latin typeface="Arial" panose="020B0604020202020204" pitchFamily="34" charset="0"/>
                <a:ea typeface="Arial Black" panose="020B0A04020102020204" pitchFamily="34" charset="0"/>
                <a:cs typeface="Arial Black" panose="020B0A04020102020204" pitchFamily="34" charset="0"/>
              </a:rPr>
              <a:t> </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would</a:t>
            </a:r>
            <a:r>
              <a:rPr lang="en-US" sz="2000" spc="-45" dirty="0">
                <a:effectLst/>
                <a:latin typeface="Arial" panose="020B0604020202020204" pitchFamily="34" charset="0"/>
                <a:ea typeface="Arial Black" panose="020B0A04020102020204" pitchFamily="34" charset="0"/>
                <a:cs typeface="Arial Black" panose="020B0A04020102020204" pitchFamily="34" charset="0"/>
              </a:rPr>
              <a:t> </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you</a:t>
            </a:r>
            <a:r>
              <a:rPr lang="en-US" sz="2000" spc="-45" dirty="0">
                <a:effectLst/>
                <a:latin typeface="Arial" panose="020B0604020202020204" pitchFamily="34" charset="0"/>
                <a:ea typeface="Arial Black" panose="020B0A04020102020204" pitchFamily="34" charset="0"/>
                <a:cs typeface="Arial Black" panose="020B0A04020102020204" pitchFamily="34" charset="0"/>
              </a:rPr>
              <a:t> </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like</a:t>
            </a:r>
            <a:r>
              <a:rPr lang="en-US" sz="2000" spc="-45" dirty="0">
                <a:effectLst/>
                <a:latin typeface="Arial" panose="020B0604020202020204" pitchFamily="34" charset="0"/>
                <a:ea typeface="Arial Black" panose="020B0A04020102020204" pitchFamily="34" charset="0"/>
                <a:cs typeface="Arial Black" panose="020B0A04020102020204" pitchFamily="34" charset="0"/>
              </a:rPr>
              <a:t> </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to</a:t>
            </a:r>
            <a:r>
              <a:rPr lang="en-US" sz="2000" spc="-40" dirty="0">
                <a:effectLst/>
                <a:latin typeface="Arial" panose="020B0604020202020204" pitchFamily="34" charset="0"/>
                <a:ea typeface="Arial Black" panose="020B0A04020102020204" pitchFamily="34" charset="0"/>
                <a:cs typeface="Arial Black" panose="020B0A04020102020204" pitchFamily="34" charset="0"/>
              </a:rPr>
              <a:t> </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be</a:t>
            </a:r>
            <a:r>
              <a:rPr lang="en-US" sz="2000" spc="-45" dirty="0">
                <a:effectLst/>
                <a:latin typeface="Arial" panose="020B0604020202020204" pitchFamily="34" charset="0"/>
                <a:ea typeface="Arial Black" panose="020B0A04020102020204" pitchFamily="34" charset="0"/>
                <a:cs typeface="Arial Black" panose="020B0A04020102020204" pitchFamily="34" charset="0"/>
              </a:rPr>
              <a:t> </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close</a:t>
            </a:r>
            <a:r>
              <a:rPr lang="en-US" sz="2000" spc="-45" dirty="0">
                <a:effectLst/>
                <a:latin typeface="Arial" panose="020B0604020202020204" pitchFamily="34" charset="0"/>
                <a:ea typeface="Arial Black" panose="020B0A04020102020204" pitchFamily="34" charset="0"/>
                <a:cs typeface="Arial Black" panose="020B0A04020102020204" pitchFamily="34" charset="0"/>
              </a:rPr>
              <a:t> </a:t>
            </a:r>
            <a:r>
              <a:rPr lang="en-US" sz="2000" spc="-25" dirty="0">
                <a:effectLst/>
                <a:latin typeface="Arial" panose="020B0604020202020204" pitchFamily="34" charset="0"/>
                <a:ea typeface="Arial Black" panose="020B0A04020102020204" pitchFamily="34" charset="0"/>
                <a:cs typeface="Arial Black" panose="020B0A04020102020204" pitchFamily="34" charset="0"/>
              </a:rPr>
              <a:t>to?</a:t>
            </a:r>
            <a:endParaRPr lang="en-US" sz="2000" dirty="0">
              <a:effectLst/>
              <a:latin typeface="Arial" panose="020B0604020202020204" pitchFamily="34" charset="0"/>
              <a:ea typeface="Arial Black" panose="020B0A04020102020204" pitchFamily="34" charset="0"/>
              <a:cs typeface="Arial Black" panose="020B0A04020102020204" pitchFamily="34" charset="0"/>
            </a:endParaRPr>
          </a:p>
        </p:txBody>
      </p:sp>
    </p:spTree>
    <p:extLst>
      <p:ext uri="{BB962C8B-B14F-4D97-AF65-F5344CB8AC3E}">
        <p14:creationId xmlns:p14="http://schemas.microsoft.com/office/powerpoint/2010/main" val="161023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4BA1B05-C1F1-493F-BE9C-C397A002CC7E}"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26</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8268C4C-CFA9-8350-CB4D-80FEEF6154B7}"/>
              </a:ext>
            </a:extLst>
          </p:cNvPr>
          <p:cNvSpPr txBox="1"/>
          <p:nvPr/>
        </p:nvSpPr>
        <p:spPr>
          <a:xfrm>
            <a:off x="761999" y="762000"/>
            <a:ext cx="8674232" cy="584775"/>
          </a:xfrm>
          <a:prstGeom prst="rect">
            <a:avLst/>
          </a:prstGeom>
          <a:noFill/>
        </p:spPr>
        <p:txBody>
          <a:bodyPr wrap="square">
            <a:spAutoFit/>
          </a:bodyPr>
          <a:lstStyle/>
          <a:p>
            <a:pPr>
              <a:defRPr/>
            </a:pPr>
            <a:r>
              <a:rPr kumimoji="0" lang="en-US" sz="3200" b="1" i="0" u="none" strike="noStrike" kern="0" cap="none" spc="0" normalizeH="0" baseline="0" noProof="0" dirty="0">
                <a:ln>
                  <a:noFill/>
                </a:ln>
                <a:effectLst/>
                <a:uLnTx/>
                <a:uFillTx/>
                <a:latin typeface="Inter"/>
              </a:rPr>
              <a:t>Questions</a:t>
            </a:r>
            <a:r>
              <a:rPr lang="en-US" sz="3200" b="1" spc="-90" dirty="0">
                <a:effectLst/>
                <a:latin typeface="Inter"/>
                <a:ea typeface="Verdana" panose="020B0604030504040204" pitchFamily="34" charset="0"/>
                <a:cs typeface="Verdana" panose="020B0604030504040204" pitchFamily="34" charset="0"/>
              </a:rPr>
              <a:t> </a:t>
            </a:r>
            <a:r>
              <a:rPr lang="en-US" sz="3200" b="1" dirty="0">
                <a:effectLst/>
                <a:latin typeface="Inter"/>
                <a:ea typeface="Verdana" panose="020B0604030504040204" pitchFamily="34" charset="0"/>
                <a:cs typeface="Verdana" panose="020B0604030504040204" pitchFamily="34" charset="0"/>
              </a:rPr>
              <a:t>for</a:t>
            </a:r>
            <a:r>
              <a:rPr lang="en-US" sz="3200" b="1" spc="-95" dirty="0">
                <a:effectLst/>
                <a:latin typeface="Inter"/>
                <a:ea typeface="Verdana" panose="020B0604030504040204" pitchFamily="34" charset="0"/>
                <a:cs typeface="Verdana" panose="020B0604030504040204" pitchFamily="34" charset="0"/>
              </a:rPr>
              <a:t> </a:t>
            </a:r>
            <a:r>
              <a:rPr lang="en-US" sz="3200" b="1" dirty="0">
                <a:effectLst/>
                <a:latin typeface="Inter"/>
                <a:ea typeface="Verdana" panose="020B0604030504040204" pitchFamily="34" charset="0"/>
                <a:cs typeface="Verdana" panose="020B0604030504040204" pitchFamily="34" charset="0"/>
              </a:rPr>
              <a:t>a</a:t>
            </a:r>
            <a:r>
              <a:rPr lang="en-US" sz="3200" b="1" spc="-90" dirty="0">
                <a:effectLst/>
                <a:latin typeface="Inter"/>
                <a:ea typeface="Verdana" panose="020B0604030504040204" pitchFamily="34" charset="0"/>
                <a:cs typeface="Verdana" panose="020B0604030504040204" pitchFamily="34" charset="0"/>
              </a:rPr>
              <a:t> </a:t>
            </a:r>
            <a:r>
              <a:rPr lang="en-US" sz="3200" b="1" dirty="0">
                <a:effectLst/>
                <a:latin typeface="Inter"/>
                <a:ea typeface="Verdana" panose="020B0604030504040204" pitchFamily="34" charset="0"/>
                <a:cs typeface="Verdana" panose="020B0604030504040204" pitchFamily="34" charset="0"/>
              </a:rPr>
              <a:t>Potential</a:t>
            </a:r>
            <a:r>
              <a:rPr lang="en-US" sz="3200" b="1" spc="-95" dirty="0">
                <a:effectLst/>
                <a:latin typeface="Inter"/>
                <a:ea typeface="Verdana" panose="020B0604030504040204" pitchFamily="34" charset="0"/>
                <a:cs typeface="Verdana" panose="020B0604030504040204" pitchFamily="34" charset="0"/>
              </a:rPr>
              <a:t> </a:t>
            </a:r>
            <a:r>
              <a:rPr lang="en-US" sz="3200" b="1" dirty="0">
                <a:effectLst/>
                <a:latin typeface="Inter"/>
                <a:ea typeface="Verdana" panose="020B0604030504040204" pitchFamily="34" charset="0"/>
                <a:cs typeface="Verdana" panose="020B0604030504040204" pitchFamily="34" charset="0"/>
              </a:rPr>
              <a:t>Office</a:t>
            </a:r>
            <a:r>
              <a:rPr lang="en-US" sz="3200" b="1" spc="-95" dirty="0">
                <a:effectLst/>
                <a:latin typeface="Inter"/>
                <a:ea typeface="Verdana" panose="020B0604030504040204" pitchFamily="34" charset="0"/>
                <a:cs typeface="Verdana" panose="020B0604030504040204" pitchFamily="34" charset="0"/>
              </a:rPr>
              <a:t> </a:t>
            </a:r>
            <a:r>
              <a:rPr lang="en-US" sz="3200" b="1" spc="-10" dirty="0">
                <a:effectLst/>
                <a:latin typeface="Inter"/>
                <a:ea typeface="Verdana" panose="020B0604030504040204" pitchFamily="34" charset="0"/>
                <a:cs typeface="Verdana" panose="020B0604030504040204" pitchFamily="34" charset="0"/>
              </a:rPr>
              <a:t>Tenant (Cont.)</a:t>
            </a:r>
            <a:endParaRPr lang="en-US" sz="3200" b="1" dirty="0">
              <a:effectLst/>
              <a:latin typeface="Inter"/>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52DBACBA-F523-67FE-56BC-1F4671EA826C}"/>
              </a:ext>
            </a:extLst>
          </p:cNvPr>
          <p:cNvSpPr txBox="1"/>
          <p:nvPr/>
        </p:nvSpPr>
        <p:spPr>
          <a:xfrm>
            <a:off x="761999" y="1628715"/>
            <a:ext cx="9906000" cy="4074898"/>
          </a:xfrm>
          <a:prstGeom prst="rect">
            <a:avLst/>
          </a:prstGeom>
          <a:noFill/>
        </p:spPr>
        <p:txBody>
          <a:bodyPr wrap="square">
            <a:spAutoFit/>
          </a:bodyPr>
          <a:lstStyle/>
          <a:p>
            <a:pPr marL="342900" marR="0" lvl="0" indent="-342900">
              <a:lnSpc>
                <a:spcPct val="200000"/>
              </a:lnSpc>
              <a:spcBef>
                <a:spcPts val="615"/>
              </a:spcBef>
              <a:spcAft>
                <a:spcPts val="0"/>
              </a:spcAft>
              <a:buSzPct val="100000"/>
              <a:buFont typeface="+mj-lt"/>
              <a:buAutoNum type="arabicPeriod" startAt="5"/>
              <a:tabLst>
                <a:tab pos="1199515" algn="l"/>
                <a:tab pos="1200150" algn="l"/>
              </a:tabLst>
            </a:pPr>
            <a:r>
              <a:rPr lang="en-US" sz="2000" dirty="0">
                <a:effectLst/>
                <a:latin typeface="Arial" panose="020B0604020202020204" pitchFamily="34" charset="0"/>
                <a:ea typeface="Arial Black" panose="020B0A04020102020204" pitchFamily="34" charset="0"/>
                <a:cs typeface="Arial Black" panose="020B0A04020102020204" pitchFamily="34" charset="0"/>
              </a:rPr>
              <a:t>What</a:t>
            </a:r>
            <a:r>
              <a:rPr lang="en-US" sz="2000" spc="4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are</a:t>
            </a:r>
            <a:r>
              <a:rPr lang="en-US" sz="2000" spc="4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your</a:t>
            </a:r>
            <a:r>
              <a:rPr lang="en-US" sz="2000" spc="4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demographic</a:t>
            </a:r>
            <a:r>
              <a:rPr lang="en-US" sz="2000" spc="40" dirty="0">
                <a:effectLst/>
                <a:latin typeface="Arial" panose="020B0604020202020204" pitchFamily="34" charset="0"/>
                <a:ea typeface="Arial Black" panose="020B0A04020102020204" pitchFamily="34" charset="0"/>
                <a:cs typeface="Arial Black" panose="020B0A04020102020204" pitchFamily="34" charset="0"/>
              </a:rPr>
              <a:t> </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requirements?</a:t>
            </a:r>
            <a:endParaRPr lang="en-US" sz="2000" dirty="0">
              <a:effectLst/>
              <a:latin typeface="Arial" panose="020B0604020202020204" pitchFamily="34" charset="0"/>
              <a:ea typeface="Arial Black" panose="020B0A04020102020204" pitchFamily="34" charset="0"/>
              <a:cs typeface="Arial Black" panose="020B0A04020102020204" pitchFamily="34" charset="0"/>
            </a:endParaRPr>
          </a:p>
          <a:p>
            <a:pPr marL="342900" marR="0" lvl="0" indent="-342900">
              <a:lnSpc>
                <a:spcPct val="200000"/>
              </a:lnSpc>
              <a:spcBef>
                <a:spcPts val="610"/>
              </a:spcBef>
              <a:spcAft>
                <a:spcPts val="0"/>
              </a:spcAft>
              <a:buSzPct val="100000"/>
              <a:buFont typeface="+mj-lt"/>
              <a:buAutoNum type="arabicPeriod" startAt="5"/>
              <a:tabLst>
                <a:tab pos="1199515" algn="l"/>
                <a:tab pos="1200150" algn="l"/>
              </a:tabLst>
            </a:pPr>
            <a:r>
              <a:rPr lang="en-US" sz="2000" dirty="0">
                <a:effectLst/>
                <a:latin typeface="Arial" panose="020B0604020202020204" pitchFamily="34" charset="0"/>
                <a:ea typeface="Arial Black" panose="020B0A04020102020204" pitchFamily="34" charset="0"/>
                <a:cs typeface="Arial Black" panose="020B0A04020102020204" pitchFamily="34" charset="0"/>
              </a:rPr>
              <a:t>Does</a:t>
            </a:r>
            <a:r>
              <a:rPr lang="en-US" sz="2000" spc="-3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your</a:t>
            </a:r>
            <a:r>
              <a:rPr lang="en-US" sz="2000" spc="-2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budget</a:t>
            </a:r>
            <a:r>
              <a:rPr lang="en-US" sz="2000" spc="-2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include</a:t>
            </a:r>
            <a:r>
              <a:rPr lang="en-US" sz="2000" spc="-2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CAM</a:t>
            </a:r>
            <a:r>
              <a:rPr lang="en-US" sz="2000" spc="-25" dirty="0">
                <a:effectLst/>
                <a:latin typeface="Arial" panose="020B0604020202020204" pitchFamily="34" charset="0"/>
                <a:ea typeface="Arial Black" panose="020B0A04020102020204" pitchFamily="34" charset="0"/>
                <a:cs typeface="Arial Black" panose="020B0A04020102020204" pitchFamily="34" charset="0"/>
              </a:rPr>
              <a:t> </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charges?</a:t>
            </a:r>
            <a:endParaRPr lang="en-US" sz="2000" dirty="0">
              <a:effectLst/>
              <a:latin typeface="Arial" panose="020B0604020202020204" pitchFamily="34" charset="0"/>
              <a:ea typeface="Arial Black" panose="020B0A04020102020204" pitchFamily="34" charset="0"/>
              <a:cs typeface="Arial Black" panose="020B0A04020102020204" pitchFamily="34" charset="0"/>
            </a:endParaRPr>
          </a:p>
          <a:p>
            <a:pPr marL="342900" marR="0" lvl="0" indent="-342900">
              <a:lnSpc>
                <a:spcPct val="200000"/>
              </a:lnSpc>
              <a:spcBef>
                <a:spcPts val="610"/>
              </a:spcBef>
              <a:spcAft>
                <a:spcPts val="0"/>
              </a:spcAft>
              <a:buSzPct val="100000"/>
              <a:buFont typeface="+mj-lt"/>
              <a:buAutoNum type="arabicPeriod" startAt="5"/>
              <a:tabLst>
                <a:tab pos="1199515" algn="l"/>
                <a:tab pos="1200150" algn="l"/>
              </a:tabLst>
            </a:pPr>
            <a:r>
              <a:rPr lang="en-US" sz="2000" dirty="0">
                <a:effectLst/>
                <a:latin typeface="Arial" panose="020B0604020202020204" pitchFamily="34" charset="0"/>
                <a:ea typeface="Arial Black" panose="020B0A04020102020204" pitchFamily="34" charset="0"/>
                <a:cs typeface="Arial Black" panose="020B0A04020102020204" pitchFamily="34" charset="0"/>
              </a:rPr>
              <a:t>Do</a:t>
            </a:r>
            <a:r>
              <a:rPr lang="en-US" sz="2000" spc="3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you</a:t>
            </a:r>
            <a:r>
              <a:rPr lang="en-US" sz="2000" spc="3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require</a:t>
            </a:r>
            <a:r>
              <a:rPr lang="en-US" sz="2000" spc="35" dirty="0">
                <a:effectLst/>
                <a:latin typeface="Arial" panose="020B0604020202020204" pitchFamily="34" charset="0"/>
                <a:ea typeface="Arial Black" panose="020B0A04020102020204" pitchFamily="34" charset="0"/>
                <a:cs typeface="Arial Black" panose="020B0A04020102020204" pitchFamily="34" charset="0"/>
              </a:rPr>
              <a:t> </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exclusivity?</a:t>
            </a:r>
            <a:endParaRPr lang="en-US" sz="2000" dirty="0">
              <a:effectLst/>
              <a:latin typeface="Arial" panose="020B0604020202020204" pitchFamily="34" charset="0"/>
              <a:ea typeface="Arial Black" panose="020B0A04020102020204" pitchFamily="34" charset="0"/>
              <a:cs typeface="Arial Black" panose="020B0A04020102020204" pitchFamily="34" charset="0"/>
            </a:endParaRPr>
          </a:p>
          <a:p>
            <a:pPr marL="342900" marR="0" lvl="0" indent="-342900">
              <a:lnSpc>
                <a:spcPct val="200000"/>
              </a:lnSpc>
              <a:spcBef>
                <a:spcPts val="610"/>
              </a:spcBef>
              <a:spcAft>
                <a:spcPts val="0"/>
              </a:spcAft>
              <a:buSzPct val="100000"/>
              <a:buFont typeface="+mj-lt"/>
              <a:buAutoNum type="arabicPeriod" startAt="5"/>
              <a:tabLst>
                <a:tab pos="1199515" algn="l"/>
                <a:tab pos="1200150" algn="l"/>
              </a:tabLst>
            </a:pPr>
            <a:r>
              <a:rPr lang="en-US" sz="2000" dirty="0">
                <a:effectLst/>
                <a:latin typeface="Arial" panose="020B0604020202020204" pitchFamily="34" charset="0"/>
                <a:ea typeface="Arial Black" panose="020B0A04020102020204" pitchFamily="34" charset="0"/>
                <a:cs typeface="Arial Black" panose="020B0A04020102020204" pitchFamily="34" charset="0"/>
              </a:rPr>
              <a:t>Are</a:t>
            </a:r>
            <a:r>
              <a:rPr lang="en-US" sz="2000" spc="-6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there</a:t>
            </a:r>
            <a:r>
              <a:rPr lang="en-US" sz="2000" spc="-6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any</a:t>
            </a:r>
            <a:r>
              <a:rPr lang="en-US" sz="2000" spc="-6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competitors</a:t>
            </a:r>
            <a:r>
              <a:rPr lang="en-US" sz="2000" spc="-6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you</a:t>
            </a:r>
            <a:r>
              <a:rPr lang="en-US" sz="2000" spc="-6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are</a:t>
            </a:r>
            <a:r>
              <a:rPr lang="en-US" sz="2000" spc="-6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trying</a:t>
            </a:r>
            <a:r>
              <a:rPr lang="en-US" sz="2000" spc="-6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to</a:t>
            </a:r>
            <a:r>
              <a:rPr lang="en-US" sz="2000" spc="-60" dirty="0">
                <a:effectLst/>
                <a:latin typeface="Arial" panose="020B0604020202020204" pitchFamily="34" charset="0"/>
                <a:ea typeface="Arial Black" panose="020B0A04020102020204" pitchFamily="34" charset="0"/>
                <a:cs typeface="Arial Black" panose="020B0A04020102020204" pitchFamily="34" charset="0"/>
              </a:rPr>
              <a:t> </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avoid?</a:t>
            </a:r>
            <a:endParaRPr lang="en-US" sz="2000" dirty="0">
              <a:effectLst/>
              <a:latin typeface="Arial" panose="020B0604020202020204" pitchFamily="34" charset="0"/>
              <a:ea typeface="Arial Black" panose="020B0A04020102020204" pitchFamily="34" charset="0"/>
              <a:cs typeface="Arial Black" panose="020B0A04020102020204" pitchFamily="34" charset="0"/>
            </a:endParaRPr>
          </a:p>
          <a:p>
            <a:pPr marL="342900" marR="0" lvl="0" indent="-342900">
              <a:lnSpc>
                <a:spcPct val="200000"/>
              </a:lnSpc>
              <a:spcBef>
                <a:spcPts val="610"/>
              </a:spcBef>
              <a:spcAft>
                <a:spcPts val="0"/>
              </a:spcAft>
              <a:buSzPct val="100000"/>
              <a:buFont typeface="+mj-lt"/>
              <a:buAutoNum type="arabicPeriod" startAt="5"/>
              <a:tabLst>
                <a:tab pos="1199515" algn="l"/>
                <a:tab pos="1200150" algn="l"/>
              </a:tabLst>
            </a:pPr>
            <a:r>
              <a:rPr lang="en-US" sz="2000" dirty="0">
                <a:effectLst/>
                <a:latin typeface="Arial" panose="020B0604020202020204" pitchFamily="34" charset="0"/>
                <a:ea typeface="Arial Black" panose="020B0A04020102020204" pitchFamily="34" charset="0"/>
                <a:cs typeface="Arial Black" panose="020B0A04020102020204" pitchFamily="34" charset="0"/>
              </a:rPr>
              <a:t>Do</a:t>
            </a:r>
            <a:r>
              <a:rPr lang="en-US" sz="2000" spc="-7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you</a:t>
            </a:r>
            <a:r>
              <a:rPr lang="en-US" sz="2000" spc="-7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have</a:t>
            </a:r>
            <a:r>
              <a:rPr lang="en-US" sz="2000" spc="-6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any</a:t>
            </a:r>
            <a:r>
              <a:rPr lang="en-US" sz="2000" spc="-7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specific</a:t>
            </a:r>
            <a:r>
              <a:rPr lang="en-US" sz="2000" spc="-7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requirements</a:t>
            </a:r>
            <a:r>
              <a:rPr lang="en-US" sz="2000" spc="-6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for</a:t>
            </a:r>
            <a:r>
              <a:rPr lang="en-US" sz="2000" spc="-7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utilities,</a:t>
            </a:r>
            <a:r>
              <a:rPr lang="en-US" sz="2000" spc="-7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water</a:t>
            </a:r>
            <a:r>
              <a:rPr lang="en-US" sz="2000" spc="-6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or</a:t>
            </a:r>
            <a:r>
              <a:rPr lang="en-US" sz="2000" spc="-70" dirty="0">
                <a:effectLst/>
                <a:latin typeface="Arial" panose="020B0604020202020204" pitchFamily="34" charset="0"/>
                <a:ea typeface="Arial Black" panose="020B0A04020102020204" pitchFamily="34" charset="0"/>
                <a:cs typeface="Arial Black" panose="020B0A04020102020204" pitchFamily="34" charset="0"/>
              </a:rPr>
              <a:t> </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sewer?</a:t>
            </a:r>
            <a:endParaRPr lang="en-US" sz="2000" dirty="0">
              <a:effectLst/>
              <a:latin typeface="Arial" panose="020B0604020202020204" pitchFamily="34" charset="0"/>
              <a:ea typeface="Arial Black" panose="020B0A04020102020204" pitchFamily="34" charset="0"/>
              <a:cs typeface="Arial Black" panose="020B0A04020102020204" pitchFamily="34" charset="0"/>
            </a:endParaRPr>
          </a:p>
          <a:p>
            <a:pPr marL="342900" marR="0" lvl="0" indent="-342900">
              <a:lnSpc>
                <a:spcPct val="200000"/>
              </a:lnSpc>
              <a:spcBef>
                <a:spcPts val="610"/>
              </a:spcBef>
              <a:spcAft>
                <a:spcPts val="0"/>
              </a:spcAft>
              <a:buSzPct val="100000"/>
              <a:buFont typeface="+mj-lt"/>
              <a:buAutoNum type="arabicPeriod" startAt="5"/>
              <a:tabLst>
                <a:tab pos="1200150" algn="l"/>
              </a:tabLst>
            </a:pPr>
            <a:r>
              <a:rPr lang="en-US" sz="2000" dirty="0">
                <a:effectLst/>
                <a:latin typeface="Arial" panose="020B0604020202020204" pitchFamily="34" charset="0"/>
                <a:ea typeface="Arial Black" panose="020B0A04020102020204" pitchFamily="34" charset="0"/>
                <a:cs typeface="Arial Black" panose="020B0A04020102020204" pitchFamily="34" charset="0"/>
              </a:rPr>
              <a:t> How</a:t>
            </a:r>
            <a:r>
              <a:rPr lang="en-US" sz="2000" spc="-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many parking spaces do you </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require?</a:t>
            </a:r>
            <a:endParaRPr lang="en-US" sz="2000" dirty="0">
              <a:effectLst/>
              <a:latin typeface="Arial" panose="020B0604020202020204" pitchFamily="34" charset="0"/>
              <a:ea typeface="Arial Black" panose="020B0A04020102020204" pitchFamily="34" charset="0"/>
              <a:cs typeface="Arial Black" panose="020B0A04020102020204" pitchFamily="34" charset="0"/>
            </a:endParaRPr>
          </a:p>
        </p:txBody>
      </p:sp>
    </p:spTree>
    <p:extLst>
      <p:ext uri="{BB962C8B-B14F-4D97-AF65-F5344CB8AC3E}">
        <p14:creationId xmlns:p14="http://schemas.microsoft.com/office/powerpoint/2010/main" val="120389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4BA1B05-C1F1-493F-BE9C-C397A002CC7E}"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27</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8268C4C-CFA9-8350-CB4D-80FEEF6154B7}"/>
              </a:ext>
            </a:extLst>
          </p:cNvPr>
          <p:cNvSpPr txBox="1"/>
          <p:nvPr/>
        </p:nvSpPr>
        <p:spPr>
          <a:xfrm>
            <a:off x="761999" y="762000"/>
            <a:ext cx="8023782" cy="584775"/>
          </a:xfrm>
          <a:prstGeom prst="rect">
            <a:avLst/>
          </a:prstGeom>
          <a:noFill/>
        </p:spPr>
        <p:txBody>
          <a:bodyPr wrap="square">
            <a:spAutoFit/>
          </a:bodyPr>
          <a:lstStyle/>
          <a:p>
            <a:pPr>
              <a:defRPr/>
            </a:pPr>
            <a:r>
              <a:rPr kumimoji="0" lang="en-US" sz="3200" b="1" i="0" u="none" strike="noStrike" kern="0" cap="none" spc="0" normalizeH="0" baseline="0" noProof="0" dirty="0">
                <a:ln>
                  <a:noFill/>
                </a:ln>
                <a:effectLst/>
                <a:uLnTx/>
                <a:uFillTx/>
                <a:latin typeface="Inter"/>
              </a:rPr>
              <a:t>Questions</a:t>
            </a:r>
            <a:r>
              <a:rPr lang="en-US" sz="3200" b="1" spc="-90" dirty="0">
                <a:effectLst/>
                <a:latin typeface="Inter"/>
                <a:ea typeface="Verdana" panose="020B0604030504040204" pitchFamily="34" charset="0"/>
                <a:cs typeface="Verdana" panose="020B0604030504040204" pitchFamily="34" charset="0"/>
              </a:rPr>
              <a:t> </a:t>
            </a:r>
            <a:r>
              <a:rPr lang="en-US" sz="3200" b="1" dirty="0">
                <a:effectLst/>
                <a:latin typeface="Inter"/>
                <a:ea typeface="Verdana" panose="020B0604030504040204" pitchFamily="34" charset="0"/>
                <a:cs typeface="Verdana" panose="020B0604030504040204" pitchFamily="34" charset="0"/>
              </a:rPr>
              <a:t>for</a:t>
            </a:r>
            <a:r>
              <a:rPr lang="en-US" sz="3200" b="1" spc="-95" dirty="0">
                <a:effectLst/>
                <a:latin typeface="Inter"/>
                <a:ea typeface="Verdana" panose="020B0604030504040204" pitchFamily="34" charset="0"/>
                <a:cs typeface="Verdana" panose="020B0604030504040204" pitchFamily="34" charset="0"/>
              </a:rPr>
              <a:t> </a:t>
            </a:r>
            <a:r>
              <a:rPr lang="en-US" sz="3200" b="1" dirty="0">
                <a:effectLst/>
                <a:latin typeface="Inter"/>
                <a:ea typeface="Verdana" panose="020B0604030504040204" pitchFamily="34" charset="0"/>
                <a:cs typeface="Verdana" panose="020B0604030504040204" pitchFamily="34" charset="0"/>
              </a:rPr>
              <a:t>a</a:t>
            </a:r>
            <a:r>
              <a:rPr lang="en-US" sz="3200" b="1" spc="-90" dirty="0">
                <a:effectLst/>
                <a:latin typeface="Inter"/>
                <a:ea typeface="Verdana" panose="020B0604030504040204" pitchFamily="34" charset="0"/>
                <a:cs typeface="Verdana" panose="020B0604030504040204" pitchFamily="34" charset="0"/>
              </a:rPr>
              <a:t> </a:t>
            </a:r>
            <a:r>
              <a:rPr lang="en-US" sz="3200" b="1" dirty="0">
                <a:effectLst/>
                <a:latin typeface="Inter"/>
                <a:ea typeface="Verdana" panose="020B0604030504040204" pitchFamily="34" charset="0"/>
                <a:cs typeface="Verdana" panose="020B0604030504040204" pitchFamily="34" charset="0"/>
              </a:rPr>
              <a:t>Potential</a:t>
            </a:r>
            <a:r>
              <a:rPr lang="en-US" sz="3200" b="1" spc="-95" dirty="0">
                <a:effectLst/>
                <a:latin typeface="Inter"/>
                <a:ea typeface="Verdana" panose="020B0604030504040204" pitchFamily="34" charset="0"/>
                <a:cs typeface="Verdana" panose="020B0604030504040204" pitchFamily="34" charset="0"/>
              </a:rPr>
              <a:t> </a:t>
            </a:r>
            <a:r>
              <a:rPr lang="en-US" sz="3200" b="1" dirty="0">
                <a:effectLst/>
                <a:latin typeface="Inter"/>
                <a:ea typeface="Verdana" panose="020B0604030504040204" pitchFamily="34" charset="0"/>
                <a:cs typeface="Verdana" panose="020B0604030504040204" pitchFamily="34" charset="0"/>
              </a:rPr>
              <a:t>Office</a:t>
            </a:r>
            <a:r>
              <a:rPr lang="en-US" sz="3200" b="1" spc="-95" dirty="0">
                <a:effectLst/>
                <a:latin typeface="Inter"/>
                <a:ea typeface="Verdana" panose="020B0604030504040204" pitchFamily="34" charset="0"/>
                <a:cs typeface="Verdana" panose="020B0604030504040204" pitchFamily="34" charset="0"/>
              </a:rPr>
              <a:t> </a:t>
            </a:r>
            <a:r>
              <a:rPr lang="en-US" sz="3200" b="1" spc="-10" dirty="0">
                <a:effectLst/>
                <a:latin typeface="Inter"/>
                <a:ea typeface="Verdana" panose="020B0604030504040204" pitchFamily="34" charset="0"/>
                <a:cs typeface="Verdana" panose="020B0604030504040204" pitchFamily="34" charset="0"/>
              </a:rPr>
              <a:t>Tenant (Cont.)</a:t>
            </a:r>
            <a:endParaRPr lang="en-US" sz="3200" b="1" dirty="0">
              <a:effectLst/>
              <a:latin typeface="Inter"/>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3DD43C57-0D6B-13A6-C02B-B91F9712BD64}"/>
              </a:ext>
            </a:extLst>
          </p:cNvPr>
          <p:cNvSpPr txBox="1"/>
          <p:nvPr/>
        </p:nvSpPr>
        <p:spPr>
          <a:xfrm>
            <a:off x="761998" y="1628715"/>
            <a:ext cx="10521887" cy="4074898"/>
          </a:xfrm>
          <a:prstGeom prst="rect">
            <a:avLst/>
          </a:prstGeom>
          <a:noFill/>
        </p:spPr>
        <p:txBody>
          <a:bodyPr wrap="square">
            <a:spAutoFit/>
          </a:bodyPr>
          <a:lstStyle/>
          <a:p>
            <a:pPr marL="342900" marR="0" lvl="0" indent="-342900">
              <a:lnSpc>
                <a:spcPct val="200000"/>
              </a:lnSpc>
              <a:spcBef>
                <a:spcPts val="610"/>
              </a:spcBef>
              <a:spcAft>
                <a:spcPts val="0"/>
              </a:spcAft>
              <a:buSzPct val="100000"/>
              <a:buFont typeface="+mj-lt"/>
              <a:buAutoNum type="arabicPeriod" startAt="11"/>
              <a:tabLst>
                <a:tab pos="1200150" algn="l"/>
              </a:tabLst>
            </a:pPr>
            <a:r>
              <a:rPr lang="en-US" sz="2000" dirty="0">
                <a:effectLst/>
                <a:latin typeface="Arial" panose="020B0604020202020204" pitchFamily="34" charset="0"/>
                <a:ea typeface="Arial Black" panose="020B0A04020102020204" pitchFamily="34" charset="0"/>
                <a:cs typeface="Arial Black" panose="020B0A04020102020204" pitchFamily="34" charset="0"/>
              </a:rPr>
              <a:t> Do</a:t>
            </a:r>
            <a:r>
              <a:rPr lang="en-US" sz="2000" spc="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you</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require</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any</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special</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ceiling</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heights?</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If</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so,</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what</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are</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the</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minimum</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 </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requirements?</a:t>
            </a:r>
            <a:endParaRPr lang="en-US" sz="2000" dirty="0">
              <a:effectLst/>
              <a:latin typeface="Arial" panose="020B0604020202020204" pitchFamily="34" charset="0"/>
              <a:ea typeface="Arial Black" panose="020B0A04020102020204" pitchFamily="34" charset="0"/>
              <a:cs typeface="Arial Black" panose="020B0A04020102020204" pitchFamily="34" charset="0"/>
            </a:endParaRPr>
          </a:p>
          <a:p>
            <a:pPr marL="342900" marR="0" lvl="0" indent="-342900">
              <a:lnSpc>
                <a:spcPct val="200000"/>
              </a:lnSpc>
              <a:spcBef>
                <a:spcPts val="610"/>
              </a:spcBef>
              <a:spcAft>
                <a:spcPts val="0"/>
              </a:spcAft>
              <a:buSzPct val="100000"/>
              <a:buFont typeface="+mj-lt"/>
              <a:buAutoNum type="arabicPeriod" startAt="11"/>
              <a:tabLst>
                <a:tab pos="1200150" algn="l"/>
              </a:tabLst>
            </a:pPr>
            <a:r>
              <a:rPr lang="en-US" sz="2000" dirty="0">
                <a:effectLst/>
                <a:latin typeface="Arial" panose="020B0604020202020204" pitchFamily="34" charset="0"/>
                <a:ea typeface="Arial Black" panose="020B0A04020102020204" pitchFamily="34" charset="0"/>
                <a:cs typeface="Arial Black" panose="020B0A04020102020204" pitchFamily="34" charset="0"/>
              </a:rPr>
              <a:t> Do</a:t>
            </a:r>
            <a:r>
              <a:rPr lang="en-US" sz="2000" spc="1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you</a:t>
            </a:r>
            <a:r>
              <a:rPr lang="en-US" sz="2000" spc="2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have</a:t>
            </a:r>
            <a:r>
              <a:rPr lang="en-US" sz="2000" spc="2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any</a:t>
            </a:r>
            <a:r>
              <a:rPr lang="en-US" sz="2000" spc="2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specific</a:t>
            </a:r>
            <a:r>
              <a:rPr lang="en-US" sz="2000" spc="1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electric</a:t>
            </a:r>
            <a:r>
              <a:rPr lang="en-US" sz="2000" spc="20" dirty="0">
                <a:effectLst/>
                <a:latin typeface="Arial" panose="020B0604020202020204" pitchFamily="34" charset="0"/>
                <a:ea typeface="Arial Black" panose="020B0A04020102020204" pitchFamily="34" charset="0"/>
                <a:cs typeface="Arial Black" panose="020B0A04020102020204" pitchFamily="34" charset="0"/>
              </a:rPr>
              <a:t> </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requirements?</a:t>
            </a:r>
            <a:endParaRPr lang="en-US" sz="2000" dirty="0">
              <a:effectLst/>
              <a:latin typeface="Arial" panose="020B0604020202020204" pitchFamily="34" charset="0"/>
              <a:ea typeface="Arial Black" panose="020B0A04020102020204" pitchFamily="34" charset="0"/>
              <a:cs typeface="Arial Black" panose="020B0A04020102020204" pitchFamily="34" charset="0"/>
            </a:endParaRPr>
          </a:p>
          <a:p>
            <a:pPr marL="342900" marR="0" lvl="0" indent="-342900">
              <a:lnSpc>
                <a:spcPct val="200000"/>
              </a:lnSpc>
              <a:spcBef>
                <a:spcPts val="610"/>
              </a:spcBef>
              <a:spcAft>
                <a:spcPts val="0"/>
              </a:spcAft>
              <a:buSzPct val="100000"/>
              <a:buFont typeface="+mj-lt"/>
              <a:buAutoNum type="arabicPeriod" startAt="11"/>
              <a:tabLst>
                <a:tab pos="1200150" algn="l"/>
              </a:tabLst>
            </a:pPr>
            <a:r>
              <a:rPr lang="en-US" sz="2000" dirty="0">
                <a:effectLst/>
                <a:latin typeface="Arial" panose="020B0604020202020204" pitchFamily="34" charset="0"/>
                <a:ea typeface="Arial Black" panose="020B0A04020102020204" pitchFamily="34" charset="0"/>
                <a:cs typeface="Arial Black" panose="020B0A04020102020204" pitchFamily="34" charset="0"/>
              </a:rPr>
              <a:t> Do</a:t>
            </a:r>
            <a:r>
              <a:rPr lang="en-US" sz="2000" spc="2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you</a:t>
            </a:r>
            <a:r>
              <a:rPr lang="en-US" sz="2000" spc="3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have</a:t>
            </a:r>
            <a:r>
              <a:rPr lang="en-US" sz="2000" spc="3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any</a:t>
            </a:r>
            <a:r>
              <a:rPr lang="en-US" sz="2000" spc="2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specific</a:t>
            </a:r>
            <a:r>
              <a:rPr lang="en-US" sz="2000" spc="3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plumbing</a:t>
            </a:r>
            <a:r>
              <a:rPr lang="en-US" sz="2000" spc="30" dirty="0">
                <a:effectLst/>
                <a:latin typeface="Arial" panose="020B0604020202020204" pitchFamily="34" charset="0"/>
                <a:ea typeface="Arial Black" panose="020B0A04020102020204" pitchFamily="34" charset="0"/>
                <a:cs typeface="Arial Black" panose="020B0A04020102020204" pitchFamily="34" charset="0"/>
              </a:rPr>
              <a:t> </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requirements?</a:t>
            </a:r>
            <a:endParaRPr lang="en-US" sz="2000" dirty="0">
              <a:effectLst/>
              <a:latin typeface="Arial" panose="020B0604020202020204" pitchFamily="34" charset="0"/>
              <a:ea typeface="Arial Black" panose="020B0A04020102020204" pitchFamily="34" charset="0"/>
              <a:cs typeface="Arial Black" panose="020B0A04020102020204" pitchFamily="34" charset="0"/>
            </a:endParaRPr>
          </a:p>
          <a:p>
            <a:pPr marL="342900" marR="0" lvl="0" indent="-342900">
              <a:lnSpc>
                <a:spcPct val="200000"/>
              </a:lnSpc>
              <a:spcBef>
                <a:spcPts val="610"/>
              </a:spcBef>
              <a:spcAft>
                <a:spcPts val="0"/>
              </a:spcAft>
              <a:buSzPct val="100000"/>
              <a:buFont typeface="+mj-lt"/>
              <a:buAutoNum type="arabicPeriod" startAt="11"/>
              <a:tabLst>
                <a:tab pos="1200150" algn="l"/>
              </a:tabLst>
            </a:pPr>
            <a:r>
              <a:rPr lang="en-US" sz="2000" spc="-20" dirty="0">
                <a:effectLst/>
                <a:latin typeface="Arial" panose="020B0604020202020204" pitchFamily="34" charset="0"/>
                <a:ea typeface="Arial Black" panose="020B0A04020102020204" pitchFamily="34" charset="0"/>
                <a:cs typeface="Arial Black" panose="020B0A04020102020204" pitchFamily="34" charset="0"/>
              </a:rPr>
              <a:t> Do</a:t>
            </a:r>
            <a:r>
              <a:rPr lang="en-US" sz="2000" spc="-40" dirty="0">
                <a:effectLst/>
                <a:latin typeface="Arial" panose="020B0604020202020204" pitchFamily="34" charset="0"/>
                <a:ea typeface="Arial Black" panose="020B0A04020102020204" pitchFamily="34" charset="0"/>
                <a:cs typeface="Arial Black" panose="020B0A04020102020204" pitchFamily="34" charset="0"/>
              </a:rPr>
              <a:t> </a:t>
            </a:r>
            <a:r>
              <a:rPr lang="en-US" sz="2000" spc="-20" dirty="0">
                <a:effectLst/>
                <a:latin typeface="Arial" panose="020B0604020202020204" pitchFamily="34" charset="0"/>
                <a:ea typeface="Arial Black" panose="020B0A04020102020204" pitchFamily="34" charset="0"/>
                <a:cs typeface="Arial Black" panose="020B0A04020102020204" pitchFamily="34" charset="0"/>
              </a:rPr>
              <a:t>you</a:t>
            </a:r>
            <a:r>
              <a:rPr lang="en-US" sz="2000" spc="-35" dirty="0">
                <a:effectLst/>
                <a:latin typeface="Arial" panose="020B0604020202020204" pitchFamily="34" charset="0"/>
                <a:ea typeface="Arial Black" panose="020B0A04020102020204" pitchFamily="34" charset="0"/>
                <a:cs typeface="Arial Black" panose="020B0A04020102020204" pitchFamily="34" charset="0"/>
              </a:rPr>
              <a:t> </a:t>
            </a:r>
            <a:r>
              <a:rPr lang="en-US" sz="2000" spc="-20" dirty="0">
                <a:effectLst/>
                <a:latin typeface="Arial" panose="020B0604020202020204" pitchFamily="34" charset="0"/>
                <a:ea typeface="Arial Black" panose="020B0A04020102020204" pitchFamily="34" charset="0"/>
                <a:cs typeface="Arial Black" panose="020B0A04020102020204" pitchFamily="34" charset="0"/>
              </a:rPr>
              <a:t>have</a:t>
            </a:r>
            <a:r>
              <a:rPr lang="en-US" sz="2000" spc="-35" dirty="0">
                <a:effectLst/>
                <a:latin typeface="Arial" panose="020B0604020202020204" pitchFamily="34" charset="0"/>
                <a:ea typeface="Arial Black" panose="020B0A04020102020204" pitchFamily="34" charset="0"/>
                <a:cs typeface="Arial Black" panose="020B0A04020102020204" pitchFamily="34" charset="0"/>
              </a:rPr>
              <a:t> </a:t>
            </a:r>
            <a:r>
              <a:rPr lang="en-US" sz="2000" spc="-20" dirty="0">
                <a:effectLst/>
                <a:latin typeface="Arial" panose="020B0604020202020204" pitchFamily="34" charset="0"/>
                <a:ea typeface="Arial Black" panose="020B0A04020102020204" pitchFamily="34" charset="0"/>
                <a:cs typeface="Arial Black" panose="020B0A04020102020204" pitchFamily="34" charset="0"/>
              </a:rPr>
              <a:t>any</a:t>
            </a:r>
            <a:r>
              <a:rPr lang="en-US" sz="2000" spc="-35" dirty="0">
                <a:effectLst/>
                <a:latin typeface="Arial" panose="020B0604020202020204" pitchFamily="34" charset="0"/>
                <a:ea typeface="Arial Black" panose="020B0A04020102020204" pitchFamily="34" charset="0"/>
                <a:cs typeface="Arial Black" panose="020B0A04020102020204" pitchFamily="34" charset="0"/>
              </a:rPr>
              <a:t> </a:t>
            </a:r>
            <a:r>
              <a:rPr lang="en-US" sz="2000" spc="-20" dirty="0">
                <a:effectLst/>
                <a:latin typeface="Arial" panose="020B0604020202020204" pitchFamily="34" charset="0"/>
                <a:ea typeface="Arial Black" panose="020B0A04020102020204" pitchFamily="34" charset="0"/>
                <a:cs typeface="Arial Black" panose="020B0A04020102020204" pitchFamily="34" charset="0"/>
              </a:rPr>
              <a:t>specific</a:t>
            </a:r>
            <a:r>
              <a:rPr lang="en-US" sz="2000" spc="-35" dirty="0">
                <a:effectLst/>
                <a:latin typeface="Arial" panose="020B0604020202020204" pitchFamily="34" charset="0"/>
                <a:ea typeface="Arial Black" panose="020B0A04020102020204" pitchFamily="34" charset="0"/>
                <a:cs typeface="Arial Black" panose="020B0A04020102020204" pitchFamily="34" charset="0"/>
              </a:rPr>
              <a:t> </a:t>
            </a:r>
            <a:r>
              <a:rPr lang="en-US" sz="2000" spc="-20" dirty="0">
                <a:effectLst/>
                <a:latin typeface="Arial" panose="020B0604020202020204" pitchFamily="34" charset="0"/>
                <a:ea typeface="Arial Black" panose="020B0A04020102020204" pitchFamily="34" charset="0"/>
                <a:cs typeface="Arial Black" panose="020B0A04020102020204" pitchFamily="34" charset="0"/>
              </a:rPr>
              <a:t>HVAC</a:t>
            </a:r>
            <a:r>
              <a:rPr lang="en-US" sz="2000" spc="-40" dirty="0">
                <a:effectLst/>
                <a:latin typeface="Arial" panose="020B0604020202020204" pitchFamily="34" charset="0"/>
                <a:ea typeface="Arial Black" panose="020B0A04020102020204" pitchFamily="34" charset="0"/>
                <a:cs typeface="Arial Black" panose="020B0A04020102020204" pitchFamily="34" charset="0"/>
              </a:rPr>
              <a:t> </a:t>
            </a:r>
            <a:r>
              <a:rPr lang="en-US" sz="2000" spc="-20" dirty="0">
                <a:effectLst/>
                <a:latin typeface="Arial" panose="020B0604020202020204" pitchFamily="34" charset="0"/>
                <a:ea typeface="Arial Black" panose="020B0A04020102020204" pitchFamily="34" charset="0"/>
                <a:cs typeface="Arial Black" panose="020B0A04020102020204" pitchFamily="34" charset="0"/>
              </a:rPr>
              <a:t>requirements?</a:t>
            </a:r>
            <a:endParaRPr lang="en-US" sz="2000" dirty="0">
              <a:effectLst/>
              <a:latin typeface="Arial" panose="020B0604020202020204" pitchFamily="34" charset="0"/>
              <a:ea typeface="Arial Black" panose="020B0A04020102020204" pitchFamily="34" charset="0"/>
              <a:cs typeface="Arial Black" panose="020B0A04020102020204" pitchFamily="34" charset="0"/>
            </a:endParaRPr>
          </a:p>
          <a:p>
            <a:pPr marL="342900" marR="0" lvl="0" indent="-342900">
              <a:lnSpc>
                <a:spcPct val="200000"/>
              </a:lnSpc>
              <a:spcBef>
                <a:spcPts val="610"/>
              </a:spcBef>
              <a:spcAft>
                <a:spcPts val="0"/>
              </a:spcAft>
              <a:buSzPct val="100000"/>
              <a:buFont typeface="+mj-lt"/>
              <a:buAutoNum type="arabicPeriod" startAt="11"/>
              <a:tabLst>
                <a:tab pos="1200150" algn="l"/>
              </a:tabLst>
            </a:pPr>
            <a:r>
              <a:rPr lang="en-US" sz="2000" dirty="0">
                <a:effectLst/>
                <a:latin typeface="Arial" panose="020B0604020202020204" pitchFamily="34" charset="0"/>
                <a:ea typeface="Arial Black" panose="020B0A04020102020204" pitchFamily="34" charset="0"/>
                <a:cs typeface="Arial Black" panose="020B0A04020102020204" pitchFamily="34" charset="0"/>
              </a:rPr>
              <a:t> Do</a:t>
            </a:r>
            <a:r>
              <a:rPr lang="en-US" sz="2000" spc="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you</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have</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any</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specific</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elevator</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 </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requirements?</a:t>
            </a:r>
            <a:endParaRPr lang="en-US" sz="2000" dirty="0">
              <a:effectLst/>
              <a:latin typeface="Arial" panose="020B0604020202020204" pitchFamily="34" charset="0"/>
              <a:ea typeface="Arial Black" panose="020B0A04020102020204" pitchFamily="34" charset="0"/>
              <a:cs typeface="Arial Black" panose="020B0A04020102020204" pitchFamily="34" charset="0"/>
            </a:endParaRPr>
          </a:p>
          <a:p>
            <a:pPr marL="342900" marR="0" lvl="0" indent="-342900">
              <a:lnSpc>
                <a:spcPct val="200000"/>
              </a:lnSpc>
              <a:spcBef>
                <a:spcPts val="610"/>
              </a:spcBef>
              <a:spcAft>
                <a:spcPts val="0"/>
              </a:spcAft>
              <a:buSzPct val="100000"/>
              <a:buFont typeface="+mj-lt"/>
              <a:buAutoNum type="arabicPeriod" startAt="11"/>
              <a:tabLst>
                <a:tab pos="1200150" algn="l"/>
              </a:tabLst>
            </a:pPr>
            <a:r>
              <a:rPr lang="en-US" sz="2000" dirty="0">
                <a:effectLst/>
                <a:latin typeface="Arial" panose="020B0604020202020204" pitchFamily="34" charset="0"/>
                <a:ea typeface="Arial Black" panose="020B0A04020102020204" pitchFamily="34" charset="0"/>
                <a:cs typeface="Arial Black" panose="020B0A04020102020204" pitchFamily="34" charset="0"/>
              </a:rPr>
              <a:t> Do</a:t>
            </a:r>
            <a:r>
              <a:rPr lang="en-US" sz="2000" spc="3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you</a:t>
            </a:r>
            <a:r>
              <a:rPr lang="en-US" sz="2000" spc="3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have</a:t>
            </a:r>
            <a:r>
              <a:rPr lang="en-US" sz="2000" spc="3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any</a:t>
            </a:r>
            <a:r>
              <a:rPr lang="en-US" sz="2000" spc="3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building</a:t>
            </a:r>
            <a:r>
              <a:rPr lang="en-US" sz="2000" spc="3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amenity</a:t>
            </a:r>
            <a:r>
              <a:rPr lang="en-US" sz="2000" spc="3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requirements,</a:t>
            </a:r>
            <a:r>
              <a:rPr lang="en-US" sz="2000" spc="3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e.g.,</a:t>
            </a:r>
            <a:r>
              <a:rPr lang="en-US" sz="2000" spc="3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gym,</a:t>
            </a:r>
            <a:r>
              <a:rPr lang="en-US" sz="2000" spc="3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cafeteria,</a:t>
            </a:r>
            <a:r>
              <a:rPr lang="en-US" sz="2000" spc="30" dirty="0">
                <a:effectLst/>
                <a:latin typeface="Arial" panose="020B0604020202020204" pitchFamily="34" charset="0"/>
                <a:ea typeface="Arial Black" panose="020B0A04020102020204" pitchFamily="34" charset="0"/>
                <a:cs typeface="Arial Black" panose="020B0A04020102020204" pitchFamily="34" charset="0"/>
              </a:rPr>
              <a:t> </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etc.?</a:t>
            </a:r>
            <a:endParaRPr lang="en-US" sz="2000" dirty="0">
              <a:effectLst/>
              <a:latin typeface="Arial" panose="020B0604020202020204" pitchFamily="34" charset="0"/>
              <a:ea typeface="Arial Black" panose="020B0A04020102020204" pitchFamily="34" charset="0"/>
              <a:cs typeface="Arial Black" panose="020B0A04020102020204" pitchFamily="34" charset="0"/>
            </a:endParaRPr>
          </a:p>
        </p:txBody>
      </p:sp>
    </p:spTree>
    <p:extLst>
      <p:ext uri="{BB962C8B-B14F-4D97-AF65-F5344CB8AC3E}">
        <p14:creationId xmlns:p14="http://schemas.microsoft.com/office/powerpoint/2010/main" val="18369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4BA1B05-C1F1-493F-BE9C-C397A002CC7E}"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28</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8268C4C-CFA9-8350-CB4D-80FEEF6154B7}"/>
              </a:ext>
            </a:extLst>
          </p:cNvPr>
          <p:cNvSpPr txBox="1"/>
          <p:nvPr/>
        </p:nvSpPr>
        <p:spPr>
          <a:xfrm>
            <a:off x="761999" y="762000"/>
            <a:ext cx="9098438" cy="584775"/>
          </a:xfrm>
          <a:prstGeom prst="rect">
            <a:avLst/>
          </a:prstGeom>
          <a:noFill/>
        </p:spPr>
        <p:txBody>
          <a:bodyPr wrap="square">
            <a:spAutoFit/>
          </a:bodyPr>
          <a:lstStyle/>
          <a:p>
            <a:pPr>
              <a:defRPr/>
            </a:pPr>
            <a:r>
              <a:rPr kumimoji="0" lang="en-US" sz="3200" b="1" i="0" u="none" strike="noStrike" kern="0" cap="none" spc="0" normalizeH="0" baseline="0" noProof="0" dirty="0">
                <a:ln>
                  <a:noFill/>
                </a:ln>
                <a:effectLst/>
                <a:uLnTx/>
                <a:uFillTx/>
                <a:latin typeface="Inter"/>
              </a:rPr>
              <a:t>Questions</a:t>
            </a:r>
            <a:r>
              <a:rPr lang="en-US" sz="3200" b="1" spc="-90" dirty="0">
                <a:effectLst/>
                <a:latin typeface="Inter"/>
                <a:ea typeface="Verdana" panose="020B0604030504040204" pitchFamily="34" charset="0"/>
                <a:cs typeface="Verdana" panose="020B0604030504040204" pitchFamily="34" charset="0"/>
              </a:rPr>
              <a:t> </a:t>
            </a:r>
            <a:r>
              <a:rPr lang="en-US" sz="3200" b="1" dirty="0">
                <a:effectLst/>
                <a:latin typeface="Inter"/>
                <a:ea typeface="Verdana" panose="020B0604030504040204" pitchFamily="34" charset="0"/>
                <a:cs typeface="Verdana" panose="020B0604030504040204" pitchFamily="34" charset="0"/>
              </a:rPr>
              <a:t>for</a:t>
            </a:r>
            <a:r>
              <a:rPr lang="en-US" sz="3200" b="1" spc="-95" dirty="0">
                <a:effectLst/>
                <a:latin typeface="Inter"/>
                <a:ea typeface="Verdana" panose="020B0604030504040204" pitchFamily="34" charset="0"/>
                <a:cs typeface="Verdana" panose="020B0604030504040204" pitchFamily="34" charset="0"/>
              </a:rPr>
              <a:t> </a:t>
            </a:r>
            <a:r>
              <a:rPr lang="en-US" sz="3200" b="1" dirty="0">
                <a:effectLst/>
                <a:latin typeface="Inter"/>
                <a:ea typeface="Verdana" panose="020B0604030504040204" pitchFamily="34" charset="0"/>
                <a:cs typeface="Verdana" panose="020B0604030504040204" pitchFamily="34" charset="0"/>
              </a:rPr>
              <a:t>a</a:t>
            </a:r>
            <a:r>
              <a:rPr lang="en-US" sz="3200" b="1" spc="-90" dirty="0">
                <a:effectLst/>
                <a:latin typeface="Inter"/>
                <a:ea typeface="Verdana" panose="020B0604030504040204" pitchFamily="34" charset="0"/>
                <a:cs typeface="Verdana" panose="020B0604030504040204" pitchFamily="34" charset="0"/>
              </a:rPr>
              <a:t> </a:t>
            </a:r>
            <a:r>
              <a:rPr lang="en-US" sz="3200" b="1" dirty="0">
                <a:effectLst/>
                <a:latin typeface="Inter"/>
                <a:ea typeface="Verdana" panose="020B0604030504040204" pitchFamily="34" charset="0"/>
                <a:cs typeface="Verdana" panose="020B0604030504040204" pitchFamily="34" charset="0"/>
              </a:rPr>
              <a:t>Potential</a:t>
            </a:r>
            <a:r>
              <a:rPr lang="en-US" sz="3200" b="1" spc="-95" dirty="0">
                <a:effectLst/>
                <a:latin typeface="Inter"/>
                <a:ea typeface="Verdana" panose="020B0604030504040204" pitchFamily="34" charset="0"/>
                <a:cs typeface="Verdana" panose="020B0604030504040204" pitchFamily="34" charset="0"/>
              </a:rPr>
              <a:t> </a:t>
            </a:r>
            <a:r>
              <a:rPr lang="en-US" sz="3200" b="1" dirty="0">
                <a:effectLst/>
                <a:latin typeface="Inter"/>
                <a:ea typeface="Verdana" panose="020B0604030504040204" pitchFamily="34" charset="0"/>
                <a:cs typeface="Verdana" panose="020B0604030504040204" pitchFamily="34" charset="0"/>
              </a:rPr>
              <a:t>Office</a:t>
            </a:r>
            <a:r>
              <a:rPr lang="en-US" sz="3200" b="1" spc="-95" dirty="0">
                <a:effectLst/>
                <a:latin typeface="Inter"/>
                <a:ea typeface="Verdana" panose="020B0604030504040204" pitchFamily="34" charset="0"/>
                <a:cs typeface="Verdana" panose="020B0604030504040204" pitchFamily="34" charset="0"/>
              </a:rPr>
              <a:t> </a:t>
            </a:r>
            <a:r>
              <a:rPr lang="en-US" sz="3200" b="1" spc="-10" dirty="0">
                <a:effectLst/>
                <a:latin typeface="Inter"/>
                <a:ea typeface="Verdana" panose="020B0604030504040204" pitchFamily="34" charset="0"/>
                <a:cs typeface="Verdana" panose="020B0604030504040204" pitchFamily="34" charset="0"/>
              </a:rPr>
              <a:t>Tenant (Cont.)</a:t>
            </a:r>
            <a:endParaRPr lang="en-US" sz="3200" b="1" dirty="0">
              <a:effectLst/>
              <a:latin typeface="Inter"/>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3DD43C57-0D6B-13A6-C02B-B91F9712BD64}"/>
              </a:ext>
            </a:extLst>
          </p:cNvPr>
          <p:cNvSpPr txBox="1"/>
          <p:nvPr/>
        </p:nvSpPr>
        <p:spPr>
          <a:xfrm>
            <a:off x="761999" y="1628715"/>
            <a:ext cx="10257936" cy="3433697"/>
          </a:xfrm>
          <a:prstGeom prst="rect">
            <a:avLst/>
          </a:prstGeom>
          <a:noFill/>
        </p:spPr>
        <p:txBody>
          <a:bodyPr wrap="square">
            <a:spAutoFit/>
          </a:bodyPr>
          <a:lstStyle/>
          <a:p>
            <a:pPr marL="457200" marR="912495" lvl="0" indent="-457200">
              <a:spcBef>
                <a:spcPts val="610"/>
              </a:spcBef>
              <a:spcAft>
                <a:spcPts val="0"/>
              </a:spcAft>
              <a:buSzPct val="100000"/>
              <a:buFont typeface="+mj-lt"/>
              <a:buAutoNum type="arabicPeriod" startAt="17"/>
              <a:tabLst>
                <a:tab pos="1200150" algn="l"/>
              </a:tabLst>
            </a:pPr>
            <a:r>
              <a:rPr lang="en-US" sz="2000" dirty="0">
                <a:effectLst/>
                <a:latin typeface="Arial" panose="020B0604020202020204" pitchFamily="34" charset="0"/>
                <a:ea typeface="Arial Black" panose="020B0A04020102020204" pitchFamily="34" charset="0"/>
                <a:cs typeface="Arial Black" panose="020B0A04020102020204" pitchFamily="34" charset="0"/>
              </a:rPr>
              <a:t>Do you have any special load factor requirements for any of your equipment? If so, what are the minimum requirements?</a:t>
            </a:r>
          </a:p>
          <a:p>
            <a:pPr marL="457200" marR="0" lvl="0" indent="-457200">
              <a:lnSpc>
                <a:spcPct val="200000"/>
              </a:lnSpc>
              <a:spcBef>
                <a:spcPts val="410"/>
              </a:spcBef>
              <a:spcAft>
                <a:spcPts val="0"/>
              </a:spcAft>
              <a:buSzPct val="100000"/>
              <a:buFont typeface="+mj-lt"/>
              <a:buAutoNum type="arabicPeriod" startAt="17"/>
              <a:tabLst>
                <a:tab pos="1200150" algn="l"/>
              </a:tabLst>
            </a:pPr>
            <a:r>
              <a:rPr lang="en-US" sz="2000" spc="-10" dirty="0">
                <a:effectLst/>
                <a:latin typeface="Arial" panose="020B0604020202020204" pitchFamily="34" charset="0"/>
                <a:ea typeface="Arial Black" panose="020B0A04020102020204" pitchFamily="34" charset="0"/>
                <a:cs typeface="Arial Black" panose="020B0A04020102020204" pitchFamily="34" charset="0"/>
              </a:rPr>
              <a:t>What</a:t>
            </a:r>
            <a:r>
              <a:rPr lang="en-US" sz="2000" spc="-50" dirty="0">
                <a:effectLst/>
                <a:latin typeface="Arial" panose="020B0604020202020204" pitchFamily="34" charset="0"/>
                <a:ea typeface="Arial Black" panose="020B0A04020102020204" pitchFamily="34" charset="0"/>
                <a:cs typeface="Arial Black" panose="020B0A04020102020204" pitchFamily="34" charset="0"/>
              </a:rPr>
              <a:t> </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are</a:t>
            </a:r>
            <a:r>
              <a:rPr lang="en-US" sz="2000" spc="-50" dirty="0">
                <a:effectLst/>
                <a:latin typeface="Arial" panose="020B0604020202020204" pitchFamily="34" charset="0"/>
                <a:ea typeface="Arial Black" panose="020B0A04020102020204" pitchFamily="34" charset="0"/>
                <a:cs typeface="Arial Black" panose="020B0A04020102020204" pitchFamily="34" charset="0"/>
              </a:rPr>
              <a:t> </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your</a:t>
            </a:r>
            <a:r>
              <a:rPr lang="en-US" sz="2000" spc="-50" dirty="0">
                <a:effectLst/>
                <a:latin typeface="Arial" panose="020B0604020202020204" pitchFamily="34" charset="0"/>
                <a:ea typeface="Arial Black" panose="020B0A04020102020204" pitchFamily="34" charset="0"/>
                <a:cs typeface="Arial Black" panose="020B0A04020102020204" pitchFamily="34" charset="0"/>
              </a:rPr>
              <a:t> </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hours</a:t>
            </a:r>
            <a:r>
              <a:rPr lang="en-US" sz="2000" spc="-50" dirty="0">
                <a:effectLst/>
                <a:latin typeface="Arial" panose="020B0604020202020204" pitchFamily="34" charset="0"/>
                <a:ea typeface="Arial Black" panose="020B0A04020102020204" pitchFamily="34" charset="0"/>
                <a:cs typeface="Arial Black" panose="020B0A04020102020204" pitchFamily="34" charset="0"/>
              </a:rPr>
              <a:t> </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of</a:t>
            </a:r>
            <a:r>
              <a:rPr lang="en-US" sz="2000" spc="-50" dirty="0">
                <a:effectLst/>
                <a:latin typeface="Arial" panose="020B0604020202020204" pitchFamily="34" charset="0"/>
                <a:ea typeface="Arial Black" panose="020B0A04020102020204" pitchFamily="34" charset="0"/>
                <a:cs typeface="Arial Black" panose="020B0A04020102020204" pitchFamily="34" charset="0"/>
              </a:rPr>
              <a:t> </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operation?</a:t>
            </a:r>
            <a:endParaRPr lang="en-US" sz="2000" dirty="0">
              <a:effectLst/>
              <a:latin typeface="Arial" panose="020B0604020202020204" pitchFamily="34" charset="0"/>
              <a:ea typeface="Arial Black" panose="020B0A04020102020204" pitchFamily="34" charset="0"/>
              <a:cs typeface="Arial Black" panose="020B0A04020102020204" pitchFamily="34" charset="0"/>
            </a:endParaRPr>
          </a:p>
          <a:p>
            <a:pPr marL="457200" marR="0" lvl="0" indent="-457200">
              <a:lnSpc>
                <a:spcPct val="200000"/>
              </a:lnSpc>
              <a:spcBef>
                <a:spcPts val="615"/>
              </a:spcBef>
              <a:spcAft>
                <a:spcPts val="0"/>
              </a:spcAft>
              <a:buSzPct val="100000"/>
              <a:buFont typeface="+mj-lt"/>
              <a:buAutoNum type="arabicPeriod" startAt="17"/>
              <a:tabLst>
                <a:tab pos="1200150" algn="l"/>
              </a:tabLst>
            </a:pPr>
            <a:r>
              <a:rPr lang="en-US" sz="2000" dirty="0">
                <a:effectLst/>
                <a:latin typeface="Arial" panose="020B0604020202020204" pitchFamily="34" charset="0"/>
                <a:ea typeface="Arial Black" panose="020B0A04020102020204" pitchFamily="34" charset="0"/>
                <a:cs typeface="Arial Black" panose="020B0A04020102020204" pitchFamily="34" charset="0"/>
              </a:rPr>
              <a:t>How</a:t>
            </a:r>
            <a:r>
              <a:rPr lang="en-US" sz="2000" spc="4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many</a:t>
            </a:r>
            <a:r>
              <a:rPr lang="en-US" sz="2000" spc="4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private</a:t>
            </a:r>
            <a:r>
              <a:rPr lang="en-US" sz="2000" spc="4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offices</a:t>
            </a:r>
            <a:r>
              <a:rPr lang="en-US" sz="2000" spc="4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do</a:t>
            </a:r>
            <a:r>
              <a:rPr lang="en-US" sz="2000" spc="4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you</a:t>
            </a:r>
            <a:r>
              <a:rPr lang="en-US" sz="2000" spc="40" dirty="0">
                <a:effectLst/>
                <a:latin typeface="Arial" panose="020B0604020202020204" pitchFamily="34" charset="0"/>
                <a:ea typeface="Arial Black" panose="020B0A04020102020204" pitchFamily="34" charset="0"/>
                <a:cs typeface="Arial Black" panose="020B0A04020102020204" pitchFamily="34" charset="0"/>
              </a:rPr>
              <a:t> </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require?</a:t>
            </a:r>
            <a:endParaRPr lang="en-US" sz="2000" dirty="0">
              <a:effectLst/>
              <a:latin typeface="Arial" panose="020B0604020202020204" pitchFamily="34" charset="0"/>
              <a:ea typeface="Arial Black" panose="020B0A04020102020204" pitchFamily="34" charset="0"/>
              <a:cs typeface="Arial Black" panose="020B0A04020102020204" pitchFamily="34" charset="0"/>
            </a:endParaRPr>
          </a:p>
          <a:p>
            <a:pPr marL="457200" marR="0" lvl="0" indent="-457200">
              <a:lnSpc>
                <a:spcPct val="200000"/>
              </a:lnSpc>
              <a:spcBef>
                <a:spcPts val="610"/>
              </a:spcBef>
              <a:spcAft>
                <a:spcPts val="0"/>
              </a:spcAft>
              <a:buSzPct val="100000"/>
              <a:buFont typeface="+mj-lt"/>
              <a:buAutoNum type="arabicPeriod" startAt="17"/>
              <a:tabLst>
                <a:tab pos="1200150" algn="l"/>
              </a:tabLst>
            </a:pPr>
            <a:r>
              <a:rPr lang="en-US" sz="2000" dirty="0">
                <a:effectLst/>
                <a:latin typeface="Arial" panose="020B0604020202020204" pitchFamily="34" charset="0"/>
                <a:ea typeface="Arial Black" panose="020B0A04020102020204" pitchFamily="34" charset="0"/>
                <a:cs typeface="Arial Black" panose="020B0A04020102020204" pitchFamily="34" charset="0"/>
              </a:rPr>
              <a:t>How</a:t>
            </a:r>
            <a:r>
              <a:rPr lang="en-US" sz="2000" spc="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many</a:t>
            </a:r>
            <a:r>
              <a:rPr lang="en-US" sz="2000" spc="2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conference</a:t>
            </a:r>
            <a:r>
              <a:rPr lang="en-US" sz="2000" spc="1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rooms</a:t>
            </a:r>
            <a:r>
              <a:rPr lang="en-US" sz="2000" spc="20"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do</a:t>
            </a:r>
            <a:r>
              <a:rPr lang="en-US" sz="2000" spc="1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you</a:t>
            </a:r>
            <a:r>
              <a:rPr lang="en-US" sz="2000" spc="20" dirty="0">
                <a:effectLst/>
                <a:latin typeface="Arial" panose="020B0604020202020204" pitchFamily="34" charset="0"/>
                <a:ea typeface="Arial Black" panose="020B0A04020102020204" pitchFamily="34" charset="0"/>
                <a:cs typeface="Arial Black" panose="020B0A04020102020204" pitchFamily="34" charset="0"/>
              </a:rPr>
              <a:t> </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require?</a:t>
            </a:r>
            <a:endParaRPr lang="en-US" sz="2000" dirty="0">
              <a:effectLst/>
              <a:latin typeface="Arial" panose="020B0604020202020204" pitchFamily="34" charset="0"/>
              <a:ea typeface="Arial Black" panose="020B0A04020102020204" pitchFamily="34" charset="0"/>
              <a:cs typeface="Arial Black" panose="020B0A04020102020204" pitchFamily="34" charset="0"/>
            </a:endParaRPr>
          </a:p>
          <a:p>
            <a:pPr marL="457200" marR="0" lvl="0" indent="-457200">
              <a:lnSpc>
                <a:spcPct val="200000"/>
              </a:lnSpc>
              <a:spcBef>
                <a:spcPts val="610"/>
              </a:spcBef>
              <a:spcAft>
                <a:spcPts val="0"/>
              </a:spcAft>
              <a:buSzPct val="100000"/>
              <a:buFont typeface="+mj-lt"/>
              <a:buAutoNum type="arabicPeriod" startAt="17"/>
              <a:tabLst>
                <a:tab pos="1200150" algn="l"/>
              </a:tabLst>
            </a:pPr>
            <a:r>
              <a:rPr lang="en-US" sz="2000" dirty="0">
                <a:effectLst/>
                <a:latin typeface="Arial" panose="020B0604020202020204" pitchFamily="34" charset="0"/>
                <a:ea typeface="Arial Black" panose="020B0A04020102020204" pitchFamily="34" charset="0"/>
                <a:cs typeface="Arial Black" panose="020B0A04020102020204" pitchFamily="34" charset="0"/>
              </a:rPr>
              <a:t>Do</a:t>
            </a:r>
            <a:r>
              <a:rPr lang="en-US" sz="2000" spc="14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you</a:t>
            </a:r>
            <a:r>
              <a:rPr lang="en-US" sz="2000" spc="14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require</a:t>
            </a:r>
            <a:r>
              <a:rPr lang="en-US" sz="2000" spc="14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parking</a:t>
            </a:r>
            <a:r>
              <a:rPr lang="en-US" sz="2000" spc="14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lot</a:t>
            </a:r>
            <a:r>
              <a:rPr lang="en-US" sz="2000" spc="14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and/or</a:t>
            </a:r>
            <a:r>
              <a:rPr lang="en-US" sz="2000" spc="145" dirty="0">
                <a:effectLst/>
                <a:latin typeface="Arial" panose="020B0604020202020204" pitchFamily="34" charset="0"/>
                <a:ea typeface="Arial Black" panose="020B0A04020102020204" pitchFamily="34" charset="0"/>
                <a:cs typeface="Arial Black" panose="020B0A04020102020204" pitchFamily="34" charset="0"/>
              </a:rPr>
              <a:t> </a:t>
            </a:r>
            <a:r>
              <a:rPr lang="en-US" sz="2000" dirty="0">
                <a:effectLst/>
                <a:latin typeface="Arial" panose="020B0604020202020204" pitchFamily="34" charset="0"/>
                <a:ea typeface="Arial Black" panose="020B0A04020102020204" pitchFamily="34" charset="0"/>
                <a:cs typeface="Arial Black" panose="020B0A04020102020204" pitchFamily="34" charset="0"/>
              </a:rPr>
              <a:t>building</a:t>
            </a:r>
            <a:r>
              <a:rPr lang="en-US" sz="2000" spc="150" dirty="0">
                <a:effectLst/>
                <a:latin typeface="Arial" panose="020B0604020202020204" pitchFamily="34" charset="0"/>
                <a:ea typeface="Arial Black" panose="020B0A04020102020204" pitchFamily="34" charset="0"/>
                <a:cs typeface="Arial Black" panose="020B0A04020102020204" pitchFamily="34" charset="0"/>
              </a:rPr>
              <a:t> </a:t>
            </a:r>
            <a:r>
              <a:rPr lang="en-US" sz="2000" spc="-10" dirty="0">
                <a:effectLst/>
                <a:latin typeface="Arial" panose="020B0604020202020204" pitchFamily="34" charset="0"/>
                <a:ea typeface="Arial Black" panose="020B0A04020102020204" pitchFamily="34" charset="0"/>
                <a:cs typeface="Arial Black" panose="020B0A04020102020204" pitchFamily="34" charset="0"/>
              </a:rPr>
              <a:t>security?</a:t>
            </a:r>
            <a:endParaRPr lang="en-US" sz="2000" dirty="0">
              <a:effectLst/>
              <a:latin typeface="Arial" panose="020B0604020202020204" pitchFamily="34" charset="0"/>
              <a:ea typeface="Arial Black" panose="020B0A04020102020204" pitchFamily="34" charset="0"/>
              <a:cs typeface="Arial Black" panose="020B0A04020102020204" pitchFamily="34" charset="0"/>
            </a:endParaRPr>
          </a:p>
        </p:txBody>
      </p:sp>
    </p:spTree>
    <p:extLst>
      <p:ext uri="{BB962C8B-B14F-4D97-AF65-F5344CB8AC3E}">
        <p14:creationId xmlns:p14="http://schemas.microsoft.com/office/powerpoint/2010/main" val="190720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4BA1B05-C1F1-493F-BE9C-C397A002CC7E}"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29</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8268C4C-CFA9-8350-CB4D-80FEEF6154B7}"/>
              </a:ext>
            </a:extLst>
          </p:cNvPr>
          <p:cNvSpPr txBox="1"/>
          <p:nvPr/>
        </p:nvSpPr>
        <p:spPr>
          <a:xfrm>
            <a:off x="762000" y="762000"/>
            <a:ext cx="6094428" cy="58477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Inter"/>
              </a:rPr>
              <a:t>Representing a Tenant</a:t>
            </a:r>
            <a:endParaRPr kumimoji="0" lang="en-US" sz="3200" b="1" i="0" u="none" strike="noStrike" kern="0" cap="none" spc="0" normalizeH="0" baseline="0" noProof="0" dirty="0">
              <a:ln>
                <a:noFill/>
              </a:ln>
              <a:solidFill>
                <a:prstClr val="black"/>
              </a:solidFill>
              <a:effectLst/>
              <a:uLnTx/>
              <a:uFillTx/>
            </a:endParaRPr>
          </a:p>
        </p:txBody>
      </p:sp>
      <p:sp>
        <p:nvSpPr>
          <p:cNvPr id="9" name="TextBox 8">
            <a:extLst>
              <a:ext uri="{FF2B5EF4-FFF2-40B4-BE49-F238E27FC236}">
                <a16:creationId xmlns:a16="http://schemas.microsoft.com/office/drawing/2014/main" id="{52DBACBA-F523-67FE-56BC-1F4671EA826C}"/>
              </a:ext>
            </a:extLst>
          </p:cNvPr>
          <p:cNvSpPr txBox="1"/>
          <p:nvPr/>
        </p:nvSpPr>
        <p:spPr>
          <a:xfrm>
            <a:off x="762000" y="1800911"/>
            <a:ext cx="9906000" cy="2862322"/>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Fira Sans" panose="020B05030500000200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rPr>
              <a:t>1.  Client identifies an interest in leasing commercial property.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400" b="1" i="0" u="sng" strike="noStrike" kern="0" cap="none" spc="0" normalizeH="0" baseline="0" noProof="0" dirty="0">
              <a:ln>
                <a:noFill/>
              </a:ln>
              <a:solidFill>
                <a:srgbClr val="000000"/>
              </a:solidFill>
              <a:effectLst/>
              <a:uLnTx/>
              <a:uFillTx/>
              <a:latin typeface="Calibri" panose="020F0502020204030204"/>
            </a:endParaRPr>
          </a:p>
          <a:p>
            <a:pPr marL="631825" marR="0" lvl="0" indent="-508000" algn="just" defTabSz="914400" eaLnBrk="1" fontAlgn="auto" latinLnBrk="0" hangingPunct="1">
              <a:lnSpc>
                <a:spcPct val="15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Calibri" panose="020F0502020204030204"/>
              </a:rPr>
              <a:t>     </a:t>
            </a:r>
            <a:r>
              <a:rPr kumimoji="0" lang="en-US" sz="2400" b="1" i="0" u="sng" strike="noStrike" kern="0" cap="none" spc="0" normalizeH="0" baseline="0" noProof="0" dirty="0">
                <a:ln>
                  <a:noFill/>
                </a:ln>
                <a:solidFill>
                  <a:srgbClr val="000000"/>
                </a:solidFill>
                <a:effectLst/>
                <a:uLnTx/>
                <a:uFillTx/>
                <a:latin typeface="Calibri" panose="020F0502020204030204"/>
              </a:rPr>
              <a:t>Criteria: </a:t>
            </a:r>
            <a:endParaRPr kumimoji="0" lang="en-US" sz="2400" b="0" i="0" u="none" strike="noStrike" kern="0" cap="none" spc="0" normalizeH="0" baseline="0" noProof="0" dirty="0">
              <a:ln>
                <a:noFill/>
              </a:ln>
              <a:solidFill>
                <a:srgbClr val="000000"/>
              </a:solidFill>
              <a:effectLst/>
              <a:uLnTx/>
              <a:uFillTx/>
              <a:latin typeface="Calibri" panose="020F0502020204030204"/>
            </a:endParaRPr>
          </a:p>
          <a:p>
            <a:pPr marL="744538" marR="0" lvl="0" indent="-225425"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a:rPr>
              <a:t> Retail lease of 3,500-5,000 usable sf </a:t>
            </a:r>
          </a:p>
          <a:p>
            <a:pPr marL="519113" marR="0" lvl="0" indent="28257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a:rPr>
              <a:t>Located in Hometown, USA </a:t>
            </a:r>
          </a:p>
          <a:p>
            <a:pPr marL="519113" marR="0" lvl="0" indent="28257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a:rPr>
              <a:t>Lease rate of $15-$20, with all expenses included (gross) plus utilities.</a:t>
            </a:r>
          </a:p>
        </p:txBody>
      </p:sp>
    </p:spTree>
    <p:extLst>
      <p:ext uri="{BB962C8B-B14F-4D97-AF65-F5344CB8AC3E}">
        <p14:creationId xmlns:p14="http://schemas.microsoft.com/office/powerpoint/2010/main" val="3349379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9E1EEF3-F8ED-A613-E6F6-DAE50EC80516}"/>
              </a:ext>
            </a:extLst>
          </p:cNvPr>
          <p:cNvPicPr>
            <a:picLocks noChangeAspect="1"/>
          </p:cNvPicPr>
          <p:nvPr/>
        </p:nvPicPr>
        <p:blipFill>
          <a:blip r:embed="rId2"/>
          <a:stretch>
            <a:fillRect/>
          </a:stretch>
        </p:blipFill>
        <p:spPr>
          <a:xfrm>
            <a:off x="4703545" y="539771"/>
            <a:ext cx="5641587" cy="5571067"/>
          </a:xfrm>
          <a:prstGeom prst="rect">
            <a:avLst/>
          </a:prstGeom>
        </p:spPr>
      </p:pic>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4BA1B05-C1F1-493F-BE9C-C397A002CC7E}" type="slidenum">
              <a:rPr lang="en-US" smtClean="0"/>
              <a:pPr>
                <a:spcAft>
                  <a:spcPts val="600"/>
                </a:spcAft>
              </a:pPr>
              <a:t>3</a:t>
            </a:fld>
            <a:endParaRPr lang="en-US"/>
          </a:p>
        </p:txBody>
      </p:sp>
      <p:sp>
        <p:nvSpPr>
          <p:cNvPr id="8" name="TextBox 7">
            <a:extLst>
              <a:ext uri="{FF2B5EF4-FFF2-40B4-BE49-F238E27FC236}">
                <a16:creationId xmlns:a16="http://schemas.microsoft.com/office/drawing/2014/main" id="{8049022B-4460-8E35-3BD7-C44AE7A2CB8C}"/>
              </a:ext>
            </a:extLst>
          </p:cNvPr>
          <p:cNvSpPr txBox="1"/>
          <p:nvPr/>
        </p:nvSpPr>
        <p:spPr>
          <a:xfrm>
            <a:off x="0" y="0"/>
            <a:ext cx="2811292" cy="6894195"/>
          </a:xfrm>
          <a:prstGeom prst="rect">
            <a:avLst/>
          </a:prstGeom>
          <a:solidFill>
            <a:schemeClr val="tx1"/>
          </a:solidFill>
        </p:spPr>
        <p:txBody>
          <a:bodyPr wrap="square" rtlCol="0">
            <a:spAutoFit/>
          </a:bodyPr>
          <a:lstStyle/>
          <a:p>
            <a:endParaRPr lang="en-US" sz="3600" b="1" dirty="0">
              <a:solidFill>
                <a:srgbClr val="CAAE0D"/>
              </a:solidFill>
            </a:endParaRPr>
          </a:p>
          <a:p>
            <a:endParaRPr lang="en-US" sz="3600" b="1" dirty="0">
              <a:solidFill>
                <a:srgbClr val="CAAE0D"/>
              </a:solidFill>
            </a:endParaRPr>
          </a:p>
          <a:p>
            <a:endParaRPr lang="en-US" sz="3600" b="1" dirty="0">
              <a:solidFill>
                <a:srgbClr val="CAAE0D"/>
              </a:solidFill>
            </a:endParaRPr>
          </a:p>
          <a:p>
            <a:endParaRPr lang="en-US" sz="3600" b="1" dirty="0">
              <a:solidFill>
                <a:srgbClr val="CAAE0D"/>
              </a:solidFill>
            </a:endParaRPr>
          </a:p>
          <a:p>
            <a:r>
              <a:rPr lang="en-US" sz="5400" b="1" dirty="0">
                <a:solidFill>
                  <a:srgbClr val="CAAE0D"/>
                </a:solidFill>
              </a:rPr>
              <a:t>My Success Formula</a:t>
            </a:r>
          </a:p>
          <a:p>
            <a:endParaRPr lang="en-US" sz="3600" b="1" dirty="0">
              <a:solidFill>
                <a:srgbClr val="CAAE0D"/>
              </a:solidFill>
            </a:endParaRPr>
          </a:p>
          <a:p>
            <a:endParaRPr lang="en-US" sz="3600" b="1" dirty="0">
              <a:solidFill>
                <a:srgbClr val="CAAE0D"/>
              </a:solidFill>
            </a:endParaRPr>
          </a:p>
          <a:p>
            <a:endParaRPr lang="en-US" sz="3600" b="1" dirty="0">
              <a:solidFill>
                <a:srgbClr val="CAAE0D"/>
              </a:solidFill>
            </a:endParaRPr>
          </a:p>
          <a:p>
            <a:endParaRPr lang="en-US" sz="2800" b="1" dirty="0">
              <a:solidFill>
                <a:srgbClr val="CAAE0D"/>
              </a:solidFill>
            </a:endParaRPr>
          </a:p>
        </p:txBody>
      </p:sp>
    </p:spTree>
    <p:extLst>
      <p:ext uri="{BB962C8B-B14F-4D97-AF65-F5344CB8AC3E}">
        <p14:creationId xmlns:p14="http://schemas.microsoft.com/office/powerpoint/2010/main" val="3942589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4BA1B05-C1F1-493F-BE9C-C397A002CC7E}"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30</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2DBACBA-F523-67FE-56BC-1F4671EA826C}"/>
              </a:ext>
            </a:extLst>
          </p:cNvPr>
          <p:cNvSpPr txBox="1"/>
          <p:nvPr/>
        </p:nvSpPr>
        <p:spPr>
          <a:xfrm>
            <a:off x="762000" y="1800911"/>
            <a:ext cx="9906000" cy="1754326"/>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Fira Sans" panose="020B0503050000020004" pitchFamily="34" charset="0"/>
            </a:endParaRPr>
          </a:p>
          <a:p>
            <a:pPr marL="282575" marR="0" lvl="0" indent="-282575"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rPr>
              <a:t>2. Sign an Exclusive Tenant Representation Agreement. If a commission is not being offered by the leasing agent, or the property is not currently on the market, determine if the tenant is willing to pay your fee if you locate something that fits their needs.</a:t>
            </a:r>
          </a:p>
        </p:txBody>
      </p:sp>
    </p:spTree>
    <p:extLst>
      <p:ext uri="{BB962C8B-B14F-4D97-AF65-F5344CB8AC3E}">
        <p14:creationId xmlns:p14="http://schemas.microsoft.com/office/powerpoint/2010/main" val="206291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4BA1B05-C1F1-493F-BE9C-C397A002CC7E}"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31</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2DBACBA-F523-67FE-56BC-1F4671EA826C}"/>
              </a:ext>
            </a:extLst>
          </p:cNvPr>
          <p:cNvSpPr txBox="1"/>
          <p:nvPr/>
        </p:nvSpPr>
        <p:spPr>
          <a:xfrm>
            <a:off x="762000" y="1800911"/>
            <a:ext cx="9906000" cy="738664"/>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Fira Sans" panose="020B05030500000200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rPr>
              <a:t>3. Search CoStar, LoopNet, CREXI, MLS, etc.</a:t>
            </a:r>
          </a:p>
        </p:txBody>
      </p:sp>
    </p:spTree>
    <p:extLst>
      <p:ext uri="{BB962C8B-B14F-4D97-AF65-F5344CB8AC3E}">
        <p14:creationId xmlns:p14="http://schemas.microsoft.com/office/powerpoint/2010/main" val="1993166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4BA1B05-C1F1-493F-BE9C-C397A002CC7E}"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32</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2DBACBA-F523-67FE-56BC-1F4671EA826C}"/>
              </a:ext>
            </a:extLst>
          </p:cNvPr>
          <p:cNvSpPr txBox="1"/>
          <p:nvPr/>
        </p:nvSpPr>
        <p:spPr>
          <a:xfrm>
            <a:off x="762000" y="1800911"/>
            <a:ext cx="9906000" cy="1107996"/>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Fira Sans" panose="020B0503050000020004" pitchFamily="34" charset="0"/>
            </a:endParaRPr>
          </a:p>
          <a:p>
            <a:pPr marL="282575" marR="0" lvl="0" indent="-282575"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4. Send an email to commercial practitioners expressing your client’s needs to see if they have any properties on or off the market that may fit the criteria.</a:t>
            </a:r>
          </a:p>
        </p:txBody>
      </p:sp>
    </p:spTree>
    <p:extLst>
      <p:ext uri="{BB962C8B-B14F-4D97-AF65-F5344CB8AC3E}">
        <p14:creationId xmlns:p14="http://schemas.microsoft.com/office/powerpoint/2010/main" val="2010533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4BA1B05-C1F1-493F-BE9C-C397A002CC7E}"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33</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2DBACBA-F523-67FE-56BC-1F4671EA826C}"/>
              </a:ext>
            </a:extLst>
          </p:cNvPr>
          <p:cNvSpPr txBox="1"/>
          <p:nvPr/>
        </p:nvSpPr>
        <p:spPr>
          <a:xfrm>
            <a:off x="762000" y="1800911"/>
            <a:ext cx="9906000" cy="1846659"/>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Fira Sans" panose="020B0503050000020004" pitchFamily="34" charset="0"/>
            </a:endParaRPr>
          </a:p>
          <a:p>
            <a:pPr marL="339725" marR="0" lvl="0" indent="-282575" algn="l"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rPr>
              <a:t>5. If there is an area in a given town that is of specific interest to your client, drive the area to look for “For Lease” signs by REALTORS® or by owners to identify properties that may fit the criteria.</a:t>
            </a:r>
          </a:p>
          <a:p>
            <a:pPr marL="282575" marR="0" lvl="0" indent="-282575"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Fira Sans" panose="020B0503050000020004" pitchFamily="34" charset="0"/>
            </a:endParaRPr>
          </a:p>
        </p:txBody>
      </p:sp>
    </p:spTree>
    <p:extLst>
      <p:ext uri="{BB962C8B-B14F-4D97-AF65-F5344CB8AC3E}">
        <p14:creationId xmlns:p14="http://schemas.microsoft.com/office/powerpoint/2010/main" val="605286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4BA1B05-C1F1-493F-BE9C-C397A002CC7E}"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34</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2DBACBA-F523-67FE-56BC-1F4671EA826C}"/>
              </a:ext>
            </a:extLst>
          </p:cNvPr>
          <p:cNvSpPr txBox="1"/>
          <p:nvPr/>
        </p:nvSpPr>
        <p:spPr>
          <a:xfrm>
            <a:off x="762000" y="1800911"/>
            <a:ext cx="9906000" cy="1477328"/>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Fira Sans" panose="020B0503050000020004" pitchFamily="34" charset="0"/>
            </a:endParaRPr>
          </a:p>
          <a:p>
            <a:pPr marL="282575" marR="0" lvl="0" indent="-282575"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rPr>
              <a:t>6. Assemble, review and tour properties to see if they fit the criteria or if there is something else that may be of interest. </a:t>
            </a:r>
          </a:p>
          <a:p>
            <a:pPr marL="282575" marR="0" lvl="0" indent="-282575"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Fira Sans" panose="020B0503050000020004" pitchFamily="34" charset="0"/>
            </a:endParaRPr>
          </a:p>
        </p:txBody>
      </p:sp>
    </p:spTree>
    <p:extLst>
      <p:ext uri="{BB962C8B-B14F-4D97-AF65-F5344CB8AC3E}">
        <p14:creationId xmlns:p14="http://schemas.microsoft.com/office/powerpoint/2010/main" val="515263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4BA1B05-C1F1-493F-BE9C-C397A002CC7E}"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35</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2DBACBA-F523-67FE-56BC-1F4671EA826C}"/>
              </a:ext>
            </a:extLst>
          </p:cNvPr>
          <p:cNvSpPr txBox="1"/>
          <p:nvPr/>
        </p:nvSpPr>
        <p:spPr>
          <a:xfrm>
            <a:off x="762000" y="1800911"/>
            <a:ext cx="9906000" cy="3231654"/>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Fira Sans" panose="020B0503050000020004" pitchFamily="34" charset="0"/>
            </a:endParaRPr>
          </a:p>
          <a:p>
            <a:pPr marL="282575" marR="0" lvl="0" indent="-282575" algn="l"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rPr>
              <a:t>7. If there is a property of interest, request detailed information on it for your client. If it is not offered through the MLS, ask for written confirmation of the commission being offered and when it will be paid (e.g., lease execution, occupancy, etc.). Additionally, confirm if a commission will be paid on renewals or options and when those commissions will be paid.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Fira Sans" panose="020B0503050000020004" pitchFamily="34" charset="0"/>
            </a:endParaRPr>
          </a:p>
          <a:p>
            <a:pPr marL="282575" marR="0" lvl="0" indent="-282575"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rPr>
              <a:t> </a:t>
            </a:r>
          </a:p>
          <a:p>
            <a:pPr marL="282575" marR="0" lvl="0" indent="-282575"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Fira Sans" panose="020B0503050000020004" pitchFamily="34" charset="0"/>
            </a:endParaRPr>
          </a:p>
        </p:txBody>
      </p:sp>
    </p:spTree>
    <p:extLst>
      <p:ext uri="{BB962C8B-B14F-4D97-AF65-F5344CB8AC3E}">
        <p14:creationId xmlns:p14="http://schemas.microsoft.com/office/powerpoint/2010/main" val="34899582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4BA1B05-C1F1-493F-BE9C-C397A002CC7E}"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36</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2DBACBA-F523-67FE-56BC-1F4671EA826C}"/>
              </a:ext>
            </a:extLst>
          </p:cNvPr>
          <p:cNvSpPr txBox="1"/>
          <p:nvPr/>
        </p:nvSpPr>
        <p:spPr>
          <a:xfrm>
            <a:off x="762000" y="1800911"/>
            <a:ext cx="9906000" cy="1846659"/>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Fira Sans" panose="020B05030500000200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rPr>
              <a:t>8. Sign non-disclosure or confidentiality agreements, if required.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ndParaRPr>
          </a:p>
          <a:p>
            <a:pPr marL="282575" marR="0" lvl="0" indent="-282575"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rPr>
              <a:t> </a:t>
            </a:r>
          </a:p>
          <a:p>
            <a:pPr marL="282575" marR="0" lvl="0" indent="-282575"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Fira Sans" panose="020B0503050000020004" pitchFamily="34" charset="0"/>
            </a:endParaRPr>
          </a:p>
        </p:txBody>
      </p:sp>
    </p:spTree>
    <p:extLst>
      <p:ext uri="{BB962C8B-B14F-4D97-AF65-F5344CB8AC3E}">
        <p14:creationId xmlns:p14="http://schemas.microsoft.com/office/powerpoint/2010/main" val="3928685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4BA1B05-C1F1-493F-BE9C-C397A002CC7E}"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37</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2DBACBA-F523-67FE-56BC-1F4671EA826C}"/>
              </a:ext>
            </a:extLst>
          </p:cNvPr>
          <p:cNvSpPr txBox="1"/>
          <p:nvPr/>
        </p:nvSpPr>
        <p:spPr>
          <a:xfrm>
            <a:off x="762000" y="1800911"/>
            <a:ext cx="9906000" cy="2215991"/>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Fira Sans" panose="020B0503050000020004" pitchFamily="34" charset="0"/>
            </a:endParaRPr>
          </a:p>
          <a:p>
            <a:pPr marL="282575" marR="0" lvl="0" indent="-282575"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9. Pull the municipal building field/tax card to see what can be learned about the property.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ndParaRPr>
          </a:p>
          <a:p>
            <a:pPr marL="282575" marR="0" lvl="0" indent="-282575"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rPr>
              <a:t> </a:t>
            </a:r>
          </a:p>
          <a:p>
            <a:pPr marL="282575" marR="0" lvl="0" indent="-282575"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Fira Sans" panose="020B0503050000020004" pitchFamily="34" charset="0"/>
            </a:endParaRPr>
          </a:p>
        </p:txBody>
      </p:sp>
    </p:spTree>
    <p:extLst>
      <p:ext uri="{BB962C8B-B14F-4D97-AF65-F5344CB8AC3E}">
        <p14:creationId xmlns:p14="http://schemas.microsoft.com/office/powerpoint/2010/main" val="565643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4BA1B05-C1F1-493F-BE9C-C397A002CC7E}"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38</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2DBACBA-F523-67FE-56BC-1F4671EA826C}"/>
              </a:ext>
            </a:extLst>
          </p:cNvPr>
          <p:cNvSpPr txBox="1"/>
          <p:nvPr/>
        </p:nvSpPr>
        <p:spPr>
          <a:xfrm>
            <a:off x="762000" y="1800911"/>
            <a:ext cx="9906000" cy="2585323"/>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Fira Sans" panose="020B0503050000020004" pitchFamily="34" charset="0"/>
            </a:endParaRPr>
          </a:p>
          <a:p>
            <a:pPr marL="461963" marR="0" lvl="0" indent="-461963"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rPr>
              <a:t>10. Lease comps can be difficult to access unless you have an active MLS with a detailed commercial section, are a member of CoStar or are friends with some commercial appraisers.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ndParaRPr>
          </a:p>
          <a:p>
            <a:pPr marL="282575" marR="0" lvl="0" indent="-282575"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rPr>
              <a:t> </a:t>
            </a:r>
          </a:p>
          <a:p>
            <a:pPr marL="282575" marR="0" lvl="0" indent="-282575"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Fira Sans" panose="020B0503050000020004" pitchFamily="34" charset="0"/>
            </a:endParaRPr>
          </a:p>
        </p:txBody>
      </p:sp>
    </p:spTree>
    <p:extLst>
      <p:ext uri="{BB962C8B-B14F-4D97-AF65-F5344CB8AC3E}">
        <p14:creationId xmlns:p14="http://schemas.microsoft.com/office/powerpoint/2010/main" val="429530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4BA1B05-C1F1-493F-BE9C-C397A002CC7E}"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39</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2DBACBA-F523-67FE-56BC-1F4671EA826C}"/>
              </a:ext>
            </a:extLst>
          </p:cNvPr>
          <p:cNvSpPr txBox="1"/>
          <p:nvPr/>
        </p:nvSpPr>
        <p:spPr>
          <a:xfrm>
            <a:off x="762000" y="1800911"/>
            <a:ext cx="9906000" cy="2954655"/>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Fira Sans" panose="020B0503050000020004" pitchFamily="34" charset="0"/>
            </a:endParaRPr>
          </a:p>
          <a:p>
            <a:pPr marL="461963" marR="0" lvl="0" indent="-461963" defTabSz="914400" eaLnBrk="1" fontAlgn="auto" latinLnBrk="0" hangingPunct="1">
              <a:lnSpc>
                <a:spcPct val="100000"/>
              </a:lnSpc>
              <a:spcBef>
                <a:spcPts val="0"/>
              </a:spcBef>
              <a:spcAft>
                <a:spcPts val="0"/>
              </a:spcAft>
              <a:buClrTx/>
              <a:buSzTx/>
              <a:buFontTx/>
              <a:buNone/>
              <a:tabLst>
                <a:tab pos="339725" algn="l"/>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11. Prepare a Letter of Intent (LOI) and submit it to the listing broker or owner. Occasionally, you can ask the listing agent to submit a proposal based on the tenant’s requirements. If both parties choose to engage, the terms of the Letter of Intent will be negotiated at this point.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ndParaRPr>
          </a:p>
          <a:p>
            <a:pPr marL="282575" marR="0" lvl="0" indent="-282575"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rPr>
              <a:t> </a:t>
            </a:r>
          </a:p>
          <a:p>
            <a:pPr marL="282575" marR="0" lvl="0" indent="-282575"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Fira Sans" panose="020B0503050000020004" pitchFamily="34" charset="0"/>
            </a:endParaRPr>
          </a:p>
        </p:txBody>
      </p:sp>
    </p:spTree>
    <p:extLst>
      <p:ext uri="{BB962C8B-B14F-4D97-AF65-F5344CB8AC3E}">
        <p14:creationId xmlns:p14="http://schemas.microsoft.com/office/powerpoint/2010/main" val="678583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E6E42F-089F-F703-CF03-42B19292BDC5}"/>
              </a:ext>
            </a:extLst>
          </p:cNvPr>
          <p:cNvSpPr>
            <a:spLocks noGrp="1"/>
          </p:cNvSpPr>
          <p:nvPr>
            <p:ph type="sldNum" sz="quarter" idx="12"/>
          </p:nvPr>
        </p:nvSpPr>
        <p:spPr/>
        <p:txBody>
          <a:bodyPr/>
          <a:lstStyle/>
          <a:p>
            <a:fld id="{B4BA1B05-C1F1-493F-BE9C-C397A002CC7E}" type="slidenum">
              <a:rPr lang="en-US" smtClean="0"/>
              <a:t>4</a:t>
            </a:fld>
            <a:endParaRPr lang="en-US"/>
          </a:p>
        </p:txBody>
      </p:sp>
      <p:sp>
        <p:nvSpPr>
          <p:cNvPr id="3" name="Flowchart: Connector 2">
            <a:extLst>
              <a:ext uri="{FF2B5EF4-FFF2-40B4-BE49-F238E27FC236}">
                <a16:creationId xmlns:a16="http://schemas.microsoft.com/office/drawing/2014/main" id="{4F50E397-58D7-D5E7-B566-C25105246195}"/>
              </a:ext>
            </a:extLst>
          </p:cNvPr>
          <p:cNvSpPr/>
          <p:nvPr/>
        </p:nvSpPr>
        <p:spPr>
          <a:xfrm>
            <a:off x="2337847" y="0"/>
            <a:ext cx="7230359" cy="68580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p>
        </p:txBody>
      </p:sp>
      <p:sp>
        <p:nvSpPr>
          <p:cNvPr id="4" name="TextBox 3">
            <a:extLst>
              <a:ext uri="{FF2B5EF4-FFF2-40B4-BE49-F238E27FC236}">
                <a16:creationId xmlns:a16="http://schemas.microsoft.com/office/drawing/2014/main" id="{DAC69593-2738-D814-03CB-5280383CD18D}"/>
              </a:ext>
            </a:extLst>
          </p:cNvPr>
          <p:cNvSpPr txBox="1"/>
          <p:nvPr/>
        </p:nvSpPr>
        <p:spPr>
          <a:xfrm>
            <a:off x="2337847" y="2808843"/>
            <a:ext cx="7381188" cy="923330"/>
          </a:xfrm>
          <a:prstGeom prst="rect">
            <a:avLst/>
          </a:prstGeom>
          <a:noFill/>
        </p:spPr>
        <p:txBody>
          <a:bodyPr wrap="square" rtlCol="0">
            <a:spAutoFit/>
          </a:bodyPr>
          <a:lstStyle/>
          <a:p>
            <a:r>
              <a:rPr lang="en-US" sz="5400" b="1" dirty="0">
                <a:solidFill>
                  <a:srgbClr val="CAAE0D"/>
                </a:solidFill>
                <a:latin typeface="+mn-lt"/>
                <a:ea typeface="Arial Black" panose="020B0A04020102020204" pitchFamily="34" charset="0"/>
                <a:cs typeface="Arial Black" panose="020B0A04020102020204" pitchFamily="34" charset="0"/>
              </a:rPr>
              <a:t>Terms You Need to Know</a:t>
            </a:r>
            <a:endParaRPr lang="en-US" sz="5400" b="1" dirty="0"/>
          </a:p>
        </p:txBody>
      </p:sp>
    </p:spTree>
    <p:extLst>
      <p:ext uri="{BB962C8B-B14F-4D97-AF65-F5344CB8AC3E}">
        <p14:creationId xmlns:p14="http://schemas.microsoft.com/office/powerpoint/2010/main" val="66810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4BA1B05-C1F1-493F-BE9C-C397A002CC7E}"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40</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2DBACBA-F523-67FE-56BC-1F4671EA826C}"/>
              </a:ext>
            </a:extLst>
          </p:cNvPr>
          <p:cNvSpPr txBox="1"/>
          <p:nvPr/>
        </p:nvSpPr>
        <p:spPr>
          <a:xfrm>
            <a:off x="762000" y="1800911"/>
            <a:ext cx="9906000" cy="2585323"/>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Fira Sans" panose="020B0503050000020004" pitchFamily="34" charset="0"/>
            </a:endParaRPr>
          </a:p>
          <a:p>
            <a:pPr marL="461963" marR="0" lvl="0" indent="-461963"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12. Execute a lease. The execution stage will include additional negotiation. The major difference in this stage of negotiations is that attorneys are usually involved at this point.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ndParaRPr>
          </a:p>
          <a:p>
            <a:pPr marL="282575" marR="0" lvl="0" indent="-282575"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rPr>
              <a:t> </a:t>
            </a:r>
          </a:p>
          <a:p>
            <a:pPr marL="282575" marR="0" lvl="0" indent="-282575"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Fira Sans" panose="020B0503050000020004" pitchFamily="34" charset="0"/>
            </a:endParaRPr>
          </a:p>
        </p:txBody>
      </p:sp>
    </p:spTree>
    <p:extLst>
      <p:ext uri="{BB962C8B-B14F-4D97-AF65-F5344CB8AC3E}">
        <p14:creationId xmlns:p14="http://schemas.microsoft.com/office/powerpoint/2010/main" val="11707345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4BA1B05-C1F1-493F-BE9C-C397A002CC7E}"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41</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2DBACBA-F523-67FE-56BC-1F4671EA826C}"/>
              </a:ext>
            </a:extLst>
          </p:cNvPr>
          <p:cNvSpPr txBox="1"/>
          <p:nvPr/>
        </p:nvSpPr>
        <p:spPr>
          <a:xfrm>
            <a:off x="762000" y="1800911"/>
            <a:ext cx="9906000" cy="1846659"/>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Fira Sans" panose="020B05030500000200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13. Financing process starts, if required.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ndParaRPr>
          </a:p>
          <a:p>
            <a:pPr marL="282575" marR="0" lvl="0" indent="-282575"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rPr>
              <a:t> </a:t>
            </a:r>
          </a:p>
          <a:p>
            <a:pPr marL="282575" marR="0" lvl="0" indent="-282575"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Fira Sans" panose="020B0503050000020004" pitchFamily="34" charset="0"/>
            </a:endParaRPr>
          </a:p>
        </p:txBody>
      </p:sp>
    </p:spTree>
    <p:extLst>
      <p:ext uri="{BB962C8B-B14F-4D97-AF65-F5344CB8AC3E}">
        <p14:creationId xmlns:p14="http://schemas.microsoft.com/office/powerpoint/2010/main" val="37657177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4BA1B05-C1F1-493F-BE9C-C397A002CC7E}"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42</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2DBACBA-F523-67FE-56BC-1F4671EA826C}"/>
              </a:ext>
            </a:extLst>
          </p:cNvPr>
          <p:cNvSpPr txBox="1"/>
          <p:nvPr/>
        </p:nvSpPr>
        <p:spPr>
          <a:xfrm>
            <a:off x="762000" y="1800911"/>
            <a:ext cx="9906000" cy="1846659"/>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Fira Sans" panose="020B05030500000200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14. Fit out begins, if required.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ndParaRPr>
          </a:p>
          <a:p>
            <a:pPr marL="282575" marR="0" lvl="0" indent="-282575"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rPr>
              <a:t> </a:t>
            </a:r>
          </a:p>
          <a:p>
            <a:pPr marL="282575" marR="0" lvl="0" indent="-282575"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Fira Sans" panose="020B0503050000020004" pitchFamily="34" charset="0"/>
            </a:endParaRPr>
          </a:p>
        </p:txBody>
      </p:sp>
    </p:spTree>
    <p:extLst>
      <p:ext uri="{BB962C8B-B14F-4D97-AF65-F5344CB8AC3E}">
        <p14:creationId xmlns:p14="http://schemas.microsoft.com/office/powerpoint/2010/main" val="10997460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4BA1B05-C1F1-493F-BE9C-C397A002CC7E}"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43</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2DBACBA-F523-67FE-56BC-1F4671EA826C}"/>
              </a:ext>
            </a:extLst>
          </p:cNvPr>
          <p:cNvSpPr txBox="1"/>
          <p:nvPr/>
        </p:nvSpPr>
        <p:spPr>
          <a:xfrm>
            <a:off x="762000" y="1800911"/>
            <a:ext cx="9906000" cy="1846659"/>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Fira Sans" panose="020B05030500000200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15. CO issued, if required.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ndParaRPr>
          </a:p>
          <a:p>
            <a:pPr marL="282575" marR="0" lvl="0" indent="-282575"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rPr>
              <a:t> </a:t>
            </a:r>
          </a:p>
          <a:p>
            <a:pPr marL="282575" marR="0" lvl="0" indent="-282575"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Fira Sans" panose="020B0503050000020004" pitchFamily="34" charset="0"/>
            </a:endParaRPr>
          </a:p>
        </p:txBody>
      </p:sp>
    </p:spTree>
    <p:extLst>
      <p:ext uri="{BB962C8B-B14F-4D97-AF65-F5344CB8AC3E}">
        <p14:creationId xmlns:p14="http://schemas.microsoft.com/office/powerpoint/2010/main" val="37096562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4BA1B05-C1F1-493F-BE9C-C397A002CC7E}"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44</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2DBACBA-F523-67FE-56BC-1F4671EA826C}"/>
              </a:ext>
            </a:extLst>
          </p:cNvPr>
          <p:cNvSpPr txBox="1"/>
          <p:nvPr/>
        </p:nvSpPr>
        <p:spPr>
          <a:xfrm>
            <a:off x="762000" y="1800911"/>
            <a:ext cx="9906000" cy="1846659"/>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Fira Sans" panose="020B05030500000200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16. You get paid.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ndParaRPr>
          </a:p>
          <a:p>
            <a:pPr marL="282575" marR="0" lvl="0" indent="-282575"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rPr>
              <a:t> </a:t>
            </a:r>
          </a:p>
          <a:p>
            <a:pPr marL="282575" marR="0" lvl="0" indent="-282575"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Fira Sans" panose="020B0503050000020004" pitchFamily="34" charset="0"/>
            </a:endParaRPr>
          </a:p>
        </p:txBody>
      </p:sp>
    </p:spTree>
    <p:extLst>
      <p:ext uri="{BB962C8B-B14F-4D97-AF65-F5344CB8AC3E}">
        <p14:creationId xmlns:p14="http://schemas.microsoft.com/office/powerpoint/2010/main" val="12050011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9204959" y="5558028"/>
            <a:ext cx="2596896" cy="54254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10025253" y="5934862"/>
            <a:ext cx="1647825" cy="3003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20" normalizeH="0" baseline="0" noProof="0" dirty="0">
                <a:ln>
                  <a:noFill/>
                </a:ln>
                <a:solidFill>
                  <a:prstClr val="black"/>
                </a:solidFill>
                <a:effectLst/>
                <a:uLnTx/>
                <a:uFillTx/>
                <a:latin typeface="Calibri"/>
                <a:ea typeface="+mn-ea"/>
                <a:cs typeface="Calibri"/>
              </a:rPr>
              <a:t>Peak.Sander.com</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5" name="Slide Number Placeholder 4">
            <a:extLst>
              <a:ext uri="{FF2B5EF4-FFF2-40B4-BE49-F238E27FC236}">
                <a16:creationId xmlns:a16="http://schemas.microsoft.com/office/drawing/2014/main" id="{7848DEB1-009D-D277-7A95-1223126A0EDA}"/>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Title 1">
            <a:extLst>
              <a:ext uri="{FF2B5EF4-FFF2-40B4-BE49-F238E27FC236}">
                <a16:creationId xmlns:a16="http://schemas.microsoft.com/office/drawing/2014/main" id="{E4B9BBF4-9764-AC99-414B-09F0E236D4D7}"/>
              </a:ext>
            </a:extLst>
          </p:cNvPr>
          <p:cNvSpPr>
            <a:spLocks noGrp="1"/>
          </p:cNvSpPr>
          <p:nvPr>
            <p:ph type="body" idx="1"/>
          </p:nvPr>
        </p:nvSpPr>
        <p:spPr>
          <a:xfrm>
            <a:off x="1741487" y="2716240"/>
            <a:ext cx="8709025" cy="2036763"/>
          </a:xfrm>
        </p:spPr>
        <p:txBody>
          <a:bodyPr>
            <a:normAutofit fontScale="45000" lnSpcReduction="20000"/>
          </a:bodyPr>
          <a:lstStyle/>
          <a:p>
            <a:pPr marL="0" marR="0" indent="0" algn="ctr">
              <a:lnSpc>
                <a:spcPct val="107000"/>
              </a:lnSpc>
              <a:spcBef>
                <a:spcPts val="0"/>
              </a:spcBef>
              <a:spcAft>
                <a:spcPts val="800"/>
              </a:spcAft>
              <a:buNone/>
            </a:pPr>
            <a:endParaRPr lang="en-US" sz="7300" b="1" dirty="0">
              <a:solidFill>
                <a:srgbClr val="CAAE0D"/>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16000" b="1" dirty="0">
                <a:solidFill>
                  <a:srgbClr val="CAAE0D"/>
                </a:solidFill>
                <a:effectLst/>
                <a:latin typeface="Arial" panose="020B0604020202020204" pitchFamily="34" charset="0"/>
                <a:ea typeface="Calibri" panose="020F0502020204030204" pitchFamily="34" charset="0"/>
                <a:cs typeface="Times New Roman" panose="02020603050405020304" pitchFamily="18" charset="0"/>
              </a:rPr>
              <a:t>Greatness is Within</a:t>
            </a:r>
            <a:br>
              <a:rPr lang="en-US" sz="60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6" name="TextBox 5">
            <a:extLst>
              <a:ext uri="{FF2B5EF4-FFF2-40B4-BE49-F238E27FC236}">
                <a16:creationId xmlns:a16="http://schemas.microsoft.com/office/drawing/2014/main" id="{1886D47D-0415-2E53-EF4D-9D12349C4859}"/>
              </a:ext>
            </a:extLst>
          </p:cNvPr>
          <p:cNvSpPr txBox="1"/>
          <p:nvPr/>
        </p:nvSpPr>
        <p:spPr>
          <a:xfrm>
            <a:off x="1295399" y="304800"/>
            <a:ext cx="10506455" cy="16312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ysClr val="windowText" lastClr="000000"/>
                </a:solidFill>
                <a:effectLst/>
                <a:uLnTx/>
                <a:uFillTx/>
              </a:rPr>
              <a:t>Next Session:</a:t>
            </a:r>
            <a:r>
              <a:rPr lang="en-US" kern="0" dirty="0">
                <a:solidFill>
                  <a:sysClr val="windowText" lastClr="000000"/>
                </a:solidFill>
              </a:rPr>
              <a:t>     </a:t>
            </a:r>
            <a:r>
              <a:rPr kumimoji="0" lang="en-US" sz="2400" b="0" i="0" u="none" strike="noStrike" kern="0" cap="none" spc="0" normalizeH="0" baseline="0" noProof="0" dirty="0">
                <a:ln>
                  <a:noFill/>
                </a:ln>
                <a:solidFill>
                  <a:sysClr val="windowText" lastClr="000000"/>
                </a:solidFill>
                <a:effectLst/>
                <a:uLnTx/>
                <a:uFillTx/>
              </a:rPr>
              <a:t>July 19</a:t>
            </a:r>
            <a:r>
              <a:rPr kumimoji="0" lang="en-US" sz="2400" b="0" i="0" u="none" strike="noStrike" kern="0" cap="none" spc="0" normalizeH="0" baseline="30000" noProof="0" dirty="0">
                <a:ln>
                  <a:noFill/>
                </a:ln>
                <a:solidFill>
                  <a:sysClr val="windowText" lastClr="000000"/>
                </a:solidFill>
                <a:effectLst/>
                <a:uLnTx/>
                <a:uFillTx/>
              </a:rPr>
              <a:t>th</a:t>
            </a:r>
            <a:endParaRPr kumimoji="0" lang="en-US"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		      12:00-12:15pm – CJW: Commercial Transactional Questions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		      12:15-1:00pm – Ed Schultek - Mindset Training:                                   				         Being a Trusted Advisor (Part1)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3DE20-4D0B-A0D0-5DAB-B69723A4D913}"/>
              </a:ext>
            </a:extLst>
          </p:cNvPr>
          <p:cNvSpPr>
            <a:spLocks noGrp="1"/>
          </p:cNvSpPr>
          <p:nvPr>
            <p:ph type="title"/>
          </p:nvPr>
        </p:nvSpPr>
        <p:spPr>
          <a:solidFill>
            <a:schemeClr val="tx1"/>
          </a:solidFill>
        </p:spPr>
        <p:txBody>
          <a:bodyPr/>
          <a:lstStyle/>
          <a:p>
            <a:r>
              <a:rPr lang="en-US" b="1" dirty="0">
                <a:solidFill>
                  <a:srgbClr val="CAAE0D"/>
                </a:solidFill>
                <a:latin typeface="+mn-lt"/>
              </a:rPr>
              <a:t>Core Area</a:t>
            </a:r>
          </a:p>
        </p:txBody>
      </p:sp>
      <p:sp>
        <p:nvSpPr>
          <p:cNvPr id="3" name="Content Placeholder 2">
            <a:extLst>
              <a:ext uri="{FF2B5EF4-FFF2-40B4-BE49-F238E27FC236}">
                <a16:creationId xmlns:a16="http://schemas.microsoft.com/office/drawing/2014/main" id="{798E039D-575A-8D49-72EB-1C7297294B44}"/>
              </a:ext>
            </a:extLst>
          </p:cNvPr>
          <p:cNvSpPr>
            <a:spLocks noGrp="1"/>
          </p:cNvSpPr>
          <p:nvPr>
            <p:ph idx="1"/>
          </p:nvPr>
        </p:nvSpPr>
        <p:spPr>
          <a:xfrm>
            <a:off x="838200" y="1825625"/>
            <a:ext cx="5411771" cy="4351338"/>
          </a:xfrm>
        </p:spPr>
        <p:txBody>
          <a:bodyPr>
            <a:normAutofit fontScale="92500" lnSpcReduction="10000"/>
          </a:bodyPr>
          <a:lstStyle/>
          <a:p>
            <a:pPr marL="0" indent="0">
              <a:buNone/>
            </a:pPr>
            <a:r>
              <a:rPr lang="en-US" dirty="0"/>
              <a:t>The areas that service the building and are not exclusively rented by any individual tenant (common areas) plus vertical penetrations in an office building (e.g., stairways, equipment runs, elevator shafts, etc.). The core area is measured in square feet and is typically expressed as a percentage of net rentable area. The range is 5-20% for typical office buildings and can be computed for an entire building or a single floor.</a:t>
            </a:r>
          </a:p>
        </p:txBody>
      </p:sp>
      <p:sp>
        <p:nvSpPr>
          <p:cNvPr id="4" name="Slide Number Placeholder 3">
            <a:extLst>
              <a:ext uri="{FF2B5EF4-FFF2-40B4-BE49-F238E27FC236}">
                <a16:creationId xmlns:a16="http://schemas.microsoft.com/office/drawing/2014/main" id="{3E5A439D-C7EE-275F-F28C-C010B502FA37}"/>
              </a:ext>
            </a:extLst>
          </p:cNvPr>
          <p:cNvSpPr>
            <a:spLocks noGrp="1"/>
          </p:cNvSpPr>
          <p:nvPr>
            <p:ph type="sldNum" sz="quarter" idx="12"/>
          </p:nvPr>
        </p:nvSpPr>
        <p:spPr/>
        <p:txBody>
          <a:bodyPr/>
          <a:lstStyle/>
          <a:p>
            <a:fld id="{B4BA1B05-C1F1-493F-BE9C-C397A002CC7E}" type="slidenum">
              <a:rPr lang="en-US" smtClean="0"/>
              <a:t>5</a:t>
            </a:fld>
            <a:endParaRPr lang="en-US"/>
          </a:p>
        </p:txBody>
      </p:sp>
      <p:pic>
        <p:nvPicPr>
          <p:cNvPr id="7" name="Picture 6">
            <a:extLst>
              <a:ext uri="{FF2B5EF4-FFF2-40B4-BE49-F238E27FC236}">
                <a16:creationId xmlns:a16="http://schemas.microsoft.com/office/drawing/2014/main" id="{06E17982-F8FF-A8B7-58C4-38856E2E8F0C}"/>
              </a:ext>
            </a:extLst>
          </p:cNvPr>
          <p:cNvPicPr>
            <a:picLocks noChangeAspect="1"/>
          </p:cNvPicPr>
          <p:nvPr/>
        </p:nvPicPr>
        <p:blipFill>
          <a:blip r:embed="rId3"/>
          <a:stretch>
            <a:fillRect/>
          </a:stretch>
        </p:blipFill>
        <p:spPr>
          <a:xfrm>
            <a:off x="6790688" y="1690688"/>
            <a:ext cx="4563112" cy="4665662"/>
          </a:xfrm>
          <a:prstGeom prst="rect">
            <a:avLst/>
          </a:prstGeom>
        </p:spPr>
      </p:pic>
    </p:spTree>
    <p:extLst>
      <p:ext uri="{BB962C8B-B14F-4D97-AF65-F5344CB8AC3E}">
        <p14:creationId xmlns:p14="http://schemas.microsoft.com/office/powerpoint/2010/main" val="2445726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3DE20-4D0B-A0D0-5DAB-B69723A4D913}"/>
              </a:ext>
            </a:extLst>
          </p:cNvPr>
          <p:cNvSpPr>
            <a:spLocks noGrp="1"/>
          </p:cNvSpPr>
          <p:nvPr>
            <p:ph type="title"/>
          </p:nvPr>
        </p:nvSpPr>
        <p:spPr>
          <a:solidFill>
            <a:schemeClr val="tx1"/>
          </a:solidFill>
        </p:spPr>
        <p:txBody>
          <a:bodyPr/>
          <a:lstStyle/>
          <a:p>
            <a:r>
              <a:rPr lang="en-US" b="1" dirty="0">
                <a:solidFill>
                  <a:srgbClr val="CAAE0D"/>
                </a:solidFill>
                <a:latin typeface="+mn-lt"/>
              </a:rPr>
              <a:t>Load Factor</a:t>
            </a:r>
          </a:p>
        </p:txBody>
      </p:sp>
      <p:sp>
        <p:nvSpPr>
          <p:cNvPr id="6" name="Slide Number Placeholder 5">
            <a:extLst>
              <a:ext uri="{FF2B5EF4-FFF2-40B4-BE49-F238E27FC236}">
                <a16:creationId xmlns:a16="http://schemas.microsoft.com/office/drawing/2014/main" id="{6DCFC0A4-2461-1E7D-043E-8B569BCFC0B1}"/>
              </a:ext>
            </a:extLst>
          </p:cNvPr>
          <p:cNvSpPr>
            <a:spLocks noGrp="1"/>
          </p:cNvSpPr>
          <p:nvPr>
            <p:ph type="sldNum" sz="quarter" idx="12"/>
          </p:nvPr>
        </p:nvSpPr>
        <p:spPr/>
        <p:txBody>
          <a:bodyPr/>
          <a:lstStyle/>
          <a:p>
            <a:fld id="{B4BA1B05-C1F1-493F-BE9C-C397A002CC7E}" type="slidenum">
              <a:rPr lang="en-US" smtClean="0"/>
              <a:t>6</a:t>
            </a:fld>
            <a:endParaRPr lang="en-US"/>
          </a:p>
        </p:txBody>
      </p:sp>
      <p:pic>
        <p:nvPicPr>
          <p:cNvPr id="7" name="Picture 6">
            <a:extLst>
              <a:ext uri="{FF2B5EF4-FFF2-40B4-BE49-F238E27FC236}">
                <a16:creationId xmlns:a16="http://schemas.microsoft.com/office/drawing/2014/main" id="{6B8DE7BF-2A19-0024-328A-5D92F9346B44}"/>
              </a:ext>
            </a:extLst>
          </p:cNvPr>
          <p:cNvPicPr>
            <a:picLocks noChangeAspect="1"/>
          </p:cNvPicPr>
          <p:nvPr/>
        </p:nvPicPr>
        <p:blipFill>
          <a:blip r:embed="rId3"/>
          <a:stretch>
            <a:fillRect/>
          </a:stretch>
        </p:blipFill>
        <p:spPr>
          <a:xfrm>
            <a:off x="1092462" y="3391678"/>
            <a:ext cx="10007075" cy="1243688"/>
          </a:xfrm>
          <a:prstGeom prst="rect">
            <a:avLst/>
          </a:prstGeom>
        </p:spPr>
      </p:pic>
    </p:spTree>
    <p:extLst>
      <p:ext uri="{BB962C8B-B14F-4D97-AF65-F5344CB8AC3E}">
        <p14:creationId xmlns:p14="http://schemas.microsoft.com/office/powerpoint/2010/main" val="4122876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3DE20-4D0B-A0D0-5DAB-B69723A4D913}"/>
              </a:ext>
            </a:extLst>
          </p:cNvPr>
          <p:cNvSpPr>
            <a:spLocks noGrp="1"/>
          </p:cNvSpPr>
          <p:nvPr>
            <p:ph type="title"/>
          </p:nvPr>
        </p:nvSpPr>
        <p:spPr>
          <a:solidFill>
            <a:schemeClr val="tx1"/>
          </a:solidFill>
        </p:spPr>
        <p:txBody>
          <a:bodyPr/>
          <a:lstStyle/>
          <a:p>
            <a:r>
              <a:rPr lang="en-US" b="1" dirty="0">
                <a:solidFill>
                  <a:srgbClr val="CAAE0D"/>
                </a:solidFill>
                <a:latin typeface="+mn-lt"/>
              </a:rPr>
              <a:t>Load Factor </a:t>
            </a:r>
            <a:r>
              <a:rPr lang="en-US" sz="2800" b="1" dirty="0">
                <a:solidFill>
                  <a:srgbClr val="CAAE0D"/>
                </a:solidFill>
                <a:latin typeface="+mn-lt"/>
              </a:rPr>
              <a:t>(Cont.)</a:t>
            </a:r>
            <a:endParaRPr lang="en-US" b="1" dirty="0">
              <a:solidFill>
                <a:srgbClr val="CAAE0D"/>
              </a:solidFill>
              <a:latin typeface="+mn-lt"/>
            </a:endParaRPr>
          </a:p>
        </p:txBody>
      </p:sp>
      <p:sp>
        <p:nvSpPr>
          <p:cNvPr id="3" name="Content Placeholder 2">
            <a:extLst>
              <a:ext uri="{FF2B5EF4-FFF2-40B4-BE49-F238E27FC236}">
                <a16:creationId xmlns:a16="http://schemas.microsoft.com/office/drawing/2014/main" id="{798E039D-575A-8D49-72EB-1C7297294B44}"/>
              </a:ext>
            </a:extLst>
          </p:cNvPr>
          <p:cNvSpPr>
            <a:spLocks noGrp="1"/>
          </p:cNvSpPr>
          <p:nvPr>
            <p:ph idx="1"/>
          </p:nvPr>
        </p:nvSpPr>
        <p:spPr>
          <a:xfrm>
            <a:off x="838200" y="1798992"/>
            <a:ext cx="10515600" cy="4351338"/>
          </a:xfrm>
        </p:spPr>
        <p:txBody>
          <a:bodyPr/>
          <a:lstStyle/>
          <a:p>
            <a:pPr marL="0" indent="0">
              <a:buNone/>
            </a:pPr>
            <a:r>
              <a:rPr lang="en-US" dirty="0">
                <a:effectLst/>
                <a:ea typeface="Arial" panose="020B0604020202020204" pitchFamily="34" charset="0"/>
              </a:rPr>
              <a:t>Example:	</a:t>
            </a:r>
            <a:endParaRPr lang="en-US" dirty="0">
              <a:solidFill>
                <a:srgbClr val="FF0000"/>
              </a:solidFill>
              <a:effectLst/>
              <a:ea typeface="Arial" panose="020B0604020202020204" pitchFamily="34" charset="0"/>
            </a:endParaRPr>
          </a:p>
          <a:p>
            <a:pPr marL="0" indent="0">
              <a:buNone/>
            </a:pPr>
            <a:r>
              <a:rPr lang="en-US" dirty="0">
                <a:effectLst/>
                <a:ea typeface="Arial" panose="020B0604020202020204" pitchFamily="34" charset="0"/>
              </a:rPr>
              <a:t>If the rentable building area is 2,300 SF and the tenant’s usable area is 2,000 SF, then what is the load factor that a landlord can allocate to the tenant space?</a:t>
            </a:r>
            <a:endParaRPr lang="en-US" dirty="0">
              <a:ea typeface="Arial" panose="020B0604020202020204" pitchFamily="34" charset="0"/>
            </a:endParaRPr>
          </a:p>
          <a:p>
            <a:pPr marL="0" indent="0">
              <a:buNone/>
            </a:pPr>
            <a:endParaRPr lang="en-US" sz="2400" dirty="0">
              <a:effectLst/>
              <a:ea typeface="Arial" panose="020B0604020202020204" pitchFamily="34" charset="0"/>
            </a:endParaRPr>
          </a:p>
        </p:txBody>
      </p:sp>
      <p:pic>
        <p:nvPicPr>
          <p:cNvPr id="11" name="Picture 10">
            <a:extLst>
              <a:ext uri="{FF2B5EF4-FFF2-40B4-BE49-F238E27FC236}">
                <a16:creationId xmlns:a16="http://schemas.microsoft.com/office/drawing/2014/main" id="{9EF36EF1-D5A6-1193-1247-4FC3FD0E410F}"/>
              </a:ext>
            </a:extLst>
          </p:cNvPr>
          <p:cNvPicPr>
            <a:picLocks noChangeAspect="1"/>
          </p:cNvPicPr>
          <p:nvPr/>
        </p:nvPicPr>
        <p:blipFill>
          <a:blip r:embed="rId3"/>
          <a:stretch>
            <a:fillRect/>
          </a:stretch>
        </p:blipFill>
        <p:spPr>
          <a:xfrm>
            <a:off x="5171945" y="3372915"/>
            <a:ext cx="1848108" cy="838317"/>
          </a:xfrm>
          <a:prstGeom prst="rect">
            <a:avLst/>
          </a:prstGeom>
        </p:spPr>
      </p:pic>
      <p:sp>
        <p:nvSpPr>
          <p:cNvPr id="12" name="Rectangle 4">
            <a:extLst>
              <a:ext uri="{FF2B5EF4-FFF2-40B4-BE49-F238E27FC236}">
                <a16:creationId xmlns:a16="http://schemas.microsoft.com/office/drawing/2014/main" id="{FAD52AEE-5156-2AF9-E928-A48642495E01}"/>
              </a:ext>
            </a:extLst>
          </p:cNvPr>
          <p:cNvSpPr>
            <a:spLocks noChangeArrowheads="1"/>
          </p:cNvSpPr>
          <p:nvPr/>
        </p:nvSpPr>
        <p:spPr bwMode="auto">
          <a:xfrm flipV="1">
            <a:off x="838200" y="4490770"/>
            <a:ext cx="105156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13" name="docshapegroup1381">
            <a:extLst>
              <a:ext uri="{FF2B5EF4-FFF2-40B4-BE49-F238E27FC236}">
                <a16:creationId xmlns:a16="http://schemas.microsoft.com/office/drawing/2014/main" id="{04E56B7A-A1D4-F15C-0F5A-49579DD88BA5}"/>
              </a:ext>
            </a:extLst>
          </p:cNvPr>
          <p:cNvGrpSpPr>
            <a:grpSpLocks/>
          </p:cNvGrpSpPr>
          <p:nvPr/>
        </p:nvGrpSpPr>
        <p:grpSpPr bwMode="auto">
          <a:xfrm>
            <a:off x="838199" y="4428185"/>
            <a:ext cx="10515600" cy="108304"/>
            <a:chOff x="0" y="0"/>
            <a:chExt cx="9360" cy="10"/>
          </a:xfrm>
        </p:grpSpPr>
        <p:sp>
          <p:nvSpPr>
            <p:cNvPr id="14" name="Line 3">
              <a:extLst>
                <a:ext uri="{FF2B5EF4-FFF2-40B4-BE49-F238E27FC236}">
                  <a16:creationId xmlns:a16="http://schemas.microsoft.com/office/drawing/2014/main" id="{E0A7927C-7786-675B-569C-997C03799676}"/>
                </a:ext>
              </a:extLst>
            </p:cNvPr>
            <p:cNvSpPr>
              <a:spLocks noChangeShapeType="1"/>
            </p:cNvSpPr>
            <p:nvPr/>
          </p:nvSpPr>
          <p:spPr bwMode="auto">
            <a:xfrm>
              <a:off x="0" y="5"/>
              <a:ext cx="171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2">
              <a:extLst>
                <a:ext uri="{FF2B5EF4-FFF2-40B4-BE49-F238E27FC236}">
                  <a16:creationId xmlns:a16="http://schemas.microsoft.com/office/drawing/2014/main" id="{660599B1-6FA0-BAE9-E459-8E5912192D17}"/>
                </a:ext>
              </a:extLst>
            </p:cNvPr>
            <p:cNvSpPr>
              <a:spLocks noChangeShapeType="1"/>
            </p:cNvSpPr>
            <p:nvPr/>
          </p:nvSpPr>
          <p:spPr bwMode="auto">
            <a:xfrm>
              <a:off x="1715" y="5"/>
              <a:ext cx="764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7" name="TextBox 16">
            <a:extLst>
              <a:ext uri="{FF2B5EF4-FFF2-40B4-BE49-F238E27FC236}">
                <a16:creationId xmlns:a16="http://schemas.microsoft.com/office/drawing/2014/main" id="{C3369ABF-FC7C-6748-15C5-0F6287014759}"/>
              </a:ext>
            </a:extLst>
          </p:cNvPr>
          <p:cNvSpPr txBox="1"/>
          <p:nvPr/>
        </p:nvSpPr>
        <p:spPr>
          <a:xfrm>
            <a:off x="838199" y="4724291"/>
            <a:ext cx="10515600" cy="1384995"/>
          </a:xfrm>
          <a:prstGeom prst="rect">
            <a:avLst/>
          </a:prstGeom>
          <a:noFill/>
        </p:spPr>
        <p:txBody>
          <a:bodyPr wrap="square">
            <a:spAutoFit/>
          </a:bodyPr>
          <a:lstStyle/>
          <a:p>
            <a:pPr marR="913765">
              <a:spcBef>
                <a:spcPts val="630"/>
              </a:spcBef>
              <a:spcAft>
                <a:spcPts val="0"/>
              </a:spcAft>
            </a:pPr>
            <a:r>
              <a:rPr lang="en-US" sz="2800" dirty="0">
                <a:effectLst/>
                <a:ea typeface="Arial" panose="020B0604020202020204" pitchFamily="34" charset="0"/>
              </a:rPr>
              <a:t>The higher this number is, the more rentable space is lost to common and unusable areas. Tenant benefits from leasing space in a building with a lower Load Factor.</a:t>
            </a:r>
          </a:p>
        </p:txBody>
      </p:sp>
      <p:sp>
        <p:nvSpPr>
          <p:cNvPr id="18" name="Slide Number Placeholder 17">
            <a:extLst>
              <a:ext uri="{FF2B5EF4-FFF2-40B4-BE49-F238E27FC236}">
                <a16:creationId xmlns:a16="http://schemas.microsoft.com/office/drawing/2014/main" id="{DB2059F3-4C4E-1C5F-0481-00B3B8BF7D4B}"/>
              </a:ext>
            </a:extLst>
          </p:cNvPr>
          <p:cNvSpPr>
            <a:spLocks noGrp="1"/>
          </p:cNvSpPr>
          <p:nvPr>
            <p:ph type="sldNum" sz="quarter" idx="12"/>
          </p:nvPr>
        </p:nvSpPr>
        <p:spPr/>
        <p:txBody>
          <a:bodyPr/>
          <a:lstStyle/>
          <a:p>
            <a:fld id="{B4BA1B05-C1F1-493F-BE9C-C397A002CC7E}" type="slidenum">
              <a:rPr lang="en-US" smtClean="0"/>
              <a:t>7</a:t>
            </a:fld>
            <a:endParaRPr lang="en-US"/>
          </a:p>
        </p:txBody>
      </p:sp>
    </p:spTree>
    <p:extLst>
      <p:ext uri="{BB962C8B-B14F-4D97-AF65-F5344CB8AC3E}">
        <p14:creationId xmlns:p14="http://schemas.microsoft.com/office/powerpoint/2010/main" val="361455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3DE20-4D0B-A0D0-5DAB-B69723A4D913}"/>
              </a:ext>
            </a:extLst>
          </p:cNvPr>
          <p:cNvSpPr>
            <a:spLocks noGrp="1"/>
          </p:cNvSpPr>
          <p:nvPr>
            <p:ph type="title"/>
          </p:nvPr>
        </p:nvSpPr>
        <p:spPr>
          <a:solidFill>
            <a:schemeClr val="tx1"/>
          </a:solidFill>
        </p:spPr>
        <p:txBody>
          <a:bodyPr/>
          <a:lstStyle/>
          <a:p>
            <a:r>
              <a:rPr lang="en-US" b="1">
                <a:solidFill>
                  <a:srgbClr val="CAAE0D"/>
                </a:solidFill>
                <a:latin typeface="+mn-lt"/>
              </a:rPr>
              <a:t>Usable Square Feet</a:t>
            </a:r>
            <a:endParaRPr lang="en-US" b="1" dirty="0">
              <a:solidFill>
                <a:srgbClr val="CAAE0D"/>
              </a:solidFill>
              <a:latin typeface="+mn-lt"/>
            </a:endParaRPr>
          </a:p>
        </p:txBody>
      </p:sp>
      <p:sp>
        <p:nvSpPr>
          <p:cNvPr id="3" name="Content Placeholder 2">
            <a:extLst>
              <a:ext uri="{FF2B5EF4-FFF2-40B4-BE49-F238E27FC236}">
                <a16:creationId xmlns:a16="http://schemas.microsoft.com/office/drawing/2014/main" id="{798E039D-575A-8D49-72EB-1C7297294B44}"/>
              </a:ext>
            </a:extLst>
          </p:cNvPr>
          <p:cNvSpPr>
            <a:spLocks noGrp="1"/>
          </p:cNvSpPr>
          <p:nvPr>
            <p:ph idx="1"/>
          </p:nvPr>
        </p:nvSpPr>
        <p:spPr/>
        <p:txBody>
          <a:bodyPr>
            <a:normAutofit/>
          </a:bodyPr>
          <a:lstStyle/>
          <a:p>
            <a:pPr marL="0" indent="0">
              <a:buNone/>
            </a:pPr>
            <a:r>
              <a:rPr lang="en-US">
                <a:effectLst/>
                <a:ea typeface="Arial" panose="020B0604020202020204" pitchFamily="34" charset="0"/>
              </a:rPr>
              <a:t>The space that is exclusive to a specific tenant. </a:t>
            </a:r>
          </a:p>
          <a:p>
            <a:pPr marL="0" indent="0">
              <a:buNone/>
            </a:pPr>
            <a:endParaRPr lang="en-US">
              <a:ea typeface="Arial" panose="020B0604020202020204" pitchFamily="34" charset="0"/>
            </a:endParaRPr>
          </a:p>
          <a:p>
            <a:pPr marL="0" indent="0">
              <a:buNone/>
            </a:pPr>
            <a:endParaRPr lang="en-US">
              <a:effectLst/>
              <a:ea typeface="Arial" panose="020B0604020202020204" pitchFamily="34" charset="0"/>
            </a:endParaRPr>
          </a:p>
          <a:p>
            <a:pPr marL="0" indent="0">
              <a:buNone/>
            </a:pPr>
            <a:endParaRPr lang="en-US">
              <a:ea typeface="Arial" panose="020B0604020202020204" pitchFamily="34" charset="0"/>
            </a:endParaRPr>
          </a:p>
          <a:p>
            <a:pPr marL="0" indent="0">
              <a:buNone/>
            </a:pPr>
            <a:endParaRPr lang="en-US">
              <a:effectLst/>
              <a:ea typeface="Arial" panose="020B0604020202020204" pitchFamily="34" charset="0"/>
            </a:endParaRPr>
          </a:p>
          <a:p>
            <a:pPr marL="0" indent="0">
              <a:buNone/>
            </a:pPr>
            <a:endParaRPr lang="en-US" sz="3200" dirty="0"/>
          </a:p>
        </p:txBody>
      </p:sp>
      <p:sp>
        <p:nvSpPr>
          <p:cNvPr id="4" name="Slide Number Placeholder 3">
            <a:extLst>
              <a:ext uri="{FF2B5EF4-FFF2-40B4-BE49-F238E27FC236}">
                <a16:creationId xmlns:a16="http://schemas.microsoft.com/office/drawing/2014/main" id="{8F360F0C-699C-C032-AF54-79842E65F74B}"/>
              </a:ext>
            </a:extLst>
          </p:cNvPr>
          <p:cNvSpPr>
            <a:spLocks noGrp="1"/>
          </p:cNvSpPr>
          <p:nvPr>
            <p:ph type="sldNum" sz="quarter" idx="12"/>
          </p:nvPr>
        </p:nvSpPr>
        <p:spPr/>
        <p:txBody>
          <a:bodyPr/>
          <a:lstStyle/>
          <a:p>
            <a:fld id="{B4BA1B05-C1F1-493F-BE9C-C397A002CC7E}" type="slidenum">
              <a:rPr lang="en-US" smtClean="0"/>
              <a:t>8</a:t>
            </a:fld>
            <a:endParaRPr lang="en-US"/>
          </a:p>
        </p:txBody>
      </p:sp>
      <p:pic>
        <p:nvPicPr>
          <p:cNvPr id="6" name="Picture 5">
            <a:extLst>
              <a:ext uri="{FF2B5EF4-FFF2-40B4-BE49-F238E27FC236}">
                <a16:creationId xmlns:a16="http://schemas.microsoft.com/office/drawing/2014/main" id="{93A6BEFE-52F3-7DA4-51EE-4F9D81AF6480}"/>
              </a:ext>
            </a:extLst>
          </p:cNvPr>
          <p:cNvPicPr>
            <a:picLocks noChangeAspect="1"/>
          </p:cNvPicPr>
          <p:nvPr/>
        </p:nvPicPr>
        <p:blipFill>
          <a:blip r:embed="rId3"/>
          <a:stretch>
            <a:fillRect/>
          </a:stretch>
        </p:blipFill>
        <p:spPr>
          <a:xfrm>
            <a:off x="2811705" y="2414305"/>
            <a:ext cx="6568590" cy="4124607"/>
          </a:xfrm>
          <a:prstGeom prst="rect">
            <a:avLst/>
          </a:prstGeom>
        </p:spPr>
      </p:pic>
    </p:spTree>
    <p:extLst>
      <p:ext uri="{BB962C8B-B14F-4D97-AF65-F5344CB8AC3E}">
        <p14:creationId xmlns:p14="http://schemas.microsoft.com/office/powerpoint/2010/main" val="3306145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3DE20-4D0B-A0D0-5DAB-B69723A4D913}"/>
              </a:ext>
            </a:extLst>
          </p:cNvPr>
          <p:cNvSpPr>
            <a:spLocks noGrp="1"/>
          </p:cNvSpPr>
          <p:nvPr>
            <p:ph type="title"/>
          </p:nvPr>
        </p:nvSpPr>
        <p:spPr>
          <a:solidFill>
            <a:schemeClr val="tx1"/>
          </a:solidFill>
        </p:spPr>
        <p:txBody>
          <a:bodyPr/>
          <a:lstStyle/>
          <a:p>
            <a:r>
              <a:rPr lang="en-US" b="1" dirty="0">
                <a:solidFill>
                  <a:srgbClr val="CAAE0D"/>
                </a:solidFill>
                <a:latin typeface="+mn-lt"/>
              </a:rPr>
              <a:t>Rentable Square Feet</a:t>
            </a:r>
          </a:p>
        </p:txBody>
      </p:sp>
      <p:sp>
        <p:nvSpPr>
          <p:cNvPr id="3" name="Content Placeholder 2">
            <a:extLst>
              <a:ext uri="{FF2B5EF4-FFF2-40B4-BE49-F238E27FC236}">
                <a16:creationId xmlns:a16="http://schemas.microsoft.com/office/drawing/2014/main" id="{798E039D-575A-8D49-72EB-1C7297294B44}"/>
              </a:ext>
            </a:extLst>
          </p:cNvPr>
          <p:cNvSpPr>
            <a:spLocks noGrp="1"/>
          </p:cNvSpPr>
          <p:nvPr>
            <p:ph idx="1"/>
          </p:nvPr>
        </p:nvSpPr>
        <p:spPr/>
        <p:txBody>
          <a:bodyPr/>
          <a:lstStyle/>
          <a:p>
            <a:pPr marL="0" indent="0">
              <a:buNone/>
            </a:pPr>
            <a:r>
              <a:rPr lang="en-US" dirty="0"/>
              <a:t>The amount of square footage on which the tenant pays rent. </a:t>
            </a:r>
          </a:p>
          <a:p>
            <a:pPr marL="0" indent="0">
              <a:buNone/>
            </a:pPr>
            <a:endParaRPr lang="en-US" dirty="0"/>
          </a:p>
          <a:p>
            <a:pPr marL="0" indent="0">
              <a:buNone/>
            </a:pPr>
            <a:endParaRPr lang="en-US" dirty="0"/>
          </a:p>
          <a:p>
            <a:pPr marL="0" indent="0">
              <a:buNone/>
            </a:pPr>
            <a:endParaRPr lang="en-US" dirty="0"/>
          </a:p>
        </p:txBody>
      </p:sp>
      <p:sp>
        <p:nvSpPr>
          <p:cNvPr id="6" name="Slide Number Placeholder 5">
            <a:extLst>
              <a:ext uri="{FF2B5EF4-FFF2-40B4-BE49-F238E27FC236}">
                <a16:creationId xmlns:a16="http://schemas.microsoft.com/office/drawing/2014/main" id="{87DE24DE-F96A-6867-C517-207E3B58F5C0}"/>
              </a:ext>
            </a:extLst>
          </p:cNvPr>
          <p:cNvSpPr>
            <a:spLocks noGrp="1"/>
          </p:cNvSpPr>
          <p:nvPr>
            <p:ph type="sldNum" sz="quarter" idx="12"/>
          </p:nvPr>
        </p:nvSpPr>
        <p:spPr/>
        <p:txBody>
          <a:bodyPr/>
          <a:lstStyle/>
          <a:p>
            <a:fld id="{B4BA1B05-C1F1-493F-BE9C-C397A002CC7E}" type="slidenum">
              <a:rPr lang="en-US" smtClean="0"/>
              <a:t>9</a:t>
            </a:fld>
            <a:endParaRPr lang="en-US"/>
          </a:p>
        </p:txBody>
      </p:sp>
      <p:pic>
        <p:nvPicPr>
          <p:cNvPr id="7" name="Picture 6">
            <a:extLst>
              <a:ext uri="{FF2B5EF4-FFF2-40B4-BE49-F238E27FC236}">
                <a16:creationId xmlns:a16="http://schemas.microsoft.com/office/drawing/2014/main" id="{F14CD118-659A-98CE-3568-1F6DEF1E23F4}"/>
              </a:ext>
            </a:extLst>
          </p:cNvPr>
          <p:cNvPicPr>
            <a:picLocks noChangeAspect="1"/>
          </p:cNvPicPr>
          <p:nvPr/>
        </p:nvPicPr>
        <p:blipFill>
          <a:blip r:embed="rId2"/>
          <a:stretch>
            <a:fillRect/>
          </a:stretch>
        </p:blipFill>
        <p:spPr>
          <a:xfrm>
            <a:off x="2187417" y="3631607"/>
            <a:ext cx="7817166" cy="1152762"/>
          </a:xfrm>
          <a:prstGeom prst="rect">
            <a:avLst/>
          </a:prstGeom>
        </p:spPr>
      </p:pic>
    </p:spTree>
    <p:extLst>
      <p:ext uri="{BB962C8B-B14F-4D97-AF65-F5344CB8AC3E}">
        <p14:creationId xmlns:p14="http://schemas.microsoft.com/office/powerpoint/2010/main" val="803255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1436</TotalTime>
  <Words>1811</Words>
  <Application>Microsoft Office PowerPoint</Application>
  <PresentationFormat>Widescreen</PresentationFormat>
  <Paragraphs>249</Paragraphs>
  <Slides>45</Slides>
  <Notes>31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45</vt:i4>
      </vt:variant>
    </vt:vector>
  </HeadingPairs>
  <TitlesOfParts>
    <vt:vector size="54" baseType="lpstr">
      <vt:lpstr>Arial</vt:lpstr>
      <vt:lpstr>Arial Black</vt:lpstr>
      <vt:lpstr>Calibri</vt:lpstr>
      <vt:lpstr>Calibri Light</vt:lpstr>
      <vt:lpstr>Fira Sans</vt:lpstr>
      <vt:lpstr>Inter</vt:lpstr>
      <vt:lpstr>Wingdings</vt:lpstr>
      <vt:lpstr>Office Theme</vt:lpstr>
      <vt:lpstr>2_Office Theme</vt:lpstr>
      <vt:lpstr>PowerPoint Presentation</vt:lpstr>
      <vt:lpstr>Greatness is Within  </vt:lpstr>
      <vt:lpstr>PowerPoint Presentation</vt:lpstr>
      <vt:lpstr>PowerPoint Presentation</vt:lpstr>
      <vt:lpstr>Core Area</vt:lpstr>
      <vt:lpstr>Load Factor</vt:lpstr>
      <vt:lpstr>Load Factor (Cont.)</vt:lpstr>
      <vt:lpstr>Usable Square Feet</vt:lpstr>
      <vt:lpstr>Rentable Square Feet</vt:lpstr>
      <vt:lpstr>Operating Expenses</vt:lpstr>
      <vt:lpstr>Common Charges</vt:lpstr>
      <vt:lpstr>Pro-Rata Share</vt:lpstr>
      <vt:lpstr>Base Rent</vt:lpstr>
      <vt:lpstr>Net Lease</vt:lpstr>
      <vt:lpstr>Double Net (NN) Lease</vt:lpstr>
      <vt:lpstr>Triple Net (NNN) Lease</vt:lpstr>
      <vt:lpstr>Gross Lease</vt:lpstr>
      <vt:lpstr>Shell Space</vt:lpstr>
      <vt:lpstr>Tenant Improvement (TI) Allowance/Tenant Improvement (TI) Credit</vt:lpstr>
      <vt:lpstr>Work Letter</vt:lpstr>
      <vt:lpstr>Total Rent</vt:lpstr>
      <vt:lpstr>Lease Terms</vt:lpstr>
      <vt:lpstr>Lease Rate per Square Foot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Marilyn Nuzie</dc:creator>
  <cp:lastModifiedBy>Jeff Wright</cp:lastModifiedBy>
  <cp:revision>42</cp:revision>
  <cp:lastPrinted>2023-07-05T14:18:19Z</cp:lastPrinted>
  <dcterms:created xsi:type="dcterms:W3CDTF">2023-03-06T17:41:33Z</dcterms:created>
  <dcterms:modified xsi:type="dcterms:W3CDTF">2023-07-05T15:19:20Z</dcterms:modified>
</cp:coreProperties>
</file>