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6.xml" ContentType="application/vnd.openxmlformats-officedocument.theme+xml"/>
  <Override PartName="/ppt/slideLayouts/slideLayout5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72" r:id="rId4"/>
    <p:sldMasterId id="2147483678" r:id="rId5"/>
    <p:sldMasterId id="2147483680" r:id="rId6"/>
    <p:sldMasterId id="2147483686" r:id="rId7"/>
    <p:sldMasterId id="2147483692" r:id="rId8"/>
    <p:sldMasterId id="2147483694" r:id="rId9"/>
    <p:sldMasterId id="2147483700" r:id="rId10"/>
    <p:sldMasterId id="2147483706" r:id="rId11"/>
    <p:sldMasterId id="2147483708" r:id="rId12"/>
    <p:sldMasterId id="2147483714" r:id="rId13"/>
    <p:sldMasterId id="2147483720" r:id="rId14"/>
    <p:sldMasterId id="2147483722" r:id="rId15"/>
    <p:sldMasterId id="2147483728" r:id="rId16"/>
    <p:sldMasterId id="2147483734" r:id="rId17"/>
  </p:sldMasterIdLst>
  <p:sldIdLst>
    <p:sldId id="317" r:id="rId18"/>
    <p:sldId id="318" r:id="rId19"/>
    <p:sldId id="319" r:id="rId20"/>
    <p:sldId id="320" r:id="rId21"/>
    <p:sldId id="321" r:id="rId22"/>
    <p:sldId id="362" r:id="rId23"/>
    <p:sldId id="323" r:id="rId24"/>
    <p:sldId id="366" r:id="rId25"/>
    <p:sldId id="322" r:id="rId26"/>
    <p:sldId id="367" r:id="rId27"/>
    <p:sldId id="363" r:id="rId28"/>
    <p:sldId id="364" r:id="rId29"/>
    <p:sldId id="370" r:id="rId30"/>
    <p:sldId id="324" r:id="rId31"/>
    <p:sldId id="325" r:id="rId32"/>
    <p:sldId id="368" r:id="rId33"/>
    <p:sldId id="369"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6" r:id="rId59"/>
    <p:sldId id="395" r:id="rId60"/>
    <p:sldId id="397" r:id="rId61"/>
    <p:sldId id="398" r:id="rId62"/>
    <p:sldId id="39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AA6EFA-EBDB-C84A-BB79-6742445FF06D}"/>
              </a:ext>
            </a:extLst>
          </p:cNvPr>
          <p:cNvSpPr>
            <a:spLocks noGrp="1"/>
          </p:cNvSpPr>
          <p:nvPr>
            <p:ph type="pic" sz="quarter" idx="10"/>
          </p:nvPr>
        </p:nvSpPr>
        <p:spPr>
          <a:xfrm>
            <a:off x="1231900" y="1384300"/>
            <a:ext cx="2578100" cy="3721100"/>
          </a:xfrm>
          <a:prstGeom prst="rect">
            <a:avLst/>
          </a:prstGeom>
        </p:spPr>
        <p:txBody>
          <a:bodyPr/>
          <a:lstStyle>
            <a:lvl1pPr>
              <a:defRPr baseline="0">
                <a:solidFill>
                  <a:schemeClr val="bg1"/>
                </a:solidFill>
                <a:latin typeface="Montserrat Light" pitchFamily="2" charset="77"/>
              </a:defRPr>
            </a:lvl1pPr>
          </a:lstStyle>
          <a:p>
            <a:endParaRPr lang="en-US" dirty="0"/>
          </a:p>
        </p:txBody>
      </p:sp>
      <p:sp>
        <p:nvSpPr>
          <p:cNvPr id="7" name="Text Placeholder 6">
            <a:extLst>
              <a:ext uri="{FF2B5EF4-FFF2-40B4-BE49-F238E27FC236}">
                <a16:creationId xmlns:a16="http://schemas.microsoft.com/office/drawing/2014/main" id="{590F94AE-0F66-5E4B-8266-39EC02CC1C6B}"/>
              </a:ext>
            </a:extLst>
          </p:cNvPr>
          <p:cNvSpPr>
            <a:spLocks noGrp="1"/>
          </p:cNvSpPr>
          <p:nvPr>
            <p:ph type="body" sz="quarter" idx="11" hasCustomPrompt="1"/>
          </p:nvPr>
        </p:nvSpPr>
        <p:spPr>
          <a:xfrm>
            <a:off x="3987800" y="2667000"/>
            <a:ext cx="6692900" cy="457200"/>
          </a:xfrm>
          <a:prstGeom prst="rect">
            <a:avLst/>
          </a:prstGeom>
        </p:spPr>
        <p:txBody>
          <a:bodyPr/>
          <a:lstStyle>
            <a:lvl1pPr marL="0" indent="0">
              <a:buNone/>
              <a:defRPr sz="2400" baseline="0">
                <a:solidFill>
                  <a:schemeClr val="bg1"/>
                </a:solidFill>
                <a:latin typeface="Montserrat Light" pitchFamily="2" charset="77"/>
              </a:defRPr>
            </a:lvl1pPr>
            <a:lvl2pPr>
              <a:defRPr baseline="0">
                <a:solidFill>
                  <a:schemeClr val="bg1"/>
                </a:solidFill>
                <a:latin typeface="Montserrat Light" pitchFamily="2" charset="77"/>
              </a:defRPr>
            </a:lvl2pPr>
            <a:lvl3pPr>
              <a:defRPr baseline="0">
                <a:solidFill>
                  <a:schemeClr val="bg1"/>
                </a:solidFill>
                <a:latin typeface="Montserrat Light" pitchFamily="2" charset="77"/>
              </a:defRPr>
            </a:lvl3pPr>
            <a:lvl4pPr>
              <a:defRPr baseline="0">
                <a:solidFill>
                  <a:schemeClr val="bg1"/>
                </a:solidFill>
                <a:latin typeface="Montserrat Light" pitchFamily="2" charset="77"/>
              </a:defRPr>
            </a:lvl4pPr>
            <a:lvl5pPr>
              <a:defRPr baseline="0">
                <a:solidFill>
                  <a:schemeClr val="bg1"/>
                </a:solidFill>
                <a:latin typeface="Montserrat Light" pitchFamily="2" charset="77"/>
              </a:defRPr>
            </a:lvl5pPr>
          </a:lstStyle>
          <a:p>
            <a:pPr lvl="0"/>
            <a:r>
              <a:rPr lang="en-US" dirty="0"/>
              <a:t>Speaker Name</a:t>
            </a:r>
          </a:p>
        </p:txBody>
      </p:sp>
      <p:sp>
        <p:nvSpPr>
          <p:cNvPr id="8" name="Text Placeholder 6">
            <a:extLst>
              <a:ext uri="{FF2B5EF4-FFF2-40B4-BE49-F238E27FC236}">
                <a16:creationId xmlns:a16="http://schemas.microsoft.com/office/drawing/2014/main" id="{BA7B2E77-559B-204B-8FB6-629EED66C6FC}"/>
              </a:ext>
            </a:extLst>
          </p:cNvPr>
          <p:cNvSpPr>
            <a:spLocks noGrp="1"/>
          </p:cNvSpPr>
          <p:nvPr>
            <p:ph type="body" sz="quarter" idx="12" hasCustomPrompt="1"/>
          </p:nvPr>
        </p:nvSpPr>
        <p:spPr>
          <a:xfrm>
            <a:off x="3987800" y="3149600"/>
            <a:ext cx="6692900" cy="609600"/>
          </a:xfrm>
          <a:prstGeom prst="rect">
            <a:avLst/>
          </a:prstGeom>
        </p:spPr>
        <p:txBody>
          <a:bodyPr/>
          <a:lstStyle>
            <a:lvl1pPr marL="0" indent="0">
              <a:buNone/>
              <a:defRPr sz="1600" baseline="0">
                <a:solidFill>
                  <a:schemeClr val="bg1"/>
                </a:solidFill>
                <a:latin typeface="Montserrat Light" pitchFamily="2" charset="77"/>
              </a:defRPr>
            </a:lvl1pPr>
            <a:lvl2pPr>
              <a:defRPr baseline="0">
                <a:solidFill>
                  <a:schemeClr val="bg1"/>
                </a:solidFill>
                <a:latin typeface="Montserrat Light" pitchFamily="2" charset="77"/>
              </a:defRPr>
            </a:lvl2pPr>
            <a:lvl3pPr>
              <a:defRPr baseline="0">
                <a:solidFill>
                  <a:schemeClr val="bg1"/>
                </a:solidFill>
                <a:latin typeface="Montserrat Light" pitchFamily="2" charset="77"/>
              </a:defRPr>
            </a:lvl3pPr>
            <a:lvl4pPr>
              <a:defRPr baseline="0">
                <a:solidFill>
                  <a:schemeClr val="bg1"/>
                </a:solidFill>
                <a:latin typeface="Montserrat Light" pitchFamily="2" charset="77"/>
              </a:defRPr>
            </a:lvl4pPr>
            <a:lvl5pPr>
              <a:defRPr baseline="0">
                <a:solidFill>
                  <a:schemeClr val="bg1"/>
                </a:solidFill>
                <a:latin typeface="Montserrat Light" pitchFamily="2" charset="77"/>
              </a:defRPr>
            </a:lvl5pPr>
          </a:lstStyle>
          <a:p>
            <a:pPr lvl="0"/>
            <a:r>
              <a:rPr lang="en-US" dirty="0"/>
              <a:t>Title</a:t>
            </a:r>
          </a:p>
        </p:txBody>
      </p:sp>
    </p:spTree>
    <p:extLst>
      <p:ext uri="{BB962C8B-B14F-4D97-AF65-F5344CB8AC3E}">
        <p14:creationId xmlns:p14="http://schemas.microsoft.com/office/powerpoint/2010/main" val="39682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386108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6659745"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370380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8" y="1424941"/>
            <a:ext cx="6667429"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94959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A170AD-8A56-F047-8FDC-5B3B0391877C}"/>
              </a:ext>
            </a:extLst>
          </p:cNvPr>
          <p:cNvSpPr>
            <a:spLocks noGrp="1"/>
          </p:cNvSpPr>
          <p:nvPr>
            <p:ph type="title" hasCustomPrompt="1"/>
          </p:nvPr>
        </p:nvSpPr>
        <p:spPr>
          <a:xfrm>
            <a:off x="838200" y="2855118"/>
            <a:ext cx="8385313" cy="1325563"/>
          </a:xfrm>
          <a:prstGeom prst="rect">
            <a:avLst/>
          </a:prstGeom>
        </p:spPr>
        <p:txBody>
          <a:bodyPr anchor="ctr"/>
          <a:lstStyle>
            <a:lvl1pPr>
              <a:defRPr sz="4000" baseline="0">
                <a:solidFill>
                  <a:srgbClr val="0C2749"/>
                </a:solidFill>
                <a:latin typeface="Montserrat Light" pitchFamily="2" charset="77"/>
              </a:defRPr>
            </a:lvl1pPr>
          </a:lstStyle>
          <a:p>
            <a:r>
              <a:rPr lang="en-US" dirty="0"/>
              <a:t>Section Divider </a:t>
            </a:r>
            <a:br>
              <a:rPr lang="en-US" dirty="0"/>
            </a:br>
            <a:r>
              <a:rPr lang="en-US" dirty="0"/>
              <a:t>Headline</a:t>
            </a:r>
          </a:p>
        </p:txBody>
      </p:sp>
      <p:pic>
        <p:nvPicPr>
          <p:cNvPr id="7" name="Picture 6">
            <a:extLst>
              <a:ext uri="{FF2B5EF4-FFF2-40B4-BE49-F238E27FC236}">
                <a16:creationId xmlns:a16="http://schemas.microsoft.com/office/drawing/2014/main" id="{9A87D002-FEEA-6749-A1D1-25B809988704}"/>
              </a:ext>
            </a:extLst>
          </p:cNvPr>
          <p:cNvPicPr>
            <a:picLocks noChangeAspect="1"/>
          </p:cNvPicPr>
          <p:nvPr userDrawn="1"/>
        </p:nvPicPr>
        <p:blipFill>
          <a:blip r:embed="rId2"/>
          <a:stretch>
            <a:fillRect/>
          </a:stretch>
        </p:blipFill>
        <p:spPr>
          <a:xfrm>
            <a:off x="552232" y="1351755"/>
            <a:ext cx="1215184" cy="1325563"/>
          </a:xfrm>
          <a:prstGeom prst="rect">
            <a:avLst/>
          </a:prstGeom>
        </p:spPr>
      </p:pic>
    </p:spTree>
    <p:extLst>
      <p:ext uri="{BB962C8B-B14F-4D97-AF65-F5344CB8AC3E}">
        <p14:creationId xmlns:p14="http://schemas.microsoft.com/office/powerpoint/2010/main" val="3144492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048700" cy="4351338"/>
          </a:xfrm>
          <a:prstGeom prst="rect">
            <a:avLst/>
          </a:prstGeom>
        </p:spPr>
        <p:txBody>
          <a:bodyPr/>
          <a:lstStyle>
            <a:lvl1pPr>
              <a:defRPr sz="1800" baseline="0">
                <a:solidFill>
                  <a:srgbClr val="0C2749"/>
                </a:solidFill>
                <a:latin typeface="Montserrat Light" pitchFamily="2" charset="77"/>
              </a:defRPr>
            </a:lvl1pPr>
            <a:lvl2pPr>
              <a:defRPr sz="1800" baseline="0">
                <a:solidFill>
                  <a:srgbClr val="0C2749"/>
                </a:solidFill>
                <a:latin typeface="Montserrat Light" pitchFamily="2" charset="77"/>
              </a:defRPr>
            </a:lvl2pPr>
            <a:lvl3pPr>
              <a:defRPr sz="1800" baseline="0">
                <a:solidFill>
                  <a:srgbClr val="0C2749"/>
                </a:solidFill>
                <a:latin typeface="Montserrat Light" pitchFamily="2" charset="77"/>
              </a:defRPr>
            </a:lvl3pPr>
            <a:lvl4pPr>
              <a:defRPr sz="1800" baseline="0">
                <a:solidFill>
                  <a:srgbClr val="0C2749"/>
                </a:solidFill>
                <a:latin typeface="Montserrat Light" pitchFamily="2" charset="77"/>
              </a:defRPr>
            </a:lvl4pPr>
            <a:lvl5pPr>
              <a:defRPr sz="1800" baseline="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9DA6E75B-21FF-4A4C-BC3A-04F7C013720B}"/>
              </a:ext>
            </a:extLst>
          </p:cNvPr>
          <p:cNvSpPr>
            <a:spLocks noGrp="1"/>
          </p:cNvSpPr>
          <p:nvPr>
            <p:ph type="title"/>
          </p:nvPr>
        </p:nvSpPr>
        <p:spPr>
          <a:xfrm>
            <a:off x="838199" y="365125"/>
            <a:ext cx="10048701"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407423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2B625-6308-5743-B1BD-F75E59854CF4}"/>
              </a:ext>
            </a:extLst>
          </p:cNvPr>
          <p:cNvSpPr>
            <a:spLocks noGrp="1"/>
          </p:cNvSpPr>
          <p:nvPr>
            <p:ph sz="half" idx="1"/>
          </p:nvPr>
        </p:nvSpPr>
        <p:spPr>
          <a:xfrm>
            <a:off x="838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0E55854-3C75-2E43-9D70-C86CEF16B251}"/>
              </a:ext>
            </a:extLst>
          </p:cNvPr>
          <p:cNvSpPr>
            <a:spLocks noGrp="1"/>
          </p:cNvSpPr>
          <p:nvPr>
            <p:ph sz="half" idx="2"/>
          </p:nvPr>
        </p:nvSpPr>
        <p:spPr>
          <a:xfrm>
            <a:off x="6172200" y="1825625"/>
            <a:ext cx="4714701"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EF63B2C-94DE-7D46-9708-68227FD6206F}"/>
              </a:ext>
            </a:extLst>
          </p:cNvPr>
          <p:cNvSpPr>
            <a:spLocks noGrp="1"/>
          </p:cNvSpPr>
          <p:nvPr>
            <p:ph type="title"/>
          </p:nvPr>
        </p:nvSpPr>
        <p:spPr>
          <a:xfrm>
            <a:off x="838199" y="365125"/>
            <a:ext cx="10048701"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417448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3410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51527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496157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127166"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rgbClr val="0C2749"/>
                </a:solidFill>
                <a:latin typeface="Montserrat Light" pitchFamily="2" charset="77"/>
              </a:defRPr>
            </a:lvl1pPr>
            <a:lvl2pPr>
              <a:defRPr sz="1800" baseline="0">
                <a:solidFill>
                  <a:srgbClr val="0C2749"/>
                </a:solidFill>
                <a:latin typeface="Montserrat Light" pitchFamily="2" charset="77"/>
              </a:defRPr>
            </a:lvl2pPr>
            <a:lvl3pPr>
              <a:defRPr sz="1800" baseline="0">
                <a:solidFill>
                  <a:srgbClr val="0C2749"/>
                </a:solidFill>
                <a:latin typeface="Montserrat Light" pitchFamily="2" charset="77"/>
              </a:defRPr>
            </a:lvl3pPr>
            <a:lvl4pPr>
              <a:defRPr sz="1800" baseline="0">
                <a:solidFill>
                  <a:srgbClr val="0C2749"/>
                </a:solidFill>
                <a:latin typeface="Montserrat Light" pitchFamily="2" charset="77"/>
              </a:defRPr>
            </a:lvl4pPr>
            <a:lvl5pPr>
              <a:defRPr sz="1800" baseline="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73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D094-A034-2D4D-8F01-368EF95E02AC}"/>
              </a:ext>
            </a:extLst>
          </p:cNvPr>
          <p:cNvSpPr>
            <a:spLocks noGrp="1"/>
          </p:cNvSpPr>
          <p:nvPr>
            <p:ph type="title" hasCustomPrompt="1"/>
          </p:nvPr>
        </p:nvSpPr>
        <p:spPr>
          <a:xfrm>
            <a:off x="838200" y="2855118"/>
            <a:ext cx="9011478" cy="1325563"/>
          </a:xfrm>
          <a:prstGeom prst="rect">
            <a:avLst/>
          </a:prstGeom>
        </p:spPr>
        <p:txBody>
          <a:bodyPr anchor="ctr"/>
          <a:lstStyle>
            <a:lvl1pPr>
              <a:defRPr sz="4000" baseline="0">
                <a:solidFill>
                  <a:schemeClr val="bg1"/>
                </a:solidFill>
                <a:latin typeface="Montserrat Light" pitchFamily="2" charset="77"/>
              </a:defRPr>
            </a:lvl1pPr>
          </a:lstStyle>
          <a:p>
            <a:r>
              <a:rPr lang="en-US" dirty="0"/>
              <a:t>Section Divider </a:t>
            </a:r>
            <a:br>
              <a:rPr lang="en-US" dirty="0"/>
            </a:br>
            <a:r>
              <a:rPr lang="en-US" dirty="0"/>
              <a:t>Headline</a:t>
            </a:r>
          </a:p>
        </p:txBody>
      </p:sp>
      <p:pic>
        <p:nvPicPr>
          <p:cNvPr id="4" name="Picture 3">
            <a:extLst>
              <a:ext uri="{FF2B5EF4-FFF2-40B4-BE49-F238E27FC236}">
                <a16:creationId xmlns:a16="http://schemas.microsoft.com/office/drawing/2014/main" id="{E1F3C239-C298-5A46-8421-E2E45F12752F}"/>
              </a:ext>
            </a:extLst>
          </p:cNvPr>
          <p:cNvPicPr>
            <a:picLocks noChangeAspect="1"/>
          </p:cNvPicPr>
          <p:nvPr userDrawn="1"/>
        </p:nvPicPr>
        <p:blipFill>
          <a:blip r:embed="rId2"/>
          <a:stretch>
            <a:fillRect/>
          </a:stretch>
        </p:blipFill>
        <p:spPr>
          <a:xfrm>
            <a:off x="552232" y="1351755"/>
            <a:ext cx="1215184" cy="1325563"/>
          </a:xfrm>
          <a:prstGeom prst="rect">
            <a:avLst/>
          </a:prstGeom>
        </p:spPr>
      </p:pic>
    </p:spTree>
    <p:extLst>
      <p:ext uri="{BB962C8B-B14F-4D97-AF65-F5344CB8AC3E}">
        <p14:creationId xmlns:p14="http://schemas.microsoft.com/office/powerpoint/2010/main" val="94647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4F855-5724-F543-8CA5-62D70E5878DD}"/>
              </a:ext>
            </a:extLst>
          </p:cNvPr>
          <p:cNvSpPr>
            <a:spLocks noGrp="1"/>
          </p:cNvSpPr>
          <p:nvPr>
            <p:ph sz="half" idx="1"/>
          </p:nvPr>
        </p:nvSpPr>
        <p:spPr>
          <a:xfrm>
            <a:off x="838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E1E257-823D-1D46-B828-85F1B1376B2A}"/>
              </a:ext>
            </a:extLst>
          </p:cNvPr>
          <p:cNvSpPr>
            <a:spLocks noGrp="1"/>
          </p:cNvSpPr>
          <p:nvPr>
            <p:ph sz="half" idx="2"/>
          </p:nvPr>
        </p:nvSpPr>
        <p:spPr>
          <a:xfrm>
            <a:off x="6172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13D06BF2-E9BC-764F-91DF-20E94707BBE1}"/>
              </a:ext>
            </a:extLst>
          </p:cNvPr>
          <p:cNvSpPr>
            <a:spLocks noGrp="1"/>
          </p:cNvSpPr>
          <p:nvPr>
            <p:ph type="title"/>
          </p:nvPr>
        </p:nvSpPr>
        <p:spPr>
          <a:xfrm>
            <a:off x="838200" y="365125"/>
            <a:ext cx="10127166"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13868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385410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3837065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1418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24943B-181D-E349-AE61-8948FB441391}"/>
              </a:ext>
            </a:extLst>
          </p:cNvPr>
          <p:cNvSpPr>
            <a:spLocks noGrp="1"/>
          </p:cNvSpPr>
          <p:nvPr>
            <p:ph type="title" hasCustomPrompt="1"/>
          </p:nvPr>
        </p:nvSpPr>
        <p:spPr>
          <a:xfrm>
            <a:off x="838200" y="2855118"/>
            <a:ext cx="8499088" cy="1325563"/>
          </a:xfrm>
          <a:prstGeom prst="rect">
            <a:avLst/>
          </a:prstGeom>
        </p:spPr>
        <p:txBody>
          <a:bodyPr anchor="ctr"/>
          <a:lstStyle>
            <a:lvl1pPr>
              <a:defRPr sz="4000" baseline="0">
                <a:solidFill>
                  <a:srgbClr val="0C2749"/>
                </a:solidFill>
                <a:latin typeface="Montserrat Light" pitchFamily="2" charset="77"/>
              </a:defRPr>
            </a:lvl1pPr>
          </a:lstStyle>
          <a:p>
            <a:r>
              <a:rPr lang="en-US" dirty="0"/>
              <a:t>Section Divider </a:t>
            </a:r>
            <a:br>
              <a:rPr lang="en-US" dirty="0"/>
            </a:br>
            <a:r>
              <a:rPr lang="en-US" dirty="0"/>
              <a:t>Headline</a:t>
            </a:r>
          </a:p>
        </p:txBody>
      </p:sp>
      <p:pic>
        <p:nvPicPr>
          <p:cNvPr id="7" name="Picture 6">
            <a:extLst>
              <a:ext uri="{FF2B5EF4-FFF2-40B4-BE49-F238E27FC236}">
                <a16:creationId xmlns:a16="http://schemas.microsoft.com/office/drawing/2014/main" id="{EB838D64-D5AA-E34F-ABE5-BC93A7EF2DB9}"/>
              </a:ext>
            </a:extLst>
          </p:cNvPr>
          <p:cNvPicPr>
            <a:picLocks noChangeAspect="1"/>
          </p:cNvPicPr>
          <p:nvPr userDrawn="1"/>
        </p:nvPicPr>
        <p:blipFill>
          <a:blip r:embed="rId2"/>
          <a:stretch>
            <a:fillRect/>
          </a:stretch>
        </p:blipFill>
        <p:spPr>
          <a:xfrm>
            <a:off x="552232" y="1351755"/>
            <a:ext cx="1215184" cy="1325563"/>
          </a:xfrm>
          <a:prstGeom prst="rect">
            <a:avLst/>
          </a:prstGeom>
        </p:spPr>
      </p:pic>
    </p:spTree>
    <p:extLst>
      <p:ext uri="{BB962C8B-B14F-4D97-AF65-F5344CB8AC3E}">
        <p14:creationId xmlns:p14="http://schemas.microsoft.com/office/powerpoint/2010/main" val="530917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008220"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chemeClr val="bg1"/>
                </a:solidFill>
                <a:latin typeface="Montserrat Light" pitchFamily="2" charset="77"/>
              </a:defRPr>
            </a:lvl1pPr>
            <a:lvl2pPr>
              <a:defRPr sz="1800" baseline="0">
                <a:solidFill>
                  <a:schemeClr val="bg1"/>
                </a:solidFill>
                <a:latin typeface="Montserrat Light" pitchFamily="2" charset="77"/>
              </a:defRPr>
            </a:lvl2pPr>
            <a:lvl3pPr>
              <a:defRPr sz="1800" baseline="0">
                <a:solidFill>
                  <a:schemeClr val="bg1"/>
                </a:solidFill>
                <a:latin typeface="Montserrat Light" pitchFamily="2" charset="77"/>
              </a:defRPr>
            </a:lvl3pPr>
            <a:lvl4pPr>
              <a:defRPr sz="1800" baseline="0">
                <a:solidFill>
                  <a:schemeClr val="bg1"/>
                </a:solidFill>
                <a:latin typeface="Montserrat Light" pitchFamily="2" charset="77"/>
              </a:defRPr>
            </a:lvl4pPr>
            <a:lvl5pPr>
              <a:defRPr sz="1800" baseline="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555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7B597-DF94-6340-9FB4-54747C1CD3AF}"/>
              </a:ext>
            </a:extLst>
          </p:cNvPr>
          <p:cNvSpPr>
            <a:spLocks noGrp="1"/>
          </p:cNvSpPr>
          <p:nvPr>
            <p:ph sz="half" idx="1"/>
          </p:nvPr>
        </p:nvSpPr>
        <p:spPr>
          <a:xfrm>
            <a:off x="838200" y="1825625"/>
            <a:ext cx="5181600"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8D59E90-5CB7-CA48-8DFD-CB8CC503C29F}"/>
              </a:ext>
            </a:extLst>
          </p:cNvPr>
          <p:cNvSpPr>
            <a:spLocks noGrp="1"/>
          </p:cNvSpPr>
          <p:nvPr>
            <p:ph sz="half" idx="2"/>
          </p:nvPr>
        </p:nvSpPr>
        <p:spPr>
          <a:xfrm>
            <a:off x="6172200" y="1825625"/>
            <a:ext cx="5181600"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16E78A5-51B4-334A-AD52-31C2EFE93094}"/>
              </a:ext>
            </a:extLst>
          </p:cNvPr>
          <p:cNvSpPr>
            <a:spLocks noGrp="1"/>
          </p:cNvSpPr>
          <p:nvPr>
            <p:ph type="title"/>
          </p:nvPr>
        </p:nvSpPr>
        <p:spPr>
          <a:xfrm>
            <a:off x="838200" y="365125"/>
            <a:ext cx="10008220"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73140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945387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14146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chemeClr val="bg1"/>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137210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980A68-F03F-1246-A1E8-B1FB8E68316F}"/>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808BF2EE-A119-CD41-B5FB-01ACD1345FC3}"/>
              </a:ext>
            </a:extLst>
          </p:cNvPr>
          <p:cNvSpPr>
            <a:spLocks noGrp="1"/>
          </p:cNvSpPr>
          <p:nvPr>
            <p:ph idx="1"/>
          </p:nvPr>
        </p:nvSpPr>
        <p:spPr>
          <a:xfrm>
            <a:off x="838200" y="1825625"/>
            <a:ext cx="9806609" cy="4351338"/>
          </a:xfrm>
          <a:prstGeom prst="rect">
            <a:avLst/>
          </a:prstGeom>
        </p:spPr>
        <p:txBody>
          <a:bodyPr/>
          <a:lstStyle>
            <a:lvl1pPr>
              <a:defRPr sz="1800" baseline="0">
                <a:solidFill>
                  <a:schemeClr val="bg1"/>
                </a:solidFill>
                <a:latin typeface="Montserrat Light" pitchFamily="2" charset="77"/>
              </a:defRPr>
            </a:lvl1pPr>
            <a:lvl2pPr>
              <a:defRPr sz="1800" baseline="0">
                <a:solidFill>
                  <a:schemeClr val="bg1"/>
                </a:solidFill>
                <a:latin typeface="Montserrat Light" pitchFamily="2" charset="77"/>
              </a:defRPr>
            </a:lvl2pPr>
            <a:lvl3pPr>
              <a:defRPr sz="1800" baseline="0">
                <a:solidFill>
                  <a:schemeClr val="bg1"/>
                </a:solidFill>
                <a:latin typeface="Montserrat Light" pitchFamily="2" charset="77"/>
              </a:defRPr>
            </a:lvl3pPr>
            <a:lvl4pPr>
              <a:defRPr sz="1800" baseline="0">
                <a:solidFill>
                  <a:schemeClr val="bg1"/>
                </a:solidFill>
                <a:latin typeface="Montserrat Light" pitchFamily="2" charset="77"/>
              </a:defRPr>
            </a:lvl4pPr>
            <a:lvl5pPr>
              <a:defRPr sz="1800" baseline="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431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06025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rgbClr val="0C2749"/>
                </a:solidFill>
                <a:latin typeface="Montserrat Light" pitchFamily="2" charset="77"/>
              </a:defRPr>
            </a:lvl1pPr>
            <a:lvl2pPr>
              <a:defRPr sz="1800" baseline="0">
                <a:solidFill>
                  <a:srgbClr val="0C2749"/>
                </a:solidFill>
                <a:latin typeface="Montserrat Light" pitchFamily="2" charset="77"/>
              </a:defRPr>
            </a:lvl2pPr>
            <a:lvl3pPr>
              <a:defRPr sz="1800" baseline="0">
                <a:solidFill>
                  <a:srgbClr val="0C2749"/>
                </a:solidFill>
                <a:latin typeface="Montserrat Light" pitchFamily="2" charset="77"/>
              </a:defRPr>
            </a:lvl3pPr>
            <a:lvl4pPr>
              <a:defRPr sz="1800" baseline="0">
                <a:solidFill>
                  <a:srgbClr val="0C2749"/>
                </a:solidFill>
                <a:latin typeface="Montserrat Light" pitchFamily="2" charset="77"/>
              </a:defRPr>
            </a:lvl4pPr>
            <a:lvl5pPr>
              <a:defRPr sz="1800" baseline="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7489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2EDD5-4B21-8040-890A-8127BA014E85}"/>
              </a:ext>
            </a:extLst>
          </p:cNvPr>
          <p:cNvSpPr>
            <a:spLocks noGrp="1"/>
          </p:cNvSpPr>
          <p:nvPr>
            <p:ph sz="half" idx="1"/>
          </p:nvPr>
        </p:nvSpPr>
        <p:spPr>
          <a:xfrm>
            <a:off x="838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E2A41A-DE5E-624E-A7F9-E24A08D3A985}"/>
              </a:ext>
            </a:extLst>
          </p:cNvPr>
          <p:cNvSpPr>
            <a:spLocks noGrp="1"/>
          </p:cNvSpPr>
          <p:nvPr>
            <p:ph sz="half" idx="2"/>
          </p:nvPr>
        </p:nvSpPr>
        <p:spPr>
          <a:xfrm>
            <a:off x="6172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08DC842-C079-A649-BF7D-BF6ECA6BAC1F}"/>
              </a:ext>
            </a:extLst>
          </p:cNvPr>
          <p:cNvSpPr>
            <a:spLocks noGrp="1"/>
          </p:cNvSpPr>
          <p:nvPr>
            <p:ph type="title"/>
          </p:nvPr>
        </p:nvSpPr>
        <p:spPr>
          <a:xfrm>
            <a:off x="838200" y="365125"/>
            <a:ext cx="1006025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148878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236874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1177531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43763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A97E30-6AC6-9D45-80A2-8642EF491BE5}"/>
              </a:ext>
            </a:extLst>
          </p:cNvPr>
          <p:cNvSpPr>
            <a:spLocks noGrp="1"/>
          </p:cNvSpPr>
          <p:nvPr>
            <p:ph type="title" hasCustomPrompt="1"/>
          </p:nvPr>
        </p:nvSpPr>
        <p:spPr>
          <a:xfrm>
            <a:off x="838200" y="2855118"/>
            <a:ext cx="10515600" cy="1325563"/>
          </a:xfrm>
          <a:prstGeom prst="rect">
            <a:avLst/>
          </a:prstGeom>
        </p:spPr>
        <p:txBody>
          <a:bodyPr anchor="ctr"/>
          <a:lstStyle>
            <a:lvl1pPr>
              <a:defRPr sz="4000" baseline="0">
                <a:solidFill>
                  <a:schemeClr val="bg1"/>
                </a:solidFill>
                <a:latin typeface="Montserrat Light" pitchFamily="2" charset="77"/>
              </a:defRPr>
            </a:lvl1pPr>
          </a:lstStyle>
          <a:p>
            <a:r>
              <a:rPr lang="en-US" dirty="0"/>
              <a:t>Section Divider </a:t>
            </a:r>
            <a:br>
              <a:rPr lang="en-US" dirty="0"/>
            </a:br>
            <a:r>
              <a:rPr lang="en-US" dirty="0"/>
              <a:t>Headline</a:t>
            </a:r>
          </a:p>
        </p:txBody>
      </p:sp>
      <p:pic>
        <p:nvPicPr>
          <p:cNvPr id="7" name="Picture 6">
            <a:extLst>
              <a:ext uri="{FF2B5EF4-FFF2-40B4-BE49-F238E27FC236}">
                <a16:creationId xmlns:a16="http://schemas.microsoft.com/office/drawing/2014/main" id="{4C094124-C768-D14F-9AD0-7C831F05FBAA}"/>
              </a:ext>
            </a:extLst>
          </p:cNvPr>
          <p:cNvPicPr>
            <a:picLocks noChangeAspect="1"/>
          </p:cNvPicPr>
          <p:nvPr userDrawn="1"/>
        </p:nvPicPr>
        <p:blipFill>
          <a:blip r:embed="rId2"/>
          <a:stretch>
            <a:fillRect/>
          </a:stretch>
        </p:blipFill>
        <p:spPr>
          <a:xfrm>
            <a:off x="552232" y="1351755"/>
            <a:ext cx="1215184" cy="1325563"/>
          </a:xfrm>
          <a:prstGeom prst="rect">
            <a:avLst/>
          </a:prstGeom>
        </p:spPr>
      </p:pic>
    </p:spTree>
    <p:extLst>
      <p:ext uri="{BB962C8B-B14F-4D97-AF65-F5344CB8AC3E}">
        <p14:creationId xmlns:p14="http://schemas.microsoft.com/office/powerpoint/2010/main" val="308911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09742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chemeClr val="bg1"/>
                </a:solidFill>
                <a:latin typeface="Montserrat Light" pitchFamily="2" charset="77"/>
              </a:defRPr>
            </a:lvl1pPr>
            <a:lvl2pPr>
              <a:defRPr sz="1800" baseline="0">
                <a:solidFill>
                  <a:schemeClr val="bg1"/>
                </a:solidFill>
                <a:latin typeface="Montserrat Light" pitchFamily="2" charset="77"/>
              </a:defRPr>
            </a:lvl2pPr>
            <a:lvl3pPr>
              <a:defRPr sz="1800" baseline="0">
                <a:solidFill>
                  <a:schemeClr val="bg1"/>
                </a:solidFill>
                <a:latin typeface="Montserrat Light" pitchFamily="2" charset="77"/>
              </a:defRPr>
            </a:lvl3pPr>
            <a:lvl4pPr>
              <a:defRPr sz="1800" baseline="0">
                <a:solidFill>
                  <a:schemeClr val="bg1"/>
                </a:solidFill>
                <a:latin typeface="Montserrat Light" pitchFamily="2" charset="77"/>
              </a:defRPr>
            </a:lvl4pPr>
            <a:lvl5pPr>
              <a:defRPr sz="1800" baseline="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332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D0B4B-23D2-6541-9698-9EAA912C7188}"/>
              </a:ext>
            </a:extLst>
          </p:cNvPr>
          <p:cNvSpPr>
            <a:spLocks noGrp="1"/>
          </p:cNvSpPr>
          <p:nvPr>
            <p:ph sz="half" idx="1"/>
          </p:nvPr>
        </p:nvSpPr>
        <p:spPr>
          <a:xfrm>
            <a:off x="838200" y="1825625"/>
            <a:ext cx="5181600"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749CD6-4949-C844-81B4-B95500F22DCA}"/>
              </a:ext>
            </a:extLst>
          </p:cNvPr>
          <p:cNvSpPr>
            <a:spLocks noGrp="1"/>
          </p:cNvSpPr>
          <p:nvPr>
            <p:ph sz="half" idx="2"/>
          </p:nvPr>
        </p:nvSpPr>
        <p:spPr>
          <a:xfrm>
            <a:off x="6172200" y="1825625"/>
            <a:ext cx="5181600"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75361D6-6B4E-A24A-846D-DA132300F318}"/>
              </a:ext>
            </a:extLst>
          </p:cNvPr>
          <p:cNvSpPr>
            <a:spLocks noGrp="1"/>
          </p:cNvSpPr>
          <p:nvPr>
            <p:ph type="title"/>
          </p:nvPr>
        </p:nvSpPr>
        <p:spPr>
          <a:xfrm>
            <a:off x="838200" y="365125"/>
            <a:ext cx="1009742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196625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324025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25687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2D3A3-66A5-F04B-8BB2-E7DC6808FA29}"/>
              </a:ext>
            </a:extLst>
          </p:cNvPr>
          <p:cNvSpPr>
            <a:spLocks noGrp="1"/>
          </p:cNvSpPr>
          <p:nvPr>
            <p:ph sz="half" idx="1"/>
          </p:nvPr>
        </p:nvSpPr>
        <p:spPr>
          <a:xfrm>
            <a:off x="838200" y="1825625"/>
            <a:ext cx="5181600"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9A6D96-8453-8940-9CED-8FCEEDC1676A}"/>
              </a:ext>
            </a:extLst>
          </p:cNvPr>
          <p:cNvSpPr>
            <a:spLocks noGrp="1"/>
          </p:cNvSpPr>
          <p:nvPr>
            <p:ph sz="half" idx="2"/>
          </p:nvPr>
        </p:nvSpPr>
        <p:spPr>
          <a:xfrm>
            <a:off x="6172200" y="1825625"/>
            <a:ext cx="4472609" cy="4351338"/>
          </a:xfrm>
          <a:prstGeom prst="rect">
            <a:avLst/>
          </a:prstGeom>
        </p:spPr>
        <p:txBody>
          <a:bodyPr/>
          <a:lstStyle>
            <a:lvl1pPr>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92DFE9D7-BC4B-EB44-9A1F-867E6B589A6A}"/>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256445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chemeClr val="bg1"/>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3199187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037956"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rgbClr val="0C2749"/>
                </a:solidFill>
                <a:latin typeface="Montserrat Light" pitchFamily="2" charset="77"/>
              </a:defRPr>
            </a:lvl1pPr>
            <a:lvl2pPr>
              <a:defRPr sz="1800" baseline="0">
                <a:solidFill>
                  <a:srgbClr val="0C2749"/>
                </a:solidFill>
                <a:latin typeface="Montserrat Light" pitchFamily="2" charset="77"/>
              </a:defRPr>
            </a:lvl2pPr>
            <a:lvl3pPr>
              <a:defRPr sz="1800" baseline="0">
                <a:solidFill>
                  <a:srgbClr val="0C2749"/>
                </a:solidFill>
                <a:latin typeface="Montserrat Light" pitchFamily="2" charset="77"/>
              </a:defRPr>
            </a:lvl3pPr>
            <a:lvl4pPr>
              <a:defRPr sz="1800" baseline="0">
                <a:solidFill>
                  <a:srgbClr val="0C2749"/>
                </a:solidFill>
                <a:latin typeface="Montserrat Light" pitchFamily="2" charset="77"/>
              </a:defRPr>
            </a:lvl4pPr>
            <a:lvl5pPr>
              <a:defRPr sz="1800" baseline="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342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39EBD-4B8F-0B42-948D-670B3FA57B97}"/>
              </a:ext>
            </a:extLst>
          </p:cNvPr>
          <p:cNvSpPr>
            <a:spLocks noGrp="1"/>
          </p:cNvSpPr>
          <p:nvPr>
            <p:ph sz="half" idx="1"/>
          </p:nvPr>
        </p:nvSpPr>
        <p:spPr>
          <a:xfrm>
            <a:off x="838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5979B34-05A0-234D-B49B-9E7631565E69}"/>
              </a:ext>
            </a:extLst>
          </p:cNvPr>
          <p:cNvSpPr>
            <a:spLocks noGrp="1"/>
          </p:cNvSpPr>
          <p:nvPr>
            <p:ph sz="half" idx="2"/>
          </p:nvPr>
        </p:nvSpPr>
        <p:spPr>
          <a:xfrm>
            <a:off x="6172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29F5A50A-BC2B-B84A-A9C8-523789B2C5A1}"/>
              </a:ext>
            </a:extLst>
          </p:cNvPr>
          <p:cNvSpPr>
            <a:spLocks noGrp="1"/>
          </p:cNvSpPr>
          <p:nvPr>
            <p:ph type="title"/>
          </p:nvPr>
        </p:nvSpPr>
        <p:spPr>
          <a:xfrm>
            <a:off x="838200" y="365125"/>
            <a:ext cx="10037956"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408097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721847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07187"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2417323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882502"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626356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77E58C-1689-3A42-A86D-E461F89BCE58}"/>
              </a:ext>
            </a:extLst>
          </p:cNvPr>
          <p:cNvSpPr>
            <a:spLocks noGrp="1"/>
          </p:cNvSpPr>
          <p:nvPr>
            <p:ph type="title" hasCustomPrompt="1"/>
          </p:nvPr>
        </p:nvSpPr>
        <p:spPr>
          <a:xfrm>
            <a:off x="838200" y="2855118"/>
            <a:ext cx="9629078" cy="1325563"/>
          </a:xfrm>
          <a:prstGeom prst="rect">
            <a:avLst/>
          </a:prstGeom>
        </p:spPr>
        <p:txBody>
          <a:bodyPr anchor="ctr"/>
          <a:lstStyle>
            <a:lvl1pPr>
              <a:defRPr sz="4000" baseline="0">
                <a:solidFill>
                  <a:srgbClr val="0C2749"/>
                </a:solidFill>
                <a:latin typeface="Montserrat Light" pitchFamily="2" charset="77"/>
              </a:defRPr>
            </a:lvl1pPr>
          </a:lstStyle>
          <a:p>
            <a:r>
              <a:rPr lang="en-US" dirty="0"/>
              <a:t>Section Divider </a:t>
            </a:r>
            <a:br>
              <a:rPr lang="en-US" dirty="0"/>
            </a:br>
            <a:r>
              <a:rPr lang="en-US" dirty="0"/>
              <a:t>Headline</a:t>
            </a:r>
          </a:p>
        </p:txBody>
      </p:sp>
      <p:pic>
        <p:nvPicPr>
          <p:cNvPr id="7" name="Picture 6">
            <a:extLst>
              <a:ext uri="{FF2B5EF4-FFF2-40B4-BE49-F238E27FC236}">
                <a16:creationId xmlns:a16="http://schemas.microsoft.com/office/drawing/2014/main" id="{C741DC5D-CD64-BD43-A124-38A1786B939B}"/>
              </a:ext>
            </a:extLst>
          </p:cNvPr>
          <p:cNvPicPr>
            <a:picLocks noChangeAspect="1"/>
          </p:cNvPicPr>
          <p:nvPr userDrawn="1"/>
        </p:nvPicPr>
        <p:blipFill>
          <a:blip r:embed="rId2"/>
          <a:stretch>
            <a:fillRect/>
          </a:stretch>
        </p:blipFill>
        <p:spPr>
          <a:xfrm>
            <a:off x="552232" y="1351755"/>
            <a:ext cx="1215184" cy="1325563"/>
          </a:xfrm>
          <a:prstGeom prst="rect">
            <a:avLst/>
          </a:prstGeom>
        </p:spPr>
      </p:pic>
    </p:spTree>
    <p:extLst>
      <p:ext uri="{BB962C8B-B14F-4D97-AF65-F5344CB8AC3E}">
        <p14:creationId xmlns:p14="http://schemas.microsoft.com/office/powerpoint/2010/main" val="2024169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9733156" cy="1325563"/>
          </a:xfrm>
          <a:prstGeom prst="rect">
            <a:avLst/>
          </a:prstGeom>
        </p:spPr>
        <p:txBody>
          <a:bodyPr/>
          <a:lstStyle>
            <a:lvl1pPr>
              <a:defRPr sz="3000" baseline="0">
                <a:solidFill>
                  <a:srgbClr val="2E3F5A"/>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9733156" cy="4351338"/>
          </a:xfrm>
          <a:prstGeom prst="rect">
            <a:avLst/>
          </a:prstGeom>
        </p:spPr>
        <p:txBody>
          <a:bodyPr/>
          <a:lstStyle>
            <a:lvl1pPr>
              <a:defRPr sz="1800" baseline="0">
                <a:solidFill>
                  <a:srgbClr val="2E3F5A"/>
                </a:solidFill>
                <a:latin typeface="Montserrat Light" pitchFamily="2" charset="77"/>
              </a:defRPr>
            </a:lvl1pPr>
            <a:lvl2pPr>
              <a:defRPr sz="1800" baseline="0">
                <a:solidFill>
                  <a:srgbClr val="2E3F5A"/>
                </a:solidFill>
                <a:latin typeface="Montserrat Light" pitchFamily="2" charset="77"/>
              </a:defRPr>
            </a:lvl2pPr>
            <a:lvl3pPr>
              <a:defRPr sz="1800" baseline="0">
                <a:solidFill>
                  <a:srgbClr val="2E3F5A"/>
                </a:solidFill>
                <a:latin typeface="Montserrat Light" pitchFamily="2" charset="77"/>
              </a:defRPr>
            </a:lvl3pPr>
            <a:lvl4pPr>
              <a:defRPr sz="1800" baseline="0">
                <a:solidFill>
                  <a:srgbClr val="2E3F5A"/>
                </a:solidFill>
                <a:latin typeface="Montserrat Light" pitchFamily="2" charset="77"/>
              </a:defRPr>
            </a:lvl4pPr>
            <a:lvl5pPr>
              <a:defRPr sz="1800" baseline="0">
                <a:solidFill>
                  <a:srgbClr val="2E3F5A"/>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1755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F5663-9C00-5240-AFBC-C6AECA7CE5B0}"/>
              </a:ext>
            </a:extLst>
          </p:cNvPr>
          <p:cNvSpPr>
            <a:spLocks noGrp="1"/>
          </p:cNvSpPr>
          <p:nvPr>
            <p:ph sz="half" idx="1"/>
          </p:nvPr>
        </p:nvSpPr>
        <p:spPr>
          <a:xfrm>
            <a:off x="838200" y="1825625"/>
            <a:ext cx="5181600" cy="4351338"/>
          </a:xfrm>
          <a:prstGeom prst="rect">
            <a:avLst/>
          </a:prstGeom>
        </p:spPr>
        <p:txBody>
          <a:bodyPr/>
          <a:lstStyle>
            <a:lvl1pPr>
              <a:defRPr sz="1800" b="0" i="0">
                <a:solidFill>
                  <a:srgbClr val="2E3F5A"/>
                </a:solidFill>
                <a:latin typeface="Montserrat Light" pitchFamily="2" charset="77"/>
              </a:defRPr>
            </a:lvl1pPr>
            <a:lvl2pPr>
              <a:defRPr sz="1800" b="0" i="0">
                <a:solidFill>
                  <a:srgbClr val="2E3F5A"/>
                </a:solidFill>
                <a:latin typeface="Montserrat Light" pitchFamily="2" charset="77"/>
              </a:defRPr>
            </a:lvl2pPr>
            <a:lvl3pPr>
              <a:defRPr sz="1800" b="0" i="0">
                <a:solidFill>
                  <a:srgbClr val="2E3F5A"/>
                </a:solidFill>
                <a:latin typeface="Montserrat Light" pitchFamily="2" charset="77"/>
              </a:defRPr>
            </a:lvl3pPr>
            <a:lvl4pPr>
              <a:defRPr sz="1800" b="0" i="0">
                <a:solidFill>
                  <a:srgbClr val="2E3F5A"/>
                </a:solidFill>
                <a:latin typeface="Montserrat Light" pitchFamily="2" charset="77"/>
              </a:defRPr>
            </a:lvl4pPr>
            <a:lvl5pPr>
              <a:defRPr sz="1800" b="0" i="0">
                <a:solidFill>
                  <a:srgbClr val="2E3F5A"/>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551DC7-751E-9E48-B356-7D7ED6F34165}"/>
              </a:ext>
            </a:extLst>
          </p:cNvPr>
          <p:cNvSpPr>
            <a:spLocks noGrp="1"/>
          </p:cNvSpPr>
          <p:nvPr>
            <p:ph sz="half" idx="2"/>
          </p:nvPr>
        </p:nvSpPr>
        <p:spPr>
          <a:xfrm>
            <a:off x="6172200" y="1825625"/>
            <a:ext cx="4399156" cy="4351338"/>
          </a:xfrm>
          <a:prstGeom prst="rect">
            <a:avLst/>
          </a:prstGeom>
        </p:spPr>
        <p:txBody>
          <a:bodyPr/>
          <a:lstStyle>
            <a:lvl1pPr>
              <a:defRPr sz="1800" b="0" i="0">
                <a:solidFill>
                  <a:srgbClr val="2E3F5A"/>
                </a:solidFill>
                <a:latin typeface="Montserrat Light" pitchFamily="2" charset="77"/>
              </a:defRPr>
            </a:lvl1pPr>
            <a:lvl2pPr>
              <a:defRPr sz="1800" b="0" i="0">
                <a:solidFill>
                  <a:srgbClr val="2E3F5A"/>
                </a:solidFill>
                <a:latin typeface="Montserrat Light" pitchFamily="2" charset="77"/>
              </a:defRPr>
            </a:lvl2pPr>
            <a:lvl3pPr>
              <a:defRPr sz="1800" b="0" i="0">
                <a:solidFill>
                  <a:srgbClr val="2E3F5A"/>
                </a:solidFill>
                <a:latin typeface="Montserrat Light" pitchFamily="2" charset="77"/>
              </a:defRPr>
            </a:lvl3pPr>
            <a:lvl4pPr>
              <a:defRPr sz="1800" b="0" i="0">
                <a:solidFill>
                  <a:srgbClr val="2E3F5A"/>
                </a:solidFill>
                <a:latin typeface="Montserrat Light" pitchFamily="2" charset="77"/>
              </a:defRPr>
            </a:lvl4pPr>
            <a:lvl5pPr>
              <a:defRPr sz="1800" b="0" i="0">
                <a:solidFill>
                  <a:srgbClr val="2E3F5A"/>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A7D3D740-6922-9F4E-B7D4-B445F9F745E4}"/>
              </a:ext>
            </a:extLst>
          </p:cNvPr>
          <p:cNvSpPr>
            <a:spLocks noGrp="1"/>
          </p:cNvSpPr>
          <p:nvPr>
            <p:ph type="title"/>
          </p:nvPr>
        </p:nvSpPr>
        <p:spPr>
          <a:xfrm>
            <a:off x="838200" y="365125"/>
            <a:ext cx="9733156" cy="1325563"/>
          </a:xfrm>
          <a:prstGeom prst="rect">
            <a:avLst/>
          </a:prstGeom>
        </p:spPr>
        <p:txBody>
          <a:bodyPr/>
          <a:lstStyle>
            <a:lvl1pPr>
              <a:defRPr sz="3000" baseline="0">
                <a:solidFill>
                  <a:srgbClr val="2E3F5A"/>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676672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rgbClr val="2E3F5A"/>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83200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4262279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575413" cy="4822109"/>
          </a:xfrm>
          <a:prstGeom prst="rect">
            <a:avLst/>
          </a:prstGeom>
        </p:spPr>
        <p:txBody>
          <a:bodyPr/>
          <a:lstStyle>
            <a:lvl1pPr>
              <a:defRPr sz="1800" b="0" i="0">
                <a:solidFill>
                  <a:srgbClr val="2E3F5A"/>
                </a:solidFill>
                <a:latin typeface="Montserrat Light" pitchFamily="2" charset="77"/>
              </a:defRPr>
            </a:lvl1pPr>
            <a:lvl2pPr>
              <a:defRPr sz="1800" b="0" i="0">
                <a:solidFill>
                  <a:srgbClr val="2E3F5A"/>
                </a:solidFill>
                <a:latin typeface="Montserrat Light" pitchFamily="2" charset="77"/>
              </a:defRPr>
            </a:lvl2pPr>
            <a:lvl3pPr>
              <a:defRPr sz="1800" b="0" i="0">
                <a:solidFill>
                  <a:srgbClr val="2E3F5A"/>
                </a:solidFill>
                <a:latin typeface="Montserrat Light" pitchFamily="2" charset="77"/>
              </a:defRPr>
            </a:lvl3pPr>
            <a:lvl4pPr>
              <a:defRPr sz="1800" b="0" i="0">
                <a:solidFill>
                  <a:srgbClr val="2E3F5A"/>
                </a:solidFill>
                <a:latin typeface="Montserrat Light" pitchFamily="2" charset="77"/>
              </a:defRPr>
            </a:lvl4pPr>
            <a:lvl5pPr>
              <a:defRPr sz="1800" b="0" i="0">
                <a:solidFill>
                  <a:srgbClr val="2E3F5A"/>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2E3F5A"/>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2E3F5A"/>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436429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5575003" cy="4822109"/>
          </a:xfrm>
          <a:prstGeom prst="rect">
            <a:avLst/>
          </a:prstGeom>
        </p:spPr>
        <p:txBody>
          <a:bodyPr/>
          <a:lstStyle>
            <a:lvl1pPr marL="0" indent="0">
              <a:buNone/>
              <a:defRPr sz="2000" b="0" i="0">
                <a:solidFill>
                  <a:srgbClr val="2E3F5A"/>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2E3F5A"/>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2E3F5A"/>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3105152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208941"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rgbClr val="0C2749"/>
                </a:solidFill>
                <a:latin typeface="Montserrat Light" pitchFamily="2" charset="77"/>
              </a:defRPr>
            </a:lvl1pPr>
            <a:lvl2pPr>
              <a:defRPr sz="1800" baseline="0">
                <a:solidFill>
                  <a:srgbClr val="0C2749"/>
                </a:solidFill>
                <a:latin typeface="Montserrat Light" pitchFamily="2" charset="77"/>
              </a:defRPr>
            </a:lvl2pPr>
            <a:lvl3pPr>
              <a:defRPr sz="1800" baseline="0">
                <a:solidFill>
                  <a:srgbClr val="0C2749"/>
                </a:solidFill>
                <a:latin typeface="Montserrat Light" pitchFamily="2" charset="77"/>
              </a:defRPr>
            </a:lvl3pPr>
            <a:lvl4pPr>
              <a:defRPr sz="1800" baseline="0">
                <a:solidFill>
                  <a:srgbClr val="0C2749"/>
                </a:solidFill>
                <a:latin typeface="Montserrat Light" pitchFamily="2" charset="77"/>
              </a:defRPr>
            </a:lvl4pPr>
            <a:lvl5pPr>
              <a:defRPr sz="1800" baseline="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906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FAA75-B6B6-564B-B133-8EF797D6B841}"/>
              </a:ext>
            </a:extLst>
          </p:cNvPr>
          <p:cNvSpPr>
            <a:spLocks noGrp="1"/>
          </p:cNvSpPr>
          <p:nvPr>
            <p:ph sz="half" idx="1"/>
          </p:nvPr>
        </p:nvSpPr>
        <p:spPr>
          <a:xfrm>
            <a:off x="838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C454C1-5D4E-B842-A28E-56E386732A54}"/>
              </a:ext>
            </a:extLst>
          </p:cNvPr>
          <p:cNvSpPr>
            <a:spLocks noGrp="1"/>
          </p:cNvSpPr>
          <p:nvPr>
            <p:ph sz="half" idx="2"/>
          </p:nvPr>
        </p:nvSpPr>
        <p:spPr>
          <a:xfrm>
            <a:off x="6172200" y="1825625"/>
            <a:ext cx="5181600" cy="4351338"/>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289CCAB-69BD-9F44-ABF8-43F8DF12FFFD}"/>
              </a:ext>
            </a:extLst>
          </p:cNvPr>
          <p:cNvSpPr>
            <a:spLocks noGrp="1"/>
          </p:cNvSpPr>
          <p:nvPr>
            <p:ph type="title"/>
          </p:nvPr>
        </p:nvSpPr>
        <p:spPr>
          <a:xfrm>
            <a:off x="838200" y="365125"/>
            <a:ext cx="10208941"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781721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78F834-8C8B-574B-A9DF-FFF28C16AA4D}"/>
              </a:ext>
            </a:extLst>
          </p:cNvPr>
          <p:cNvSpPr>
            <a:spLocks noGrp="1"/>
          </p:cNvSpPr>
          <p:nvPr>
            <p:ph type="title"/>
          </p:nvPr>
        </p:nvSpPr>
        <p:spPr>
          <a:xfrm>
            <a:off x="838200" y="365125"/>
            <a:ext cx="9806609" cy="1325563"/>
          </a:xfrm>
          <a:prstGeom prst="rect">
            <a:avLst/>
          </a:prstGeom>
        </p:spPr>
        <p:txBody>
          <a:bodyPr/>
          <a:lstStyle>
            <a:lvl1pPr>
              <a:defRPr sz="3000" baseline="0">
                <a:solidFill>
                  <a:srgbClr val="0C2749"/>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2179586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7" y="1424942"/>
            <a:ext cx="5988107" cy="4822109"/>
          </a:xfrm>
          <a:prstGeom prst="rect">
            <a:avLst/>
          </a:prstGeom>
        </p:spPr>
        <p:txBody>
          <a:bodyPr/>
          <a:lstStyle>
            <a:lvl1pPr>
              <a:defRPr sz="1800" b="0" i="0">
                <a:solidFill>
                  <a:srgbClr val="0C2749"/>
                </a:solidFill>
                <a:latin typeface="Montserrat Light" pitchFamily="2" charset="77"/>
              </a:defRPr>
            </a:lvl1pPr>
            <a:lvl2pPr>
              <a:defRPr sz="1800" b="0" i="0">
                <a:solidFill>
                  <a:srgbClr val="0C2749"/>
                </a:solidFill>
                <a:latin typeface="Montserrat Light" pitchFamily="2" charset="77"/>
              </a:defRPr>
            </a:lvl2pPr>
            <a:lvl3pPr>
              <a:defRPr sz="1800" b="0" i="0">
                <a:solidFill>
                  <a:srgbClr val="0C2749"/>
                </a:solidFill>
                <a:latin typeface="Montserrat Light" pitchFamily="2" charset="77"/>
              </a:defRPr>
            </a:lvl3pPr>
            <a:lvl4pPr>
              <a:defRPr sz="1800" b="0" i="0">
                <a:solidFill>
                  <a:srgbClr val="0C2749"/>
                </a:solidFill>
                <a:latin typeface="Montserrat Light" pitchFamily="2" charset="77"/>
              </a:defRPr>
            </a:lvl4pPr>
            <a:lvl5pPr>
              <a:defRPr sz="1800" b="0" i="0">
                <a:solidFill>
                  <a:srgbClr val="0C2749"/>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3230798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9" y="1424941"/>
            <a:ext cx="6003881" cy="4822109"/>
          </a:xfrm>
          <a:prstGeom prst="rect">
            <a:avLst/>
          </a:prstGeom>
        </p:spPr>
        <p:txBody>
          <a:bodyPr/>
          <a:lstStyle>
            <a:lvl1pPr marL="0" indent="0">
              <a:buNone/>
              <a:defRPr sz="2000" b="0" i="0">
                <a:solidFill>
                  <a:srgbClr val="0C2749"/>
                </a:solidFill>
                <a:latin typeface="Montserrat Light" pitchFamily="2" charset="77"/>
              </a:defRPr>
            </a:lvl1pPr>
          </a:lstStyle>
          <a:p>
            <a:r>
              <a:rPr lang="en-US" dirty="0"/>
              <a:t>Click to add picture</a:t>
            </a:r>
          </a:p>
        </p:txBody>
      </p:sp>
      <p:sp>
        <p:nvSpPr>
          <p:cNvPr id="9" name="Title 1">
            <a:extLst>
              <a:ext uri="{FF2B5EF4-FFF2-40B4-BE49-F238E27FC236}">
                <a16:creationId xmlns:a16="http://schemas.microsoft.com/office/drawing/2014/main" id="{93763F67-1AAD-6340-8AE5-BDB0F0255009}"/>
              </a:ext>
            </a:extLst>
          </p:cNvPr>
          <p:cNvSpPr>
            <a:spLocks noGrp="1"/>
          </p:cNvSpPr>
          <p:nvPr>
            <p:ph type="title"/>
          </p:nvPr>
        </p:nvSpPr>
        <p:spPr>
          <a:xfrm>
            <a:off x="813925" y="1424942"/>
            <a:ext cx="4114126" cy="833479"/>
          </a:xfrm>
          <a:prstGeom prst="rect">
            <a:avLst/>
          </a:prstGeom>
        </p:spPr>
        <p:txBody>
          <a:bodyPr anchor="b"/>
          <a:lstStyle>
            <a:lvl1pPr>
              <a:defRPr sz="2000" baseline="0">
                <a:solidFill>
                  <a:srgbClr val="0C2749"/>
                </a:solidFill>
                <a:latin typeface="Montserrat Light" pitchFamily="2" charset="77"/>
              </a:defRPr>
            </a:lvl1pPr>
          </a:lstStyle>
          <a:p>
            <a:r>
              <a:rPr lang="en-US" dirty="0"/>
              <a:t>Click to edit Master title style</a:t>
            </a:r>
          </a:p>
        </p:txBody>
      </p:sp>
      <p:sp>
        <p:nvSpPr>
          <p:cNvPr id="11" name="Text Placeholder 9">
            <a:extLst>
              <a:ext uri="{FF2B5EF4-FFF2-40B4-BE49-F238E27FC236}">
                <a16:creationId xmlns:a16="http://schemas.microsoft.com/office/drawing/2014/main" id="{FABAF799-1F60-1049-8C2C-99367A512A4A}"/>
              </a:ext>
            </a:extLst>
          </p:cNvPr>
          <p:cNvSpPr>
            <a:spLocks noGrp="1"/>
          </p:cNvSpPr>
          <p:nvPr>
            <p:ph type="body" sz="quarter" idx="11"/>
          </p:nvPr>
        </p:nvSpPr>
        <p:spPr>
          <a:xfrm>
            <a:off x="814388" y="2370264"/>
            <a:ext cx="4113212" cy="3876787"/>
          </a:xfrm>
          <a:prstGeom prst="rect">
            <a:avLst/>
          </a:prstGeom>
        </p:spPr>
        <p:txBody>
          <a:bodyPr/>
          <a:lstStyle>
            <a:lvl1pPr marL="0" indent="0">
              <a:buNone/>
              <a:defRPr sz="1400" b="0" i="0">
                <a:solidFill>
                  <a:srgbClr val="0C2749"/>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128395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4C11365-6802-6241-A2A4-736B8E5732B8}"/>
              </a:ext>
            </a:extLst>
          </p:cNvPr>
          <p:cNvSpPr txBox="1">
            <a:spLocks/>
          </p:cNvSpPr>
          <p:nvPr userDrawn="1"/>
        </p:nvSpPr>
        <p:spPr>
          <a:xfrm>
            <a:off x="5054600" y="4064000"/>
            <a:ext cx="2082800" cy="381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C2749"/>
              </a:solidFill>
            </a:endParaRPr>
          </a:p>
        </p:txBody>
      </p:sp>
    </p:spTree>
    <p:extLst>
      <p:ext uri="{BB962C8B-B14F-4D97-AF65-F5344CB8AC3E}">
        <p14:creationId xmlns:p14="http://schemas.microsoft.com/office/powerpoint/2010/main" val="122553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76D7488-09E6-9846-A1A6-8FA58AE3C505}"/>
              </a:ext>
            </a:extLst>
          </p:cNvPr>
          <p:cNvSpPr>
            <a:spLocks noGrp="1"/>
          </p:cNvSpPr>
          <p:nvPr>
            <p:ph sz="half" idx="10"/>
          </p:nvPr>
        </p:nvSpPr>
        <p:spPr>
          <a:xfrm>
            <a:off x="5041338" y="1009198"/>
            <a:ext cx="5749128" cy="4906079"/>
          </a:xfrm>
          <a:prstGeom prst="rect">
            <a:avLst/>
          </a:prstGeom>
        </p:spPr>
        <p:txBody>
          <a:bodyPr/>
          <a:lstStyle>
            <a:lvl1pPr marL="0" indent="0">
              <a:buNone/>
              <a:defRPr sz="1800" b="0" i="0">
                <a:solidFill>
                  <a:schemeClr val="bg1"/>
                </a:solidFill>
                <a:latin typeface="Montserrat Light" pitchFamily="2" charset="77"/>
              </a:defRPr>
            </a:lvl1pPr>
            <a:lvl2pPr>
              <a:defRPr sz="1800" b="0" i="0">
                <a:solidFill>
                  <a:schemeClr val="bg1"/>
                </a:solidFill>
                <a:latin typeface="Montserrat Light" pitchFamily="2" charset="77"/>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996191"/>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1941513"/>
            <a:ext cx="4113212" cy="3973764"/>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Tree>
    <p:extLst>
      <p:ext uri="{BB962C8B-B14F-4D97-AF65-F5344CB8AC3E}">
        <p14:creationId xmlns:p14="http://schemas.microsoft.com/office/powerpoint/2010/main" val="104820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37C836-8992-4A40-82E7-8C0C54B8EF2D}"/>
              </a:ext>
            </a:extLst>
          </p:cNvPr>
          <p:cNvSpPr>
            <a:spLocks noGrp="1"/>
          </p:cNvSpPr>
          <p:nvPr>
            <p:ph type="title"/>
          </p:nvPr>
        </p:nvSpPr>
        <p:spPr>
          <a:xfrm>
            <a:off x="813925" y="996191"/>
            <a:ext cx="4114126" cy="833479"/>
          </a:xfrm>
          <a:prstGeom prst="rect">
            <a:avLst/>
          </a:prstGeom>
        </p:spPr>
        <p:txBody>
          <a:bodyPr anchor="b"/>
          <a:lstStyle>
            <a:lvl1pPr>
              <a:defRPr sz="2000" baseline="0">
                <a:solidFill>
                  <a:schemeClr val="bg1"/>
                </a:solidFill>
                <a:latin typeface="Montserrat Light" pitchFamily="2" charset="77"/>
              </a:defRPr>
            </a:lvl1pPr>
          </a:lstStyle>
          <a:p>
            <a:r>
              <a:rPr lang="en-US" dirty="0"/>
              <a:t>Click to edit Master title style</a:t>
            </a:r>
          </a:p>
        </p:txBody>
      </p:sp>
      <p:sp>
        <p:nvSpPr>
          <p:cNvPr id="10" name="Text Placeholder 9">
            <a:extLst>
              <a:ext uri="{FF2B5EF4-FFF2-40B4-BE49-F238E27FC236}">
                <a16:creationId xmlns:a16="http://schemas.microsoft.com/office/drawing/2014/main" id="{076C8253-127B-AC4D-93F9-A552D126D4D8}"/>
              </a:ext>
            </a:extLst>
          </p:cNvPr>
          <p:cNvSpPr>
            <a:spLocks noGrp="1"/>
          </p:cNvSpPr>
          <p:nvPr>
            <p:ph type="body" sz="quarter" idx="11"/>
          </p:nvPr>
        </p:nvSpPr>
        <p:spPr>
          <a:xfrm>
            <a:off x="814388" y="1941513"/>
            <a:ext cx="4113212" cy="3973764"/>
          </a:xfrm>
          <a:prstGeom prst="rect">
            <a:avLst/>
          </a:prstGeom>
        </p:spPr>
        <p:txBody>
          <a:bodyPr/>
          <a:lstStyle>
            <a:lvl1pPr marL="0" indent="0">
              <a:buNone/>
              <a:defRPr sz="1400" b="0" i="0">
                <a:solidFill>
                  <a:schemeClr val="bg1"/>
                </a:solidFill>
                <a:latin typeface="Montserrat Light" pitchFamily="2" charset="77"/>
              </a:defRPr>
            </a:lvl1pPr>
          </a:lstStyle>
          <a:p>
            <a:pPr lvl="0"/>
            <a:r>
              <a:rPr lang="en-US" dirty="0"/>
              <a:t>Click to edit Master text styles</a:t>
            </a:r>
          </a:p>
        </p:txBody>
      </p:sp>
      <p:sp>
        <p:nvSpPr>
          <p:cNvPr id="3" name="Picture Placeholder 2">
            <a:extLst>
              <a:ext uri="{FF2B5EF4-FFF2-40B4-BE49-F238E27FC236}">
                <a16:creationId xmlns:a16="http://schemas.microsoft.com/office/drawing/2014/main" id="{27FAA109-99DB-6A4C-B181-80EF74568397}"/>
              </a:ext>
            </a:extLst>
          </p:cNvPr>
          <p:cNvSpPr>
            <a:spLocks noGrp="1"/>
          </p:cNvSpPr>
          <p:nvPr>
            <p:ph type="pic" sz="quarter" idx="12" hasCustomPrompt="1"/>
          </p:nvPr>
        </p:nvSpPr>
        <p:spPr>
          <a:xfrm>
            <a:off x="5049838" y="996192"/>
            <a:ext cx="5640387" cy="4918834"/>
          </a:xfrm>
          <a:prstGeom prst="rect">
            <a:avLst/>
          </a:prstGeom>
        </p:spPr>
        <p:txBody>
          <a:bodyPr/>
          <a:lstStyle>
            <a:lvl1pPr marL="0" indent="0">
              <a:buNone/>
              <a:defRPr sz="2000" b="0" i="0">
                <a:solidFill>
                  <a:schemeClr val="bg1"/>
                </a:solidFill>
                <a:latin typeface="Montserrat Light" pitchFamily="2" charset="77"/>
              </a:defRPr>
            </a:lvl1pPr>
          </a:lstStyle>
          <a:p>
            <a:r>
              <a:rPr lang="en-US" dirty="0"/>
              <a:t>• Click to add picture</a:t>
            </a:r>
          </a:p>
        </p:txBody>
      </p:sp>
    </p:spTree>
    <p:extLst>
      <p:ext uri="{BB962C8B-B14F-4D97-AF65-F5344CB8AC3E}">
        <p14:creationId xmlns:p14="http://schemas.microsoft.com/office/powerpoint/2010/main" val="103120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A1C-AF3F-2842-B2D6-08695E44AC6D}"/>
              </a:ext>
            </a:extLst>
          </p:cNvPr>
          <p:cNvSpPr>
            <a:spLocks noGrp="1"/>
          </p:cNvSpPr>
          <p:nvPr>
            <p:ph type="title"/>
          </p:nvPr>
        </p:nvSpPr>
        <p:spPr>
          <a:xfrm>
            <a:off x="838200" y="365125"/>
            <a:ext cx="10174357"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80D97-40CA-FE4F-92DD-B4DC28363CEE}"/>
              </a:ext>
            </a:extLst>
          </p:cNvPr>
          <p:cNvSpPr>
            <a:spLocks noGrp="1"/>
          </p:cNvSpPr>
          <p:nvPr>
            <p:ph idx="1"/>
          </p:nvPr>
        </p:nvSpPr>
        <p:spPr>
          <a:xfrm>
            <a:off x="838200" y="1825625"/>
            <a:ext cx="10515600" cy="4351338"/>
          </a:xfrm>
          <a:prstGeom prst="rect">
            <a:avLst/>
          </a:prstGeom>
        </p:spPr>
        <p:txBody>
          <a:bodyPr/>
          <a:lstStyle>
            <a:lvl1pPr>
              <a:defRPr sz="1800" baseline="0">
                <a:solidFill>
                  <a:srgbClr val="232323"/>
                </a:solidFill>
                <a:latin typeface="Montserrat Light" pitchFamily="2" charset="77"/>
              </a:defRPr>
            </a:lvl1pPr>
            <a:lvl2pPr>
              <a:defRPr sz="1800" baseline="0">
                <a:solidFill>
                  <a:srgbClr val="232323"/>
                </a:solidFill>
                <a:latin typeface="Montserrat Light" pitchFamily="2" charset="77"/>
              </a:defRPr>
            </a:lvl2pPr>
            <a:lvl3pPr>
              <a:defRPr sz="1800" baseline="0">
                <a:solidFill>
                  <a:srgbClr val="232323"/>
                </a:solidFill>
                <a:latin typeface="Montserrat Light" pitchFamily="2" charset="77"/>
              </a:defRPr>
            </a:lvl3pPr>
            <a:lvl4pPr>
              <a:defRPr sz="1800" baseline="0">
                <a:solidFill>
                  <a:srgbClr val="232323"/>
                </a:solidFill>
                <a:latin typeface="Montserrat Light" pitchFamily="2" charset="77"/>
              </a:defRPr>
            </a:lvl4pPr>
            <a:lvl5pPr>
              <a:defRPr sz="1800" baseline="0">
                <a:solidFill>
                  <a:srgbClr val="232323"/>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57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16B86-DC13-FB40-98EC-3743BDBDDA4C}"/>
              </a:ext>
            </a:extLst>
          </p:cNvPr>
          <p:cNvSpPr>
            <a:spLocks noGrp="1"/>
          </p:cNvSpPr>
          <p:nvPr>
            <p:ph sz="half" idx="1"/>
          </p:nvPr>
        </p:nvSpPr>
        <p:spPr>
          <a:xfrm>
            <a:off x="838200" y="1825625"/>
            <a:ext cx="5181600" cy="4351338"/>
          </a:xfrm>
          <a:prstGeom prst="rect">
            <a:avLst/>
          </a:prstGeom>
        </p:spPr>
        <p:txBody>
          <a:bodyPr/>
          <a:lstStyle>
            <a:lvl1pPr>
              <a:defRPr sz="1800" b="0" i="0">
                <a:solidFill>
                  <a:srgbClr val="232323"/>
                </a:solidFill>
                <a:latin typeface="Montserrat Light" pitchFamily="2" charset="77"/>
              </a:defRPr>
            </a:lvl1pPr>
            <a:lvl2pPr>
              <a:defRPr sz="1800" b="0" i="0">
                <a:solidFill>
                  <a:srgbClr val="232323"/>
                </a:solidFill>
                <a:latin typeface="Montserrat Light" pitchFamily="2" charset="77"/>
              </a:defRPr>
            </a:lvl2pPr>
            <a:lvl3pPr>
              <a:defRPr sz="1800" b="0" i="0">
                <a:solidFill>
                  <a:srgbClr val="232323"/>
                </a:solidFill>
                <a:latin typeface="Montserrat Light" pitchFamily="2" charset="77"/>
              </a:defRPr>
            </a:lvl3pPr>
            <a:lvl4pPr>
              <a:defRPr sz="1800" b="0" i="0">
                <a:solidFill>
                  <a:srgbClr val="232323"/>
                </a:solidFill>
                <a:latin typeface="Montserrat Light" pitchFamily="2" charset="77"/>
              </a:defRPr>
            </a:lvl4pPr>
            <a:lvl5pPr>
              <a:defRPr sz="1800" b="0" i="0">
                <a:solidFill>
                  <a:srgbClr val="232323"/>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58F8891-2B3D-A74B-839A-32735D27854E}"/>
              </a:ext>
            </a:extLst>
          </p:cNvPr>
          <p:cNvSpPr>
            <a:spLocks noGrp="1"/>
          </p:cNvSpPr>
          <p:nvPr>
            <p:ph sz="half" idx="2"/>
          </p:nvPr>
        </p:nvSpPr>
        <p:spPr>
          <a:xfrm>
            <a:off x="6172200" y="1825625"/>
            <a:ext cx="5181600" cy="4351338"/>
          </a:xfrm>
          <a:prstGeom prst="rect">
            <a:avLst/>
          </a:prstGeom>
        </p:spPr>
        <p:txBody>
          <a:bodyPr/>
          <a:lstStyle>
            <a:lvl1pPr>
              <a:defRPr sz="1800" b="0" i="0">
                <a:solidFill>
                  <a:srgbClr val="232323"/>
                </a:solidFill>
                <a:latin typeface="Montserrat Light" pitchFamily="2" charset="77"/>
              </a:defRPr>
            </a:lvl1pPr>
            <a:lvl2pPr>
              <a:defRPr sz="1800" b="0" i="0">
                <a:solidFill>
                  <a:srgbClr val="232323"/>
                </a:solidFill>
                <a:latin typeface="Montserrat Light" pitchFamily="2" charset="77"/>
              </a:defRPr>
            </a:lvl2pPr>
            <a:lvl3pPr>
              <a:defRPr sz="1800" b="0" i="0">
                <a:solidFill>
                  <a:srgbClr val="232323"/>
                </a:solidFill>
                <a:latin typeface="Montserrat Light" pitchFamily="2" charset="77"/>
              </a:defRPr>
            </a:lvl3pPr>
            <a:lvl4pPr>
              <a:defRPr sz="1800" b="0" i="0">
                <a:solidFill>
                  <a:srgbClr val="232323"/>
                </a:solidFill>
                <a:latin typeface="Montserrat Light" pitchFamily="2" charset="77"/>
              </a:defRPr>
            </a:lvl4pPr>
            <a:lvl5pPr>
              <a:defRPr sz="1800" b="0" i="0">
                <a:solidFill>
                  <a:srgbClr val="232323"/>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399DAB5-1723-7248-AD50-6F508CF2C928}"/>
              </a:ext>
            </a:extLst>
          </p:cNvPr>
          <p:cNvSpPr>
            <a:spLocks noGrp="1"/>
          </p:cNvSpPr>
          <p:nvPr>
            <p:ph type="title"/>
          </p:nvPr>
        </p:nvSpPr>
        <p:spPr>
          <a:xfrm>
            <a:off x="838200" y="365125"/>
            <a:ext cx="10174357" cy="1325563"/>
          </a:xfrm>
          <a:prstGeom prst="rect">
            <a:avLst/>
          </a:prstGeom>
        </p:spPr>
        <p:txBody>
          <a:bodyPr/>
          <a:lstStyle>
            <a:lvl1pPr>
              <a:defRPr sz="3000" baseline="0">
                <a:solidFill>
                  <a:schemeClr val="bg1"/>
                </a:solidFill>
                <a:latin typeface="Montserrat Light" pitchFamily="2" charset="77"/>
              </a:defRPr>
            </a:lvl1pPr>
          </a:lstStyle>
          <a:p>
            <a:r>
              <a:rPr lang="en-US" dirty="0"/>
              <a:t>Click to edit Master title style</a:t>
            </a:r>
          </a:p>
        </p:txBody>
      </p:sp>
    </p:spTree>
    <p:extLst>
      <p:ext uri="{BB962C8B-B14F-4D97-AF65-F5344CB8AC3E}">
        <p14:creationId xmlns:p14="http://schemas.microsoft.com/office/powerpoint/2010/main" val="1864944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0.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10.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2.jp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3.jp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5.jp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6.jp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6.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6.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7.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7.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9.jp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9.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4BB777-AABB-FA4E-8C22-E892E85FAAC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84585583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23984977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050062094"/>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19229085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36482830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267697452"/>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47472417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3865160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872091187"/>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CCFAE9-5C37-E745-BD94-DDE50DD6CCF9}"/>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9802653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503006-242B-A940-8AF4-DC61594DA920}"/>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32105151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C32216-1105-3F43-8A7C-99794A8516DA}"/>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2362430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CD86A-A0AA-AA41-976A-609F64FE53F1}"/>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38214202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41273060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569A3-5A11-DF4B-94C4-5A1327337D0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19269557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46726256"/>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EDBE2-7214-914E-B414-22AE0E8A1B5C}"/>
              </a:ext>
            </a:extLst>
          </p:cNvPr>
          <p:cNvPicPr>
            <a:picLocks noChangeAspect="1"/>
          </p:cNvPicPr>
          <p:nvPr userDrawn="1"/>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31445796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BBC9-4AA8-3C4A-86E6-5A928A05F8CF}"/>
              </a:ext>
            </a:extLst>
          </p:cNvPr>
          <p:cNvSpPr>
            <a:spLocks noGrp="1"/>
          </p:cNvSpPr>
          <p:nvPr>
            <p:ph type="title"/>
          </p:nvPr>
        </p:nvSpPr>
        <p:spPr>
          <a:xfrm>
            <a:off x="1790699" y="1057274"/>
            <a:ext cx="7677151" cy="4467225"/>
          </a:xfrm>
        </p:spPr>
        <p:txBody>
          <a:bodyPr/>
          <a:lstStyle/>
          <a:p>
            <a:r>
              <a:rPr lang="en-US" sz="4800" b="1" dirty="0"/>
              <a:t>Purchasing Your Home - A Buyer’s Guide to Understanding the Whole Process</a:t>
            </a:r>
            <a:br>
              <a:rPr lang="en-US" sz="4800" b="1" dirty="0"/>
            </a:br>
            <a:endParaRPr lang="en-US" sz="4800" b="1" dirty="0"/>
          </a:p>
        </p:txBody>
      </p:sp>
    </p:spTree>
    <p:extLst>
      <p:ext uri="{BB962C8B-B14F-4D97-AF65-F5344CB8AC3E}">
        <p14:creationId xmlns:p14="http://schemas.microsoft.com/office/powerpoint/2010/main" val="203616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428627" y="229948"/>
            <a:ext cx="11353798" cy="762001"/>
          </a:xfrm>
        </p:spPr>
        <p:txBody>
          <a:bodyPr/>
          <a:lstStyle/>
          <a:p>
            <a:r>
              <a:rPr lang="en-US" sz="4000" b="1" dirty="0"/>
              <a:t>Buyer Representation Contract</a:t>
            </a:r>
          </a:p>
        </p:txBody>
      </p:sp>
      <p:sp>
        <p:nvSpPr>
          <p:cNvPr id="5" name="Text Placeholder 4">
            <a:extLst>
              <a:ext uri="{FF2B5EF4-FFF2-40B4-BE49-F238E27FC236}">
                <a16:creationId xmlns:a16="http://schemas.microsoft.com/office/drawing/2014/main" id="{AC3F3599-67A6-F944-AC0F-C1E62B524169}"/>
              </a:ext>
            </a:extLst>
          </p:cNvPr>
          <p:cNvSpPr>
            <a:spLocks noGrp="1"/>
          </p:cNvSpPr>
          <p:nvPr>
            <p:ph type="body" sz="quarter" idx="11"/>
          </p:nvPr>
        </p:nvSpPr>
        <p:spPr>
          <a:xfrm>
            <a:off x="428626" y="1351089"/>
            <a:ext cx="11763374" cy="4840161"/>
          </a:xfrm>
        </p:spPr>
        <p:txBody>
          <a:bodyPr/>
          <a:lstStyle/>
          <a:p>
            <a:r>
              <a:rPr lang="en-US" sz="2000" dirty="0"/>
              <a:t>What You Agree To:</a:t>
            </a:r>
          </a:p>
          <a:p>
            <a:endParaRPr lang="en-US" sz="2000" dirty="0"/>
          </a:p>
          <a:p>
            <a:r>
              <a:rPr lang="en-US" sz="2000" dirty="0"/>
              <a:t>Loyalty in working only with your buyer agent throughout the transaction.</a:t>
            </a:r>
          </a:p>
          <a:p>
            <a:r>
              <a:rPr lang="en-US" sz="2000" dirty="0"/>
              <a:t>Notifying other agents that you are represented.</a:t>
            </a:r>
          </a:p>
          <a:p>
            <a:r>
              <a:rPr lang="en-US" sz="2000" dirty="0"/>
              <a:t>Being clear and candid in your intentions and communications throughout the process.</a:t>
            </a:r>
          </a:p>
          <a:p>
            <a:r>
              <a:rPr lang="en-US" sz="2000" dirty="0"/>
              <a:t>Setting up all property viewings through your buyer agent.</a:t>
            </a:r>
          </a:p>
          <a:p>
            <a:r>
              <a:rPr lang="en-US" sz="2000" dirty="0"/>
              <a:t>Notifying your buyer agent of off-market properties that you may have an interest in.</a:t>
            </a:r>
          </a:p>
          <a:p>
            <a:r>
              <a:rPr lang="en-US" sz="2000" dirty="0"/>
              <a:t>Relaying concerns and questions to your buyer agent.</a:t>
            </a:r>
          </a:p>
          <a:p>
            <a:r>
              <a:rPr lang="en-US" sz="2000" dirty="0"/>
              <a:t>Keeping your buyer agent immediately abreast of any issues that may affect financing or closing.</a:t>
            </a:r>
          </a:p>
        </p:txBody>
      </p:sp>
    </p:spTree>
    <p:extLst>
      <p:ext uri="{BB962C8B-B14F-4D97-AF65-F5344CB8AC3E}">
        <p14:creationId xmlns:p14="http://schemas.microsoft.com/office/powerpoint/2010/main" val="2764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23DA522-E33A-ECE3-8F83-52C094B102BE}"/>
              </a:ext>
            </a:extLst>
          </p:cNvPr>
          <p:cNvGrpSpPr/>
          <p:nvPr/>
        </p:nvGrpSpPr>
        <p:grpSpPr>
          <a:xfrm>
            <a:off x="2091019" y="20061"/>
            <a:ext cx="7745051" cy="6818889"/>
            <a:chOff x="1995769" y="-56139"/>
            <a:chExt cx="7745051" cy="6818889"/>
          </a:xfrm>
        </p:grpSpPr>
        <p:pic>
          <p:nvPicPr>
            <p:cNvPr id="3" name="Picture 2">
              <a:extLst>
                <a:ext uri="{FF2B5EF4-FFF2-40B4-BE49-F238E27FC236}">
                  <a16:creationId xmlns:a16="http://schemas.microsoft.com/office/drawing/2014/main" id="{2455B02B-6AEB-4304-2C4C-B3037238586F}"/>
                </a:ext>
              </a:extLst>
            </p:cNvPr>
            <p:cNvPicPr>
              <a:picLocks noChangeAspect="1"/>
            </p:cNvPicPr>
            <p:nvPr/>
          </p:nvPicPr>
          <p:blipFill>
            <a:blip r:embed="rId2"/>
            <a:stretch>
              <a:fillRect/>
            </a:stretch>
          </p:blipFill>
          <p:spPr>
            <a:xfrm>
              <a:off x="1995769" y="970723"/>
              <a:ext cx="7745051" cy="3934652"/>
            </a:xfrm>
            <a:prstGeom prst="rect">
              <a:avLst/>
            </a:prstGeom>
          </p:spPr>
        </p:pic>
        <p:pic>
          <p:nvPicPr>
            <p:cNvPr id="6" name="Picture 5">
              <a:extLst>
                <a:ext uri="{FF2B5EF4-FFF2-40B4-BE49-F238E27FC236}">
                  <a16:creationId xmlns:a16="http://schemas.microsoft.com/office/drawing/2014/main" id="{4FD81EB7-7B22-494B-7960-B00708A52615}"/>
                </a:ext>
              </a:extLst>
            </p:cNvPr>
            <p:cNvPicPr>
              <a:picLocks noChangeAspect="1"/>
            </p:cNvPicPr>
            <p:nvPr/>
          </p:nvPicPr>
          <p:blipFill rotWithShape="1">
            <a:blip r:embed="rId3"/>
            <a:srcRect r="4964"/>
            <a:stretch/>
          </p:blipFill>
          <p:spPr>
            <a:xfrm>
              <a:off x="1995769" y="4931834"/>
              <a:ext cx="7743638" cy="1830916"/>
            </a:xfrm>
            <a:prstGeom prst="rect">
              <a:avLst/>
            </a:prstGeom>
          </p:spPr>
        </p:pic>
        <p:pic>
          <p:nvPicPr>
            <p:cNvPr id="7" name="Picture 6">
              <a:extLst>
                <a:ext uri="{FF2B5EF4-FFF2-40B4-BE49-F238E27FC236}">
                  <a16:creationId xmlns:a16="http://schemas.microsoft.com/office/drawing/2014/main" id="{5641FFA2-394E-2BF2-51FC-51F613D4245E}"/>
                </a:ext>
              </a:extLst>
            </p:cNvPr>
            <p:cNvPicPr>
              <a:picLocks noChangeAspect="1"/>
            </p:cNvPicPr>
            <p:nvPr/>
          </p:nvPicPr>
          <p:blipFill>
            <a:blip r:embed="rId4"/>
            <a:stretch>
              <a:fillRect/>
            </a:stretch>
          </p:blipFill>
          <p:spPr>
            <a:xfrm>
              <a:off x="1995770" y="-56139"/>
              <a:ext cx="7743638" cy="1006425"/>
            </a:xfrm>
            <a:prstGeom prst="rect">
              <a:avLst/>
            </a:prstGeom>
          </p:spPr>
        </p:pic>
      </p:grpSp>
    </p:spTree>
    <p:extLst>
      <p:ext uri="{BB962C8B-B14F-4D97-AF65-F5344CB8AC3E}">
        <p14:creationId xmlns:p14="http://schemas.microsoft.com/office/powerpoint/2010/main" val="100099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613899" y="206642"/>
            <a:ext cx="9511175" cy="808613"/>
          </a:xfrm>
        </p:spPr>
        <p:txBody>
          <a:bodyPr/>
          <a:lstStyle/>
          <a:p>
            <a:r>
              <a:rPr lang="en-US" sz="3600" b="1" dirty="0">
                <a:solidFill>
                  <a:srgbClr val="2E3F5A"/>
                </a:solidFill>
                <a:latin typeface="Montserrat Light" panose="00000400000000000000" pitchFamily="50" charset="0"/>
              </a:rPr>
              <a:t>Request for Seller Contribution</a:t>
            </a:r>
            <a:endParaRPr lang="en-US" sz="3600" b="1" dirty="0">
              <a:latin typeface="Montserrat Light" panose="00000400000000000000" pitchFamily="50" charset="0"/>
            </a:endParaRPr>
          </a:p>
        </p:txBody>
      </p:sp>
      <p:sp>
        <p:nvSpPr>
          <p:cNvPr id="5" name="Text Placeholder 4">
            <a:extLst>
              <a:ext uri="{FF2B5EF4-FFF2-40B4-BE49-F238E27FC236}">
                <a16:creationId xmlns:a16="http://schemas.microsoft.com/office/drawing/2014/main" id="{AC3F3599-67A6-F944-AC0F-C1E62B524169}"/>
              </a:ext>
            </a:extLst>
          </p:cNvPr>
          <p:cNvSpPr>
            <a:spLocks noGrp="1"/>
          </p:cNvSpPr>
          <p:nvPr>
            <p:ph type="body" sz="quarter" idx="11"/>
          </p:nvPr>
        </p:nvSpPr>
        <p:spPr>
          <a:xfrm>
            <a:off x="685800" y="1190626"/>
            <a:ext cx="9239250" cy="5056426"/>
          </a:xfrm>
        </p:spPr>
        <p:txBody>
          <a:bodyPr/>
          <a:lstStyle/>
          <a:p>
            <a:endParaRPr lang="en-US" dirty="0"/>
          </a:p>
        </p:txBody>
      </p:sp>
    </p:spTree>
    <p:extLst>
      <p:ext uri="{BB962C8B-B14F-4D97-AF65-F5344CB8AC3E}">
        <p14:creationId xmlns:p14="http://schemas.microsoft.com/office/powerpoint/2010/main" val="168221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dirty="0"/>
              <a:t>Determining a Comfortable Price Range</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Most home buyers require a mortgage to buy a home. That mortgage determines your monthly payment, how much up-front money you will need to buy a home, and the price range of a home you qualify for.</a:t>
            </a:r>
          </a:p>
          <a:p>
            <a:pPr marL="0" indent="0">
              <a:buNone/>
            </a:pPr>
            <a:r>
              <a:rPr lang="en-US" sz="1800" dirty="0">
                <a:latin typeface="Montserrat" panose="00000500000000000000" pitchFamily="50" charset="0"/>
              </a:rPr>
              <a:t>  </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3</a:t>
            </a:r>
          </a:p>
        </p:txBody>
      </p:sp>
    </p:spTree>
    <p:extLst>
      <p:ext uri="{BB962C8B-B14F-4D97-AF65-F5344CB8AC3E}">
        <p14:creationId xmlns:p14="http://schemas.microsoft.com/office/powerpoint/2010/main" val="73736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B68E7-5EF7-A04F-ABBC-6084FD41BEC5}"/>
              </a:ext>
            </a:extLst>
          </p:cNvPr>
          <p:cNvSpPr>
            <a:spLocks noGrp="1"/>
          </p:cNvSpPr>
          <p:nvPr>
            <p:ph sz="half" idx="1"/>
          </p:nvPr>
        </p:nvSpPr>
        <p:spPr>
          <a:xfrm>
            <a:off x="428625" y="1339850"/>
            <a:ext cx="11468100" cy="4351338"/>
          </a:xfrm>
        </p:spPr>
        <p:txBody>
          <a:bodyPr/>
          <a:lstStyle/>
          <a:p>
            <a:pPr marL="0" indent="0">
              <a:buNone/>
            </a:pPr>
            <a:r>
              <a:rPr lang="en-US" sz="1400" dirty="0">
                <a:latin typeface="Montserrat" panose="00000500000000000000" pitchFamily="50" charset="0"/>
              </a:rPr>
              <a:t>Vetting the mortgage company you will be working with is a must. Start by calling on mortgage originators who come recommended by someone who has used them before. If you need a recommendation, I am happy to offer one.</a:t>
            </a:r>
          </a:p>
          <a:p>
            <a:pPr marL="0" indent="0">
              <a:buNone/>
            </a:pPr>
            <a:endParaRPr lang="en-US" sz="1400" dirty="0">
              <a:latin typeface="Montserrat" panose="00000500000000000000" pitchFamily="50" charset="0"/>
            </a:endParaRPr>
          </a:p>
          <a:p>
            <a:pPr marL="0" indent="0">
              <a:buNone/>
            </a:pPr>
            <a:r>
              <a:rPr lang="en-US" sz="1400" b="1" dirty="0">
                <a:latin typeface="Montserrat" panose="00000500000000000000" pitchFamily="50" charset="0"/>
              </a:rPr>
              <a:t>A great mortgage originator will cover the following:</a:t>
            </a:r>
          </a:p>
          <a:p>
            <a:pPr marL="0" indent="0">
              <a:buNone/>
            </a:pPr>
            <a:endParaRPr lang="en-US" sz="1400" dirty="0"/>
          </a:p>
          <a:p>
            <a:pPr marL="128588" indent="-128588">
              <a:buFont typeface="Arial" panose="020B0604020202020204" pitchFamily="34" charset="0"/>
              <a:buChar char="•"/>
            </a:pPr>
            <a:r>
              <a:rPr lang="en-US" sz="1400" dirty="0">
                <a:latin typeface="Montserrat" panose="00000500000000000000" pitchFamily="50" charset="0"/>
              </a:rPr>
              <a:t>Current rates and what your payment will look like at different home price levels.</a:t>
            </a:r>
          </a:p>
          <a:p>
            <a:pPr marL="128588" indent="-128588">
              <a:buFont typeface="Arial" panose="020B0604020202020204" pitchFamily="34" charset="0"/>
              <a:buChar char="•"/>
            </a:pPr>
            <a:r>
              <a:rPr lang="en-US" sz="1400" dirty="0">
                <a:latin typeface="Montserrat" panose="00000500000000000000" pitchFamily="50" charset="0"/>
              </a:rPr>
              <a:t>How much the mortgage payment will fluctuate if rates rise before closing.</a:t>
            </a:r>
          </a:p>
          <a:p>
            <a:pPr marL="128588" indent="-128588">
              <a:buFont typeface="Arial" panose="020B0604020202020204" pitchFamily="34" charset="0"/>
              <a:buChar char="•"/>
            </a:pPr>
            <a:r>
              <a:rPr lang="en-US" sz="1400" dirty="0">
                <a:latin typeface="Montserrat" panose="00000500000000000000" pitchFamily="50" charset="0"/>
              </a:rPr>
              <a:t>How much you qualify for based on your income, expenses, and credit score.</a:t>
            </a:r>
          </a:p>
          <a:p>
            <a:pPr marL="128588" indent="-128588">
              <a:buFont typeface="Arial" panose="020B0604020202020204" pitchFamily="34" charset="0"/>
              <a:buChar char="•"/>
            </a:pPr>
            <a:r>
              <a:rPr lang="en-US" sz="1400" dirty="0">
                <a:latin typeface="Montserrat" panose="00000500000000000000" pitchFamily="50" charset="0"/>
              </a:rPr>
              <a:t>Different mortgage programs you may qualify for.</a:t>
            </a:r>
          </a:p>
          <a:p>
            <a:pPr marL="128588" indent="-128588">
              <a:buFont typeface="Arial" panose="020B0604020202020204" pitchFamily="34" charset="0"/>
              <a:buChar char="•"/>
            </a:pPr>
            <a:r>
              <a:rPr lang="en-US" sz="1400" dirty="0">
                <a:latin typeface="Montserrat" panose="00000500000000000000" pitchFamily="50" charset="0"/>
              </a:rPr>
              <a:t>Any restrictions there may be in your qualifications.</a:t>
            </a:r>
          </a:p>
          <a:p>
            <a:pPr marL="128588" indent="-128588">
              <a:buFont typeface="Arial" panose="020B0604020202020204" pitchFamily="34" charset="0"/>
              <a:buChar char="•"/>
            </a:pPr>
            <a:r>
              <a:rPr lang="en-US" sz="1400" dirty="0">
                <a:latin typeface="Montserrat" panose="00000500000000000000" pitchFamily="50" charset="0"/>
              </a:rPr>
              <a:t>What the mortgage payment will look like with taxes and insurance included.</a:t>
            </a:r>
          </a:p>
          <a:p>
            <a:pPr marL="128588" indent="-128588">
              <a:buFont typeface="Arial" panose="020B0604020202020204" pitchFamily="34" charset="0"/>
              <a:buChar char="•"/>
            </a:pPr>
            <a:r>
              <a:rPr lang="en-US" sz="1400" dirty="0">
                <a:latin typeface="Montserrat" panose="00000500000000000000" pitchFamily="50" charset="0"/>
              </a:rPr>
              <a:t>Whether you will need to pay for mortgage insurance and how much that will be.</a:t>
            </a:r>
          </a:p>
          <a:p>
            <a:pPr marL="128588" indent="-128588">
              <a:buFont typeface="Arial" panose="020B0604020202020204" pitchFamily="34" charset="0"/>
              <a:buChar char="•"/>
            </a:pPr>
            <a:r>
              <a:rPr lang="en-US" sz="1400" dirty="0">
                <a:latin typeface="Montserrat" panose="00000500000000000000" pitchFamily="50" charset="0"/>
              </a:rPr>
              <a:t>How much money you will need out of pocket to buy a home, including down payment and closing costs, and how much must be sourced/saved money versus gift funds.</a:t>
            </a:r>
          </a:p>
          <a:p>
            <a:pPr marL="128588" indent="-128588">
              <a:buFont typeface="Arial" panose="020B0604020202020204" pitchFamily="34" charset="0"/>
              <a:buChar char="•"/>
            </a:pPr>
            <a:r>
              <a:rPr lang="en-US" sz="1400" dirty="0">
                <a:latin typeface="Montserrat" panose="00000500000000000000" pitchFamily="50" charset="0"/>
              </a:rPr>
              <a:t>Whether a home sale contingency is necessary in your offer.</a:t>
            </a:r>
          </a:p>
          <a:p>
            <a:pPr marL="0" indent="0">
              <a:buNone/>
            </a:pPr>
            <a:endParaRPr lang="en-US" sz="1400" dirty="0"/>
          </a:p>
        </p:txBody>
      </p:sp>
      <p:sp>
        <p:nvSpPr>
          <p:cNvPr id="4" name="Title 3">
            <a:extLst>
              <a:ext uri="{FF2B5EF4-FFF2-40B4-BE49-F238E27FC236}">
                <a16:creationId xmlns:a16="http://schemas.microsoft.com/office/drawing/2014/main" id="{45D99F28-F2E8-214F-B809-8DBF36244325}"/>
              </a:ext>
            </a:extLst>
          </p:cNvPr>
          <p:cNvSpPr>
            <a:spLocks noGrp="1"/>
          </p:cNvSpPr>
          <p:nvPr>
            <p:ph type="title"/>
          </p:nvPr>
        </p:nvSpPr>
        <p:spPr/>
        <p:txBody>
          <a:bodyPr/>
          <a:lstStyle/>
          <a:p>
            <a:r>
              <a:rPr lang="en-US" dirty="0"/>
              <a:t>Evaluating Mortgage Options</a:t>
            </a:r>
          </a:p>
        </p:txBody>
      </p:sp>
      <p:sp>
        <p:nvSpPr>
          <p:cNvPr id="5" name="TextBox 4">
            <a:extLst>
              <a:ext uri="{FF2B5EF4-FFF2-40B4-BE49-F238E27FC236}">
                <a16:creationId xmlns:a16="http://schemas.microsoft.com/office/drawing/2014/main" id="{AED97465-56E9-B430-2913-F3CF894EE1C1}"/>
              </a:ext>
            </a:extLst>
          </p:cNvPr>
          <p:cNvSpPr txBox="1"/>
          <p:nvPr/>
        </p:nvSpPr>
        <p:spPr>
          <a:xfrm>
            <a:off x="495300" y="6096270"/>
            <a:ext cx="11401425"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It is important to keep in in mind that taxes, insurance, mortgage insurance, and condo fees can dramatically affect your monthly payment.</a:t>
            </a:r>
          </a:p>
        </p:txBody>
      </p:sp>
    </p:spTree>
    <p:extLst>
      <p:ext uri="{BB962C8B-B14F-4D97-AF65-F5344CB8AC3E}">
        <p14:creationId xmlns:p14="http://schemas.microsoft.com/office/powerpoint/2010/main" val="361357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Shop for More Than a Rate</a:t>
            </a:r>
            <a:br>
              <a:rPr lang="en-US" b="1" dirty="0"/>
            </a:br>
            <a:endParaRPr lang="en-US" b="1" dirty="0"/>
          </a:p>
        </p:txBody>
      </p:sp>
      <p:sp>
        <p:nvSpPr>
          <p:cNvPr id="4" name="TextBox 3">
            <a:extLst>
              <a:ext uri="{FF2B5EF4-FFF2-40B4-BE49-F238E27FC236}">
                <a16:creationId xmlns:a16="http://schemas.microsoft.com/office/drawing/2014/main" id="{BD2D7EC2-EDB1-2D0E-A802-710DE82B49AC}"/>
              </a:ext>
            </a:extLst>
          </p:cNvPr>
          <p:cNvSpPr txBox="1"/>
          <p:nvPr/>
        </p:nvSpPr>
        <p:spPr>
          <a:xfrm>
            <a:off x="366712" y="1690688"/>
            <a:ext cx="11458575" cy="1477328"/>
          </a:xfrm>
          <a:prstGeom prst="rect">
            <a:avLst/>
          </a:prstGeom>
          <a:noFill/>
        </p:spPr>
        <p:txBody>
          <a:bodyPr wrap="square">
            <a:spAutoFit/>
          </a:bodyPr>
          <a:lstStyle/>
          <a:p>
            <a:r>
              <a:rPr lang="en-US" sz="1800" dirty="0">
                <a:solidFill>
                  <a:srgbClr val="2E3F5A"/>
                </a:solidFill>
                <a:latin typeface="Montserrat" panose="00000500000000000000" pitchFamily="50" charset="0"/>
              </a:rPr>
              <a:t>Closing costs, mandatory mortgage insurance, and down payment requirements are all just as important as the interest rate. Therefore, do not just call banks asking about their interest rates without asking about everything else. Not only do rates vary by program and down payment, they are also a byproduct of your credit score and debt-to-income ratios (your ability to repay the mortgage).  </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665430"/>
            <a:ext cx="1184910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Different banks offer different mortgage programs. Therefore, it’s never a bad idea to speak with more than one company to determine the best options.</a:t>
            </a:r>
          </a:p>
        </p:txBody>
      </p:sp>
    </p:spTree>
    <p:extLst>
      <p:ext uri="{BB962C8B-B14F-4D97-AF65-F5344CB8AC3E}">
        <p14:creationId xmlns:p14="http://schemas.microsoft.com/office/powerpoint/2010/main" val="184235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Pre-Approved or Pre-Qualified</a:t>
            </a:r>
          </a:p>
        </p:txBody>
      </p:sp>
      <p:sp>
        <p:nvSpPr>
          <p:cNvPr id="4" name="TextBox 3">
            <a:extLst>
              <a:ext uri="{FF2B5EF4-FFF2-40B4-BE49-F238E27FC236}">
                <a16:creationId xmlns:a16="http://schemas.microsoft.com/office/drawing/2014/main" id="{BD2D7EC2-EDB1-2D0E-A802-710DE82B49AC}"/>
              </a:ext>
            </a:extLst>
          </p:cNvPr>
          <p:cNvSpPr txBox="1"/>
          <p:nvPr/>
        </p:nvSpPr>
        <p:spPr>
          <a:xfrm>
            <a:off x="366712" y="1690688"/>
            <a:ext cx="11458575" cy="2862322"/>
          </a:xfrm>
          <a:prstGeom prst="rect">
            <a:avLst/>
          </a:prstGeom>
          <a:noFill/>
        </p:spPr>
        <p:txBody>
          <a:bodyPr wrap="square">
            <a:spAutoFit/>
          </a:bodyPr>
          <a:lstStyle/>
          <a:p>
            <a:r>
              <a:rPr lang="en-US" sz="1800" dirty="0">
                <a:solidFill>
                  <a:srgbClr val="2E3F5A"/>
                </a:solidFill>
                <a:latin typeface="Montserrat" panose="00000500000000000000" pitchFamily="50" charset="0"/>
              </a:rPr>
              <a:t>Pre-qualifications and pre-approvals are how mortgage lenders determine whether your mortgage will get approved and how much mortgage you can give.</a:t>
            </a:r>
          </a:p>
          <a:p>
            <a:endParaRPr lang="en-US" sz="1800" dirty="0">
              <a:solidFill>
                <a:srgbClr val="2E3F5A"/>
              </a:solidFill>
              <a:latin typeface="Montserrat" panose="00000500000000000000" pitchFamily="50" charset="0"/>
            </a:endParaRPr>
          </a:p>
          <a:p>
            <a:r>
              <a:rPr lang="en-US" sz="1800" dirty="0">
                <a:solidFill>
                  <a:srgbClr val="2E3F5A"/>
                </a:solidFill>
                <a:latin typeface="Montserrat" panose="00000500000000000000" pitchFamily="50" charset="0"/>
              </a:rPr>
              <a:t>The terms pre-qualification and pre-approval are NOT interchangeable.</a:t>
            </a:r>
          </a:p>
          <a:p>
            <a:endParaRPr lang="en-US" sz="1800" dirty="0">
              <a:solidFill>
                <a:srgbClr val="2E3F5A"/>
              </a:solidFill>
              <a:latin typeface="Montserrat" panose="00000500000000000000" pitchFamily="50" charset="0"/>
            </a:endParaRPr>
          </a:p>
          <a:p>
            <a:r>
              <a:rPr lang="en-US" sz="1800" dirty="0">
                <a:solidFill>
                  <a:srgbClr val="2E3F5A"/>
                </a:solidFill>
                <a:latin typeface="Montserrat" panose="00000500000000000000" pitchFamily="50" charset="0"/>
              </a:rPr>
              <a:t>A pre-qualification is a mortgage approval based on self-reported information. It doesn’t verify a buyer’s credit score, income, or money in the bank. It’s an estimate only.</a:t>
            </a:r>
          </a:p>
          <a:p>
            <a:endParaRPr lang="en-US" sz="1800" dirty="0">
              <a:solidFill>
                <a:srgbClr val="2E3F5A"/>
              </a:solidFill>
              <a:latin typeface="Montserrat" panose="00000500000000000000" pitchFamily="50" charset="0"/>
            </a:endParaRPr>
          </a:p>
          <a:p>
            <a:r>
              <a:rPr lang="en-US" sz="1800" dirty="0">
                <a:solidFill>
                  <a:srgbClr val="2E3F5A"/>
                </a:solidFill>
                <a:latin typeface="Montserrat" panose="00000500000000000000" pitchFamily="50" charset="0"/>
              </a:rPr>
              <a:t>A pre-approval is mortgage approval based on verified data. It uses credit reports, job data, and bank information to confirm how to approve your loan and for how much money.</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665430"/>
            <a:ext cx="1184910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A pre-approval, as opposed to a pre-qualification, makes your offer strong. It indicates that you are serious about finding and buying a home soon.</a:t>
            </a:r>
          </a:p>
        </p:txBody>
      </p:sp>
    </p:spTree>
    <p:extLst>
      <p:ext uri="{BB962C8B-B14F-4D97-AF65-F5344CB8AC3E}">
        <p14:creationId xmlns:p14="http://schemas.microsoft.com/office/powerpoint/2010/main" val="107543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Mortgage Insurance</a:t>
            </a:r>
          </a:p>
        </p:txBody>
      </p:sp>
      <p:sp>
        <p:nvSpPr>
          <p:cNvPr id="4" name="TextBox 3">
            <a:extLst>
              <a:ext uri="{FF2B5EF4-FFF2-40B4-BE49-F238E27FC236}">
                <a16:creationId xmlns:a16="http://schemas.microsoft.com/office/drawing/2014/main" id="{BD2D7EC2-EDB1-2D0E-A802-710DE82B49AC}"/>
              </a:ext>
            </a:extLst>
          </p:cNvPr>
          <p:cNvSpPr txBox="1"/>
          <p:nvPr/>
        </p:nvSpPr>
        <p:spPr>
          <a:xfrm>
            <a:off x="366712" y="1690688"/>
            <a:ext cx="11458575" cy="1754326"/>
          </a:xfrm>
          <a:prstGeom prst="rect">
            <a:avLst/>
          </a:prstGeom>
          <a:noFill/>
        </p:spPr>
        <p:txBody>
          <a:bodyPr wrap="square">
            <a:spAutoFit/>
          </a:bodyPr>
          <a:lstStyle/>
          <a:p>
            <a:r>
              <a:rPr lang="en-US" sz="1800" dirty="0">
                <a:solidFill>
                  <a:srgbClr val="2E3F5A"/>
                </a:solidFill>
                <a:latin typeface="Montserrat" panose="00000500000000000000" pitchFamily="50" charset="0"/>
              </a:rPr>
              <a:t>If you are putting less than 20% down when buying the home, you will likely be required to obtain mortgage insurance. Mortgage insurance may be charged up front, monthly, or rolled into your mortgage balance. </a:t>
            </a:r>
          </a:p>
          <a:p>
            <a:endParaRPr lang="en-US" sz="1800" dirty="0">
              <a:solidFill>
                <a:srgbClr val="2E3F5A"/>
              </a:solidFill>
              <a:latin typeface="Montserrat" panose="00000500000000000000" pitchFamily="50" charset="0"/>
            </a:endParaRPr>
          </a:p>
          <a:p>
            <a:r>
              <a:rPr lang="en-US" sz="1800" dirty="0">
                <a:solidFill>
                  <a:srgbClr val="2E3F5A"/>
                </a:solidFill>
                <a:latin typeface="Montserrat" panose="00000500000000000000" pitchFamily="50" charset="0"/>
              </a:rPr>
              <a:t>Mortgage insurance is different than homeowners insurance in that mortgage insurance protects the lender in the event of your default.</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665430"/>
            <a:ext cx="1184910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While mortgage insurance is expensive, it does give millions of home buyers the opportunity to buy real estate without the necessity of a 20% down payment.</a:t>
            </a:r>
          </a:p>
        </p:txBody>
      </p:sp>
    </p:spTree>
    <p:extLst>
      <p:ext uri="{BB962C8B-B14F-4D97-AF65-F5344CB8AC3E}">
        <p14:creationId xmlns:p14="http://schemas.microsoft.com/office/powerpoint/2010/main" val="105298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Shop for a Home</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Determine Where You Want to Live by Considering the Following:</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Qualified Price Range</a:t>
            </a:r>
          </a:p>
          <a:p>
            <a:r>
              <a:rPr lang="en-US" sz="1800" dirty="0">
                <a:latin typeface="Montserrat" panose="00000500000000000000" pitchFamily="50" charset="0"/>
              </a:rPr>
              <a:t>Property Taxes</a:t>
            </a:r>
          </a:p>
          <a:p>
            <a:r>
              <a:rPr lang="en-US" sz="1800" dirty="0">
                <a:latin typeface="Montserrat" panose="00000500000000000000" pitchFamily="50" charset="0"/>
              </a:rPr>
              <a:t>School Reports</a:t>
            </a:r>
          </a:p>
          <a:p>
            <a:r>
              <a:rPr lang="en-US" sz="1800" dirty="0">
                <a:latin typeface="Montserrat" panose="00000500000000000000" pitchFamily="50" charset="0"/>
              </a:rPr>
              <a:t>Crime</a:t>
            </a:r>
          </a:p>
          <a:p>
            <a:r>
              <a:rPr lang="en-US" sz="1800" dirty="0">
                <a:latin typeface="Montserrat" panose="00000500000000000000" pitchFamily="50" charset="0"/>
              </a:rPr>
              <a:t>Community Services</a:t>
            </a:r>
          </a:p>
          <a:p>
            <a:r>
              <a:rPr lang="en-US" sz="1800" dirty="0">
                <a:latin typeface="Montserrat" panose="00000500000000000000" pitchFamily="50" charset="0"/>
              </a:rPr>
              <a:t>Commute Times and Access to Transit</a:t>
            </a:r>
          </a:p>
          <a:p>
            <a:r>
              <a:rPr lang="en-US" sz="1800" dirty="0">
                <a:latin typeface="Montserrat" panose="00000500000000000000" pitchFamily="50" charset="0"/>
              </a:rPr>
              <a:t>Sensory Considerations (Airports, Trains, Farms)</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4</a:t>
            </a:r>
          </a:p>
        </p:txBody>
      </p:sp>
    </p:spTree>
    <p:extLst>
      <p:ext uri="{BB962C8B-B14F-4D97-AF65-F5344CB8AC3E}">
        <p14:creationId xmlns:p14="http://schemas.microsoft.com/office/powerpoint/2010/main" val="219679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613899" y="206642"/>
            <a:ext cx="11578101" cy="808613"/>
          </a:xfrm>
        </p:spPr>
        <p:txBody>
          <a:bodyPr/>
          <a:lstStyle/>
          <a:p>
            <a:r>
              <a:rPr lang="en-US" sz="3200" b="1" dirty="0">
                <a:solidFill>
                  <a:srgbClr val="2E3F5A"/>
                </a:solidFill>
                <a:latin typeface="Montserrat Light" panose="00000400000000000000" pitchFamily="50" charset="0"/>
              </a:rPr>
              <a:t>Buyer Representation Search Setup (Agent Specific)</a:t>
            </a:r>
          </a:p>
        </p:txBody>
      </p:sp>
      <p:sp>
        <p:nvSpPr>
          <p:cNvPr id="5" name="Text Placeholder 4">
            <a:extLst>
              <a:ext uri="{FF2B5EF4-FFF2-40B4-BE49-F238E27FC236}">
                <a16:creationId xmlns:a16="http://schemas.microsoft.com/office/drawing/2014/main" id="{AC3F3599-67A6-F944-AC0F-C1E62B524169}"/>
              </a:ext>
            </a:extLst>
          </p:cNvPr>
          <p:cNvSpPr>
            <a:spLocks noGrp="1"/>
          </p:cNvSpPr>
          <p:nvPr>
            <p:ph type="body" sz="quarter" idx="11"/>
          </p:nvPr>
        </p:nvSpPr>
        <p:spPr>
          <a:xfrm>
            <a:off x="685800" y="1190626"/>
            <a:ext cx="9239250" cy="5056426"/>
          </a:xfrm>
        </p:spPr>
        <p:txBody>
          <a:bodyPr/>
          <a:lstStyle/>
          <a:p>
            <a:r>
              <a:rPr lang="en-US" sz="2400" dirty="0"/>
              <a:t>kvCore Marketing and Searches</a:t>
            </a:r>
          </a:p>
          <a:p>
            <a:endParaRPr lang="en-US" dirty="0"/>
          </a:p>
        </p:txBody>
      </p:sp>
    </p:spTree>
    <p:extLst>
      <p:ext uri="{BB962C8B-B14F-4D97-AF65-F5344CB8AC3E}">
        <p14:creationId xmlns:p14="http://schemas.microsoft.com/office/powerpoint/2010/main" val="292364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668C5-396A-6E40-A1A8-901D94A4CE48}"/>
              </a:ext>
            </a:extLst>
          </p:cNvPr>
          <p:cNvSpPr>
            <a:spLocks noGrp="1"/>
          </p:cNvSpPr>
          <p:nvPr>
            <p:ph idx="1"/>
          </p:nvPr>
        </p:nvSpPr>
        <p:spPr>
          <a:xfrm>
            <a:off x="838199" y="1253331"/>
            <a:ext cx="10048700" cy="4351338"/>
          </a:xfrm>
        </p:spPr>
        <p:txBody>
          <a:bodyPr/>
          <a:lstStyle/>
          <a:p>
            <a:pPr marL="0" indent="0">
              <a:buNone/>
            </a:pPr>
            <a:r>
              <a:rPr lang="en-US" dirty="0"/>
              <a:t>RE/MAX is the standard by which all real estate brands are measured, and since 1987, our firm has set the standard in Connecticut real estate sales excellence.</a:t>
            </a:r>
          </a:p>
          <a:p>
            <a:pPr marL="0" indent="0">
              <a:buNone/>
            </a:pPr>
            <a:endParaRPr lang="en-US" dirty="0"/>
          </a:p>
          <a:p>
            <a:pPr marL="0" indent="0">
              <a:buNone/>
            </a:pPr>
            <a:r>
              <a:rPr lang="en-US" dirty="0"/>
              <a:t>We pride ourselves on creating the most professional, highly trained, full-time real estate sales force in the industry. Through our real estate education, transactional coaching and mentoring, and mindset training, we empower our agents to serve their clients and communities as real estate market experts. </a:t>
            </a:r>
          </a:p>
          <a:p>
            <a:pPr marL="0" indent="0">
              <a:buNone/>
            </a:pPr>
            <a:endParaRPr lang="en-US" dirty="0"/>
          </a:p>
          <a:p>
            <a:pPr marL="0" indent="0">
              <a:buNone/>
            </a:pPr>
            <a:r>
              <a:rPr lang="en-US" dirty="0"/>
              <a:t>As Connecticut’s leader in transactions per agent for 11 consecutive years*, our agents know how to help you navigate the process of purchasing your home in any market.</a:t>
            </a:r>
          </a:p>
          <a:p>
            <a:pPr marL="0" indent="0">
              <a:buNone/>
            </a:pPr>
            <a:endParaRPr lang="en-US" dirty="0"/>
          </a:p>
          <a:p>
            <a:pPr marL="0" indent="0">
              <a:buNone/>
            </a:pPr>
            <a:r>
              <a:rPr lang="en-US" dirty="0"/>
              <a:t>*Per SmartMLS.</a:t>
            </a:r>
          </a:p>
          <a:p>
            <a:endParaRPr lang="en-US" dirty="0"/>
          </a:p>
        </p:txBody>
      </p:sp>
      <p:sp>
        <p:nvSpPr>
          <p:cNvPr id="3" name="Title 2">
            <a:extLst>
              <a:ext uri="{FF2B5EF4-FFF2-40B4-BE49-F238E27FC236}">
                <a16:creationId xmlns:a16="http://schemas.microsoft.com/office/drawing/2014/main" id="{F93B6FB7-AF39-8549-8D4F-93D9FE8246C8}"/>
              </a:ext>
            </a:extLst>
          </p:cNvPr>
          <p:cNvSpPr>
            <a:spLocks noGrp="1"/>
          </p:cNvSpPr>
          <p:nvPr>
            <p:ph type="title"/>
          </p:nvPr>
        </p:nvSpPr>
        <p:spPr>
          <a:xfrm>
            <a:off x="838199" y="365125"/>
            <a:ext cx="10048701" cy="606425"/>
          </a:xfrm>
        </p:spPr>
        <p:txBody>
          <a:bodyPr/>
          <a:lstStyle/>
          <a:p>
            <a:r>
              <a:rPr lang="en-US" sz="3200" b="1" dirty="0"/>
              <a:t>The Professional Standard</a:t>
            </a:r>
            <a:br>
              <a:rPr lang="en-US" sz="3200" b="1" dirty="0"/>
            </a:br>
            <a:endParaRPr lang="en-US" sz="3200" b="1" dirty="0"/>
          </a:p>
        </p:txBody>
      </p:sp>
    </p:spTree>
    <p:extLst>
      <p:ext uri="{BB962C8B-B14F-4D97-AF65-F5344CB8AC3E}">
        <p14:creationId xmlns:p14="http://schemas.microsoft.com/office/powerpoint/2010/main" val="393596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Zillow – Let’s Get Real </a:t>
            </a:r>
          </a:p>
        </p:txBody>
      </p:sp>
      <p:sp>
        <p:nvSpPr>
          <p:cNvPr id="4" name="TextBox 3">
            <a:extLst>
              <a:ext uri="{FF2B5EF4-FFF2-40B4-BE49-F238E27FC236}">
                <a16:creationId xmlns:a16="http://schemas.microsoft.com/office/drawing/2014/main" id="{BD2D7EC2-EDB1-2D0E-A802-710DE82B49AC}"/>
              </a:ext>
            </a:extLst>
          </p:cNvPr>
          <p:cNvSpPr txBox="1"/>
          <p:nvPr/>
        </p:nvSpPr>
        <p:spPr>
          <a:xfrm>
            <a:off x="280987" y="1328738"/>
            <a:ext cx="11458575" cy="4278094"/>
          </a:xfrm>
          <a:prstGeom prst="rect">
            <a:avLst/>
          </a:prstGeom>
          <a:noFill/>
        </p:spPr>
        <p:txBody>
          <a:bodyPr wrap="square">
            <a:spAutoFit/>
          </a:bodyPr>
          <a:lstStyle/>
          <a:p>
            <a:r>
              <a:rPr lang="en-US" sz="1600" dirty="0">
                <a:solidFill>
                  <a:srgbClr val="2E3F5A"/>
                </a:solidFill>
                <a:latin typeface="Montserrat" panose="00000500000000000000" pitchFamily="50" charset="0"/>
              </a:rPr>
              <a:t>Many home buyers believe that online sites like Zillow offer the best real estate search capabilities, and that is simply not true. Here is what you need to know about Zillow:</a:t>
            </a:r>
          </a:p>
          <a:p>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Search does not update real-time. You could fall in love with a home on Zillow only to find out that it went Under Agreement last week.</a:t>
            </a:r>
          </a:p>
          <a:p>
            <a:pPr marL="285750" indent="-285750">
              <a:buFont typeface="Arial" panose="020B0604020202020204" pitchFamily="34" charset="0"/>
              <a:buChar char="•"/>
            </a:pPr>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You can’t narrow your search down like you can with other tools. Zillow isn’t in the business of helping you find a home. They are in the business of selling your name to real estate agents.</a:t>
            </a:r>
          </a:p>
          <a:p>
            <a:pPr marL="285750" indent="-285750">
              <a:buFont typeface="Arial" panose="020B0604020202020204" pitchFamily="34" charset="0"/>
              <a:buChar char="•"/>
            </a:pPr>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You are not contacting the listing agent. Many buyers call the agent who is listed on Zillow thinking they are calling the listing agent. The agent Zillow advertises on the listing is the agent who is paying to advertise.</a:t>
            </a:r>
          </a:p>
          <a:p>
            <a:pPr marL="285750" indent="-285750">
              <a:buFont typeface="Arial" panose="020B0604020202020204" pitchFamily="34" charset="0"/>
              <a:buChar char="•"/>
            </a:pPr>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a:t>
            </a:r>
            <a:r>
              <a:rPr lang="en-US" sz="1600" dirty="0" err="1">
                <a:solidFill>
                  <a:srgbClr val="2E3F5A"/>
                </a:solidFill>
                <a:latin typeface="Montserrat" panose="00000500000000000000" pitchFamily="50" charset="0"/>
              </a:rPr>
              <a:t>Zestimates</a:t>
            </a:r>
            <a:r>
              <a:rPr lang="en-US" sz="1600" dirty="0">
                <a:solidFill>
                  <a:srgbClr val="2E3F5A"/>
                </a:solidFill>
                <a:latin typeface="Montserrat" panose="00000500000000000000" pitchFamily="50" charset="0"/>
              </a:rPr>
              <a:t> are highly inaccurate. Never write an offer on a home based on Zillow’s opinion of value.</a:t>
            </a:r>
          </a:p>
          <a:p>
            <a:pPr marL="285750" indent="-285750">
              <a:buFont typeface="Arial" panose="020B0604020202020204" pitchFamily="34" charset="0"/>
              <a:buChar char="•"/>
            </a:pPr>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You will be inundated by sales calls. Zillow is in the information sharing business. Therefore, when you shop on Zillow you will be called by many real estate agents and loan officers who pay Zillow for the lead.</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932130"/>
            <a:ext cx="1184910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*Nationally, the Zestimate has a median error rate of 7.9 percent according to their website. On a $500,000 house, that amounts to a $39,500 variation in value. In some neighborhoods, the Zestimate can be even further off. </a:t>
            </a:r>
          </a:p>
        </p:txBody>
      </p:sp>
    </p:spTree>
    <p:extLst>
      <p:ext uri="{BB962C8B-B14F-4D97-AF65-F5344CB8AC3E}">
        <p14:creationId xmlns:p14="http://schemas.microsoft.com/office/powerpoint/2010/main" val="109685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Visiting Open Houses</a:t>
            </a:r>
          </a:p>
        </p:txBody>
      </p:sp>
      <p:sp>
        <p:nvSpPr>
          <p:cNvPr id="4" name="TextBox 3">
            <a:extLst>
              <a:ext uri="{FF2B5EF4-FFF2-40B4-BE49-F238E27FC236}">
                <a16:creationId xmlns:a16="http://schemas.microsoft.com/office/drawing/2014/main" id="{BD2D7EC2-EDB1-2D0E-A802-710DE82B49AC}"/>
              </a:ext>
            </a:extLst>
          </p:cNvPr>
          <p:cNvSpPr txBox="1"/>
          <p:nvPr/>
        </p:nvSpPr>
        <p:spPr>
          <a:xfrm>
            <a:off x="280987" y="1471613"/>
            <a:ext cx="11458575" cy="3046988"/>
          </a:xfrm>
          <a:prstGeom prst="rect">
            <a:avLst/>
          </a:prstGeom>
          <a:noFill/>
        </p:spPr>
        <p:txBody>
          <a:bodyPr wrap="square">
            <a:spAutoFit/>
          </a:bodyPr>
          <a:lstStyle/>
          <a:p>
            <a:r>
              <a:rPr lang="en-US" sz="1600" b="1" dirty="0">
                <a:solidFill>
                  <a:srgbClr val="2E3F5A"/>
                </a:solidFill>
                <a:latin typeface="Montserrat" panose="00000500000000000000" pitchFamily="50" charset="0"/>
              </a:rPr>
              <a:t>Clarity is Kindness</a:t>
            </a:r>
            <a:r>
              <a:rPr lang="en-US" sz="1600" dirty="0">
                <a:solidFill>
                  <a:srgbClr val="2E3F5A"/>
                </a:solidFill>
                <a:latin typeface="Montserrat" panose="00000500000000000000" pitchFamily="50" charset="0"/>
              </a:rPr>
              <a:t>. It is very important to disclose to other real estate agents if you have signed a contract with a buyer agent who will be representing you. Most often, the agent hosting the open house represents the seller. In other words, their fiduciary responsibility is to the seller of the home, and nobody else. Sometimes, however, the agent is hosting the open house with the expectation of finding new buyers that they can represent. By disclosing to the host of the open house that you are represented by a buyer agent, that host will no longer try to sell you their services, and you will be given the opportunity to tour the home.</a:t>
            </a:r>
          </a:p>
          <a:p>
            <a:endParaRPr lang="en-US" sz="1600" dirty="0">
              <a:solidFill>
                <a:srgbClr val="2E3F5A"/>
              </a:solidFill>
              <a:latin typeface="Montserrat" panose="00000500000000000000" pitchFamily="50" charset="0"/>
            </a:endParaRPr>
          </a:p>
          <a:p>
            <a:pPr algn="ctr"/>
            <a:r>
              <a:rPr lang="en-US" sz="1600" b="1" dirty="0">
                <a:solidFill>
                  <a:srgbClr val="2E3F5A"/>
                </a:solidFill>
                <a:latin typeface="Montserrat" panose="00000500000000000000" pitchFamily="50" charset="0"/>
              </a:rPr>
              <a:t>Helpful hints:</a:t>
            </a:r>
          </a:p>
          <a:p>
            <a:r>
              <a:rPr lang="en-US" sz="1600" dirty="0">
                <a:solidFill>
                  <a:srgbClr val="2E3F5A"/>
                </a:solidFill>
                <a:latin typeface="Montserrat" panose="00000500000000000000" pitchFamily="50" charset="0"/>
              </a:rPr>
              <a:t>If you know in advance that you will be visiting the open house, please call or text me, and I can call ahead to let the agent know you are represented.</a:t>
            </a:r>
          </a:p>
          <a:p>
            <a:r>
              <a:rPr lang="en-US" sz="1600" dirty="0">
                <a:solidFill>
                  <a:srgbClr val="2E3F5A"/>
                </a:solidFill>
                <a:latin typeface="Montserrat" panose="00000500000000000000" pitchFamily="50" charset="0"/>
              </a:rPr>
              <a:t>If you like the home and are interested in making an offer, call and text me right away so that there is time to complete due diligence on the property prior to the offer process.</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093930"/>
            <a:ext cx="1184910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I can send you a list of upcoming open houses prior to each weekend. It is my pleasure to notify the agent hosting the open house to let them know that you will be attending and that you are represented.</a:t>
            </a:r>
          </a:p>
        </p:txBody>
      </p:sp>
    </p:spTree>
    <p:extLst>
      <p:ext uri="{BB962C8B-B14F-4D97-AF65-F5344CB8AC3E}">
        <p14:creationId xmlns:p14="http://schemas.microsoft.com/office/powerpoint/2010/main" val="2584223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C85E-D6E7-0B41-B951-5E87E4C62B9B}"/>
              </a:ext>
            </a:extLst>
          </p:cNvPr>
          <p:cNvSpPr>
            <a:spLocks noGrp="1"/>
          </p:cNvSpPr>
          <p:nvPr>
            <p:ph type="title"/>
          </p:nvPr>
        </p:nvSpPr>
        <p:spPr>
          <a:xfrm>
            <a:off x="366712" y="365125"/>
            <a:ext cx="10278097" cy="1325563"/>
          </a:xfrm>
        </p:spPr>
        <p:txBody>
          <a:bodyPr/>
          <a:lstStyle/>
          <a:p>
            <a:r>
              <a:rPr lang="en-US" b="1" dirty="0"/>
              <a:t>Off-Market Properties</a:t>
            </a:r>
          </a:p>
        </p:txBody>
      </p:sp>
      <p:sp>
        <p:nvSpPr>
          <p:cNvPr id="4" name="TextBox 3">
            <a:extLst>
              <a:ext uri="{FF2B5EF4-FFF2-40B4-BE49-F238E27FC236}">
                <a16:creationId xmlns:a16="http://schemas.microsoft.com/office/drawing/2014/main" id="{BD2D7EC2-EDB1-2D0E-A802-710DE82B49AC}"/>
              </a:ext>
            </a:extLst>
          </p:cNvPr>
          <p:cNvSpPr txBox="1"/>
          <p:nvPr/>
        </p:nvSpPr>
        <p:spPr>
          <a:xfrm>
            <a:off x="280987" y="1471613"/>
            <a:ext cx="11458575" cy="3046988"/>
          </a:xfrm>
          <a:prstGeom prst="rect">
            <a:avLst/>
          </a:prstGeom>
          <a:noFill/>
        </p:spPr>
        <p:txBody>
          <a:bodyPr wrap="square">
            <a:spAutoFit/>
          </a:bodyPr>
          <a:lstStyle/>
          <a:p>
            <a:r>
              <a:rPr lang="en-US" sz="1600" dirty="0">
                <a:solidFill>
                  <a:srgbClr val="2E3F5A"/>
                </a:solidFill>
                <a:latin typeface="Montserrat" panose="00000500000000000000" pitchFamily="50" charset="0"/>
              </a:rPr>
              <a:t>Occasionally, buyers find homes that are not listed in the Multiple Listing Service. These are homes that are For Sale but are not marketed on traditional real estate search portals. Here are some potential off-market home opportunities:</a:t>
            </a:r>
          </a:p>
          <a:p>
            <a:endParaRPr lang="en-US" sz="1600" dirty="0">
              <a:solidFill>
                <a:srgbClr val="2E3F5A"/>
              </a:solidFill>
              <a:latin typeface="Montserrat" panose="00000500000000000000" pitchFamily="50" charset="0"/>
            </a:endParaRP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Properties that are For Sale By Owner</a:t>
            </a: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Family members who are selling</a:t>
            </a: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Estate sale</a:t>
            </a:r>
          </a:p>
          <a:p>
            <a:pPr marL="285750" indent="-285750">
              <a:buFont typeface="Arial" panose="020B0604020202020204" pitchFamily="34" charset="0"/>
              <a:buChar char="•"/>
            </a:pPr>
            <a:r>
              <a:rPr lang="en-US" sz="1600" dirty="0">
                <a:solidFill>
                  <a:srgbClr val="2E3F5A"/>
                </a:solidFill>
                <a:latin typeface="Montserrat" panose="00000500000000000000" pitchFamily="50" charset="0"/>
              </a:rPr>
              <a:t>A Co-worker selling a home</a:t>
            </a:r>
          </a:p>
          <a:p>
            <a:endParaRPr lang="en-US" sz="1600" dirty="0">
              <a:solidFill>
                <a:srgbClr val="2E3F5A"/>
              </a:solidFill>
              <a:latin typeface="Montserrat" panose="00000500000000000000" pitchFamily="50" charset="0"/>
            </a:endParaRPr>
          </a:p>
          <a:p>
            <a:r>
              <a:rPr lang="en-US" sz="1600" b="1" dirty="0">
                <a:solidFill>
                  <a:srgbClr val="2E3F5A"/>
                </a:solidFill>
                <a:latin typeface="Montserrat" panose="00000500000000000000" pitchFamily="50" charset="0"/>
              </a:rPr>
              <a:t>Call me if you are interested in seeing or placing an offer on an off-market property</a:t>
            </a:r>
            <a:r>
              <a:rPr lang="en-US" sz="1600" dirty="0">
                <a:solidFill>
                  <a:srgbClr val="2E3F5A"/>
                </a:solidFill>
                <a:latin typeface="Montserrat" panose="00000500000000000000" pitchFamily="50" charset="0"/>
              </a:rPr>
              <a:t>. </a:t>
            </a:r>
          </a:p>
          <a:p>
            <a:r>
              <a:rPr lang="en-US" sz="1600" dirty="0">
                <a:solidFill>
                  <a:srgbClr val="2E3F5A"/>
                </a:solidFill>
                <a:latin typeface="Montserrat" panose="00000500000000000000" pitchFamily="50" charset="0"/>
              </a:rPr>
              <a:t>Gather as much information on the owner as possible, including their name and phone number, and I will reach out to arrange a showing.</a:t>
            </a:r>
          </a:p>
        </p:txBody>
      </p:sp>
      <p:sp>
        <p:nvSpPr>
          <p:cNvPr id="5" name="TextBox 4">
            <a:extLst>
              <a:ext uri="{FF2B5EF4-FFF2-40B4-BE49-F238E27FC236}">
                <a16:creationId xmlns:a16="http://schemas.microsoft.com/office/drawing/2014/main" id="{EEEB2061-E626-5ED5-EA76-1BEC125CD506}"/>
              </a:ext>
            </a:extLst>
          </p:cNvPr>
          <p:cNvSpPr txBox="1"/>
          <p:nvPr/>
        </p:nvSpPr>
        <p:spPr>
          <a:xfrm>
            <a:off x="171450" y="5093930"/>
            <a:ext cx="1184910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Buyer Beware. Sometimes off-market homes are not listed by a real estate agent because the home is priced above market value. That is why it’s so important to work with your buyer agent.</a:t>
            </a:r>
          </a:p>
        </p:txBody>
      </p:sp>
    </p:spTree>
    <p:extLst>
      <p:ext uri="{BB962C8B-B14F-4D97-AF65-F5344CB8AC3E}">
        <p14:creationId xmlns:p14="http://schemas.microsoft.com/office/powerpoint/2010/main" val="390990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Property Due Diligence </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Before writing an offer it’s important to research the home thoroughly. </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Tax Records</a:t>
            </a:r>
          </a:p>
          <a:p>
            <a:r>
              <a:rPr lang="en-US" sz="1800" dirty="0">
                <a:latin typeface="Montserrat" panose="00000500000000000000" pitchFamily="50" charset="0"/>
              </a:rPr>
              <a:t>Disclosures </a:t>
            </a:r>
          </a:p>
          <a:p>
            <a:r>
              <a:rPr lang="en-US" sz="1800" dirty="0">
                <a:latin typeface="Montserrat" panose="00000500000000000000" pitchFamily="50" charset="0"/>
              </a:rPr>
              <a:t>Lead paint records</a:t>
            </a:r>
          </a:p>
          <a:p>
            <a:r>
              <a:rPr lang="en-US" sz="1800" dirty="0">
                <a:latin typeface="Montserrat" panose="00000500000000000000" pitchFamily="50" charset="0"/>
              </a:rPr>
              <a:t>Condominium Documents </a:t>
            </a:r>
          </a:p>
          <a:p>
            <a:pPr lvl="1"/>
            <a:r>
              <a:rPr lang="en-US" dirty="0">
                <a:latin typeface="Montserrat" panose="00000500000000000000" pitchFamily="50" charset="0"/>
              </a:rPr>
              <a:t>Age, pet, parking restrictions </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5</a:t>
            </a:r>
          </a:p>
        </p:txBody>
      </p:sp>
    </p:spTree>
    <p:extLst>
      <p:ext uri="{BB962C8B-B14F-4D97-AF65-F5344CB8AC3E}">
        <p14:creationId xmlns:p14="http://schemas.microsoft.com/office/powerpoint/2010/main" val="29496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Pricing &amp; Offer Strategy </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Prior to writing an offer we will evaluate the pricing of the property, and I will talk to the listing agent to find out what offer terms might help get your offer accepted.</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Review comparable properties</a:t>
            </a:r>
          </a:p>
          <a:p>
            <a:r>
              <a:rPr lang="en-US" sz="1800" dirty="0">
                <a:latin typeface="Montserrat" panose="00000500000000000000" pitchFamily="50" charset="0"/>
              </a:rPr>
              <a:t>Determine if there are competing offers</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6</a:t>
            </a:r>
          </a:p>
        </p:txBody>
      </p:sp>
    </p:spTree>
    <p:extLst>
      <p:ext uri="{BB962C8B-B14F-4D97-AF65-F5344CB8AC3E}">
        <p14:creationId xmlns:p14="http://schemas.microsoft.com/office/powerpoint/2010/main" val="142685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Bidding Wars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dirty="0"/>
              <a:t>If you are obtaining a mortgage, it’s important to understand that the amount the bank will finance is based on the LOWER of the price or the appraised value. </a:t>
            </a:r>
          </a:p>
          <a:p>
            <a:pPr marL="0" indent="0">
              <a:buNone/>
            </a:pPr>
            <a:endParaRPr lang="en-US" dirty="0"/>
          </a:p>
          <a:p>
            <a:pPr marL="0" indent="0">
              <a:buNone/>
            </a:pPr>
            <a:r>
              <a:rPr lang="en-US" dirty="0"/>
              <a:t>If maximum financing is necessary, one must be careful not to make an offer above the likely appraisal value for the home.</a:t>
            </a:r>
          </a:p>
          <a:p>
            <a:pPr marL="0" indent="0">
              <a:buNone/>
            </a:pPr>
            <a:endParaRPr lang="en-US" dirty="0"/>
          </a:p>
        </p:txBody>
      </p:sp>
      <p:sp>
        <p:nvSpPr>
          <p:cNvPr id="5" name="TextBox 4">
            <a:extLst>
              <a:ext uri="{FF2B5EF4-FFF2-40B4-BE49-F238E27FC236}">
                <a16:creationId xmlns:a16="http://schemas.microsoft.com/office/drawing/2014/main" id="{2FA26F52-A2D0-E5B5-B9A8-A3451DFEB7DF}"/>
              </a:ext>
            </a:extLst>
          </p:cNvPr>
          <p:cNvSpPr txBox="1"/>
          <p:nvPr/>
        </p:nvSpPr>
        <p:spPr>
          <a:xfrm>
            <a:off x="85725" y="5827355"/>
            <a:ext cx="1202055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Sometimes the best deals are the houses that have been sitting on the market for a little bit of time. Often, these sellers are more negotiable in their terms.</a:t>
            </a:r>
          </a:p>
        </p:txBody>
      </p:sp>
    </p:spTree>
    <p:extLst>
      <p:ext uri="{BB962C8B-B14F-4D97-AF65-F5344CB8AC3E}">
        <p14:creationId xmlns:p14="http://schemas.microsoft.com/office/powerpoint/2010/main" val="205297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Writing the Offer</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r>
              <a:rPr lang="en-US" sz="1800" dirty="0">
                <a:latin typeface="Montserrat" panose="00000500000000000000" pitchFamily="50" charset="0"/>
              </a:rPr>
              <a:t>Earnest Money Deposits </a:t>
            </a:r>
          </a:p>
          <a:p>
            <a:pPr lvl="1">
              <a:buFont typeface="Courier New" panose="02070309020205020404" pitchFamily="49" charset="0"/>
              <a:buChar char="o"/>
            </a:pPr>
            <a:r>
              <a:rPr lang="en-US" dirty="0">
                <a:latin typeface="Montserrat" panose="00000500000000000000" pitchFamily="50" charset="0"/>
              </a:rPr>
              <a:t>Initial deposit (binder)</a:t>
            </a:r>
          </a:p>
          <a:p>
            <a:pPr lvl="1">
              <a:buFont typeface="Courier New" panose="02070309020205020404" pitchFamily="49" charset="0"/>
              <a:buChar char="o"/>
            </a:pPr>
            <a:r>
              <a:rPr lang="en-US" dirty="0">
                <a:latin typeface="Montserrat" panose="00000500000000000000" pitchFamily="50" charset="0"/>
              </a:rPr>
              <a:t>Down payment</a:t>
            </a:r>
          </a:p>
          <a:p>
            <a:r>
              <a:rPr lang="en-US" sz="1800" dirty="0">
                <a:latin typeface="Montserrat" panose="00000500000000000000" pitchFamily="50" charset="0"/>
              </a:rPr>
              <a:t>How fast can the lender close?</a:t>
            </a:r>
          </a:p>
          <a:p>
            <a:r>
              <a:rPr lang="en-US" sz="1800" dirty="0">
                <a:latin typeface="Montserrat" panose="00000500000000000000" pitchFamily="50" charset="0"/>
              </a:rPr>
              <a:t>Inclusions and exclusions</a:t>
            </a:r>
          </a:p>
          <a:p>
            <a:r>
              <a:rPr lang="en-US" sz="1800" dirty="0">
                <a:latin typeface="Montserrat" panose="00000500000000000000" pitchFamily="50" charset="0"/>
              </a:rPr>
              <a:t>Is a home sale contingency necessary?</a:t>
            </a:r>
          </a:p>
          <a:p>
            <a:r>
              <a:rPr lang="en-US" sz="1800" dirty="0">
                <a:latin typeface="Montserrat" panose="00000500000000000000" pitchFamily="50" charset="0"/>
              </a:rPr>
              <a:t>Home inspection and/or other inspections</a:t>
            </a:r>
          </a:p>
          <a:p>
            <a:r>
              <a:rPr lang="en-US" sz="1800" dirty="0">
                <a:latin typeface="Montserrat" panose="00000500000000000000" pitchFamily="50" charset="0"/>
              </a:rPr>
              <a:t>Are seller-paid costs necessary? </a:t>
            </a:r>
          </a:p>
          <a:p>
            <a:r>
              <a:rPr lang="en-US" sz="1800" dirty="0">
                <a:latin typeface="Montserrat" panose="00000500000000000000" pitchFamily="50" charset="0"/>
              </a:rPr>
              <a:t>Pre-closing repairs</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7</a:t>
            </a:r>
          </a:p>
        </p:txBody>
      </p:sp>
    </p:spTree>
    <p:extLst>
      <p:ext uri="{BB962C8B-B14F-4D97-AF65-F5344CB8AC3E}">
        <p14:creationId xmlns:p14="http://schemas.microsoft.com/office/powerpoint/2010/main" val="58410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Rejected Offer</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If your offer is rejected, your binder deposit will be returned (or not cashed at all). A rejected offer sometimes means that the seller has accepted another offer and sometimes means that they simply are not interested in the terms of your offer.  </a:t>
            </a:r>
          </a:p>
          <a:p>
            <a:pPr marL="0" indent="0">
              <a:buNone/>
            </a:pPr>
            <a:endParaRPr lang="en-US" sz="1800" dirty="0">
              <a:latin typeface="Montserrat" panose="00000500000000000000" pitchFamily="50" charset="0"/>
            </a:endParaRPr>
          </a:p>
          <a:p>
            <a:pPr marL="0" indent="0">
              <a:buNone/>
            </a:pPr>
            <a:r>
              <a:rPr lang="en-US" sz="1800" dirty="0">
                <a:latin typeface="Montserrat" panose="00000500000000000000" pitchFamily="50" charset="0"/>
              </a:rPr>
              <a:t>There are several options we may be able to consider if our offer is rejected:</a:t>
            </a:r>
          </a:p>
          <a:p>
            <a:r>
              <a:rPr lang="en-US" sz="1800" dirty="0">
                <a:latin typeface="Montserrat" panose="00000500000000000000" pitchFamily="50" charset="0"/>
              </a:rPr>
              <a:t>Re-submitting an offer with different terms</a:t>
            </a:r>
          </a:p>
          <a:p>
            <a:r>
              <a:rPr lang="en-US" sz="1800" dirty="0">
                <a:latin typeface="Montserrat" panose="00000500000000000000" pitchFamily="50" charset="0"/>
              </a:rPr>
              <a:t>A Back-up offer</a:t>
            </a:r>
          </a:p>
          <a:p>
            <a:r>
              <a:rPr lang="en-US" sz="1800" dirty="0">
                <a:latin typeface="Montserrat" panose="00000500000000000000" pitchFamily="50" charset="0"/>
              </a:rPr>
              <a:t>Resuming the home search</a:t>
            </a:r>
          </a:p>
          <a:p>
            <a:pPr marL="0" indent="0">
              <a:buNone/>
            </a:pPr>
            <a:endParaRPr lang="en-US" dirty="0"/>
          </a:p>
        </p:txBody>
      </p:sp>
      <p:sp>
        <p:nvSpPr>
          <p:cNvPr id="5" name="TextBox 4">
            <a:extLst>
              <a:ext uri="{FF2B5EF4-FFF2-40B4-BE49-F238E27FC236}">
                <a16:creationId xmlns:a16="http://schemas.microsoft.com/office/drawing/2014/main" id="{AF918279-5DA0-8C33-0A63-32C9228925C8}"/>
              </a:ext>
            </a:extLst>
          </p:cNvPr>
          <p:cNvSpPr txBox="1"/>
          <p:nvPr/>
        </p:nvSpPr>
        <p:spPr>
          <a:xfrm>
            <a:off x="581025" y="5811193"/>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As your agent, I will converse with the listing agent to find out what the options are if your offer is rejected. I will also ask for verification that the offer was presented to the owner.</a:t>
            </a:r>
          </a:p>
        </p:txBody>
      </p:sp>
    </p:spTree>
    <p:extLst>
      <p:ext uri="{BB962C8B-B14F-4D97-AF65-F5344CB8AC3E}">
        <p14:creationId xmlns:p14="http://schemas.microsoft.com/office/powerpoint/2010/main" val="203795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Accepted Offer</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Once the offer is accepted, we will review all the contingency dates. These are the dates by which we must notify the seller of the property if we are not moving forward on the home. The typical contingency dates include:</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Home Inspection</a:t>
            </a:r>
          </a:p>
          <a:p>
            <a:r>
              <a:rPr lang="en-US" sz="1800" dirty="0">
                <a:latin typeface="Montserrat" panose="00000500000000000000" pitchFamily="50" charset="0"/>
              </a:rPr>
              <a:t>Mortgage</a:t>
            </a:r>
          </a:p>
          <a:p>
            <a:r>
              <a:rPr lang="en-US" sz="1800" dirty="0">
                <a:latin typeface="Montserrat" panose="00000500000000000000" pitchFamily="50" charset="0"/>
              </a:rPr>
              <a:t>Home Sale</a:t>
            </a:r>
          </a:p>
          <a:p>
            <a:pPr marL="0" indent="0">
              <a:buNone/>
            </a:pPr>
            <a:endParaRPr lang="en-US" dirty="0"/>
          </a:p>
        </p:txBody>
      </p:sp>
      <p:sp>
        <p:nvSpPr>
          <p:cNvPr id="5" name="TextBox 4">
            <a:extLst>
              <a:ext uri="{FF2B5EF4-FFF2-40B4-BE49-F238E27FC236}">
                <a16:creationId xmlns:a16="http://schemas.microsoft.com/office/drawing/2014/main" id="{AF918279-5DA0-8C33-0A63-32C9228925C8}"/>
              </a:ext>
            </a:extLst>
          </p:cNvPr>
          <p:cNvSpPr txBox="1"/>
          <p:nvPr/>
        </p:nvSpPr>
        <p:spPr>
          <a:xfrm>
            <a:off x="581025" y="5658793"/>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Sometimes the seller has contingency dates too. For example, the seller may have a suitable housing contingency where they must find another home by a certain date or forfeit your offer.</a:t>
            </a:r>
          </a:p>
        </p:txBody>
      </p:sp>
    </p:spTree>
    <p:extLst>
      <p:ext uri="{BB962C8B-B14F-4D97-AF65-F5344CB8AC3E}">
        <p14:creationId xmlns:p14="http://schemas.microsoft.com/office/powerpoint/2010/main" val="304268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Inspections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The home inspection is a great opportunity to get to know the mechanicals of a home. Every home will require maintenance and repairs and the inspection will help you estimate the inevitability of replacing important systems.</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8</a:t>
            </a:r>
          </a:p>
        </p:txBody>
      </p:sp>
    </p:spTree>
    <p:extLst>
      <p:ext uri="{BB962C8B-B14F-4D97-AF65-F5344CB8AC3E}">
        <p14:creationId xmlns:p14="http://schemas.microsoft.com/office/powerpoint/2010/main" val="187596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E0AAF6-1DCC-E74C-B248-CC01604C3577}"/>
              </a:ext>
            </a:extLst>
          </p:cNvPr>
          <p:cNvSpPr>
            <a:spLocks noGrp="1"/>
          </p:cNvSpPr>
          <p:nvPr>
            <p:ph sz="half" idx="1"/>
          </p:nvPr>
        </p:nvSpPr>
        <p:spPr>
          <a:xfrm>
            <a:off x="838199" y="1825625"/>
            <a:ext cx="10220325" cy="4351338"/>
          </a:xfrm>
        </p:spPr>
        <p:txBody>
          <a:bodyPr/>
          <a:lstStyle/>
          <a:p>
            <a:pPr marL="0" indent="0">
              <a:buNone/>
            </a:pPr>
            <a:r>
              <a:rPr lang="en-US" sz="2400" dirty="0"/>
              <a:t>Insert bio here. </a:t>
            </a:r>
          </a:p>
          <a:p>
            <a:pPr marL="0" indent="0">
              <a:buNone/>
            </a:pPr>
            <a:endParaRPr lang="en-US" sz="2400" dirty="0"/>
          </a:p>
        </p:txBody>
      </p:sp>
      <p:sp>
        <p:nvSpPr>
          <p:cNvPr id="4" name="Title 3">
            <a:extLst>
              <a:ext uri="{FF2B5EF4-FFF2-40B4-BE49-F238E27FC236}">
                <a16:creationId xmlns:a16="http://schemas.microsoft.com/office/drawing/2014/main" id="{D09A78C2-108E-F74D-83F7-3CE94DC763F1}"/>
              </a:ext>
            </a:extLst>
          </p:cNvPr>
          <p:cNvSpPr>
            <a:spLocks noGrp="1"/>
          </p:cNvSpPr>
          <p:nvPr>
            <p:ph type="title"/>
          </p:nvPr>
        </p:nvSpPr>
        <p:spPr/>
        <p:txBody>
          <a:bodyPr/>
          <a:lstStyle/>
          <a:p>
            <a:r>
              <a:rPr lang="en-US" sz="4000" b="1" dirty="0"/>
              <a:t>Agent Bio</a:t>
            </a:r>
            <a:br>
              <a:rPr lang="en-US" sz="4000" b="1" dirty="0"/>
            </a:br>
            <a:endParaRPr lang="en-US" sz="4000" b="1" dirty="0"/>
          </a:p>
        </p:txBody>
      </p:sp>
    </p:spTree>
    <p:extLst>
      <p:ext uri="{BB962C8B-B14F-4D97-AF65-F5344CB8AC3E}">
        <p14:creationId xmlns:p14="http://schemas.microsoft.com/office/powerpoint/2010/main" val="96641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Beyond the Home Inspection</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643983" y="1690687"/>
            <a:ext cx="10515600" cy="3913981"/>
          </a:xfrm>
        </p:spPr>
        <p:txBody>
          <a:bodyPr/>
          <a:lstStyle/>
          <a:p>
            <a:pPr marL="0" indent="0">
              <a:buNone/>
            </a:pPr>
            <a:r>
              <a:rPr lang="en-US" sz="1800" dirty="0">
                <a:latin typeface="Montserrat" panose="00000500000000000000" pitchFamily="50" charset="0"/>
              </a:rPr>
              <a:t>There are many potential inspections buyers may consider when purchasing a home. The type of inspections one selects will depend on the property but also on who is buying it.</a:t>
            </a:r>
          </a:p>
          <a:p>
            <a:r>
              <a:rPr lang="en-US" sz="1600" dirty="0">
                <a:latin typeface="Montserrat" panose="00000500000000000000" pitchFamily="50" charset="0"/>
              </a:rPr>
              <a:t>Lead Paint</a:t>
            </a:r>
          </a:p>
          <a:p>
            <a:r>
              <a:rPr lang="en-US" sz="1600" dirty="0">
                <a:latin typeface="Montserrat" panose="00000500000000000000" pitchFamily="50" charset="0"/>
              </a:rPr>
              <a:t>Mold</a:t>
            </a:r>
          </a:p>
          <a:p>
            <a:r>
              <a:rPr lang="en-US" sz="1600" dirty="0">
                <a:latin typeface="Montserrat" panose="00000500000000000000" pitchFamily="50" charset="0"/>
              </a:rPr>
              <a:t>Radon</a:t>
            </a:r>
          </a:p>
          <a:p>
            <a:r>
              <a:rPr lang="en-US" sz="1600" dirty="0">
                <a:latin typeface="Montserrat" panose="00000500000000000000" pitchFamily="50" charset="0"/>
              </a:rPr>
              <a:t>Well / Water</a:t>
            </a:r>
          </a:p>
          <a:p>
            <a:r>
              <a:rPr lang="en-US" sz="1600" dirty="0">
                <a:latin typeface="Montserrat" panose="00000500000000000000" pitchFamily="50" charset="0"/>
              </a:rPr>
              <a:t>Septic System</a:t>
            </a:r>
          </a:p>
          <a:p>
            <a:r>
              <a:rPr lang="en-US" sz="1600" dirty="0">
                <a:latin typeface="Montserrat" panose="00000500000000000000" pitchFamily="50" charset="0"/>
              </a:rPr>
              <a:t>Electrical</a:t>
            </a:r>
          </a:p>
          <a:p>
            <a:r>
              <a:rPr lang="en-US" sz="1600" dirty="0">
                <a:latin typeface="Montserrat" panose="00000500000000000000" pitchFamily="50" charset="0"/>
              </a:rPr>
              <a:t>Foundation / Structural</a:t>
            </a:r>
          </a:p>
          <a:p>
            <a:r>
              <a:rPr lang="en-US" sz="1600" dirty="0">
                <a:latin typeface="Montserrat" panose="00000500000000000000" pitchFamily="50" charset="0"/>
              </a:rPr>
              <a:t>Termite</a:t>
            </a:r>
          </a:p>
          <a:p>
            <a:r>
              <a:rPr lang="en-US" sz="1600" dirty="0">
                <a:latin typeface="Montserrat" panose="00000500000000000000" pitchFamily="50" charset="0"/>
              </a:rPr>
              <a:t>Roof</a:t>
            </a:r>
          </a:p>
          <a:p>
            <a:r>
              <a:rPr lang="en-US" sz="1600" dirty="0">
                <a:latin typeface="Montserrat" panose="00000500000000000000" pitchFamily="50" charset="0"/>
              </a:rPr>
              <a:t>Pool</a:t>
            </a:r>
          </a:p>
          <a:p>
            <a:pPr marL="0" indent="0">
              <a:buNone/>
            </a:pP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915968"/>
            <a:ext cx="1102995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The home inspection contingency gives you the opportunity to get to know the property beyond its aesthetics. </a:t>
            </a:r>
          </a:p>
        </p:txBody>
      </p:sp>
    </p:spTree>
    <p:extLst>
      <p:ext uri="{BB962C8B-B14F-4D97-AF65-F5344CB8AC3E}">
        <p14:creationId xmlns:p14="http://schemas.microsoft.com/office/powerpoint/2010/main" val="2533415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Too Many Repairs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643983" y="1590675"/>
            <a:ext cx="10515600" cy="4013994"/>
          </a:xfrm>
        </p:spPr>
        <p:txBody>
          <a:bodyPr/>
          <a:lstStyle/>
          <a:p>
            <a:pPr marL="0" indent="0">
              <a:buNone/>
            </a:pPr>
            <a:r>
              <a:rPr lang="en-US" sz="1800" dirty="0">
                <a:latin typeface="Montserrat" panose="00000500000000000000" pitchFamily="50" charset="0"/>
              </a:rPr>
              <a:t>Every single home will need some amount of work eventually. However, if a home inspection has you worried about the amount of repairs (or the cost associated with the repairs) that will be needed, there are several options you can take assuming you have negotiated for a home inspection contingency. Here are some of the options:</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Accept the property as is.</a:t>
            </a:r>
          </a:p>
          <a:p>
            <a:r>
              <a:rPr lang="en-US" sz="1800" dirty="0">
                <a:latin typeface="Montserrat" panose="00000500000000000000" pitchFamily="50" charset="0"/>
              </a:rPr>
              <a:t>Ask the seller to make the repairs prior to closing.</a:t>
            </a:r>
          </a:p>
          <a:p>
            <a:r>
              <a:rPr lang="en-US" sz="1800" dirty="0">
                <a:latin typeface="Montserrat" panose="00000500000000000000" pitchFamily="50" charset="0"/>
              </a:rPr>
              <a:t>Ask the seller to lower the price.</a:t>
            </a:r>
          </a:p>
          <a:p>
            <a:r>
              <a:rPr lang="en-US" sz="1800" dirty="0">
                <a:latin typeface="Montserrat" panose="00000500000000000000" pitchFamily="50" charset="0"/>
              </a:rPr>
              <a:t>Ask for an extension on the inspection contingency to get a second opinion.</a:t>
            </a:r>
          </a:p>
          <a:p>
            <a:pPr marL="0" indent="0">
              <a:buNone/>
            </a:pP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754043"/>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Sometimes there is no choice but to have a repair made prior to closing as some mortgage programs won’t allow the sale if there’s peeling paint, missing handrails, or broken windows.</a:t>
            </a:r>
          </a:p>
        </p:txBody>
      </p:sp>
    </p:spTree>
    <p:extLst>
      <p:ext uri="{BB962C8B-B14F-4D97-AF65-F5344CB8AC3E}">
        <p14:creationId xmlns:p14="http://schemas.microsoft.com/office/powerpoint/2010/main" val="70145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Home Warranty</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643983" y="1562099"/>
            <a:ext cx="10515600" cy="4042569"/>
          </a:xfrm>
        </p:spPr>
        <p:txBody>
          <a:bodyPr/>
          <a:lstStyle/>
          <a:p>
            <a:pPr marL="0" indent="0">
              <a:buNone/>
            </a:pPr>
            <a:r>
              <a:rPr lang="en-US" sz="1800" dirty="0">
                <a:latin typeface="Montserrat" panose="00000500000000000000" pitchFamily="50" charset="0"/>
              </a:rPr>
              <a:t>A home warranty is a policy that can be purchased which covers the service, repair, or replacement of your major home systems and appliances. It provides a financial buffer in case a big-ticket item malfunctions, and it can extend the protection of manufacturers' warranties after they expire.</a:t>
            </a:r>
          </a:p>
          <a:p>
            <a:pPr marL="0" indent="0">
              <a:buNone/>
            </a:pPr>
            <a:endParaRPr lang="en-US" sz="1800" dirty="0">
              <a:latin typeface="Montserrat" panose="00000500000000000000" pitchFamily="50" charset="0"/>
            </a:endParaRPr>
          </a:p>
          <a:p>
            <a:pPr marL="0" indent="0">
              <a:buNone/>
            </a:pPr>
            <a:r>
              <a:rPr lang="en-US" sz="1800" dirty="0">
                <a:latin typeface="Montserrat" panose="00000500000000000000" pitchFamily="50" charset="0"/>
              </a:rPr>
              <a:t>The average cost for a home warranty basic coverage varies depending on what the products are and which are added to the policy. In addition to the annual premium, homeowners will usually pay the servicing contractor a fee, much like an insurance deductible.</a:t>
            </a: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573068"/>
            <a:ext cx="1102995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A Home Warranty is a great option for buyers worried about large system repairs after closing.</a:t>
            </a:r>
          </a:p>
        </p:txBody>
      </p:sp>
    </p:spTree>
    <p:extLst>
      <p:ext uri="{BB962C8B-B14F-4D97-AF65-F5344CB8AC3E}">
        <p14:creationId xmlns:p14="http://schemas.microsoft.com/office/powerpoint/2010/main" val="17705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Appraisal &amp; Mortgage Conditions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Once you are satisfied with the inspection, we will move forward with finalizing the purchase agreement which will be submitted to the mortgage company.  The mortgage company will order an appraisal on the home and may ask you for updated mortgage paperwork such as more recent paystubs or bank statements.</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9</a:t>
            </a:r>
          </a:p>
        </p:txBody>
      </p:sp>
    </p:spTree>
    <p:extLst>
      <p:ext uri="{BB962C8B-B14F-4D97-AF65-F5344CB8AC3E}">
        <p14:creationId xmlns:p14="http://schemas.microsoft.com/office/powerpoint/2010/main" val="287664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The Appraisal</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643983" y="1253331"/>
            <a:ext cx="10515600" cy="4351338"/>
          </a:xfrm>
        </p:spPr>
        <p:txBody>
          <a:bodyPr/>
          <a:lstStyle/>
          <a:p>
            <a:pPr marL="0" indent="0">
              <a:buNone/>
            </a:pPr>
            <a:r>
              <a:rPr lang="en-US" sz="1800" dirty="0">
                <a:latin typeface="Montserrat" panose="00000500000000000000" pitchFamily="50" charset="0"/>
              </a:rPr>
              <a:t>The appraisal is conducted by an independent, third-party appraiser who is evaluating the value of the property on behalf of the bank. Usually, the bank has a great interest in your home as an asset because it’s the collateral for the loan they are granting you. On occasion, homes appraise for less than what a buyer is willing to pay. There are several alternatives a buyer can take when a home does not appraise:</a:t>
            </a:r>
          </a:p>
          <a:p>
            <a:pPr marL="0" indent="0">
              <a:buNone/>
            </a:pPr>
            <a:endParaRPr lang="en-US" sz="1800" dirty="0">
              <a:latin typeface="Montserrat" panose="00000500000000000000" pitchFamily="50" charset="0"/>
            </a:endParaRPr>
          </a:p>
          <a:p>
            <a:pPr marL="514350"/>
            <a:r>
              <a:rPr lang="en-US" sz="1800" dirty="0">
                <a:latin typeface="Montserrat" panose="00000500000000000000" pitchFamily="50" charset="0"/>
              </a:rPr>
              <a:t>You can put more money down. </a:t>
            </a:r>
          </a:p>
          <a:p>
            <a:pPr marL="514350"/>
            <a:r>
              <a:rPr lang="en-US" sz="1800" dirty="0">
                <a:latin typeface="Montserrat" panose="00000500000000000000" pitchFamily="50" charset="0"/>
              </a:rPr>
              <a:t>Ask the seller to agree to a lower price.</a:t>
            </a:r>
          </a:p>
          <a:p>
            <a:pPr marL="514350"/>
            <a:r>
              <a:rPr lang="en-US" sz="1800" dirty="0">
                <a:latin typeface="Montserrat" panose="00000500000000000000" pitchFamily="50" charset="0"/>
              </a:rPr>
              <a:t>Meet in-between where seller lowers price and buyer puts more down.</a:t>
            </a:r>
          </a:p>
          <a:p>
            <a:pPr marL="514350"/>
            <a:r>
              <a:rPr lang="en-US" sz="1800" dirty="0">
                <a:latin typeface="Montserrat" panose="00000500000000000000" pitchFamily="50" charset="0"/>
              </a:rPr>
              <a:t>Back out of the sale and start the home buying process over.</a:t>
            </a:r>
          </a:p>
          <a:p>
            <a:pPr marL="0" indent="0">
              <a:buNone/>
            </a:pP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573068"/>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The appraisal is extremely important if you are financing the purchase of the home. This is why we evaluate the pricing prior to writing an offer.</a:t>
            </a:r>
          </a:p>
        </p:txBody>
      </p:sp>
    </p:spTree>
    <p:extLst>
      <p:ext uri="{BB962C8B-B14F-4D97-AF65-F5344CB8AC3E}">
        <p14:creationId xmlns:p14="http://schemas.microsoft.com/office/powerpoint/2010/main" val="227545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Preventing Mortgage Declines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buNone/>
            </a:pPr>
            <a:r>
              <a:rPr lang="en-US" sz="1800" dirty="0">
                <a:latin typeface="Montserrat" panose="00000500000000000000" pitchFamily="50" charset="0"/>
              </a:rPr>
              <a:t>There are many ways in which a buyer can unexpectedly be declined for a mortgage because of decisions made during the home buying process. Here are some decisions that should not be made without talking to me and/or your mortgage team first:</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Buying a car</a:t>
            </a:r>
          </a:p>
          <a:p>
            <a:r>
              <a:rPr lang="en-US" sz="1800" dirty="0">
                <a:latin typeface="Montserrat" panose="00000500000000000000" pitchFamily="50" charset="0"/>
              </a:rPr>
              <a:t>Financing furniture (even if it’s free for several years)</a:t>
            </a:r>
          </a:p>
          <a:p>
            <a:r>
              <a:rPr lang="en-US" sz="1800" dirty="0">
                <a:latin typeface="Montserrat" panose="00000500000000000000" pitchFamily="50" charset="0"/>
              </a:rPr>
              <a:t>Co-signing a debt for a friend or family member</a:t>
            </a:r>
          </a:p>
          <a:p>
            <a:r>
              <a:rPr lang="en-US" sz="1800" dirty="0">
                <a:latin typeface="Montserrat" panose="00000500000000000000" pitchFamily="50" charset="0"/>
              </a:rPr>
              <a:t>Moving money between accounts</a:t>
            </a:r>
          </a:p>
          <a:p>
            <a:r>
              <a:rPr lang="en-US" sz="1800" dirty="0">
                <a:latin typeface="Montserrat" panose="00000500000000000000" pitchFamily="50" charset="0"/>
              </a:rPr>
              <a:t>Depositing large sums of money</a:t>
            </a:r>
          </a:p>
          <a:p>
            <a:r>
              <a:rPr lang="en-US" sz="1800" dirty="0">
                <a:latin typeface="Montserrat" panose="00000500000000000000" pitchFamily="50" charset="0"/>
              </a:rPr>
              <a:t>Changing jobs</a:t>
            </a:r>
          </a:p>
          <a:p>
            <a:r>
              <a:rPr lang="en-US" sz="1800" dirty="0">
                <a:latin typeface="Montserrat" panose="00000500000000000000" pitchFamily="50" charset="0"/>
              </a:rPr>
              <a:t>Quitting a job</a:t>
            </a:r>
          </a:p>
          <a:p>
            <a:r>
              <a:rPr lang="en-US" sz="1800" dirty="0">
                <a:latin typeface="Montserrat" panose="00000500000000000000" pitchFamily="50" charset="0"/>
              </a:rPr>
              <a:t>Not paying a bill</a:t>
            </a:r>
          </a:p>
          <a:p>
            <a:pPr marL="0" indent="0">
              <a:buNone/>
            </a:pP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896918"/>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The mortgage company will re-evaluate your ability to pay the mortgage multiple times up until closing. Any little change in credit, income, employment, or assets can put you at risk.</a:t>
            </a:r>
          </a:p>
        </p:txBody>
      </p:sp>
    </p:spTree>
    <p:extLst>
      <p:ext uri="{BB962C8B-B14F-4D97-AF65-F5344CB8AC3E}">
        <p14:creationId xmlns:p14="http://schemas.microsoft.com/office/powerpoint/2010/main" val="4018236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Homeowners Insurance</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buNone/>
            </a:pPr>
            <a:r>
              <a:rPr lang="en-US" sz="1800" dirty="0">
                <a:latin typeface="Montserrat" panose="00000500000000000000" pitchFamily="50" charset="0"/>
              </a:rPr>
              <a:t>Many buyers wait until the week prior to closing to shop for insurance. The home purchase is too big of an investment to leave the insurance to happenstance. Shop with multiple vendors and shop early in the transaction.  Here are some of the factors that will go into determining insurability and the price of insurance:</a:t>
            </a:r>
          </a:p>
          <a:p>
            <a:pPr marL="0" indent="0">
              <a:buNone/>
            </a:pPr>
            <a:endParaRPr lang="en-US" sz="1800" dirty="0">
              <a:latin typeface="Montserrat" panose="00000500000000000000" pitchFamily="50" charset="0"/>
            </a:endParaRPr>
          </a:p>
          <a:p>
            <a:r>
              <a:rPr lang="en-US" sz="1800" dirty="0">
                <a:latin typeface="Montserrat" panose="00000500000000000000" pitchFamily="50" charset="0"/>
              </a:rPr>
              <a:t>Age of roof</a:t>
            </a:r>
          </a:p>
          <a:p>
            <a:r>
              <a:rPr lang="en-US" sz="1800" dirty="0">
                <a:latin typeface="Montserrat" panose="00000500000000000000" pitchFamily="50" charset="0"/>
              </a:rPr>
              <a:t>Age of home</a:t>
            </a:r>
          </a:p>
          <a:p>
            <a:r>
              <a:rPr lang="en-US" sz="1800" dirty="0">
                <a:latin typeface="Montserrat" panose="00000500000000000000" pitchFamily="50" charset="0"/>
              </a:rPr>
              <a:t>Climate considerations</a:t>
            </a:r>
          </a:p>
          <a:p>
            <a:r>
              <a:rPr lang="en-US" sz="1800" dirty="0">
                <a:latin typeface="Montserrat" panose="00000500000000000000" pitchFamily="50" charset="0"/>
              </a:rPr>
              <a:t>Proximity to ocean</a:t>
            </a:r>
          </a:p>
          <a:p>
            <a:r>
              <a:rPr lang="en-US" sz="1800" dirty="0">
                <a:latin typeface="Montserrat" panose="00000500000000000000" pitchFamily="50" charset="0"/>
              </a:rPr>
              <a:t>Flood zones</a:t>
            </a:r>
          </a:p>
          <a:p>
            <a:r>
              <a:rPr lang="en-US" sz="1800" dirty="0">
                <a:latin typeface="Montserrat" panose="00000500000000000000" pitchFamily="50" charset="0"/>
              </a:rPr>
              <a:t>System mechanicals</a:t>
            </a:r>
          </a:p>
          <a:p>
            <a:r>
              <a:rPr lang="en-US" sz="1800" dirty="0">
                <a:latin typeface="Montserrat" panose="00000500000000000000" pitchFamily="50" charset="0"/>
              </a:rPr>
              <a:t>Owner’s pets</a:t>
            </a:r>
          </a:p>
          <a:p>
            <a:r>
              <a:rPr lang="en-US" sz="1800" dirty="0">
                <a:latin typeface="Montserrat" panose="00000500000000000000" pitchFamily="50" charset="0"/>
              </a:rPr>
              <a:t>Owner’s credit worthiness</a:t>
            </a:r>
          </a:p>
          <a:p>
            <a:pPr marL="0" indent="0">
              <a:buNone/>
            </a:pPr>
            <a:endParaRPr lang="en-US" dirty="0"/>
          </a:p>
        </p:txBody>
      </p:sp>
      <p:sp>
        <p:nvSpPr>
          <p:cNvPr id="5" name="TextBox 4">
            <a:extLst>
              <a:ext uri="{FF2B5EF4-FFF2-40B4-BE49-F238E27FC236}">
                <a16:creationId xmlns:a16="http://schemas.microsoft.com/office/drawing/2014/main" id="{A650CACB-FE8D-1F98-2242-BAF90EAE26DE}"/>
              </a:ext>
            </a:extLst>
          </p:cNvPr>
          <p:cNvSpPr txBox="1"/>
          <p:nvPr/>
        </p:nvSpPr>
        <p:spPr>
          <a:xfrm>
            <a:off x="581025" y="5935018"/>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It is extremely disappointing to get all the way to closing day only to find out that there are no insurance options for the home. Although this is rare, it has happened. Begin your due diligence early.</a:t>
            </a:r>
          </a:p>
        </p:txBody>
      </p:sp>
    </p:spTree>
    <p:extLst>
      <p:ext uri="{BB962C8B-B14F-4D97-AF65-F5344CB8AC3E}">
        <p14:creationId xmlns:p14="http://schemas.microsoft.com/office/powerpoint/2010/main" val="1694564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b="1" dirty="0"/>
              <a:t>Closing</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Of course, this is the best part of the entire transaction. It is the day that the home becomes yours. There are many things that must be done leading up to the closing table.</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10</a:t>
            </a:r>
          </a:p>
        </p:txBody>
      </p:sp>
    </p:spTree>
    <p:extLst>
      <p:ext uri="{BB962C8B-B14F-4D97-AF65-F5344CB8AC3E}">
        <p14:creationId xmlns:p14="http://schemas.microsoft.com/office/powerpoint/2010/main" val="4079590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Final Walk Through</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a:lnSpc>
                <a:spcPct val="100000"/>
              </a:lnSpc>
            </a:pPr>
            <a:r>
              <a:rPr lang="en-US" sz="1200" dirty="0">
                <a:latin typeface="Montserrat" panose="00000500000000000000" pitchFamily="50" charset="0"/>
              </a:rPr>
              <a:t>Test all lights</a:t>
            </a:r>
          </a:p>
          <a:p>
            <a:pPr>
              <a:lnSpc>
                <a:spcPct val="100000"/>
              </a:lnSpc>
            </a:pPr>
            <a:r>
              <a:rPr lang="en-US" sz="1200" dirty="0">
                <a:latin typeface="Montserrat" panose="00000500000000000000" pitchFamily="50" charset="0"/>
              </a:rPr>
              <a:t>Check garage doors</a:t>
            </a:r>
          </a:p>
          <a:p>
            <a:pPr>
              <a:lnSpc>
                <a:spcPct val="100000"/>
              </a:lnSpc>
            </a:pPr>
            <a:r>
              <a:rPr lang="en-US" sz="1200" dirty="0">
                <a:latin typeface="Montserrat" panose="00000500000000000000" pitchFamily="50" charset="0"/>
              </a:rPr>
              <a:t>Turn Heat/AC on and off</a:t>
            </a:r>
          </a:p>
          <a:p>
            <a:pPr>
              <a:lnSpc>
                <a:spcPct val="100000"/>
              </a:lnSpc>
            </a:pPr>
            <a:r>
              <a:rPr lang="en-US" sz="1200" dirty="0">
                <a:latin typeface="Montserrat" panose="00000500000000000000" pitchFamily="50" charset="0"/>
              </a:rPr>
              <a:t>Check hot water</a:t>
            </a:r>
          </a:p>
          <a:p>
            <a:pPr>
              <a:lnSpc>
                <a:spcPct val="100000"/>
              </a:lnSpc>
            </a:pPr>
            <a:r>
              <a:rPr lang="en-US" sz="1200" dirty="0">
                <a:latin typeface="Montserrat" panose="00000500000000000000" pitchFamily="50" charset="0"/>
              </a:rPr>
              <a:t>Garbage disposal/fans</a:t>
            </a:r>
          </a:p>
          <a:p>
            <a:pPr>
              <a:lnSpc>
                <a:spcPct val="100000"/>
              </a:lnSpc>
            </a:pPr>
            <a:r>
              <a:rPr lang="en-US" sz="1200" dirty="0">
                <a:latin typeface="Montserrat" panose="00000500000000000000" pitchFamily="50" charset="0"/>
              </a:rPr>
              <a:t>Check appliances</a:t>
            </a:r>
          </a:p>
          <a:p>
            <a:pPr>
              <a:lnSpc>
                <a:spcPct val="100000"/>
              </a:lnSpc>
            </a:pPr>
            <a:r>
              <a:rPr lang="en-US" sz="1200" dirty="0">
                <a:latin typeface="Montserrat" panose="00000500000000000000" pitchFamily="50" charset="0"/>
              </a:rPr>
              <a:t>Look at the windows</a:t>
            </a:r>
          </a:p>
          <a:p>
            <a:pPr>
              <a:lnSpc>
                <a:spcPct val="100000"/>
              </a:lnSpc>
            </a:pPr>
            <a:r>
              <a:rPr lang="en-US" sz="1200" dirty="0">
                <a:latin typeface="Montserrat" panose="00000500000000000000" pitchFamily="50" charset="0"/>
              </a:rPr>
              <a:t>Ensure rooms are empty</a:t>
            </a:r>
          </a:p>
          <a:p>
            <a:pPr>
              <a:lnSpc>
                <a:spcPct val="100000"/>
              </a:lnSpc>
            </a:pPr>
            <a:r>
              <a:rPr lang="en-US" sz="1200" dirty="0">
                <a:latin typeface="Montserrat" panose="00000500000000000000" pitchFamily="50" charset="0"/>
              </a:rPr>
              <a:t>Make sure shed/garage are empty</a:t>
            </a:r>
          </a:p>
          <a:p>
            <a:pPr>
              <a:lnSpc>
                <a:spcPct val="100000"/>
              </a:lnSpc>
            </a:pPr>
            <a:r>
              <a:rPr lang="en-US" sz="1200" dirty="0">
                <a:latin typeface="Montserrat" panose="00000500000000000000" pitchFamily="50" charset="0"/>
              </a:rPr>
              <a:t>Inspect yard and landscaping</a:t>
            </a:r>
          </a:p>
          <a:p>
            <a:pPr>
              <a:lnSpc>
                <a:spcPct val="100000"/>
              </a:lnSpc>
            </a:pPr>
            <a:r>
              <a:rPr lang="en-US" sz="1200" dirty="0">
                <a:latin typeface="Montserrat" panose="00000500000000000000" pitchFamily="50" charset="0"/>
              </a:rPr>
              <a:t>Visually look at roof</a:t>
            </a:r>
          </a:p>
          <a:p>
            <a:pPr>
              <a:lnSpc>
                <a:spcPct val="100000"/>
              </a:lnSpc>
            </a:pPr>
            <a:r>
              <a:rPr lang="en-US" sz="1200" dirty="0">
                <a:latin typeface="Montserrat" panose="00000500000000000000" pitchFamily="50" charset="0"/>
              </a:rPr>
              <a:t>Test outlets</a:t>
            </a:r>
          </a:p>
          <a:p>
            <a:pPr>
              <a:lnSpc>
                <a:spcPct val="100000"/>
              </a:lnSpc>
            </a:pPr>
            <a:r>
              <a:rPr lang="en-US" sz="1200" dirty="0">
                <a:latin typeface="Montserrat" panose="00000500000000000000" pitchFamily="50" charset="0"/>
              </a:rPr>
              <a:t>Turn sinks on and flush toilets</a:t>
            </a:r>
          </a:p>
          <a:p>
            <a:pPr>
              <a:lnSpc>
                <a:spcPct val="100000"/>
              </a:lnSpc>
            </a:pPr>
            <a:r>
              <a:rPr lang="en-US" sz="1200" dirty="0">
                <a:latin typeface="Montserrat" panose="00000500000000000000" pitchFamily="50" charset="0"/>
              </a:rPr>
              <a:t>Inspect ceilings, walls, floors</a:t>
            </a:r>
          </a:p>
          <a:p>
            <a:pPr>
              <a:lnSpc>
                <a:spcPct val="100000"/>
              </a:lnSpc>
            </a:pPr>
            <a:endParaRPr lang="en-US" sz="1200" dirty="0"/>
          </a:p>
        </p:txBody>
      </p:sp>
      <p:sp>
        <p:nvSpPr>
          <p:cNvPr id="5" name="TextBox 4">
            <a:extLst>
              <a:ext uri="{FF2B5EF4-FFF2-40B4-BE49-F238E27FC236}">
                <a16:creationId xmlns:a16="http://schemas.microsoft.com/office/drawing/2014/main" id="{A650CACB-FE8D-1F98-2242-BAF90EAE26DE}"/>
              </a:ext>
            </a:extLst>
          </p:cNvPr>
          <p:cNvSpPr txBox="1"/>
          <p:nvPr/>
        </p:nvSpPr>
        <p:spPr>
          <a:xfrm>
            <a:off x="657225" y="5949175"/>
            <a:ext cx="11029950" cy="276999"/>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The intent of the walk through is to ensure the home is being delivered as per the agreement.</a:t>
            </a:r>
          </a:p>
        </p:txBody>
      </p:sp>
    </p:spTree>
    <p:extLst>
      <p:ext uri="{BB962C8B-B14F-4D97-AF65-F5344CB8AC3E}">
        <p14:creationId xmlns:p14="http://schemas.microsoft.com/office/powerpoint/2010/main" val="1793518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Closing Documents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lnSpc>
                <a:spcPct val="100000"/>
              </a:lnSpc>
              <a:buNone/>
            </a:pPr>
            <a:r>
              <a:rPr lang="en-US" sz="1600" b="1" dirty="0">
                <a:latin typeface="Montserrat" panose="00000500000000000000" pitchFamily="50" charset="0"/>
              </a:rPr>
              <a:t>Closing Disclosure</a:t>
            </a:r>
            <a:r>
              <a:rPr lang="en-US" sz="1600" dirty="0">
                <a:latin typeface="Montserrat" panose="00000500000000000000" pitchFamily="50" charset="0"/>
              </a:rPr>
              <a:t>: Also known as a CD, the Closing Disclosure outlines all the terms of your loan, so you know exactly what you’re getting when you sign your mortgage. By law, home buyers must receive a copy of the Closing Disclosure at least 3 business days before closing.</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Loan Application</a:t>
            </a:r>
            <a:r>
              <a:rPr lang="en-US" sz="1600" dirty="0">
                <a:latin typeface="Montserrat" panose="00000500000000000000" pitchFamily="50" charset="0"/>
              </a:rPr>
              <a:t>: When you first applied for a loan, you completed an application. Before you close, you’ll receive a new copy of that initial loan application you filled out. You’ll review and sign your original application. Please make sure you also review all the application information to ensure it’s still correct.</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The Note</a:t>
            </a:r>
            <a:r>
              <a:rPr lang="en-US" sz="1600" dirty="0">
                <a:latin typeface="Montserrat" panose="00000500000000000000" pitchFamily="50" charset="0"/>
              </a:rPr>
              <a:t>: A mortgage note legally binds you to repay the mortgage. The mortgage note includes the amount, interest, payment dates, terms, and information on what will happen if you fail to make payments. The mortgage note is secured with the mortgage, which means that if you default, your house will be sold to repay the debt.</a:t>
            </a:r>
          </a:p>
        </p:txBody>
      </p:sp>
      <p:sp>
        <p:nvSpPr>
          <p:cNvPr id="5" name="TextBox 4">
            <a:extLst>
              <a:ext uri="{FF2B5EF4-FFF2-40B4-BE49-F238E27FC236}">
                <a16:creationId xmlns:a16="http://schemas.microsoft.com/office/drawing/2014/main" id="{A650CACB-FE8D-1F98-2242-BAF90EAE26DE}"/>
              </a:ext>
            </a:extLst>
          </p:cNvPr>
          <p:cNvSpPr txBox="1"/>
          <p:nvPr/>
        </p:nvSpPr>
        <p:spPr>
          <a:xfrm>
            <a:off x="657225" y="5949175"/>
            <a:ext cx="11029950" cy="461665"/>
          </a:xfrm>
          <a:prstGeom prst="rect">
            <a:avLst/>
          </a:prstGeom>
          <a:noFill/>
          <a:ln w="19050">
            <a:solidFill>
              <a:srgbClr val="2E3F5A"/>
            </a:solidFill>
          </a:ln>
        </p:spPr>
        <p:txBody>
          <a:bodyPr wrap="square">
            <a:spAutoFit/>
          </a:bodyPr>
          <a:lstStyle/>
          <a:p>
            <a:pPr algn="ctr"/>
            <a:r>
              <a:rPr lang="en-US" sz="1200" dirty="0">
                <a:solidFill>
                  <a:srgbClr val="2E3F5A"/>
                </a:solidFill>
                <a:latin typeface="Montserrat" panose="00000500000000000000" pitchFamily="50" charset="0"/>
              </a:rPr>
              <a:t>There are several additional documents that will need to be signed at closing as well.  This is a partial list of important documents you will become acquainted with.</a:t>
            </a:r>
          </a:p>
        </p:txBody>
      </p:sp>
    </p:spTree>
    <p:extLst>
      <p:ext uri="{BB962C8B-B14F-4D97-AF65-F5344CB8AC3E}">
        <p14:creationId xmlns:p14="http://schemas.microsoft.com/office/powerpoint/2010/main" val="293195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8707-8AD7-4644-ACBC-7AA21736BEBF}"/>
              </a:ext>
            </a:extLst>
          </p:cNvPr>
          <p:cNvSpPr>
            <a:spLocks noGrp="1"/>
          </p:cNvSpPr>
          <p:nvPr>
            <p:ph type="title"/>
          </p:nvPr>
        </p:nvSpPr>
        <p:spPr>
          <a:xfrm>
            <a:off x="838200" y="365125"/>
            <a:ext cx="9806609" cy="492125"/>
          </a:xfrm>
        </p:spPr>
        <p:txBody>
          <a:bodyPr/>
          <a:lstStyle/>
          <a:p>
            <a:r>
              <a:rPr lang="en-US" b="1" dirty="0"/>
              <a:t>Client Feedback</a:t>
            </a:r>
            <a:endParaRPr lang="en-US" dirty="0"/>
          </a:p>
        </p:txBody>
      </p:sp>
      <p:sp>
        <p:nvSpPr>
          <p:cNvPr id="3" name="Title 1">
            <a:extLst>
              <a:ext uri="{FF2B5EF4-FFF2-40B4-BE49-F238E27FC236}">
                <a16:creationId xmlns:a16="http://schemas.microsoft.com/office/drawing/2014/main" id="{A130870B-E930-B0B7-B4E4-43D9DE8832EC}"/>
              </a:ext>
            </a:extLst>
          </p:cNvPr>
          <p:cNvSpPr txBox="1">
            <a:spLocks/>
          </p:cNvSpPr>
          <p:nvPr/>
        </p:nvSpPr>
        <p:spPr>
          <a:xfrm>
            <a:off x="723900" y="1365250"/>
            <a:ext cx="9806609" cy="1325563"/>
          </a:xfrm>
          <a:prstGeom prst="rect">
            <a:avLst/>
          </a:prstGeom>
        </p:spPr>
        <p:txBody>
          <a:bodyPr/>
          <a:lstStyle>
            <a:lvl1pPr algn="l" defTabSz="914400" rtl="0" eaLnBrk="1" latinLnBrk="0" hangingPunct="1">
              <a:lnSpc>
                <a:spcPct val="90000"/>
              </a:lnSpc>
              <a:spcBef>
                <a:spcPct val="0"/>
              </a:spcBef>
              <a:buNone/>
              <a:defRPr sz="3000" kern="1200" baseline="0">
                <a:solidFill>
                  <a:srgbClr val="0C2749"/>
                </a:solidFill>
                <a:latin typeface="Montserrat Light" pitchFamily="2" charset="77"/>
                <a:ea typeface="+mj-ea"/>
                <a:cs typeface="+mj-cs"/>
              </a:defRPr>
            </a:lvl1pPr>
          </a:lstStyle>
          <a:p>
            <a:r>
              <a:rPr lang="en-US" sz="2400" b="1" dirty="0"/>
              <a:t>Include testimonials from clients who have worked with you in the past. </a:t>
            </a:r>
          </a:p>
        </p:txBody>
      </p:sp>
      <p:sp>
        <p:nvSpPr>
          <p:cNvPr id="4" name="Freeform 10">
            <a:extLst>
              <a:ext uri="{FF2B5EF4-FFF2-40B4-BE49-F238E27FC236}">
                <a16:creationId xmlns:a16="http://schemas.microsoft.com/office/drawing/2014/main" id="{6D8B5596-06E1-421B-4133-DBFA2BF8F47E}"/>
              </a:ext>
            </a:extLst>
          </p:cNvPr>
          <p:cNvSpPr/>
          <p:nvPr/>
        </p:nvSpPr>
        <p:spPr>
          <a:xfrm>
            <a:off x="7436674" y="2624138"/>
            <a:ext cx="3093835" cy="3086100"/>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dirty="0">
              <a:latin typeface="Montserrat" panose="00000500000000000000" pitchFamily="50" charset="0"/>
            </a:endParaRPr>
          </a:p>
        </p:txBody>
      </p:sp>
      <p:pic>
        <p:nvPicPr>
          <p:cNvPr id="5" name="Picture 4">
            <a:extLst>
              <a:ext uri="{FF2B5EF4-FFF2-40B4-BE49-F238E27FC236}">
                <a16:creationId xmlns:a16="http://schemas.microsoft.com/office/drawing/2014/main" id="{BC383566-6B66-8508-973D-21147958177A}"/>
              </a:ext>
            </a:extLst>
          </p:cNvPr>
          <p:cNvPicPr>
            <a:picLocks noChangeAspect="1"/>
          </p:cNvPicPr>
          <p:nvPr/>
        </p:nvPicPr>
        <p:blipFill>
          <a:blip r:embed="rId4"/>
          <a:stretch>
            <a:fillRect/>
          </a:stretch>
        </p:blipFill>
        <p:spPr>
          <a:xfrm>
            <a:off x="5279296" y="4534664"/>
            <a:ext cx="2157379" cy="1039237"/>
          </a:xfrm>
          <a:prstGeom prst="rect">
            <a:avLst/>
          </a:prstGeom>
        </p:spPr>
      </p:pic>
    </p:spTree>
    <p:extLst>
      <p:ext uri="{BB962C8B-B14F-4D97-AF65-F5344CB8AC3E}">
        <p14:creationId xmlns:p14="http://schemas.microsoft.com/office/powerpoint/2010/main" val="92936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Closing Documents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lnSpc>
                <a:spcPct val="100000"/>
              </a:lnSpc>
              <a:buNone/>
            </a:pPr>
            <a:r>
              <a:rPr lang="en-US" sz="1600" b="1" dirty="0">
                <a:latin typeface="Montserrat" panose="00000500000000000000" pitchFamily="50" charset="0"/>
              </a:rPr>
              <a:t>Mortgage or Deed of Trust</a:t>
            </a:r>
            <a:r>
              <a:rPr lang="en-US" sz="1600" dirty="0">
                <a:latin typeface="Montserrat" panose="00000500000000000000" pitchFamily="50" charset="0"/>
              </a:rPr>
              <a:t>: A mortgage or a deed of trust is a type of security instrument, and which one you’ll encounter depends entirely on the state where you live. The difference becomes important if there’s a mortgage default. If you default on a mortgage, foreclosure usually requires a court order. A deed of trust doesn’t.</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dirty="0">
                <a:latin typeface="Montserrat" panose="00000500000000000000" pitchFamily="50" charset="0"/>
              </a:rPr>
              <a:t>The mortgage or deed of trust legally secures your property as collateral for the mortgage. In other words, signing the document means you’re agreeing to use your house as collateral.</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dirty="0">
                <a:latin typeface="Montserrat" panose="00000500000000000000" pitchFamily="50" charset="0"/>
              </a:rPr>
              <a:t>This document is recorded along with the deed in the county recorder’s office, which shows the lender owns an interest in the property up to the loan’s outstanding balance. Essentially, it gives the lender the right to foreclose or sell the home at any time if you don’t make your payments.</a:t>
            </a:r>
          </a:p>
        </p:txBody>
      </p:sp>
    </p:spTree>
    <p:extLst>
      <p:ext uri="{BB962C8B-B14F-4D97-AF65-F5344CB8AC3E}">
        <p14:creationId xmlns:p14="http://schemas.microsoft.com/office/powerpoint/2010/main" val="3309213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Closing Documents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lnSpc>
                <a:spcPct val="100000"/>
              </a:lnSpc>
              <a:buNone/>
            </a:pPr>
            <a:r>
              <a:rPr lang="en-US" sz="1600" b="1" dirty="0">
                <a:latin typeface="Montserrat" panose="00000500000000000000" pitchFamily="50" charset="0"/>
              </a:rPr>
              <a:t>Initial Escrow Statement</a:t>
            </a:r>
            <a:r>
              <a:rPr lang="en-US" sz="1600" dirty="0">
                <a:latin typeface="Montserrat" panose="00000500000000000000" pitchFamily="50" charset="0"/>
              </a:rPr>
              <a:t>: An initial escrow statement outlines the payments on taxes and insurance that will come from your escrow account during the first year of your mortgage. Your escrow account is used to make payments on your behalf. An escrow account may or may not be required.</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Title Commitment</a:t>
            </a:r>
            <a:r>
              <a:rPr lang="en-US" sz="1600" dirty="0">
                <a:latin typeface="Montserrat" panose="00000500000000000000" pitchFamily="50" charset="0"/>
              </a:rPr>
              <a:t>: This document shows who owns the home and any liens or other clouds on the title.</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Deed</a:t>
            </a:r>
            <a:r>
              <a:rPr lang="en-US" sz="1600" dirty="0">
                <a:latin typeface="Montserrat" panose="00000500000000000000" pitchFamily="50" charset="0"/>
              </a:rPr>
              <a:t>: A deed details everything about the property. It transfers the title from the seller to the buyer and is signed by the seller. The deed will be recorded and made public upon closing. Therefore, if anyone were to look up the deed on your home, they would find that you took the title from the previous owner, and now you own the property.</a:t>
            </a:r>
          </a:p>
        </p:txBody>
      </p:sp>
    </p:spTree>
    <p:extLst>
      <p:ext uri="{BB962C8B-B14F-4D97-AF65-F5344CB8AC3E}">
        <p14:creationId xmlns:p14="http://schemas.microsoft.com/office/powerpoint/2010/main" val="146648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838200" y="365126"/>
            <a:ext cx="10127166" cy="642808"/>
          </a:xfrm>
        </p:spPr>
        <p:txBody>
          <a:bodyPr/>
          <a:lstStyle/>
          <a:p>
            <a:r>
              <a:rPr lang="en-US" b="1" dirty="0"/>
              <a:t>Closing Documents</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581025" y="1443831"/>
            <a:ext cx="10515600" cy="4351338"/>
          </a:xfrm>
        </p:spPr>
        <p:txBody>
          <a:bodyPr/>
          <a:lstStyle/>
          <a:p>
            <a:pPr marL="0" indent="0">
              <a:lnSpc>
                <a:spcPct val="100000"/>
              </a:lnSpc>
              <a:buNone/>
            </a:pPr>
            <a:r>
              <a:rPr lang="en-US" sz="1600" b="1" dirty="0">
                <a:latin typeface="Montserrat" panose="00000500000000000000" pitchFamily="50" charset="0"/>
              </a:rPr>
              <a:t>Initial Escrow Statement</a:t>
            </a:r>
            <a:r>
              <a:rPr lang="en-US" sz="1600" dirty="0">
                <a:latin typeface="Montserrat" panose="00000500000000000000" pitchFamily="50" charset="0"/>
              </a:rPr>
              <a:t>: An initial escrow statement outlines the payments on taxes and insurance that will come from your escrow account during the first year of your mortgage. Your escrow account is used to make payments on your behalf. An escrow account may or may not be required.</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Title Commitment</a:t>
            </a:r>
            <a:r>
              <a:rPr lang="en-US" sz="1600" dirty="0">
                <a:latin typeface="Montserrat" panose="00000500000000000000" pitchFamily="50" charset="0"/>
              </a:rPr>
              <a:t>: This document shows who owns the home and any liens or other clouds on the title.</a:t>
            </a:r>
          </a:p>
          <a:p>
            <a:pPr marL="0" indent="0">
              <a:lnSpc>
                <a:spcPct val="100000"/>
              </a:lnSpc>
              <a:buNone/>
            </a:pPr>
            <a:endParaRPr lang="en-US" sz="1600" dirty="0">
              <a:latin typeface="Montserrat" panose="00000500000000000000" pitchFamily="50" charset="0"/>
            </a:endParaRPr>
          </a:p>
          <a:p>
            <a:pPr marL="0" indent="0">
              <a:lnSpc>
                <a:spcPct val="100000"/>
              </a:lnSpc>
              <a:buNone/>
            </a:pPr>
            <a:r>
              <a:rPr lang="en-US" sz="1600" b="1" dirty="0">
                <a:latin typeface="Montserrat" panose="00000500000000000000" pitchFamily="50" charset="0"/>
              </a:rPr>
              <a:t>Deed</a:t>
            </a:r>
            <a:r>
              <a:rPr lang="en-US" sz="1600" dirty="0">
                <a:latin typeface="Montserrat" panose="00000500000000000000" pitchFamily="50" charset="0"/>
              </a:rPr>
              <a:t>: A deed details everything about the property. It transfers the title from the seller to the buyer and is signed by the seller. The deed will be recorded and made public upon closing. Therefore, if anyone were to look up the deed on your home, they would find that you took the title from the previous owner, and now you own the property.</a:t>
            </a:r>
          </a:p>
        </p:txBody>
      </p:sp>
    </p:spTree>
    <p:extLst>
      <p:ext uri="{BB962C8B-B14F-4D97-AF65-F5344CB8AC3E}">
        <p14:creationId xmlns:p14="http://schemas.microsoft.com/office/powerpoint/2010/main" val="327591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0" y="206642"/>
            <a:ext cx="12192000" cy="808613"/>
          </a:xfrm>
        </p:spPr>
        <p:txBody>
          <a:bodyPr/>
          <a:lstStyle/>
          <a:p>
            <a:pPr algn="ctr"/>
            <a:r>
              <a:rPr lang="en-US" sz="4000" b="1" dirty="0">
                <a:solidFill>
                  <a:srgbClr val="2E3F5A"/>
                </a:solidFill>
                <a:latin typeface="Montserrat" panose="00000500000000000000" pitchFamily="50" charset="0"/>
              </a:rPr>
              <a:t>Every Closing is a New Chapter</a:t>
            </a:r>
          </a:p>
        </p:txBody>
      </p:sp>
      <p:sp>
        <p:nvSpPr>
          <p:cNvPr id="6" name="Freeform 2">
            <a:extLst>
              <a:ext uri="{FF2B5EF4-FFF2-40B4-BE49-F238E27FC236}">
                <a16:creationId xmlns:a16="http://schemas.microsoft.com/office/drawing/2014/main" id="{A4A3E131-4BD4-4020-B933-4D7ECFB44881}"/>
              </a:ext>
            </a:extLst>
          </p:cNvPr>
          <p:cNvSpPr/>
          <p:nvPr/>
        </p:nvSpPr>
        <p:spPr>
          <a:xfrm>
            <a:off x="1440424" y="1108076"/>
            <a:ext cx="9144000" cy="51435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alphaModFix amt="60000"/>
            </a:blip>
            <a:stretch>
              <a:fillRect/>
            </a:stretch>
          </a:blipFill>
        </p:spPr>
        <p:txBody>
          <a:bodyPr/>
          <a:lstStyle/>
          <a:p>
            <a:endParaRPr lang="en-US" sz="15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2210565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16223821-5C05-0755-CACE-75E282B6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025" y="0"/>
            <a:ext cx="3200400" cy="2218944"/>
          </a:xfrm>
          <a:prstGeom prst="rect">
            <a:avLst/>
          </a:prstGeom>
        </p:spPr>
      </p:pic>
      <p:sp>
        <p:nvSpPr>
          <p:cNvPr id="9" name="TextBox 8">
            <a:extLst>
              <a:ext uri="{FF2B5EF4-FFF2-40B4-BE49-F238E27FC236}">
                <a16:creationId xmlns:a16="http://schemas.microsoft.com/office/drawing/2014/main" id="{E4CB4DBA-C2D7-867A-A4B7-70EA337D1BAE}"/>
              </a:ext>
            </a:extLst>
          </p:cNvPr>
          <p:cNvSpPr txBox="1"/>
          <p:nvPr/>
        </p:nvSpPr>
        <p:spPr>
          <a:xfrm>
            <a:off x="623888" y="2145352"/>
            <a:ext cx="10734674" cy="3901389"/>
          </a:xfrm>
          <a:prstGeom prst="rect">
            <a:avLst/>
          </a:prstGeom>
          <a:noFill/>
        </p:spPr>
        <p:txBody>
          <a:bodyPr wrap="square">
            <a:spAutoFit/>
          </a:bodyPr>
          <a:lstStyle/>
          <a:p>
            <a:pPr>
              <a:lnSpc>
                <a:spcPct val="150000"/>
              </a:lnSpc>
              <a:spcBef>
                <a:spcPts val="600"/>
              </a:spcBef>
            </a:pPr>
            <a:r>
              <a:rPr lang="en-US" sz="1600" b="1" dirty="0">
                <a:solidFill>
                  <a:srgbClr val="2E3F5A"/>
                </a:solidFill>
                <a:latin typeface="Montserrat" panose="00000500000000000000" pitchFamily="50" charset="0"/>
              </a:rPr>
              <a:t>Working with a REALTOR® gives buyers, sellers, and investors many advantages </a:t>
            </a:r>
            <a:r>
              <a:rPr lang="en-US" sz="1600" dirty="0">
                <a:solidFill>
                  <a:srgbClr val="2E3F5A"/>
                </a:solidFill>
                <a:latin typeface="Montserrat" panose="00000500000000000000" pitchFamily="50" charset="0"/>
              </a:rPr>
              <a:t>they need to succeed in today’s real estate market. One of those advantages is the assurance that REALTORS® subscribe to a strict </a:t>
            </a:r>
            <a:r>
              <a:rPr lang="en-US" sz="1600" b="1" dirty="0">
                <a:solidFill>
                  <a:srgbClr val="2E3F5A"/>
                </a:solidFill>
                <a:latin typeface="Montserrat" panose="00000500000000000000" pitchFamily="50" charset="0"/>
              </a:rPr>
              <a:t>Code of Ethics </a:t>
            </a:r>
            <a:r>
              <a:rPr lang="en-US" sz="1600" dirty="0">
                <a:solidFill>
                  <a:srgbClr val="2E3F5A"/>
                </a:solidFill>
                <a:latin typeface="Montserrat" panose="00000500000000000000" pitchFamily="50" charset="0"/>
              </a:rPr>
              <a:t>which provides clients with the highest degree of professionalism, ethics, and service. Adopted by the National Association of REALTORS® (NAR) in 1913, NAR was only the second trade or business group in the U.S. to adopt mandatory ethical standards for its members.   </a:t>
            </a:r>
          </a:p>
          <a:p>
            <a:pPr>
              <a:lnSpc>
                <a:spcPct val="150000"/>
              </a:lnSpc>
              <a:spcBef>
                <a:spcPts val="600"/>
              </a:spcBef>
            </a:pPr>
            <a:endParaRPr lang="en-US" sz="1600" dirty="0">
              <a:solidFill>
                <a:srgbClr val="2E3F5A"/>
              </a:solidFill>
              <a:latin typeface="Montserrat" panose="00000500000000000000" pitchFamily="50" charset="0"/>
            </a:endParaRPr>
          </a:p>
          <a:p>
            <a:pPr>
              <a:lnSpc>
                <a:spcPct val="150000"/>
              </a:lnSpc>
              <a:spcBef>
                <a:spcPts val="600"/>
              </a:spcBef>
            </a:pPr>
            <a:r>
              <a:rPr lang="en-US" sz="1600" b="1" dirty="0">
                <a:solidFill>
                  <a:srgbClr val="2E3F5A"/>
                </a:solidFill>
                <a:latin typeface="Montserrat" panose="00000500000000000000" pitchFamily="50" charset="0"/>
              </a:rPr>
              <a:t>Not all real estate licensees are REALTORS®. </a:t>
            </a:r>
            <a:r>
              <a:rPr lang="en-US" sz="1600" dirty="0">
                <a:solidFill>
                  <a:srgbClr val="2E3F5A"/>
                </a:solidFill>
                <a:latin typeface="Montserrat" panose="00000500000000000000" pitchFamily="50" charset="0"/>
              </a:rPr>
              <a:t>Only those who are a member of NAR can use the term REALTOR® and subscribe to the </a:t>
            </a:r>
            <a:r>
              <a:rPr lang="en-US" sz="1600" b="1" dirty="0">
                <a:solidFill>
                  <a:srgbClr val="2E3F5A"/>
                </a:solidFill>
                <a:latin typeface="Montserrat" panose="00000500000000000000" pitchFamily="50" charset="0"/>
              </a:rPr>
              <a:t>Code of Ethics </a:t>
            </a:r>
            <a:r>
              <a:rPr lang="en-US" sz="1600" dirty="0">
                <a:solidFill>
                  <a:srgbClr val="2E3F5A"/>
                </a:solidFill>
                <a:latin typeface="Montserrat" panose="00000500000000000000" pitchFamily="50" charset="0"/>
              </a:rPr>
              <a:t>as a condition of NAR membership. REALTORS® are the most trusted resource for real estate information and have access to advanced educational opportunities and training in real estate specialties, bringing value to buyers, sellers, and investors.</a:t>
            </a:r>
          </a:p>
        </p:txBody>
      </p:sp>
    </p:spTree>
    <p:extLst>
      <p:ext uri="{BB962C8B-B14F-4D97-AF65-F5344CB8AC3E}">
        <p14:creationId xmlns:p14="http://schemas.microsoft.com/office/powerpoint/2010/main" val="166371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0" y="206642"/>
            <a:ext cx="12192000" cy="808613"/>
          </a:xfrm>
        </p:spPr>
        <p:txBody>
          <a:bodyPr/>
          <a:lstStyle/>
          <a:p>
            <a:pPr algn="ctr"/>
            <a:r>
              <a:rPr lang="en-US" sz="4000" b="1" dirty="0">
                <a:solidFill>
                  <a:srgbClr val="2E3F5A"/>
                </a:solidFill>
                <a:latin typeface="Montserrat" panose="00000500000000000000" pitchFamily="50" charset="0"/>
              </a:rPr>
              <a:t>Thank You</a:t>
            </a:r>
          </a:p>
        </p:txBody>
      </p:sp>
      <p:sp>
        <p:nvSpPr>
          <p:cNvPr id="2" name="TextBox 1">
            <a:extLst>
              <a:ext uri="{FF2B5EF4-FFF2-40B4-BE49-F238E27FC236}">
                <a16:creationId xmlns:a16="http://schemas.microsoft.com/office/drawing/2014/main" id="{C89CAA89-90F2-2602-D8E5-93433A1A085C}"/>
              </a:ext>
            </a:extLst>
          </p:cNvPr>
          <p:cNvSpPr txBox="1"/>
          <p:nvPr/>
        </p:nvSpPr>
        <p:spPr>
          <a:xfrm>
            <a:off x="623888" y="2145352"/>
            <a:ext cx="10734674" cy="2506840"/>
          </a:xfrm>
          <a:prstGeom prst="rect">
            <a:avLst/>
          </a:prstGeom>
          <a:noFill/>
        </p:spPr>
        <p:txBody>
          <a:bodyPr wrap="square">
            <a:spAutoFit/>
          </a:bodyPr>
          <a:lstStyle/>
          <a:p>
            <a:pPr>
              <a:lnSpc>
                <a:spcPct val="150000"/>
              </a:lnSpc>
              <a:spcBef>
                <a:spcPts val="600"/>
              </a:spcBef>
            </a:pPr>
            <a:r>
              <a:rPr lang="en-US" sz="2000" dirty="0">
                <a:solidFill>
                  <a:srgbClr val="2E3F5A"/>
                </a:solidFill>
                <a:latin typeface="Montserrat" panose="00000500000000000000" pitchFamily="50" charset="0"/>
              </a:rPr>
              <a:t>I appreciate that you have entrusted me with this important life decision. I will work diligently to ensure that you understand the process fully, and I’ll guide you through each of the important steps along the way. </a:t>
            </a:r>
          </a:p>
          <a:p>
            <a:pPr>
              <a:lnSpc>
                <a:spcPct val="150000"/>
              </a:lnSpc>
              <a:spcBef>
                <a:spcPts val="600"/>
              </a:spcBef>
            </a:pPr>
            <a:endParaRPr lang="en-US" sz="2000" dirty="0">
              <a:solidFill>
                <a:srgbClr val="2E3F5A"/>
              </a:solidFill>
              <a:latin typeface="Montserrat" panose="00000500000000000000" pitchFamily="50" charset="0"/>
            </a:endParaRPr>
          </a:p>
          <a:p>
            <a:pPr>
              <a:lnSpc>
                <a:spcPct val="150000"/>
              </a:lnSpc>
              <a:spcBef>
                <a:spcPts val="600"/>
              </a:spcBef>
            </a:pPr>
            <a:r>
              <a:rPr lang="en-US" sz="2000" b="1" dirty="0">
                <a:solidFill>
                  <a:srgbClr val="2E3F5A"/>
                </a:solidFill>
                <a:latin typeface="Montserrat" panose="00000500000000000000" pitchFamily="50" charset="0"/>
              </a:rPr>
              <a:t>Your dream home is awaiting you. Let’s go find it.</a:t>
            </a:r>
          </a:p>
        </p:txBody>
      </p:sp>
    </p:spTree>
    <p:extLst>
      <p:ext uri="{BB962C8B-B14F-4D97-AF65-F5344CB8AC3E}">
        <p14:creationId xmlns:p14="http://schemas.microsoft.com/office/powerpoint/2010/main" val="4019995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0" y="273317"/>
            <a:ext cx="12192000" cy="808613"/>
          </a:xfrm>
        </p:spPr>
        <p:txBody>
          <a:bodyPr/>
          <a:lstStyle/>
          <a:p>
            <a:pPr algn="ctr"/>
            <a:r>
              <a:rPr lang="en-US" sz="2800" b="1" dirty="0">
                <a:solidFill>
                  <a:srgbClr val="2E3F5A"/>
                </a:solidFill>
                <a:latin typeface="Montserrat" panose="00000500000000000000" pitchFamily="50" charset="0"/>
              </a:rPr>
              <a:t>WE MAY BE LOCATED IN CONNECTICUT BUT RE/MAX IS WORLDWIDE!</a:t>
            </a:r>
          </a:p>
        </p:txBody>
      </p:sp>
      <p:pic>
        <p:nvPicPr>
          <p:cNvPr id="6" name="Picture 5" descr="A map of the world&#10;&#10;Description automatically generated">
            <a:extLst>
              <a:ext uri="{FF2B5EF4-FFF2-40B4-BE49-F238E27FC236}">
                <a16:creationId xmlns:a16="http://schemas.microsoft.com/office/drawing/2014/main" id="{5C8C3D10-9E2A-0194-432E-0F9E05C03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80" y="1282843"/>
            <a:ext cx="6626444" cy="2857500"/>
          </a:xfrm>
          <a:prstGeom prst="rect">
            <a:avLst/>
          </a:prstGeom>
        </p:spPr>
      </p:pic>
      <p:grpSp>
        <p:nvGrpSpPr>
          <p:cNvPr id="14" name="Group 13">
            <a:extLst>
              <a:ext uri="{FF2B5EF4-FFF2-40B4-BE49-F238E27FC236}">
                <a16:creationId xmlns:a16="http://schemas.microsoft.com/office/drawing/2014/main" id="{DAD0A5FE-EB5C-03EA-0AB1-3E86A3B36E38}"/>
              </a:ext>
            </a:extLst>
          </p:cNvPr>
          <p:cNvGrpSpPr/>
          <p:nvPr/>
        </p:nvGrpSpPr>
        <p:grpSpPr>
          <a:xfrm>
            <a:off x="1019175" y="4367687"/>
            <a:ext cx="9915854" cy="1763856"/>
            <a:chOff x="707805" y="4410076"/>
            <a:chExt cx="9915854" cy="1763856"/>
          </a:xfrm>
        </p:grpSpPr>
        <p:sp>
          <p:nvSpPr>
            <p:cNvPr id="7" name="Oval 6">
              <a:extLst>
                <a:ext uri="{FF2B5EF4-FFF2-40B4-BE49-F238E27FC236}">
                  <a16:creationId xmlns:a16="http://schemas.microsoft.com/office/drawing/2014/main" id="{46607710-24FC-18BE-772D-66903F4C03BC}"/>
                </a:ext>
              </a:extLst>
            </p:cNvPr>
            <p:cNvSpPr/>
            <p:nvPr/>
          </p:nvSpPr>
          <p:spPr>
            <a:xfrm>
              <a:off x="5743575" y="4468957"/>
              <a:ext cx="2362199" cy="1704975"/>
            </a:xfrm>
            <a:prstGeom prst="ellipse">
              <a:avLst/>
            </a:prstGeom>
            <a:noFill/>
            <a:ln w="76200">
              <a:solidFill>
                <a:srgbClr val="2E3F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E3F5A"/>
                  </a:solidFill>
                  <a:latin typeface="Montserrat" panose="00000500000000000000" pitchFamily="50" charset="0"/>
                </a:rPr>
                <a:t>140,000+ </a:t>
              </a:r>
            </a:p>
            <a:p>
              <a:pPr algn="ctr"/>
              <a:r>
                <a:rPr lang="en-US" b="1" dirty="0">
                  <a:solidFill>
                    <a:srgbClr val="2E3F5A"/>
                  </a:solidFill>
                  <a:latin typeface="Gotham Light" pitchFamily="50" charset="0"/>
                  <a:cs typeface="Gotham Light" pitchFamily="50" charset="0"/>
                </a:rPr>
                <a:t>AGENTS</a:t>
              </a:r>
              <a:endParaRPr lang="en-US" sz="900" b="1" dirty="0">
                <a:solidFill>
                  <a:srgbClr val="2E3F5A"/>
                </a:solidFill>
                <a:latin typeface="Gotham Light" pitchFamily="50" charset="0"/>
                <a:cs typeface="Gotham Light" pitchFamily="50" charset="0"/>
              </a:endParaRPr>
            </a:p>
          </p:txBody>
        </p:sp>
        <p:sp>
          <p:nvSpPr>
            <p:cNvPr id="11" name="Oval 10">
              <a:extLst>
                <a:ext uri="{FF2B5EF4-FFF2-40B4-BE49-F238E27FC236}">
                  <a16:creationId xmlns:a16="http://schemas.microsoft.com/office/drawing/2014/main" id="{4B3B7707-8982-2548-B214-87B06AE3A542}"/>
                </a:ext>
              </a:extLst>
            </p:cNvPr>
            <p:cNvSpPr/>
            <p:nvPr/>
          </p:nvSpPr>
          <p:spPr>
            <a:xfrm>
              <a:off x="707805" y="4468957"/>
              <a:ext cx="2362199" cy="1704975"/>
            </a:xfrm>
            <a:prstGeom prst="ellipse">
              <a:avLst/>
            </a:prstGeom>
            <a:noFill/>
            <a:ln w="76200">
              <a:solidFill>
                <a:srgbClr val="2E3F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E3F5A"/>
                  </a:solidFill>
                  <a:latin typeface="Montserrat" panose="00000500000000000000" pitchFamily="50" charset="0"/>
                </a:rPr>
                <a:t>110+</a:t>
              </a:r>
            </a:p>
            <a:p>
              <a:pPr algn="ctr"/>
              <a:r>
                <a:rPr lang="en-US" sz="1600" b="1" dirty="0">
                  <a:solidFill>
                    <a:srgbClr val="2E3F5A"/>
                  </a:solidFill>
                  <a:latin typeface="Gotham Light" pitchFamily="50" charset="0"/>
                  <a:cs typeface="Gotham Light" pitchFamily="50" charset="0"/>
                </a:rPr>
                <a:t>COUNTRIES</a:t>
              </a:r>
            </a:p>
            <a:p>
              <a:pPr algn="ctr"/>
              <a:r>
                <a:rPr lang="en-US" sz="1600" b="1" dirty="0">
                  <a:solidFill>
                    <a:srgbClr val="2E3F5A"/>
                  </a:solidFill>
                  <a:latin typeface="Gotham Light" pitchFamily="50" charset="0"/>
                  <a:cs typeface="Gotham Light" pitchFamily="50" charset="0"/>
                </a:rPr>
                <a:t>&amp;</a:t>
              </a:r>
            </a:p>
            <a:p>
              <a:pPr algn="ctr"/>
              <a:r>
                <a:rPr lang="en-US" sz="1600" b="1" dirty="0">
                  <a:solidFill>
                    <a:srgbClr val="2E3F5A"/>
                  </a:solidFill>
                  <a:latin typeface="Gotham Light" pitchFamily="50" charset="0"/>
                  <a:cs typeface="Gotham Light" pitchFamily="50" charset="0"/>
                </a:rPr>
                <a:t>TERRITORIES </a:t>
              </a:r>
            </a:p>
          </p:txBody>
        </p:sp>
        <p:sp>
          <p:nvSpPr>
            <p:cNvPr id="12" name="Oval 11">
              <a:extLst>
                <a:ext uri="{FF2B5EF4-FFF2-40B4-BE49-F238E27FC236}">
                  <a16:creationId xmlns:a16="http://schemas.microsoft.com/office/drawing/2014/main" id="{74DCF6EE-C299-690E-72EF-C450347BF7C0}"/>
                </a:ext>
              </a:extLst>
            </p:cNvPr>
            <p:cNvSpPr/>
            <p:nvPr/>
          </p:nvSpPr>
          <p:spPr>
            <a:xfrm>
              <a:off x="3225690" y="4468957"/>
              <a:ext cx="2362199" cy="1704975"/>
            </a:xfrm>
            <a:prstGeom prst="ellipse">
              <a:avLst/>
            </a:prstGeom>
            <a:noFill/>
            <a:ln w="76200">
              <a:solidFill>
                <a:srgbClr val="2E3F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E3F5A"/>
                  </a:solidFill>
                  <a:latin typeface="Montserrat" panose="00000500000000000000" pitchFamily="50" charset="0"/>
                </a:rPr>
                <a:t>9,000+ </a:t>
              </a:r>
            </a:p>
            <a:p>
              <a:pPr algn="ctr"/>
              <a:r>
                <a:rPr lang="en-US" b="1" dirty="0">
                  <a:solidFill>
                    <a:srgbClr val="2E3F5A"/>
                  </a:solidFill>
                  <a:latin typeface="Gotham Light" pitchFamily="50" charset="0"/>
                  <a:cs typeface="Gotham Light" pitchFamily="50" charset="0"/>
                </a:rPr>
                <a:t>OFFICES</a:t>
              </a:r>
              <a:endParaRPr lang="en-US" sz="900" b="1" dirty="0">
                <a:solidFill>
                  <a:srgbClr val="2E3F5A"/>
                </a:solidFill>
                <a:latin typeface="Gotham Light" pitchFamily="50" charset="0"/>
                <a:cs typeface="Gotham Light" pitchFamily="50" charset="0"/>
              </a:endParaRPr>
            </a:p>
          </p:txBody>
        </p:sp>
        <p:sp>
          <p:nvSpPr>
            <p:cNvPr id="13" name="Oval 12">
              <a:extLst>
                <a:ext uri="{FF2B5EF4-FFF2-40B4-BE49-F238E27FC236}">
                  <a16:creationId xmlns:a16="http://schemas.microsoft.com/office/drawing/2014/main" id="{DA8EC66D-8C38-FAB4-48C5-D705049F04F3}"/>
                </a:ext>
              </a:extLst>
            </p:cNvPr>
            <p:cNvSpPr/>
            <p:nvPr/>
          </p:nvSpPr>
          <p:spPr>
            <a:xfrm>
              <a:off x="8261460" y="4410076"/>
              <a:ext cx="2362199" cy="1704975"/>
            </a:xfrm>
            <a:prstGeom prst="ellipse">
              <a:avLst/>
            </a:prstGeom>
            <a:noFill/>
            <a:ln w="76200">
              <a:solidFill>
                <a:srgbClr val="2E3F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E3F5A"/>
                  </a:solidFill>
                  <a:latin typeface="Montserrat" panose="00000500000000000000" pitchFamily="50" charset="0"/>
                </a:rPr>
                <a:t>650,000+ </a:t>
              </a:r>
            </a:p>
            <a:p>
              <a:pPr algn="ctr"/>
              <a:r>
                <a:rPr lang="en-US" b="1" dirty="0">
                  <a:solidFill>
                    <a:srgbClr val="2E3F5A"/>
                  </a:solidFill>
                  <a:latin typeface="Gotham Light" pitchFamily="50" charset="0"/>
                  <a:cs typeface="Gotham Light" pitchFamily="50" charset="0"/>
                </a:rPr>
                <a:t>LISITNGS</a:t>
              </a:r>
              <a:endParaRPr lang="en-US" sz="900" b="1" dirty="0">
                <a:solidFill>
                  <a:srgbClr val="2E3F5A"/>
                </a:solidFill>
                <a:latin typeface="Gotham Light" pitchFamily="50" charset="0"/>
                <a:cs typeface="Gotham Light" pitchFamily="50" charset="0"/>
              </a:endParaRPr>
            </a:p>
          </p:txBody>
        </p:sp>
      </p:grpSp>
    </p:spTree>
    <p:extLst>
      <p:ext uri="{BB962C8B-B14F-4D97-AF65-F5344CB8AC3E}">
        <p14:creationId xmlns:p14="http://schemas.microsoft.com/office/powerpoint/2010/main" val="65974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5E9E3-CCA1-6242-A6CD-64407A166638}"/>
              </a:ext>
            </a:extLst>
          </p:cNvPr>
          <p:cNvSpPr>
            <a:spLocks noGrp="1"/>
          </p:cNvSpPr>
          <p:nvPr>
            <p:ph type="title"/>
          </p:nvPr>
        </p:nvSpPr>
        <p:spPr>
          <a:xfrm>
            <a:off x="661525" y="262892"/>
            <a:ext cx="10701800" cy="1162050"/>
          </a:xfrm>
        </p:spPr>
        <p:txBody>
          <a:bodyPr/>
          <a:lstStyle/>
          <a:p>
            <a:r>
              <a:rPr lang="en-US" sz="4000" b="1" dirty="0"/>
              <a:t>You’ve Decided to Buy a Home</a:t>
            </a:r>
          </a:p>
        </p:txBody>
      </p:sp>
      <p:sp>
        <p:nvSpPr>
          <p:cNvPr id="4" name="Text Placeholder 3">
            <a:extLst>
              <a:ext uri="{FF2B5EF4-FFF2-40B4-BE49-F238E27FC236}">
                <a16:creationId xmlns:a16="http://schemas.microsoft.com/office/drawing/2014/main" id="{161C9F1E-B6CC-154B-9FC0-25C5D92D3EDF}"/>
              </a:ext>
            </a:extLst>
          </p:cNvPr>
          <p:cNvSpPr>
            <a:spLocks noGrp="1"/>
          </p:cNvSpPr>
          <p:nvPr>
            <p:ph type="body" sz="quarter" idx="11"/>
          </p:nvPr>
        </p:nvSpPr>
        <p:spPr>
          <a:xfrm>
            <a:off x="776288" y="1836864"/>
            <a:ext cx="9663112" cy="3876787"/>
          </a:xfrm>
        </p:spPr>
        <p:txBody>
          <a:bodyPr/>
          <a:lstStyle/>
          <a:p>
            <a:pPr marL="342900" indent="-342900">
              <a:buFont typeface="+mj-lt"/>
              <a:buAutoNum type="arabicPeriod"/>
            </a:pPr>
            <a:r>
              <a:rPr lang="en-US" sz="2000" dirty="0"/>
              <a:t>Do I need a Buyer Agent?</a:t>
            </a:r>
          </a:p>
          <a:p>
            <a:pPr marL="342900" indent="-342900">
              <a:buFont typeface="+mj-lt"/>
              <a:buAutoNum type="arabicPeriod"/>
            </a:pPr>
            <a:r>
              <a:rPr lang="en-US" sz="2000" dirty="0"/>
              <a:t>Determine a comfortable price range</a:t>
            </a:r>
          </a:p>
          <a:p>
            <a:pPr marL="342900" indent="-342900">
              <a:buFont typeface="+mj-lt"/>
              <a:buAutoNum type="arabicPeriod"/>
            </a:pPr>
            <a:r>
              <a:rPr lang="en-US" sz="2000" dirty="0"/>
              <a:t>Shop For and Select a Home</a:t>
            </a:r>
          </a:p>
          <a:p>
            <a:pPr marL="342900" indent="-342900">
              <a:buFont typeface="+mj-lt"/>
              <a:buAutoNum type="arabicPeriod"/>
            </a:pPr>
            <a:r>
              <a:rPr lang="en-US" sz="2000" dirty="0"/>
              <a:t>Property Due Diligence</a:t>
            </a:r>
          </a:p>
          <a:p>
            <a:pPr marL="342900" indent="-342900">
              <a:buFont typeface="+mj-lt"/>
              <a:buAutoNum type="arabicPeriod"/>
            </a:pPr>
            <a:r>
              <a:rPr lang="en-US" sz="2000" dirty="0"/>
              <a:t>Pricing Offer and Strategy</a:t>
            </a:r>
          </a:p>
          <a:p>
            <a:pPr marL="342900" indent="-342900">
              <a:buFont typeface="+mj-lt"/>
              <a:buAutoNum type="arabicPeriod"/>
            </a:pPr>
            <a:r>
              <a:rPr lang="en-US" sz="2000" dirty="0"/>
              <a:t>Write an Offer</a:t>
            </a:r>
          </a:p>
          <a:p>
            <a:pPr marL="342900" indent="-342900">
              <a:buFont typeface="+mj-lt"/>
              <a:buAutoNum type="arabicPeriod"/>
            </a:pPr>
            <a:r>
              <a:rPr lang="en-US" sz="2000" dirty="0"/>
              <a:t>Inspections</a:t>
            </a:r>
          </a:p>
          <a:p>
            <a:pPr marL="342900" indent="-342900">
              <a:buFont typeface="+mj-lt"/>
              <a:buAutoNum type="arabicPeriod"/>
            </a:pPr>
            <a:r>
              <a:rPr lang="en-US" sz="2000" dirty="0"/>
              <a:t>Appraisal and Mortgage Conditions</a:t>
            </a:r>
          </a:p>
          <a:p>
            <a:pPr marL="342900" indent="-342900">
              <a:buFont typeface="+mj-lt"/>
              <a:buAutoNum type="arabicPeriod"/>
            </a:pPr>
            <a:r>
              <a:rPr lang="en-US" sz="2000" dirty="0"/>
              <a:t>Closing</a:t>
            </a:r>
          </a:p>
          <a:p>
            <a:endParaRPr lang="en-US" sz="2000" dirty="0"/>
          </a:p>
        </p:txBody>
      </p:sp>
    </p:spTree>
    <p:extLst>
      <p:ext uri="{BB962C8B-B14F-4D97-AF65-F5344CB8AC3E}">
        <p14:creationId xmlns:p14="http://schemas.microsoft.com/office/powerpoint/2010/main" val="133756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5E9E3-CCA1-6242-A6CD-64407A166638}"/>
              </a:ext>
            </a:extLst>
          </p:cNvPr>
          <p:cNvSpPr>
            <a:spLocks noGrp="1"/>
          </p:cNvSpPr>
          <p:nvPr>
            <p:ph type="title"/>
          </p:nvPr>
        </p:nvSpPr>
        <p:spPr>
          <a:xfrm>
            <a:off x="661525" y="262892"/>
            <a:ext cx="10701800" cy="1162050"/>
          </a:xfrm>
        </p:spPr>
        <p:txBody>
          <a:bodyPr/>
          <a:lstStyle/>
          <a:p>
            <a:r>
              <a:rPr lang="en-US" sz="4000" b="1" dirty="0"/>
              <a:t>You’ve Decided to Buy a Home</a:t>
            </a:r>
          </a:p>
        </p:txBody>
      </p:sp>
      <p:sp>
        <p:nvSpPr>
          <p:cNvPr id="4" name="Text Placeholder 3">
            <a:extLst>
              <a:ext uri="{FF2B5EF4-FFF2-40B4-BE49-F238E27FC236}">
                <a16:creationId xmlns:a16="http://schemas.microsoft.com/office/drawing/2014/main" id="{161C9F1E-B6CC-154B-9FC0-25C5D92D3EDF}"/>
              </a:ext>
            </a:extLst>
          </p:cNvPr>
          <p:cNvSpPr>
            <a:spLocks noGrp="1"/>
          </p:cNvSpPr>
          <p:nvPr>
            <p:ph type="body" sz="quarter" idx="11"/>
          </p:nvPr>
        </p:nvSpPr>
        <p:spPr>
          <a:xfrm>
            <a:off x="776288" y="1836864"/>
            <a:ext cx="9663112" cy="3876787"/>
          </a:xfrm>
        </p:spPr>
        <p:txBody>
          <a:bodyPr/>
          <a:lstStyle/>
          <a:p>
            <a:r>
              <a:rPr lang="en-US" sz="2000" dirty="0"/>
              <a:t>Congratulations! This is one of the most important decisions you will make in your lifetime. Not only is it a significant financial investment, the city, the state, the community, and the home one chooses are the fabric upon which lives are built. It is where friends and families are nurtured. It is where love and loss are held dear. It’s where careers are made, roots are planted, and memories are captured.</a:t>
            </a:r>
          </a:p>
          <a:p>
            <a:endParaRPr lang="en-US" sz="2000" dirty="0"/>
          </a:p>
        </p:txBody>
      </p:sp>
      <p:sp>
        <p:nvSpPr>
          <p:cNvPr id="2" name="Oval 1">
            <a:extLst>
              <a:ext uri="{FF2B5EF4-FFF2-40B4-BE49-F238E27FC236}">
                <a16:creationId xmlns:a16="http://schemas.microsoft.com/office/drawing/2014/main" id="{17963C6B-ECFF-D5D5-081B-2DF3307C301A}"/>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1</a:t>
            </a:r>
          </a:p>
        </p:txBody>
      </p:sp>
    </p:spTree>
    <p:extLst>
      <p:ext uri="{BB962C8B-B14F-4D97-AF65-F5344CB8AC3E}">
        <p14:creationId xmlns:p14="http://schemas.microsoft.com/office/powerpoint/2010/main" val="17004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p:txBody>
          <a:bodyPr/>
          <a:lstStyle/>
          <a:p>
            <a:r>
              <a:rPr lang="en-US" dirty="0"/>
              <a:t>Do I Need a Buyer Agent</a:t>
            </a:r>
            <a:br>
              <a:rPr lang="en-US" dirty="0"/>
            </a:br>
            <a:endParaRPr lang="en-US" dirty="0"/>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733425" y="1690688"/>
            <a:ext cx="10515600" cy="4351338"/>
          </a:xfrm>
        </p:spPr>
        <p:txBody>
          <a:bodyPr/>
          <a:lstStyle/>
          <a:p>
            <a:pPr marL="0" indent="0">
              <a:buNone/>
            </a:pPr>
            <a:r>
              <a:rPr lang="en-US" sz="1800" dirty="0">
                <a:latin typeface="Montserrat" panose="00000500000000000000" pitchFamily="50" charset="0"/>
              </a:rPr>
              <a:t>Typically, real estate transactions involve two different agents: one who represents the seller and one who represents the buyer. The role of a buyer’s agent is to act as the homebuyer’s trusted advisor and advocate on their real estate journey. Their primary responsibility is to help the buyer find the home that best suits their needs and budget, ticking as many boxes as possible on their wish list.</a:t>
            </a:r>
          </a:p>
          <a:p>
            <a:pPr marL="0" indent="0">
              <a:buNone/>
            </a:pPr>
            <a:endParaRPr lang="en-US" sz="1800" dirty="0">
              <a:latin typeface="Montserrat" panose="00000500000000000000" pitchFamily="50" charset="0"/>
            </a:endParaRPr>
          </a:p>
          <a:p>
            <a:pPr marL="0" indent="0">
              <a:buNone/>
            </a:pPr>
            <a:r>
              <a:rPr lang="en-US" sz="1800" dirty="0">
                <a:latin typeface="Montserrat" panose="00000500000000000000" pitchFamily="50" charset="0"/>
              </a:rPr>
              <a:t>A buyer’s agent performs several other duties as well, including explaining necessary paperwork, assessing asking prices, drafting and submitting offers on the buyer’s behalf, assisting with negotiations, and coordinating the inspection and closing process. If there are any hiccups along the way, the agent can also play an instrumental role in preventing the transaction from falling apart.</a:t>
            </a:r>
          </a:p>
          <a:p>
            <a:pPr marL="0" indent="0">
              <a:buNone/>
            </a:pPr>
            <a:r>
              <a:rPr lang="en-US" sz="1800" dirty="0">
                <a:latin typeface="Montserrat" panose="00000500000000000000" pitchFamily="50" charset="0"/>
              </a:rPr>
              <a:t>  </a:t>
            </a:r>
          </a:p>
          <a:p>
            <a:pPr marL="0" indent="0">
              <a:buNone/>
            </a:pPr>
            <a:endParaRPr lang="en-US" dirty="0"/>
          </a:p>
        </p:txBody>
      </p:sp>
      <p:sp>
        <p:nvSpPr>
          <p:cNvPr id="4" name="Oval 3">
            <a:extLst>
              <a:ext uri="{FF2B5EF4-FFF2-40B4-BE49-F238E27FC236}">
                <a16:creationId xmlns:a16="http://schemas.microsoft.com/office/drawing/2014/main" id="{74EA1B08-138C-EC3A-E9D7-30EEEE32C15D}"/>
              </a:ext>
            </a:extLst>
          </p:cNvPr>
          <p:cNvSpPr/>
          <p:nvPr/>
        </p:nvSpPr>
        <p:spPr>
          <a:xfrm>
            <a:off x="9982161" y="391542"/>
            <a:ext cx="1171613" cy="1162050"/>
          </a:xfrm>
          <a:prstGeom prst="ellipse">
            <a:avLst/>
          </a:prstGeom>
          <a:solidFill>
            <a:srgbClr val="2E3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latin typeface="Montserrat" panose="00000500000000000000" pitchFamily="50" charset="0"/>
              </a:rPr>
              <a:t>Step</a:t>
            </a:r>
          </a:p>
          <a:p>
            <a:pPr algn="ctr"/>
            <a:r>
              <a:rPr lang="en-US" sz="2100" b="1" dirty="0">
                <a:latin typeface="Montserrat" panose="00000500000000000000" pitchFamily="50" charset="0"/>
              </a:rPr>
              <a:t>2</a:t>
            </a:r>
          </a:p>
        </p:txBody>
      </p:sp>
    </p:spTree>
    <p:extLst>
      <p:ext uri="{BB962C8B-B14F-4D97-AF65-F5344CB8AC3E}">
        <p14:creationId xmlns:p14="http://schemas.microsoft.com/office/powerpoint/2010/main" val="359447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60B2-6018-BE4C-BF6D-F67BC2F0FFA9}"/>
              </a:ext>
            </a:extLst>
          </p:cNvPr>
          <p:cNvSpPr>
            <a:spLocks noGrp="1"/>
          </p:cNvSpPr>
          <p:nvPr>
            <p:ph type="title"/>
          </p:nvPr>
        </p:nvSpPr>
        <p:spPr>
          <a:xfrm>
            <a:off x="714375" y="365125"/>
            <a:ext cx="10250991" cy="1325563"/>
          </a:xfrm>
        </p:spPr>
        <p:txBody>
          <a:bodyPr/>
          <a:lstStyle/>
          <a:p>
            <a:r>
              <a:rPr lang="en-US" dirty="0"/>
              <a:t>How Are Agents Paid</a:t>
            </a:r>
          </a:p>
        </p:txBody>
      </p:sp>
      <p:sp>
        <p:nvSpPr>
          <p:cNvPr id="3" name="Content Placeholder 2">
            <a:extLst>
              <a:ext uri="{FF2B5EF4-FFF2-40B4-BE49-F238E27FC236}">
                <a16:creationId xmlns:a16="http://schemas.microsoft.com/office/drawing/2014/main" id="{07DD16EA-F31D-E34F-AE70-46E4AFADFC15}"/>
              </a:ext>
            </a:extLst>
          </p:cNvPr>
          <p:cNvSpPr>
            <a:spLocks noGrp="1"/>
          </p:cNvSpPr>
          <p:nvPr>
            <p:ph idx="1"/>
          </p:nvPr>
        </p:nvSpPr>
        <p:spPr>
          <a:xfrm>
            <a:off x="643982" y="1253330"/>
            <a:ext cx="11367043" cy="5318919"/>
          </a:xfrm>
        </p:spPr>
        <p:txBody>
          <a:bodyPr/>
          <a:lstStyle/>
          <a:p>
            <a:pPr marL="0" indent="0">
              <a:lnSpc>
                <a:spcPct val="150000"/>
              </a:lnSpc>
              <a:buNone/>
            </a:pPr>
            <a:r>
              <a:rPr lang="en-US" sz="1800" dirty="0">
                <a:latin typeface="Montserrat" panose="00000500000000000000" pitchFamily="50" charset="0"/>
              </a:rPr>
              <a:t>It depends.</a:t>
            </a:r>
          </a:p>
          <a:p>
            <a:pPr marL="0" indent="0">
              <a:lnSpc>
                <a:spcPct val="150000"/>
              </a:lnSpc>
              <a:buNone/>
            </a:pPr>
            <a:r>
              <a:rPr lang="en-US" sz="1800" b="1" dirty="0">
                <a:latin typeface="Montserrat" panose="00000500000000000000" pitchFamily="50" charset="0"/>
              </a:rPr>
              <a:t>The majority of the time, listing brokerages offer buyer brokerage compensation up front.</a:t>
            </a:r>
          </a:p>
          <a:p>
            <a:pPr marL="0" indent="0">
              <a:lnSpc>
                <a:spcPct val="150000"/>
              </a:lnSpc>
              <a:buNone/>
            </a:pPr>
            <a:r>
              <a:rPr lang="en-US" sz="1800" dirty="0">
                <a:latin typeface="Montserrat" panose="00000500000000000000" pitchFamily="50" charset="0"/>
              </a:rPr>
              <a:t>If a listing brokerage is not offering buyer brokerage compensation, then the buyer brokerage is paid by the buyer at a negotiated rate. </a:t>
            </a:r>
          </a:p>
          <a:p>
            <a:pPr marL="0" indent="0">
              <a:lnSpc>
                <a:spcPct val="150000"/>
              </a:lnSpc>
              <a:buNone/>
            </a:pPr>
            <a:r>
              <a:rPr lang="en-US" sz="1800" b="1" dirty="0">
                <a:latin typeface="Montserrat" panose="00000500000000000000" pitchFamily="50" charset="0"/>
              </a:rPr>
              <a:t>What happens if does not have the funds to pay for buyer representation? </a:t>
            </a:r>
          </a:p>
          <a:p>
            <a:pPr marL="0" indent="0">
              <a:lnSpc>
                <a:spcPct val="150000"/>
              </a:lnSpc>
              <a:buNone/>
            </a:pPr>
            <a:r>
              <a:rPr lang="en-US" sz="1800" dirty="0">
                <a:latin typeface="Montserrat" panose="00000500000000000000" pitchFamily="50" charset="0"/>
              </a:rPr>
              <a:t>Two possible options:</a:t>
            </a:r>
          </a:p>
          <a:p>
            <a:pPr marL="0" indent="0">
              <a:lnSpc>
                <a:spcPct val="150000"/>
              </a:lnSpc>
              <a:buNone/>
            </a:pPr>
            <a:r>
              <a:rPr lang="en-US" sz="1800" dirty="0">
                <a:latin typeface="Montserrat" panose="00000500000000000000" pitchFamily="50" charset="0"/>
              </a:rPr>
              <a:t>The buyer can instruct their agent to only show them homes where buyer broker compensation is being offered by the listing brokerage.</a:t>
            </a:r>
          </a:p>
          <a:p>
            <a:pPr marL="0" indent="0">
              <a:lnSpc>
                <a:spcPct val="150000"/>
              </a:lnSpc>
              <a:buNone/>
            </a:pPr>
            <a:r>
              <a:rPr lang="en-US" sz="1800" dirty="0">
                <a:latin typeface="Montserrat" panose="00000500000000000000" pitchFamily="50" charset="0"/>
              </a:rPr>
              <a:t>The buyer can request a seller concession to pay for this on behalf of the buyer.</a:t>
            </a:r>
          </a:p>
          <a:p>
            <a:pPr marL="0" indent="0">
              <a:lnSpc>
                <a:spcPct val="150000"/>
              </a:lnSpc>
              <a:buNone/>
            </a:pPr>
            <a:r>
              <a:rPr lang="en-US" sz="1800" dirty="0">
                <a:latin typeface="Montserrat" panose="00000500000000000000" pitchFamily="50" charset="0"/>
              </a:rPr>
              <a:t>  </a:t>
            </a:r>
          </a:p>
          <a:p>
            <a:pPr marL="0" indent="0">
              <a:lnSpc>
                <a:spcPct val="150000"/>
              </a:lnSpc>
              <a:buNone/>
            </a:pPr>
            <a:endParaRPr lang="en-US" dirty="0"/>
          </a:p>
        </p:txBody>
      </p:sp>
    </p:spTree>
    <p:extLst>
      <p:ext uri="{BB962C8B-B14F-4D97-AF65-F5344CB8AC3E}">
        <p14:creationId xmlns:p14="http://schemas.microsoft.com/office/powerpoint/2010/main" val="224034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A40C3-43DE-FD4E-ACF9-0A160FED2D97}"/>
              </a:ext>
            </a:extLst>
          </p:cNvPr>
          <p:cNvSpPr>
            <a:spLocks noGrp="1"/>
          </p:cNvSpPr>
          <p:nvPr>
            <p:ph type="title"/>
          </p:nvPr>
        </p:nvSpPr>
        <p:spPr>
          <a:xfrm>
            <a:off x="428627" y="229948"/>
            <a:ext cx="11353798" cy="762001"/>
          </a:xfrm>
        </p:spPr>
        <p:txBody>
          <a:bodyPr/>
          <a:lstStyle/>
          <a:p>
            <a:r>
              <a:rPr lang="en-US" sz="4000" b="1" dirty="0"/>
              <a:t>Buyer Representation Contract</a:t>
            </a:r>
          </a:p>
        </p:txBody>
      </p:sp>
      <p:sp>
        <p:nvSpPr>
          <p:cNvPr id="5" name="Text Placeholder 4">
            <a:extLst>
              <a:ext uri="{FF2B5EF4-FFF2-40B4-BE49-F238E27FC236}">
                <a16:creationId xmlns:a16="http://schemas.microsoft.com/office/drawing/2014/main" id="{AC3F3599-67A6-F944-AC0F-C1E62B524169}"/>
              </a:ext>
            </a:extLst>
          </p:cNvPr>
          <p:cNvSpPr>
            <a:spLocks noGrp="1"/>
          </p:cNvSpPr>
          <p:nvPr>
            <p:ph type="body" sz="quarter" idx="11"/>
          </p:nvPr>
        </p:nvSpPr>
        <p:spPr>
          <a:xfrm>
            <a:off x="428626" y="1351089"/>
            <a:ext cx="11763374" cy="3876787"/>
          </a:xfrm>
        </p:spPr>
        <p:txBody>
          <a:bodyPr/>
          <a:lstStyle/>
          <a:p>
            <a:r>
              <a:rPr lang="en-US" sz="2000" dirty="0"/>
              <a:t>What Your REALTOR® Agrees To:</a:t>
            </a:r>
          </a:p>
          <a:p>
            <a:endParaRPr lang="en-US" sz="2000" dirty="0"/>
          </a:p>
          <a:p>
            <a:r>
              <a:rPr lang="en-US" sz="2000" dirty="0"/>
              <a:t>To guide you through the process from start to finish.</a:t>
            </a:r>
          </a:p>
          <a:p>
            <a:r>
              <a:rPr lang="en-US" sz="2000" dirty="0"/>
              <a:t>Listen to you and find answers to your concerns.</a:t>
            </a:r>
          </a:p>
          <a:p>
            <a:r>
              <a:rPr lang="en-US" sz="2000" dirty="0"/>
              <a:t>To be an impartial advisor and to assist you in avoiding emotion-based decisions.</a:t>
            </a:r>
          </a:p>
          <a:p>
            <a:r>
              <a:rPr lang="en-US" sz="2000" dirty="0"/>
              <a:t>Help you locate properties for sale that fit your needs.</a:t>
            </a:r>
          </a:p>
          <a:p>
            <a:r>
              <a:rPr lang="en-US" sz="2000" dirty="0"/>
              <a:t>Visit each property you are considering to help determine suitability.</a:t>
            </a:r>
          </a:p>
          <a:p>
            <a:r>
              <a:rPr lang="en-US" sz="2000" dirty="0"/>
              <a:t>Strategize with you and negotiate on your behalf for the best terms.</a:t>
            </a:r>
          </a:p>
          <a:p>
            <a:r>
              <a:rPr lang="en-US" sz="2000" dirty="0"/>
              <a:t>Refer you to reliable professionals throughout the transaction.</a:t>
            </a:r>
          </a:p>
          <a:p>
            <a:r>
              <a:rPr lang="en-US" sz="2000" dirty="0"/>
              <a:t>Prepare and explain contracts and forms.</a:t>
            </a:r>
          </a:p>
          <a:p>
            <a:r>
              <a:rPr lang="en-US" sz="2000" dirty="0"/>
              <a:t>Keep the transaction on schedule according to the agreed timeline to the extent possible.</a:t>
            </a:r>
          </a:p>
        </p:txBody>
      </p:sp>
    </p:spTree>
    <p:extLst>
      <p:ext uri="{BB962C8B-B14F-4D97-AF65-F5344CB8AC3E}">
        <p14:creationId xmlns:p14="http://schemas.microsoft.com/office/powerpoint/2010/main" val="252577742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4315</Words>
  <Application>Microsoft Office PowerPoint</Application>
  <PresentationFormat>Widescreen</PresentationFormat>
  <Paragraphs>327</Paragraphs>
  <Slides>46</Slides>
  <Notes>0</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46</vt:i4>
      </vt:variant>
    </vt:vector>
  </HeadingPairs>
  <TitlesOfParts>
    <vt:vector size="68" baseType="lpstr">
      <vt:lpstr>Arial</vt:lpstr>
      <vt:lpstr>Courier New</vt:lpstr>
      <vt:lpstr>Gotham Light</vt:lpstr>
      <vt:lpstr>Montserrat</vt:lpstr>
      <vt:lpstr>Montserrat Light</vt:lpstr>
      <vt:lpstr>2_Office Theme</vt:lpstr>
      <vt:lpstr>17_Office Theme</vt:lpstr>
      <vt:lpstr>Custom Design</vt:lpstr>
      <vt:lpstr>3_Office Theme</vt:lpstr>
      <vt:lpstr>4_Office Theme</vt:lpstr>
      <vt:lpstr>5_Office Theme</vt:lpstr>
      <vt:lpstr>6_Office Theme</vt:lpstr>
      <vt:lpstr>7_Office Theme</vt:lpstr>
      <vt:lpstr>9_Office Theme</vt:lpstr>
      <vt:lpstr>8_Office Theme</vt:lpstr>
      <vt:lpstr>10_Office Theme</vt:lpstr>
      <vt:lpstr>11_Office Theme</vt:lpstr>
      <vt:lpstr>12_Office Theme</vt:lpstr>
      <vt:lpstr>13_Office Theme</vt:lpstr>
      <vt:lpstr>14_Office Theme</vt:lpstr>
      <vt:lpstr>15_Office Theme</vt:lpstr>
      <vt:lpstr>16_Office Theme</vt:lpstr>
      <vt:lpstr>Purchasing Your Home - A Buyer’s Guide to Understanding the Whole Process </vt:lpstr>
      <vt:lpstr>The Professional Standard </vt:lpstr>
      <vt:lpstr>Agent Bio </vt:lpstr>
      <vt:lpstr>Client Feedback</vt:lpstr>
      <vt:lpstr>You’ve Decided to Buy a Home</vt:lpstr>
      <vt:lpstr>You’ve Decided to Buy a Home</vt:lpstr>
      <vt:lpstr>Do I Need a Buyer Agent </vt:lpstr>
      <vt:lpstr>How Are Agents Paid</vt:lpstr>
      <vt:lpstr>Buyer Representation Contract</vt:lpstr>
      <vt:lpstr>Buyer Representation Contract</vt:lpstr>
      <vt:lpstr>PowerPoint Presentation</vt:lpstr>
      <vt:lpstr>Request for Seller Contribution</vt:lpstr>
      <vt:lpstr>Determining a Comfortable Price Range</vt:lpstr>
      <vt:lpstr>Evaluating Mortgage Options</vt:lpstr>
      <vt:lpstr>Shop for More Than a Rate </vt:lpstr>
      <vt:lpstr>Pre-Approved or Pre-Qualified</vt:lpstr>
      <vt:lpstr>Mortgage Insurance</vt:lpstr>
      <vt:lpstr>Shop for a Home</vt:lpstr>
      <vt:lpstr>Buyer Representation Search Setup (Agent Specific)</vt:lpstr>
      <vt:lpstr>Zillow – Let’s Get Real </vt:lpstr>
      <vt:lpstr>Visiting Open Houses</vt:lpstr>
      <vt:lpstr>Off-Market Properties</vt:lpstr>
      <vt:lpstr>Property Due Diligence </vt:lpstr>
      <vt:lpstr>Pricing &amp; Offer Strategy </vt:lpstr>
      <vt:lpstr>Bidding Wars</vt:lpstr>
      <vt:lpstr>Writing the Offer</vt:lpstr>
      <vt:lpstr>Rejected Offer</vt:lpstr>
      <vt:lpstr>Accepted Offer</vt:lpstr>
      <vt:lpstr>Inspections</vt:lpstr>
      <vt:lpstr>Beyond the Home Inspection</vt:lpstr>
      <vt:lpstr>Too Many Repairs</vt:lpstr>
      <vt:lpstr>Home Warranty</vt:lpstr>
      <vt:lpstr>Appraisal &amp; Mortgage Conditions</vt:lpstr>
      <vt:lpstr>The Appraisal</vt:lpstr>
      <vt:lpstr>Preventing Mortgage Declines</vt:lpstr>
      <vt:lpstr>Homeowners Insurance</vt:lpstr>
      <vt:lpstr>Closing</vt:lpstr>
      <vt:lpstr>Final Walk Through</vt:lpstr>
      <vt:lpstr>Closing Documents</vt:lpstr>
      <vt:lpstr>Closing Documents</vt:lpstr>
      <vt:lpstr>Closing Documents</vt:lpstr>
      <vt:lpstr>Closing Documents</vt:lpstr>
      <vt:lpstr>Every Closing is a New Chapter</vt:lpstr>
      <vt:lpstr>PowerPoint Presentation</vt:lpstr>
      <vt:lpstr>Thank You</vt:lpstr>
      <vt:lpstr>WE MAY BE LOCATED IN CONNECTICUT BUT RE/MAX IS WORLDWIDE!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Wright</dc:creator>
  <cp:lastModifiedBy>Olivia Wright</cp:lastModifiedBy>
  <cp:revision>1</cp:revision>
  <dcterms:created xsi:type="dcterms:W3CDTF">2024-09-03T19:04:16Z</dcterms:created>
  <dcterms:modified xsi:type="dcterms:W3CDTF">2024-09-03T20:57:53Z</dcterms:modified>
</cp:coreProperties>
</file>