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2" r:id="rId3"/>
    <p:sldId id="332" r:id="rId4"/>
    <p:sldId id="336" r:id="rId5"/>
    <p:sldId id="333" r:id="rId6"/>
    <p:sldId id="313" r:id="rId7"/>
    <p:sldId id="314" r:id="rId8"/>
    <p:sldId id="315" r:id="rId9"/>
    <p:sldId id="316" r:id="rId10"/>
    <p:sldId id="320" r:id="rId11"/>
    <p:sldId id="322" r:id="rId12"/>
    <p:sldId id="323" r:id="rId13"/>
    <p:sldId id="325" r:id="rId14"/>
    <p:sldId id="329" r:id="rId15"/>
    <p:sldId id="330" r:id="rId16"/>
    <p:sldId id="319" r:id="rId17"/>
    <p:sldId id="318" r:id="rId18"/>
    <p:sldId id="33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E0D"/>
    <a:srgbClr val="FCF6D0"/>
    <a:srgbClr val="FAF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0" autoAdjust="0"/>
    <p:restoredTop sz="94660"/>
  </p:normalViewPr>
  <p:slideViewPr>
    <p:cSldViewPr snapToGrid="0">
      <p:cViewPr>
        <p:scale>
          <a:sx n="73" d="100"/>
          <a:sy n="73" d="100"/>
        </p:scale>
        <p:origin x="2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5D1372-50D0-4968-A7ED-BA7AC4B4E8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FA07D-36F8-49CC-8735-60E1CD93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9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FA07D-36F8-49CC-8735-60E1CD93C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2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FA07D-36F8-49CC-8735-60E1CD93C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9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FA07D-36F8-49CC-8735-60E1CD93C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30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FA07D-36F8-49CC-8735-60E1CD93C5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B575-3D70-E999-DE55-EB8FD3899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6D8BB-5688-BDB9-9547-EE3779D54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89CDA-9A30-F8CB-D655-CDF1B988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8B1D-6148-4661-81ED-23A3D9181141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D1A84-B915-F873-A936-1FDC4CC4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F74D2-87AC-D11F-CA12-BC98F7DB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8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1D65-3EEB-A126-0DF1-8B78722E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72AB0-907F-A572-E645-C3512C95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5965-07A8-2FFF-8099-85687652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7400-9F9E-4F36-8792-341AAD94C4B0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FF828-875D-D51C-2DA0-2EBFE070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9882-296F-45E8-844C-7270ECDD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6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F7A15-2350-5A82-350E-D884204E2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37750-1682-51F7-1CD8-B7259DB34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E55ED-A1D1-3377-881C-74653097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577-9470-4FC9-BA43-653D685048A7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76E74-DEC1-F1C5-F6A0-2C38C3DB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A8668-3009-2911-0030-19D71C65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6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CA9E-F416-7F5D-8DAA-DF310680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6451-0DD9-5E49-62DC-290F319B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3D2A9-D765-41B3-CF91-289DD8CB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B238-4B86-4AD4-B0C3-C8207D1A5EF0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E0B13-1512-256B-BB5C-363092B5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B238F-22ED-CF11-B0A6-5155DCB1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8418-6EE1-9C3A-121B-ADAA7E6F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CE9A2-7C1C-CA49-F315-E59721D71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E9BB-7CA1-4166-3C8E-4E0CDF85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7281-D5BD-43C5-B91E-2880E9088025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0FF74-AB11-FAAF-960D-7685FF7D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FAD9-4DFA-846A-D45B-1BF06266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DDE8-28DD-868C-FE11-5D5DA3A3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9B90-887A-7208-9FDC-2CDD76C4D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B74A8-276E-897F-F7D0-AC2A17DE3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04934-0025-7E9A-A1F1-0CFE5383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4B02-0D0E-4163-9BD1-C77B8174FFC9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102CD-52F6-D690-D5CC-9FBC9137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D390A-4829-9213-C378-C3061847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5AD0-F282-5FE6-B8B3-EFDC2724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C86D-FD80-ADE7-4B41-F32E6E2FD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A864C-A81B-84A9-46F0-5CA57E82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889F4-0335-D045-16EE-61197B2FF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B9966-B56F-9B72-2172-7BE9DC6F8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14A6E-554E-3FF6-F9F9-8D528ADA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0B46-06E3-4267-BB1B-C4EA1E30AA2A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1BC72-A6FA-98FF-57CF-87EBE9D3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C3840-D808-88F2-D716-7554F76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61A2-2851-DE91-F033-028297A6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2A017-9998-9DEB-39C9-882852FE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D993-EC8D-4176-9B0C-C68DF7C4A4F6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D306C-26F2-FAD4-2367-75D958DB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3DF2E-55F9-6749-F2DB-8F4CA59F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CBC86-0149-01EE-5B70-268B7D62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F988-20EE-4A09-8B90-2EA7EAE2A450}" type="datetime1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BA171-F9DB-9388-AFA0-20643076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217C7-B3BA-FBC7-62E6-5A3251DF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11F3-6850-E58C-B4D7-5499F031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F8FB-DC65-1090-8E39-6F01C897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9275-24E3-AF20-77B2-BA480E3E5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BA65-8045-4E00-7848-66B3D22B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50D3-E195-45D0-9B21-0E39F64CD939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66CA7-7FF6-7E11-72C5-AA1C5239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81E9E-EE2B-A3C5-4D05-E98EFDC5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7B14-10FD-90DA-1E84-1A8EC32E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468FF-6E3D-242D-1FD2-96756E09F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E4BAF-95B3-2B1E-C566-1FBFDA446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B6CAC-B299-9097-6BE5-7BD3A42B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8E46-3A0B-4D80-B700-61F0AC3F4CC5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41A71-235C-5320-B845-4D0FB47B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3C141-74E9-B5EC-0B9C-E5EF72BA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70375-955B-8090-7932-6E534221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6F59B-BB26-3DF1-E38B-1015556B7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88AFC-9101-A186-5443-EC67E8963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27BD-44DA-4976-A6A6-39B49BF2C07A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DCD4-C846-13B3-1476-B3DE4F400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AC39-6D6B-AF8E-0F95-312452855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1B05-C1F1-493F-BE9C-C397A002C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3D454-4246-1830-7D22-FC9B7D4A0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073D1-C2B7-83D5-28F2-0CA569BD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1B05-C1F1-493F-BE9C-C397A002C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2DDB59-2804-E434-D231-5834E774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19" y="1590418"/>
            <a:ext cx="9392961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D5ABC-D9A9-FF52-6284-2B5721FDF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51" y="1342734"/>
            <a:ext cx="9297698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43D360-8A88-340A-A269-83AEE599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53" y="2703871"/>
            <a:ext cx="8151894" cy="12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3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D35910-C277-CC33-A0CE-7ED6C100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02291"/>
            <a:ext cx="10905066" cy="30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9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F77E7-7E4A-6F0A-B4B4-F5674F46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25" y="643467"/>
            <a:ext cx="76055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8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1ACF9-F160-996D-32F6-07D530872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40" y="2874139"/>
            <a:ext cx="8179520" cy="11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BA1B05-C1F1-493F-BE9C-C397A002CC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EFD3C-3C19-DFAF-9954-7E1AE71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18" y="499618"/>
            <a:ext cx="779136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7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BA1B05-C1F1-493F-BE9C-C397A002CC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079F0-C1CC-4999-724B-528E96DA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042" y="480060"/>
            <a:ext cx="6543916" cy="3594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B4E9A-AFFD-8B60-A9E4-917B1F1C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637" y="4650200"/>
            <a:ext cx="8605101" cy="716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CCC253-1DF7-93A7-5F43-681E554C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343" y="5348040"/>
            <a:ext cx="8605101" cy="348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B1D090-F4B1-1763-9B4A-2EC0123F4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343" y="5696671"/>
            <a:ext cx="8605101" cy="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BA1B05-C1F1-493F-BE9C-C397A002CC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954D4-026D-211C-8FF1-10116E203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81" y="2220049"/>
            <a:ext cx="10587038" cy="2417901"/>
          </a:xfrm>
        </p:spPr>
        <p:txBody>
          <a:bodyPr>
            <a:normAutofit fontScale="82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7300" b="1" dirty="0">
              <a:solidFill>
                <a:srgbClr val="CAAE0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7300" b="1" dirty="0">
                <a:solidFill>
                  <a:srgbClr val="CAAE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Greatness is Within</a:t>
            </a: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7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27177-1E1C-8715-3BD4-CF01110E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15" y="676297"/>
            <a:ext cx="9380708" cy="132556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7300" b="1" dirty="0">
                <a:solidFill>
                  <a:srgbClr val="CAAE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300" b="1" dirty="0">
                <a:solidFill>
                  <a:srgbClr val="CAAE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5DD21-3F6C-826D-4418-0482354D4FD7}"/>
              </a:ext>
            </a:extLst>
          </p:cNvPr>
          <p:cNvSpPr txBox="1"/>
          <p:nvPr/>
        </p:nvSpPr>
        <p:spPr>
          <a:xfrm>
            <a:off x="1170515" y="2267712"/>
            <a:ext cx="9380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three (3) primary ways appraisers value commercial real estate: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Sales comparison method: similar to what happens in residential real estate, comparing recent sales of comparable properties.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Cost method: based on the building cost plus the value of the land.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Income method: there are two (2) primary methods, direct capitalization and discounted cash flow. The course focuses on the direct capitalization method.</a:t>
            </a:r>
          </a:p>
        </p:txBody>
      </p:sp>
    </p:spTree>
    <p:extLst>
      <p:ext uri="{BB962C8B-B14F-4D97-AF65-F5344CB8AC3E}">
        <p14:creationId xmlns:p14="http://schemas.microsoft.com/office/powerpoint/2010/main" val="2067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82EA4-8887-42B5-CCB0-DA9BAF24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33" y="768811"/>
            <a:ext cx="10905066" cy="42682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3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AC398-7D88-9319-56FD-BFBA992089AE}"/>
              </a:ext>
            </a:extLst>
          </p:cNvPr>
          <p:cNvSpPr txBox="1"/>
          <p:nvPr/>
        </p:nvSpPr>
        <p:spPr>
          <a:xfrm>
            <a:off x="525998" y="428462"/>
            <a:ext cx="1114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Things to Understand About Net Operating Income (NOI):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F9074-ED7B-7671-4BAE-2047772692B1}"/>
              </a:ext>
            </a:extLst>
          </p:cNvPr>
          <p:cNvSpPr txBox="1"/>
          <p:nvPr/>
        </p:nvSpPr>
        <p:spPr>
          <a:xfrm>
            <a:off x="674043" y="1348087"/>
            <a:ext cx="10941450" cy="634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marR="912495" lvl="1" indent="-514350">
              <a:spcBef>
                <a:spcPts val="365"/>
              </a:spcBef>
              <a:spcAft>
                <a:spcPts val="0"/>
              </a:spcAft>
              <a:buSzPct val="73000"/>
              <a:buFont typeface="+mj-lt"/>
              <a:buAutoNum type="alphaLcPeriod"/>
              <a:tabLst>
                <a:tab pos="1428115" algn="l"/>
                <a:tab pos="142875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Based on historical data for existing buildings. Standard analysis includes two</a:t>
            </a:r>
            <a:r>
              <a:rPr lang="en-US" sz="2400" spc="2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years of data.</a:t>
            </a:r>
          </a:p>
          <a:p>
            <a:pPr marL="971550" marR="912495" lvl="1" indent="-514350">
              <a:spcBef>
                <a:spcPts val="365"/>
              </a:spcBef>
              <a:spcAft>
                <a:spcPts val="0"/>
              </a:spcAft>
              <a:buSzPct val="73000"/>
              <a:buFont typeface="+mj-lt"/>
              <a:buAutoNum type="alphaLcPeriod"/>
              <a:tabLst>
                <a:tab pos="1428115" algn="l"/>
                <a:tab pos="142875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Based</a:t>
            </a:r>
            <a:r>
              <a:rPr lang="en-US" sz="2400" spc="-55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on</a:t>
            </a:r>
            <a:r>
              <a:rPr lang="en-US" sz="2400" spc="-5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future</a:t>
            </a:r>
            <a:r>
              <a:rPr lang="en-US" sz="2400" spc="-5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projections</a:t>
            </a:r>
            <a:r>
              <a:rPr lang="en-US" sz="2400" spc="-5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for</a:t>
            </a:r>
            <a:r>
              <a:rPr lang="en-US" sz="2400" spc="-5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new</a:t>
            </a:r>
            <a:r>
              <a:rPr lang="en-US" sz="2400" spc="-5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buildings.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</a:p>
          <a:p>
            <a:pPr marL="971550" marR="912495" lvl="1" indent="-514350">
              <a:spcBef>
                <a:spcPts val="365"/>
              </a:spcBef>
              <a:spcAft>
                <a:spcPts val="0"/>
              </a:spcAft>
              <a:buSzPct val="73000"/>
              <a:buFont typeface="+mj-lt"/>
              <a:buAutoNum type="alphaLcPeriod"/>
              <a:tabLst>
                <a:tab pos="1428115" algn="l"/>
                <a:tab pos="142875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Includes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the</a:t>
            </a:r>
            <a:r>
              <a:rPr lang="en-US" sz="2400" spc="-3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following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expenses:</a:t>
            </a:r>
            <a:endParaRPr lang="en-US" sz="2400" dirty="0">
              <a:effectLst/>
              <a:latin typeface="Arial" panose="020B06040202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1600200" lvl="3" indent="-228600">
              <a:spcBef>
                <a:spcPts val="57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Utilities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7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Landscaping and</a:t>
            </a:r>
            <a:r>
              <a:rPr lang="en-U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snow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removal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8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Property</a:t>
            </a:r>
            <a:r>
              <a:rPr lang="en-US" sz="2400" spc="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management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7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Repairs</a:t>
            </a:r>
            <a:r>
              <a:rPr lang="en-U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maintenance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8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Refuse</a:t>
            </a:r>
            <a:r>
              <a:rPr lang="en-U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2400" spc="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Trash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7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Property</a:t>
            </a:r>
            <a:r>
              <a:rPr lang="en-US" sz="2400" spc="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taxes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912495" lvl="1">
              <a:spcBef>
                <a:spcPts val="365"/>
              </a:spcBef>
              <a:spcAft>
                <a:spcPts val="0"/>
              </a:spcAft>
              <a:buSzPct val="73000"/>
              <a:tabLst>
                <a:tab pos="1428115" algn="l"/>
                <a:tab pos="1428750" algn="l"/>
              </a:tabLst>
            </a:pPr>
            <a:endParaRPr lang="en-US" sz="2800" spc="-10" dirty="0">
              <a:effectLst/>
              <a:latin typeface="Arial" panose="020B06040202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971550" marR="912495" lvl="1" indent="-514350">
              <a:spcBef>
                <a:spcPts val="365"/>
              </a:spcBef>
              <a:spcAft>
                <a:spcPts val="0"/>
              </a:spcAft>
              <a:buSzPct val="73000"/>
              <a:buFont typeface="+mj-lt"/>
              <a:buAutoNum type="alphaLcPeriod"/>
              <a:tabLst>
                <a:tab pos="1428115" algn="l"/>
                <a:tab pos="1428750" algn="l"/>
              </a:tabLst>
            </a:pPr>
            <a:endParaRPr lang="en-US" sz="2800" spc="-10" dirty="0">
              <a:effectLst/>
              <a:latin typeface="Arial" panose="020B06040202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971550" marR="912495" lvl="1" indent="-514350">
              <a:spcBef>
                <a:spcPts val="365"/>
              </a:spcBef>
              <a:spcAft>
                <a:spcPts val="0"/>
              </a:spcAft>
              <a:buSzPct val="73000"/>
              <a:buFont typeface="+mj-lt"/>
              <a:buAutoNum type="alphaLcPeriod"/>
              <a:tabLst>
                <a:tab pos="1428115" algn="l"/>
                <a:tab pos="1428750" algn="l"/>
              </a:tabLst>
            </a:pPr>
            <a:endParaRPr lang="en-US" sz="2800" spc="-10" dirty="0">
              <a:effectLst/>
              <a:latin typeface="Arial" panose="020B06040202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971550" marR="912495" lvl="1" indent="-514350">
              <a:spcBef>
                <a:spcPts val="365"/>
              </a:spcBef>
              <a:spcAft>
                <a:spcPts val="0"/>
              </a:spcAft>
              <a:buSzPct val="73000"/>
              <a:buFont typeface="+mj-lt"/>
              <a:buAutoNum type="alphaLcPeriod"/>
              <a:tabLst>
                <a:tab pos="1428115" algn="l"/>
                <a:tab pos="1428750" algn="l"/>
              </a:tabLst>
            </a:pPr>
            <a:endParaRPr lang="en-US" sz="2800" dirty="0">
              <a:effectLst/>
              <a:latin typeface="Arial" panose="020B06040202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AD983-8FC6-4759-1E53-F7C0DD43B1CB}"/>
              </a:ext>
            </a:extLst>
          </p:cNvPr>
          <p:cNvSpPr txBox="1"/>
          <p:nvPr/>
        </p:nvSpPr>
        <p:spPr>
          <a:xfrm>
            <a:off x="553865" y="732855"/>
            <a:ext cx="1025173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3" indent="-228600">
              <a:spcBef>
                <a:spcPts val="67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Insurance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8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HVAC</a:t>
            </a:r>
            <a:r>
              <a:rPr lang="en-U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property</a:t>
            </a:r>
            <a:r>
              <a:rPr lang="en-U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supplies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7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Reserves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short-term capital expenditures maintenance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8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Advertising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1">
              <a:spcBef>
                <a:spcPts val="635"/>
              </a:spcBef>
              <a:spcAft>
                <a:spcPts val="0"/>
              </a:spcAft>
              <a:buSzPts val="1150"/>
              <a:tabLst>
                <a:tab pos="1428115" algn="l"/>
                <a:tab pos="142875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.  Excludes</a:t>
            </a:r>
            <a:r>
              <a:rPr lang="en-US" sz="2400" spc="7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the</a:t>
            </a:r>
            <a:r>
              <a:rPr lang="en-US" sz="2400" spc="7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following</a:t>
            </a:r>
            <a:r>
              <a:rPr lang="en-US" sz="2400" spc="7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expenses:</a:t>
            </a:r>
            <a:endParaRPr lang="en-US" sz="2400" dirty="0">
              <a:effectLst/>
              <a:latin typeface="Arial" panose="020B06040202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1600200" lvl="3" indent="-228600">
              <a:spcBef>
                <a:spcPts val="56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Loan</a:t>
            </a:r>
            <a:r>
              <a:rPr lang="en-U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origination</a:t>
            </a:r>
            <a:r>
              <a:rPr lang="en-U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fees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7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Mortgage</a:t>
            </a:r>
            <a:r>
              <a:rPr lang="en-U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payments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48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Income</a:t>
            </a:r>
            <a:r>
              <a:rPr lang="en-U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capital</a:t>
            </a:r>
            <a:r>
              <a:rPr lang="en-U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gains</a:t>
            </a:r>
            <a:r>
              <a:rPr lang="en-U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taxes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8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Depreciation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80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Tenant</a:t>
            </a:r>
            <a:r>
              <a:rPr lang="en-US" sz="24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improvements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lvl="3" indent="-228600">
              <a:spcBef>
                <a:spcPts val="675"/>
              </a:spcBef>
              <a:buClr>
                <a:srgbClr val="CAAE0D"/>
              </a:buClr>
              <a:buSzPts val="1150"/>
              <a:buFont typeface="Arial" panose="020B0604020202020204" pitchFamily="34" charset="0"/>
              <a:buChar char="■"/>
              <a:tabLst>
                <a:tab pos="1713865" algn="l"/>
                <a:tab pos="1714500" algn="l"/>
              </a:tabLst>
            </a:pP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Leasing</a:t>
            </a:r>
            <a:r>
              <a:rPr lang="en-U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commission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F7F83-EC25-3972-0945-2510418B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59" y="643467"/>
            <a:ext cx="5529282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6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551A0-73EF-42D9-D25A-0986A05B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0725"/>
            <a:ext cx="10905066" cy="4416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209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65882-6604-B0BF-648C-106641E0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19" y="643467"/>
            <a:ext cx="8842962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783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A4226-B88A-EBE8-94AA-1AACF36E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93019"/>
            <a:ext cx="10905066" cy="20719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2199-0462-5F5E-F95B-B2A727F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BA1B05-C1F1-493F-BE9C-C397A002CC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B79-E3F7-B5DA-D7E0-77B775F18296}"/>
              </a:ext>
            </a:extLst>
          </p:cNvPr>
          <p:cNvSpPr txBox="1"/>
          <p:nvPr/>
        </p:nvSpPr>
        <p:spPr>
          <a:xfrm>
            <a:off x="1202095" y="122193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789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204</Words>
  <Application>Microsoft Office PowerPoint</Application>
  <PresentationFormat>Widescreen</PresentationFormat>
  <Paragraphs>64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 Valuation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Nuzie</dc:creator>
  <cp:lastModifiedBy>Marilyn</cp:lastModifiedBy>
  <cp:revision>41</cp:revision>
  <cp:lastPrinted>2023-03-14T21:04:59Z</cp:lastPrinted>
  <dcterms:created xsi:type="dcterms:W3CDTF">2023-03-06T17:41:33Z</dcterms:created>
  <dcterms:modified xsi:type="dcterms:W3CDTF">2023-03-28T02:53:48Z</dcterms:modified>
</cp:coreProperties>
</file>