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9"/>
  </p:notesMasterIdLst>
  <p:sldIdLst>
    <p:sldId id="256" r:id="rId3"/>
    <p:sldId id="312" r:id="rId4"/>
    <p:sldId id="332" r:id="rId5"/>
    <p:sldId id="334" r:id="rId6"/>
    <p:sldId id="336" r:id="rId7"/>
    <p:sldId id="337" r:id="rId8"/>
    <p:sldId id="338" r:id="rId9"/>
    <p:sldId id="339" r:id="rId10"/>
    <p:sldId id="340" r:id="rId11"/>
    <p:sldId id="341" r:id="rId12"/>
    <p:sldId id="342" r:id="rId13"/>
    <p:sldId id="357" r:id="rId14"/>
    <p:sldId id="356" r:id="rId15"/>
    <p:sldId id="354" r:id="rId16"/>
    <p:sldId id="343" r:id="rId17"/>
    <p:sldId id="344" r:id="rId18"/>
    <p:sldId id="345" r:id="rId19"/>
    <p:sldId id="346" r:id="rId20"/>
    <p:sldId id="347" r:id="rId21"/>
    <p:sldId id="348" r:id="rId22"/>
    <p:sldId id="349" r:id="rId23"/>
    <p:sldId id="350" r:id="rId24"/>
    <p:sldId id="351" r:id="rId25"/>
    <p:sldId id="352" r:id="rId26"/>
    <p:sldId id="353" r:id="rId27"/>
    <p:sldId id="29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D0"/>
    <a:srgbClr val="CAAE0D"/>
    <a:srgbClr val="FAF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0" autoAdjust="0"/>
    <p:restoredTop sz="94660"/>
  </p:normalViewPr>
  <p:slideViewPr>
    <p:cSldViewPr snapToGrid="0">
      <p:cViewPr varScale="1">
        <p:scale>
          <a:sx n="97" d="100"/>
          <a:sy n="97" d="100"/>
        </p:scale>
        <p:origin x="90" y="192"/>
      </p:cViewPr>
      <p:guideLst/>
    </p:cSldViewPr>
  </p:slideViewPr>
  <p:notesTextViewPr>
    <p:cViewPr>
      <p:scale>
        <a:sx n="1" d="1"/>
        <a:sy n="1" d="1"/>
      </p:scale>
      <p:origin x="0" y="0"/>
    </p:cViewPr>
  </p:notesTextViewPr>
  <p:notesViewPr>
    <p:cSldViewPr snapToGrid="0">
      <p:cViewPr>
        <p:scale>
          <a:sx n="80" d="100"/>
          <a:sy n="80" d="100"/>
        </p:scale>
        <p:origin x="2791"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5D1372-50D0-4968-A7ED-BA7AC4B4E868}" type="datetimeFigureOut">
              <a:rPr lang="en-US" smtClean="0"/>
              <a:t>6/7/2023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7FA07D-36F8-49CC-8735-60E1CD93C5AE}" type="slidenum">
              <a:rPr lang="en-US" smtClean="0"/>
              <a:t>‹#›</a:t>
            </a:fld>
            <a:endParaRPr lang="en-US"/>
          </a:p>
        </p:txBody>
      </p:sp>
    </p:spTree>
    <p:extLst>
      <p:ext uri="{BB962C8B-B14F-4D97-AF65-F5344CB8AC3E}">
        <p14:creationId xmlns:p14="http://schemas.microsoft.com/office/powerpoint/2010/main" val="23318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a:t>
            </a:fld>
            <a:endParaRPr lang="en-US"/>
          </a:p>
        </p:txBody>
      </p:sp>
    </p:spTree>
    <p:extLst>
      <p:ext uri="{BB962C8B-B14F-4D97-AF65-F5344CB8AC3E}">
        <p14:creationId xmlns:p14="http://schemas.microsoft.com/office/powerpoint/2010/main" val="3295671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10</a:t>
            </a:fld>
            <a:endParaRPr lang="en-US"/>
          </a:p>
        </p:txBody>
      </p:sp>
    </p:spTree>
    <p:extLst>
      <p:ext uri="{BB962C8B-B14F-4D97-AF65-F5344CB8AC3E}">
        <p14:creationId xmlns:p14="http://schemas.microsoft.com/office/powerpoint/2010/main" val="380033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11</a:t>
            </a:fld>
            <a:endParaRPr lang="en-US"/>
          </a:p>
        </p:txBody>
      </p:sp>
    </p:spTree>
    <p:extLst>
      <p:ext uri="{BB962C8B-B14F-4D97-AF65-F5344CB8AC3E}">
        <p14:creationId xmlns:p14="http://schemas.microsoft.com/office/powerpoint/2010/main" val="310882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12</a:t>
            </a:fld>
            <a:endParaRPr lang="en-US"/>
          </a:p>
        </p:txBody>
      </p:sp>
    </p:spTree>
    <p:extLst>
      <p:ext uri="{BB962C8B-B14F-4D97-AF65-F5344CB8AC3E}">
        <p14:creationId xmlns:p14="http://schemas.microsoft.com/office/powerpoint/2010/main" val="71106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13</a:t>
            </a:fld>
            <a:endParaRPr lang="en-US"/>
          </a:p>
        </p:txBody>
      </p:sp>
    </p:spTree>
    <p:extLst>
      <p:ext uri="{BB962C8B-B14F-4D97-AF65-F5344CB8AC3E}">
        <p14:creationId xmlns:p14="http://schemas.microsoft.com/office/powerpoint/2010/main" val="3576972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14</a:t>
            </a:fld>
            <a:endParaRPr lang="en-US"/>
          </a:p>
        </p:txBody>
      </p:sp>
    </p:spTree>
    <p:extLst>
      <p:ext uri="{BB962C8B-B14F-4D97-AF65-F5344CB8AC3E}">
        <p14:creationId xmlns:p14="http://schemas.microsoft.com/office/powerpoint/2010/main" val="252095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15</a:t>
            </a:fld>
            <a:endParaRPr lang="en-US"/>
          </a:p>
        </p:txBody>
      </p:sp>
    </p:spTree>
    <p:extLst>
      <p:ext uri="{BB962C8B-B14F-4D97-AF65-F5344CB8AC3E}">
        <p14:creationId xmlns:p14="http://schemas.microsoft.com/office/powerpoint/2010/main" val="5887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16</a:t>
            </a:fld>
            <a:endParaRPr lang="en-US"/>
          </a:p>
        </p:txBody>
      </p:sp>
    </p:spTree>
    <p:extLst>
      <p:ext uri="{BB962C8B-B14F-4D97-AF65-F5344CB8AC3E}">
        <p14:creationId xmlns:p14="http://schemas.microsoft.com/office/powerpoint/2010/main" val="326659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17</a:t>
            </a:fld>
            <a:endParaRPr lang="en-US"/>
          </a:p>
        </p:txBody>
      </p:sp>
    </p:spTree>
    <p:extLst>
      <p:ext uri="{BB962C8B-B14F-4D97-AF65-F5344CB8AC3E}">
        <p14:creationId xmlns:p14="http://schemas.microsoft.com/office/powerpoint/2010/main" val="219592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18</a:t>
            </a:fld>
            <a:endParaRPr lang="en-US"/>
          </a:p>
        </p:txBody>
      </p:sp>
    </p:spTree>
    <p:extLst>
      <p:ext uri="{BB962C8B-B14F-4D97-AF65-F5344CB8AC3E}">
        <p14:creationId xmlns:p14="http://schemas.microsoft.com/office/powerpoint/2010/main" val="221587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19</a:t>
            </a:fld>
            <a:endParaRPr lang="en-US"/>
          </a:p>
        </p:txBody>
      </p:sp>
    </p:spTree>
    <p:extLst>
      <p:ext uri="{BB962C8B-B14F-4D97-AF65-F5344CB8AC3E}">
        <p14:creationId xmlns:p14="http://schemas.microsoft.com/office/powerpoint/2010/main" val="89394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a:t>
            </a:fld>
            <a:endParaRPr lang="en-US"/>
          </a:p>
        </p:txBody>
      </p:sp>
    </p:spTree>
    <p:extLst>
      <p:ext uri="{BB962C8B-B14F-4D97-AF65-F5344CB8AC3E}">
        <p14:creationId xmlns:p14="http://schemas.microsoft.com/office/powerpoint/2010/main" val="203762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20</a:t>
            </a:fld>
            <a:endParaRPr lang="en-US"/>
          </a:p>
        </p:txBody>
      </p:sp>
    </p:spTree>
    <p:extLst>
      <p:ext uri="{BB962C8B-B14F-4D97-AF65-F5344CB8AC3E}">
        <p14:creationId xmlns:p14="http://schemas.microsoft.com/office/powerpoint/2010/main" val="347099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21</a:t>
            </a:fld>
            <a:endParaRPr lang="en-US"/>
          </a:p>
        </p:txBody>
      </p:sp>
    </p:spTree>
    <p:extLst>
      <p:ext uri="{BB962C8B-B14F-4D97-AF65-F5344CB8AC3E}">
        <p14:creationId xmlns:p14="http://schemas.microsoft.com/office/powerpoint/2010/main" val="3003824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22</a:t>
            </a:fld>
            <a:endParaRPr lang="en-US"/>
          </a:p>
        </p:txBody>
      </p:sp>
    </p:spTree>
    <p:extLst>
      <p:ext uri="{BB962C8B-B14F-4D97-AF65-F5344CB8AC3E}">
        <p14:creationId xmlns:p14="http://schemas.microsoft.com/office/powerpoint/2010/main" val="273156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23</a:t>
            </a:fld>
            <a:endParaRPr lang="en-US"/>
          </a:p>
        </p:txBody>
      </p:sp>
    </p:spTree>
    <p:extLst>
      <p:ext uri="{BB962C8B-B14F-4D97-AF65-F5344CB8AC3E}">
        <p14:creationId xmlns:p14="http://schemas.microsoft.com/office/powerpoint/2010/main" val="108744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24</a:t>
            </a:fld>
            <a:endParaRPr lang="en-US"/>
          </a:p>
        </p:txBody>
      </p:sp>
    </p:spTree>
    <p:extLst>
      <p:ext uri="{BB962C8B-B14F-4D97-AF65-F5344CB8AC3E}">
        <p14:creationId xmlns:p14="http://schemas.microsoft.com/office/powerpoint/2010/main" val="2405451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25</a:t>
            </a:fld>
            <a:endParaRPr lang="en-US"/>
          </a:p>
        </p:txBody>
      </p:sp>
    </p:spTree>
    <p:extLst>
      <p:ext uri="{BB962C8B-B14F-4D97-AF65-F5344CB8AC3E}">
        <p14:creationId xmlns:p14="http://schemas.microsoft.com/office/powerpoint/2010/main" val="347651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3</a:t>
            </a:fld>
            <a:endParaRPr lang="en-US"/>
          </a:p>
        </p:txBody>
      </p:sp>
    </p:spTree>
    <p:extLst>
      <p:ext uri="{BB962C8B-B14F-4D97-AF65-F5344CB8AC3E}">
        <p14:creationId xmlns:p14="http://schemas.microsoft.com/office/powerpoint/2010/main" val="244337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4</a:t>
            </a:fld>
            <a:endParaRPr lang="en-US"/>
          </a:p>
        </p:txBody>
      </p:sp>
    </p:spTree>
    <p:extLst>
      <p:ext uri="{BB962C8B-B14F-4D97-AF65-F5344CB8AC3E}">
        <p14:creationId xmlns:p14="http://schemas.microsoft.com/office/powerpoint/2010/main" val="255237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5</a:t>
            </a:fld>
            <a:endParaRPr lang="en-US"/>
          </a:p>
        </p:txBody>
      </p:sp>
    </p:spTree>
    <p:extLst>
      <p:ext uri="{BB962C8B-B14F-4D97-AF65-F5344CB8AC3E}">
        <p14:creationId xmlns:p14="http://schemas.microsoft.com/office/powerpoint/2010/main" val="13900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6</a:t>
            </a:fld>
            <a:endParaRPr lang="en-US"/>
          </a:p>
        </p:txBody>
      </p:sp>
    </p:spTree>
    <p:extLst>
      <p:ext uri="{BB962C8B-B14F-4D97-AF65-F5344CB8AC3E}">
        <p14:creationId xmlns:p14="http://schemas.microsoft.com/office/powerpoint/2010/main" val="390532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7</a:t>
            </a:fld>
            <a:endParaRPr lang="en-US"/>
          </a:p>
        </p:txBody>
      </p:sp>
    </p:spTree>
    <p:extLst>
      <p:ext uri="{BB962C8B-B14F-4D97-AF65-F5344CB8AC3E}">
        <p14:creationId xmlns:p14="http://schemas.microsoft.com/office/powerpoint/2010/main" val="9868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8</a:t>
            </a:fld>
            <a:endParaRPr lang="en-US"/>
          </a:p>
        </p:txBody>
      </p:sp>
    </p:spTree>
    <p:extLst>
      <p:ext uri="{BB962C8B-B14F-4D97-AF65-F5344CB8AC3E}">
        <p14:creationId xmlns:p14="http://schemas.microsoft.com/office/powerpoint/2010/main" val="399987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FA07D-36F8-49CC-8735-60E1CD93C5AE}" type="slidenum">
              <a:rPr lang="en-US" smtClean="0"/>
              <a:t>9</a:t>
            </a:fld>
            <a:endParaRPr lang="en-US"/>
          </a:p>
        </p:txBody>
      </p:sp>
    </p:spTree>
    <p:extLst>
      <p:ext uri="{BB962C8B-B14F-4D97-AF65-F5344CB8AC3E}">
        <p14:creationId xmlns:p14="http://schemas.microsoft.com/office/powerpoint/2010/main" val="154704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B575-3D70-E999-DE55-EB8FD3899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6D8BB-5688-BDB9-9547-EE3779D548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89CDA-9A30-F8CB-D655-CDF1B98817BE}"/>
              </a:ext>
            </a:extLst>
          </p:cNvPr>
          <p:cNvSpPr>
            <a:spLocks noGrp="1"/>
          </p:cNvSpPr>
          <p:nvPr>
            <p:ph type="dt" sz="half" idx="10"/>
          </p:nvPr>
        </p:nvSpPr>
        <p:spPr/>
        <p:txBody>
          <a:bodyPr/>
          <a:lstStyle/>
          <a:p>
            <a:fld id="{24D18B1D-6148-4661-81ED-23A3D9181141}" type="datetime1">
              <a:rPr lang="en-US" smtClean="0"/>
              <a:t>6/7/2023</a:t>
            </a:fld>
            <a:endParaRPr lang="en-US"/>
          </a:p>
        </p:txBody>
      </p:sp>
      <p:sp>
        <p:nvSpPr>
          <p:cNvPr id="5" name="Footer Placeholder 4">
            <a:extLst>
              <a:ext uri="{FF2B5EF4-FFF2-40B4-BE49-F238E27FC236}">
                <a16:creationId xmlns:a16="http://schemas.microsoft.com/office/drawing/2014/main" id="{3C7D1A84-B915-F873-A936-1FDC4CC4B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F74D2-87AC-D11F-CA12-BC98F7DBDB03}"/>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246568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1D65-3EEB-A126-0DF1-8B78722E4F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72AB0-907F-A572-E645-C3512C9588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F5965-07A8-2FFF-8099-85687652AA34}"/>
              </a:ext>
            </a:extLst>
          </p:cNvPr>
          <p:cNvSpPr>
            <a:spLocks noGrp="1"/>
          </p:cNvSpPr>
          <p:nvPr>
            <p:ph type="dt" sz="half" idx="10"/>
          </p:nvPr>
        </p:nvSpPr>
        <p:spPr/>
        <p:txBody>
          <a:bodyPr/>
          <a:lstStyle/>
          <a:p>
            <a:fld id="{28687400-9F9E-4F36-8792-341AAD94C4B0}" type="datetime1">
              <a:rPr lang="en-US" smtClean="0"/>
              <a:t>6/7/2023</a:t>
            </a:fld>
            <a:endParaRPr lang="en-US"/>
          </a:p>
        </p:txBody>
      </p:sp>
      <p:sp>
        <p:nvSpPr>
          <p:cNvPr id="5" name="Footer Placeholder 4">
            <a:extLst>
              <a:ext uri="{FF2B5EF4-FFF2-40B4-BE49-F238E27FC236}">
                <a16:creationId xmlns:a16="http://schemas.microsoft.com/office/drawing/2014/main" id="{671FF828-875D-D51C-2DA0-2EBFE070A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79882-296F-45E8-844C-7270ECDD4796}"/>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56176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F7A15-2350-5A82-350E-D884204E2C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37750-1682-51F7-1CD8-B7259DB34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E55ED-A1D1-3377-881C-74653097E62F}"/>
              </a:ext>
            </a:extLst>
          </p:cNvPr>
          <p:cNvSpPr>
            <a:spLocks noGrp="1"/>
          </p:cNvSpPr>
          <p:nvPr>
            <p:ph type="dt" sz="half" idx="10"/>
          </p:nvPr>
        </p:nvSpPr>
        <p:spPr/>
        <p:txBody>
          <a:bodyPr/>
          <a:lstStyle/>
          <a:p>
            <a:fld id="{DA480577-9470-4FC9-BA43-653D685048A7}" type="datetime1">
              <a:rPr lang="en-US" smtClean="0"/>
              <a:t>6/7/2023</a:t>
            </a:fld>
            <a:endParaRPr lang="en-US"/>
          </a:p>
        </p:txBody>
      </p:sp>
      <p:sp>
        <p:nvSpPr>
          <p:cNvPr id="5" name="Footer Placeholder 4">
            <a:extLst>
              <a:ext uri="{FF2B5EF4-FFF2-40B4-BE49-F238E27FC236}">
                <a16:creationId xmlns:a16="http://schemas.microsoft.com/office/drawing/2014/main" id="{DF876E74-DEC1-F1C5-F6A0-2C38C3DBD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A8668-3009-2911-0030-19D71C651CBE}"/>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4224760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687570" y="1791715"/>
            <a:ext cx="2816859" cy="756919"/>
          </a:xfrm>
          <a:prstGeom prst="rect">
            <a:avLst/>
          </a:prstGeom>
        </p:spPr>
        <p:txBody>
          <a:bodyPr wrap="square" lIns="0" tIns="0" rIns="0" bIns="0">
            <a:spAutoFit/>
          </a:bodyPr>
          <a:lstStyle>
            <a:lvl1pPr>
              <a:defRPr sz="4800" b="1" i="0">
                <a:solidFill>
                  <a:srgbClr val="2E5496"/>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CA8F1BD-9C81-45CE-B82D-54F64EDE22C6}" type="datetime1">
              <a:rPr lang="en-US" smtClean="0"/>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609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600" b="1" i="0">
                <a:solidFill>
                  <a:srgbClr val="2E549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8C1CBC-F90C-4ED2-808D-53BC6BF10FA1}" type="datetime1">
              <a:rPr lang="en-US" smtClean="0"/>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040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C96FFC5-2215-4872-9453-F6BACC2D4FE7}" type="datetime1">
              <a:rPr lang="en-US" smtClean="0"/>
              <a:t>6/7/2023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139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2E549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2CB2BD7-6B06-483D-B065-958080BD0909}" type="datetime1">
              <a:rPr lang="en-US" smtClean="0"/>
              <a:t>6/7/2023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7725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0D7D320-3690-4AFE-BA49-77329B38FA40}" type="datetime1">
              <a:rPr lang="en-US" smtClean="0"/>
              <a:t>6/7/2023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15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CA9E-F416-7F5D-8DAA-DF310680E4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A6451-0DD9-5E49-62DC-290F319B5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3D2A9-D765-41B3-CF91-289DD8CBFB82}"/>
              </a:ext>
            </a:extLst>
          </p:cNvPr>
          <p:cNvSpPr>
            <a:spLocks noGrp="1"/>
          </p:cNvSpPr>
          <p:nvPr>
            <p:ph type="dt" sz="half" idx="10"/>
          </p:nvPr>
        </p:nvSpPr>
        <p:spPr/>
        <p:txBody>
          <a:bodyPr/>
          <a:lstStyle/>
          <a:p>
            <a:fld id="{296AB238-4B86-4AD4-B0C3-C8207D1A5EF0}" type="datetime1">
              <a:rPr lang="en-US" smtClean="0"/>
              <a:t>6/7/2023</a:t>
            </a:fld>
            <a:endParaRPr lang="en-US"/>
          </a:p>
        </p:txBody>
      </p:sp>
      <p:sp>
        <p:nvSpPr>
          <p:cNvPr id="5" name="Footer Placeholder 4">
            <a:extLst>
              <a:ext uri="{FF2B5EF4-FFF2-40B4-BE49-F238E27FC236}">
                <a16:creationId xmlns:a16="http://schemas.microsoft.com/office/drawing/2014/main" id="{678E0B13-1512-256B-BB5C-363092B5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B238F-22ED-CF11-B0A6-5155DCB1157D}"/>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345569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8418-6EE1-9C3A-121B-ADAA7E6FB7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9CE9A2-7C1C-CA49-F315-E59721D71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9BB-7CA1-4166-3C8E-4E0CDF852F4B}"/>
              </a:ext>
            </a:extLst>
          </p:cNvPr>
          <p:cNvSpPr>
            <a:spLocks noGrp="1"/>
          </p:cNvSpPr>
          <p:nvPr>
            <p:ph type="dt" sz="half" idx="10"/>
          </p:nvPr>
        </p:nvSpPr>
        <p:spPr/>
        <p:txBody>
          <a:bodyPr/>
          <a:lstStyle/>
          <a:p>
            <a:fld id="{F57E7281-D5BD-43C5-B91E-2880E9088025}" type="datetime1">
              <a:rPr lang="en-US" smtClean="0"/>
              <a:t>6/7/2023</a:t>
            </a:fld>
            <a:endParaRPr lang="en-US"/>
          </a:p>
        </p:txBody>
      </p:sp>
      <p:sp>
        <p:nvSpPr>
          <p:cNvPr id="5" name="Footer Placeholder 4">
            <a:extLst>
              <a:ext uri="{FF2B5EF4-FFF2-40B4-BE49-F238E27FC236}">
                <a16:creationId xmlns:a16="http://schemas.microsoft.com/office/drawing/2014/main" id="{5280FF74-AB11-FAAF-960D-7685FF7D4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DFAD9-4DFA-846A-D45B-1BF06266323C}"/>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402865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DDE8-28DD-868C-FE11-5D5DA3A39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19B90-887A-7208-9FDC-2CDD76C4D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B74A8-276E-897F-F7D0-AC2A17DE34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A04934-0025-7E9A-A1F1-0CFE53838F36}"/>
              </a:ext>
            </a:extLst>
          </p:cNvPr>
          <p:cNvSpPr>
            <a:spLocks noGrp="1"/>
          </p:cNvSpPr>
          <p:nvPr>
            <p:ph type="dt" sz="half" idx="10"/>
          </p:nvPr>
        </p:nvSpPr>
        <p:spPr/>
        <p:txBody>
          <a:bodyPr/>
          <a:lstStyle/>
          <a:p>
            <a:fld id="{EA394B02-0D0E-4163-9BD1-C77B8174FFC9}" type="datetime1">
              <a:rPr lang="en-US" smtClean="0"/>
              <a:t>6/7/2023</a:t>
            </a:fld>
            <a:endParaRPr lang="en-US"/>
          </a:p>
        </p:txBody>
      </p:sp>
      <p:sp>
        <p:nvSpPr>
          <p:cNvPr id="6" name="Footer Placeholder 5">
            <a:extLst>
              <a:ext uri="{FF2B5EF4-FFF2-40B4-BE49-F238E27FC236}">
                <a16:creationId xmlns:a16="http://schemas.microsoft.com/office/drawing/2014/main" id="{9CE102CD-52F6-D690-D5CC-9FBC91375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D390A-4829-9213-C378-C30618479F4A}"/>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44945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AD0-F282-5FE6-B8B3-EFDC27240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0C86D-FD80-ADE7-4B41-F32E6E2FD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864C-A81B-84A9-46F0-5CA57E825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889F4-0335-D045-16EE-61197B2FF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B9966-B56F-9B72-2172-7BE9DC6F8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414A6E-554E-3FF6-F9F9-8D528ADAE716}"/>
              </a:ext>
            </a:extLst>
          </p:cNvPr>
          <p:cNvSpPr>
            <a:spLocks noGrp="1"/>
          </p:cNvSpPr>
          <p:nvPr>
            <p:ph type="dt" sz="half" idx="10"/>
          </p:nvPr>
        </p:nvSpPr>
        <p:spPr/>
        <p:txBody>
          <a:bodyPr/>
          <a:lstStyle/>
          <a:p>
            <a:fld id="{A9FC0B46-06E3-4267-BB1B-C4EA1E30AA2A}" type="datetime1">
              <a:rPr lang="en-US" smtClean="0"/>
              <a:t>6/7/2023</a:t>
            </a:fld>
            <a:endParaRPr lang="en-US"/>
          </a:p>
        </p:txBody>
      </p:sp>
      <p:sp>
        <p:nvSpPr>
          <p:cNvPr id="8" name="Footer Placeholder 7">
            <a:extLst>
              <a:ext uri="{FF2B5EF4-FFF2-40B4-BE49-F238E27FC236}">
                <a16:creationId xmlns:a16="http://schemas.microsoft.com/office/drawing/2014/main" id="{E3D1BC72-A6FA-98FF-57CF-87EBE9D31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AC3840-D808-88F2-D716-7554F7691F41}"/>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296503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61A2-2851-DE91-F033-028297A6A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2A017-9998-9DEB-39C9-882852FEA9E4}"/>
              </a:ext>
            </a:extLst>
          </p:cNvPr>
          <p:cNvSpPr>
            <a:spLocks noGrp="1"/>
          </p:cNvSpPr>
          <p:nvPr>
            <p:ph type="dt" sz="half" idx="10"/>
          </p:nvPr>
        </p:nvSpPr>
        <p:spPr/>
        <p:txBody>
          <a:bodyPr/>
          <a:lstStyle/>
          <a:p>
            <a:fld id="{0C39D993-EC8D-4176-9B0C-C68DF7C4A4F6}" type="datetime1">
              <a:rPr lang="en-US" smtClean="0"/>
              <a:t>6/7/2023</a:t>
            </a:fld>
            <a:endParaRPr lang="en-US"/>
          </a:p>
        </p:txBody>
      </p:sp>
      <p:sp>
        <p:nvSpPr>
          <p:cNvPr id="4" name="Footer Placeholder 3">
            <a:extLst>
              <a:ext uri="{FF2B5EF4-FFF2-40B4-BE49-F238E27FC236}">
                <a16:creationId xmlns:a16="http://schemas.microsoft.com/office/drawing/2014/main" id="{D85D306C-26F2-FAD4-2367-75D958DB6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03DF2E-55F9-6749-F2DB-8F4CA59FFA55}"/>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330315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CBC86-0149-01EE-5B70-268B7D62A758}"/>
              </a:ext>
            </a:extLst>
          </p:cNvPr>
          <p:cNvSpPr>
            <a:spLocks noGrp="1"/>
          </p:cNvSpPr>
          <p:nvPr>
            <p:ph type="dt" sz="half" idx="10"/>
          </p:nvPr>
        </p:nvSpPr>
        <p:spPr/>
        <p:txBody>
          <a:bodyPr/>
          <a:lstStyle/>
          <a:p>
            <a:fld id="{879FF988-20EE-4A09-8B90-2EA7EAE2A450}" type="datetime1">
              <a:rPr lang="en-US" smtClean="0"/>
              <a:t>6/7/2023</a:t>
            </a:fld>
            <a:endParaRPr lang="en-US"/>
          </a:p>
        </p:txBody>
      </p:sp>
      <p:sp>
        <p:nvSpPr>
          <p:cNvPr id="3" name="Footer Placeholder 2">
            <a:extLst>
              <a:ext uri="{FF2B5EF4-FFF2-40B4-BE49-F238E27FC236}">
                <a16:creationId xmlns:a16="http://schemas.microsoft.com/office/drawing/2014/main" id="{A6EBA171-F9DB-9388-AFA0-20643076EE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217C7-B3BA-FBC7-62E6-5A3251DF1840}"/>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43540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11F3-6850-E58C-B4D7-5499F0313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42F8FB-DC65-1090-8E39-6F01C8977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009275-24E3-AF20-77B2-BA480E3E5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BA65-8045-4E00-7848-66B3D22B24DF}"/>
              </a:ext>
            </a:extLst>
          </p:cNvPr>
          <p:cNvSpPr>
            <a:spLocks noGrp="1"/>
          </p:cNvSpPr>
          <p:nvPr>
            <p:ph type="dt" sz="half" idx="10"/>
          </p:nvPr>
        </p:nvSpPr>
        <p:spPr/>
        <p:txBody>
          <a:bodyPr/>
          <a:lstStyle/>
          <a:p>
            <a:fld id="{505C50D3-E195-45D0-9B21-0E39F64CD939}" type="datetime1">
              <a:rPr lang="en-US" smtClean="0"/>
              <a:t>6/7/2023</a:t>
            </a:fld>
            <a:endParaRPr lang="en-US"/>
          </a:p>
        </p:txBody>
      </p:sp>
      <p:sp>
        <p:nvSpPr>
          <p:cNvPr id="6" name="Footer Placeholder 5">
            <a:extLst>
              <a:ext uri="{FF2B5EF4-FFF2-40B4-BE49-F238E27FC236}">
                <a16:creationId xmlns:a16="http://schemas.microsoft.com/office/drawing/2014/main" id="{06166CA7-7FF6-7E11-72C5-AA1C52391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81E9E-EE2B-A3C5-4D05-E98EFDC51841}"/>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105782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7B14-10FD-90DA-1E84-1A8EC32EA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468FF-6E3D-242D-1FD2-96756E09F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E4BAF-95B3-2B1E-C566-1FBFDA446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B6CAC-B299-9097-6BE5-7BD3A42B21DE}"/>
              </a:ext>
            </a:extLst>
          </p:cNvPr>
          <p:cNvSpPr>
            <a:spLocks noGrp="1"/>
          </p:cNvSpPr>
          <p:nvPr>
            <p:ph type="dt" sz="half" idx="10"/>
          </p:nvPr>
        </p:nvSpPr>
        <p:spPr/>
        <p:txBody>
          <a:bodyPr/>
          <a:lstStyle/>
          <a:p>
            <a:fld id="{F6AF8E46-3A0B-4D80-B700-61F0AC3F4CC5}" type="datetime1">
              <a:rPr lang="en-US" smtClean="0"/>
              <a:t>6/7/2023</a:t>
            </a:fld>
            <a:endParaRPr lang="en-US"/>
          </a:p>
        </p:txBody>
      </p:sp>
      <p:sp>
        <p:nvSpPr>
          <p:cNvPr id="6" name="Footer Placeholder 5">
            <a:extLst>
              <a:ext uri="{FF2B5EF4-FFF2-40B4-BE49-F238E27FC236}">
                <a16:creationId xmlns:a16="http://schemas.microsoft.com/office/drawing/2014/main" id="{62A41A71-235C-5320-B845-4D0FB47B5C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3C141-74E9-B5EC-0B9C-E5EF72BAA053}"/>
              </a:ext>
            </a:extLst>
          </p:cNvPr>
          <p:cNvSpPr>
            <a:spLocks noGrp="1"/>
          </p:cNvSpPr>
          <p:nvPr>
            <p:ph type="sldNum" sz="quarter" idx="12"/>
          </p:nvPr>
        </p:nvSpPr>
        <p:spPr/>
        <p:txBody>
          <a:bodyPr/>
          <a:lstStyle/>
          <a:p>
            <a:fld id="{B4BA1B05-C1F1-493F-BE9C-C397A002CC7E}" type="slidenum">
              <a:rPr lang="en-US" smtClean="0"/>
              <a:t>‹#›</a:t>
            </a:fld>
            <a:endParaRPr lang="en-US"/>
          </a:p>
        </p:txBody>
      </p:sp>
    </p:spTree>
    <p:extLst>
      <p:ext uri="{BB962C8B-B14F-4D97-AF65-F5344CB8AC3E}">
        <p14:creationId xmlns:p14="http://schemas.microsoft.com/office/powerpoint/2010/main" val="78421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D70375-955B-8090-7932-6E5342217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36F59B-BB26-3DF1-E38B-1015556B7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88AFC-9101-A186-5443-EC67E8963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227BD-44DA-4976-A6A6-39B49BF2C07A}" type="datetime1">
              <a:rPr lang="en-US" smtClean="0"/>
              <a:t>6/7/2023</a:t>
            </a:fld>
            <a:endParaRPr lang="en-US"/>
          </a:p>
        </p:txBody>
      </p:sp>
      <p:sp>
        <p:nvSpPr>
          <p:cNvPr id="5" name="Footer Placeholder 4">
            <a:extLst>
              <a:ext uri="{FF2B5EF4-FFF2-40B4-BE49-F238E27FC236}">
                <a16:creationId xmlns:a16="http://schemas.microsoft.com/office/drawing/2014/main" id="{3B5FDCD4-C846-13B3-1476-B3DE4F400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99AC39-6D6B-AF8E-0F95-312452855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1B05-C1F1-493F-BE9C-C397A002CC7E}" type="slidenum">
              <a:rPr lang="en-US" smtClean="0"/>
              <a:t>‹#›</a:t>
            </a:fld>
            <a:endParaRPr lang="en-US"/>
          </a:p>
        </p:txBody>
      </p:sp>
    </p:spTree>
    <p:extLst>
      <p:ext uri="{BB962C8B-B14F-4D97-AF65-F5344CB8AC3E}">
        <p14:creationId xmlns:p14="http://schemas.microsoft.com/office/powerpoint/2010/main" val="14083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40789" y="1710944"/>
            <a:ext cx="8710421" cy="2037714"/>
          </a:xfrm>
          <a:prstGeom prst="rect">
            <a:avLst/>
          </a:prstGeom>
        </p:spPr>
        <p:txBody>
          <a:bodyPr wrap="square" lIns="0" tIns="0" rIns="0" bIns="0">
            <a:spAutoFit/>
          </a:bodyPr>
          <a:lstStyle>
            <a:lvl1pPr>
              <a:defRPr sz="6600" b="1" i="0">
                <a:solidFill>
                  <a:srgbClr val="2E5496"/>
                </a:solidFill>
                <a:latin typeface="Calibri"/>
                <a:cs typeface="Calibri"/>
              </a:defRPr>
            </a:lvl1pPr>
          </a:lstStyle>
          <a:p>
            <a:endParaRPr/>
          </a:p>
        </p:txBody>
      </p:sp>
      <p:sp>
        <p:nvSpPr>
          <p:cNvPr id="3" name="Holder 3"/>
          <p:cNvSpPr>
            <a:spLocks noGrp="1"/>
          </p:cNvSpPr>
          <p:nvPr>
            <p:ph type="body" idx="1"/>
          </p:nvPr>
        </p:nvSpPr>
        <p:spPr>
          <a:xfrm>
            <a:off x="1740789" y="1710944"/>
            <a:ext cx="8710421" cy="2037714"/>
          </a:xfrm>
          <a:prstGeom prst="rect">
            <a:avLst/>
          </a:prstGeom>
        </p:spPr>
        <p:txBody>
          <a:bodyPr wrap="square" lIns="0" tIns="0" rIns="0" bIns="0">
            <a:spAutoFit/>
          </a:bodyPr>
          <a:lstStyle>
            <a:lvl1pPr>
              <a:defRPr sz="6600" b="1" i="0">
                <a:solidFill>
                  <a:srgbClr val="2E5496"/>
                </a:solidFill>
                <a:latin typeface="Calibri"/>
                <a:cs typeface="Calibri"/>
              </a:defRPr>
            </a:lvl1pPr>
          </a:lstStyle>
          <a:p>
            <a:endParaRPr/>
          </a:p>
        </p:txBody>
      </p:sp>
      <p:sp>
        <p:nvSpPr>
          <p:cNvPr id="4" name="Holder 4"/>
          <p:cNvSpPr>
            <a:spLocks noGrp="1"/>
          </p:cNvSpPr>
          <p:nvPr>
            <p:ph type="ftr" sz="quarter" idx="5"/>
          </p:nvPr>
        </p:nvSpPr>
        <p:spPr>
          <a:xfrm>
            <a:off x="579526" y="6108674"/>
            <a:ext cx="3822065" cy="330835"/>
          </a:xfrm>
          <a:prstGeom prst="rect">
            <a:avLst/>
          </a:prstGeom>
        </p:spPr>
        <p:txBody>
          <a:bodyPr wrap="square" lIns="0" tIns="0" rIns="0" bIns="0">
            <a:spAutoFit/>
          </a:bodyPr>
          <a:lstStyle>
            <a:lvl1pPr>
              <a:defRPr sz="2400" b="1" i="0">
                <a:solidFill>
                  <a:srgbClr val="C00000"/>
                </a:solidFill>
                <a:latin typeface="Calibri"/>
                <a:cs typeface="Calibri"/>
              </a:defRPr>
            </a:lvl1pPr>
          </a:lstStyle>
          <a:p>
            <a:pPr marL="12700">
              <a:lnSpc>
                <a:spcPts val="2380"/>
              </a:lnSpc>
            </a:pPr>
            <a:r>
              <a:rPr spc="-5" dirty="0"/>
              <a:t>The Building Blocks </a:t>
            </a:r>
            <a:r>
              <a:rPr dirty="0"/>
              <a:t>of</a:t>
            </a:r>
            <a:r>
              <a:rPr spc="-55" dirty="0"/>
              <a:t> </a:t>
            </a:r>
            <a:r>
              <a:rPr dirty="0"/>
              <a:t>Success</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72304FE-113B-4CC0-9BB7-A205302BDB46}" type="datetime1">
              <a:rPr lang="en-US" smtClean="0"/>
              <a:t>6/7/2023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97403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25A3D454-4246-1830-7D22-FC9B7D4A0C84}"/>
              </a:ext>
            </a:extLst>
          </p:cNvPr>
          <p:cNvPicPr>
            <a:picLocks noChangeAspect="1"/>
          </p:cNvPicPr>
          <p:nvPr/>
        </p:nvPicPr>
        <p:blipFill rotWithShape="1">
          <a:blip r:embed="rId3"/>
          <a:srcRect t="6656"/>
          <a:stretch/>
        </p:blipFill>
        <p:spPr>
          <a:xfrm>
            <a:off x="20" y="1282"/>
            <a:ext cx="12191980" cy="6856718"/>
          </a:xfrm>
          <a:prstGeom prst="rect">
            <a:avLst/>
          </a:prstGeom>
        </p:spPr>
      </p:pic>
      <p:sp>
        <p:nvSpPr>
          <p:cNvPr id="6" name="Slide Number Placeholder 5">
            <a:extLst>
              <a:ext uri="{FF2B5EF4-FFF2-40B4-BE49-F238E27FC236}">
                <a16:creationId xmlns:a16="http://schemas.microsoft.com/office/drawing/2014/main" id="{583073D1-C2B7-83D5-28F2-0CA569BD3EEE}"/>
              </a:ext>
            </a:extLst>
          </p:cNvPr>
          <p:cNvSpPr>
            <a:spLocks noGrp="1"/>
          </p:cNvSpPr>
          <p:nvPr>
            <p:ph type="sldNum" sz="quarter" idx="12"/>
          </p:nvPr>
        </p:nvSpPr>
        <p:spPr/>
        <p:txBody>
          <a:bodyPr/>
          <a:lstStyle/>
          <a:p>
            <a:fld id="{B4BA1B05-C1F1-493F-BE9C-C397A002CC7E}" type="slidenum">
              <a:rPr lang="en-US" smtClean="0"/>
              <a:t>1</a:t>
            </a:fld>
            <a:endParaRPr lang="en-US"/>
          </a:p>
        </p:txBody>
      </p:sp>
    </p:spTree>
    <p:extLst>
      <p:ext uri="{BB962C8B-B14F-4D97-AF65-F5344CB8AC3E}">
        <p14:creationId xmlns:p14="http://schemas.microsoft.com/office/powerpoint/2010/main" val="317389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10</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2157001"/>
          </a:xfrm>
          <a:prstGeom prst="rect">
            <a:avLst/>
          </a:prstGeom>
          <a:noFill/>
        </p:spPr>
        <p:txBody>
          <a:bodyPr wrap="square">
            <a:spAutoFit/>
          </a:bodyPr>
          <a:lstStyle/>
          <a:p>
            <a:pPr marR="0">
              <a:spcBef>
                <a:spcPts val="1230"/>
              </a:spcBef>
              <a:spcAft>
                <a:spcPts val="0"/>
              </a:spcAft>
            </a:pP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Determining</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Value</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Using</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the</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Income</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Capitalization</a:t>
            </a:r>
            <a:r>
              <a:rPr lang="en-US" sz="1600" spc="3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Approach</a:t>
            </a:r>
            <a:endParaRPr lang="en-US" sz="1600" dirty="0">
              <a:latin typeface="Arial Black" panose="020B0A04020102020204" pitchFamily="34" charset="0"/>
              <a:ea typeface="Arial Black" panose="020B0A04020102020204" pitchFamily="34" charset="0"/>
              <a:cs typeface="Arial Black" panose="020B0A04020102020204" pitchFamily="34" charset="0"/>
            </a:endParaRPr>
          </a:p>
          <a:p>
            <a:pPr marR="0">
              <a:spcBef>
                <a:spcPts val="1035"/>
              </a:spcBef>
              <a:spcAft>
                <a:spcPts val="0"/>
              </a:spcAft>
            </a:pPr>
            <a:r>
              <a:rPr lang="en-US" dirty="0">
                <a:latin typeface="Arial Black" panose="020B0A04020102020204" pitchFamily="34" charset="0"/>
                <a:ea typeface="Arial" panose="020B0604020202020204" pitchFamily="34" charset="0"/>
              </a:rPr>
              <a:t>Question</a:t>
            </a:r>
            <a:r>
              <a:rPr lang="en-US" spc="-100" dirty="0">
                <a:latin typeface="Arial Black" panose="020B0A040201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t>
            </a:r>
            <a:r>
              <a:rPr lang="en-US" spc="-3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What</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is</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the</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Net</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Operating</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Income</a:t>
            </a:r>
            <a:r>
              <a:rPr lang="en-US" spc="1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of</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building</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with</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the</a:t>
            </a:r>
            <a:r>
              <a:rPr lang="en-US" spc="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following</a:t>
            </a:r>
            <a:r>
              <a:rPr lang="en-US" spc="5" dirty="0">
                <a:latin typeface="Arial" panose="020B0604020202020204" pitchFamily="34" charset="0"/>
                <a:ea typeface="Arial" panose="020B0604020202020204" pitchFamily="34" charset="0"/>
              </a:rPr>
              <a:t> </a:t>
            </a:r>
            <a:r>
              <a:rPr lang="en-US" spc="-10" dirty="0">
                <a:latin typeface="Arial" panose="020B0604020202020204" pitchFamily="34" charset="0"/>
                <a:ea typeface="Arial" panose="020B0604020202020204" pitchFamily="34" charset="0"/>
              </a:rPr>
              <a:t>data</a:t>
            </a:r>
            <a:r>
              <a:rPr lang="en-US" sz="1600" spc="-10" dirty="0">
                <a:latin typeface="Arial" panose="020B0604020202020204" pitchFamily="34" charset="0"/>
                <a:ea typeface="Arial" panose="020B0604020202020204" pitchFamily="34" charset="0"/>
              </a:rPr>
              <a:t>:</a:t>
            </a: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dirty="0">
              <a:latin typeface="Arial" panose="020B0604020202020204" pitchFamily="34" charset="0"/>
              <a:ea typeface="Arial" panose="020B0604020202020204" pitchFamily="34" charset="0"/>
            </a:endParaRPr>
          </a:p>
          <a:p>
            <a:pPr marR="0">
              <a:spcBef>
                <a:spcPts val="1035"/>
              </a:spcBef>
              <a:spcAft>
                <a:spcPts val="0"/>
              </a:spcAft>
            </a:pPr>
            <a:endParaRPr lang="en-US" sz="105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a:extLst>
              <a:ext uri="{FF2B5EF4-FFF2-40B4-BE49-F238E27FC236}">
                <a16:creationId xmlns:a16="http://schemas.microsoft.com/office/drawing/2014/main" id="{D56A0C51-9058-ECEE-9C86-D921D580BE7C}"/>
              </a:ext>
            </a:extLst>
          </p:cNvPr>
          <p:cNvPicPr>
            <a:picLocks noChangeAspect="1"/>
          </p:cNvPicPr>
          <p:nvPr/>
        </p:nvPicPr>
        <p:blipFill>
          <a:blip r:embed="rId3"/>
          <a:stretch>
            <a:fillRect/>
          </a:stretch>
        </p:blipFill>
        <p:spPr>
          <a:xfrm>
            <a:off x="865256" y="1717882"/>
            <a:ext cx="5744601" cy="1647053"/>
          </a:xfrm>
          <a:prstGeom prst="rect">
            <a:avLst/>
          </a:prstGeom>
        </p:spPr>
      </p:pic>
      <p:pic>
        <p:nvPicPr>
          <p:cNvPr id="16" name="Picture 15">
            <a:extLst>
              <a:ext uri="{FF2B5EF4-FFF2-40B4-BE49-F238E27FC236}">
                <a16:creationId xmlns:a16="http://schemas.microsoft.com/office/drawing/2014/main" id="{103DAAFF-C796-DE62-DCEA-0F3A055A9F4C}"/>
              </a:ext>
            </a:extLst>
          </p:cNvPr>
          <p:cNvPicPr>
            <a:picLocks noChangeAspect="1"/>
          </p:cNvPicPr>
          <p:nvPr/>
        </p:nvPicPr>
        <p:blipFill>
          <a:blip r:embed="rId4"/>
          <a:stretch>
            <a:fillRect/>
          </a:stretch>
        </p:blipFill>
        <p:spPr>
          <a:xfrm>
            <a:off x="6998101" y="1687076"/>
            <a:ext cx="4064254" cy="2705385"/>
          </a:xfrm>
          <a:prstGeom prst="rect">
            <a:avLst/>
          </a:prstGeom>
        </p:spPr>
      </p:pic>
      <p:sp>
        <p:nvSpPr>
          <p:cNvPr id="2" name="TextBox 1">
            <a:extLst>
              <a:ext uri="{FF2B5EF4-FFF2-40B4-BE49-F238E27FC236}">
                <a16:creationId xmlns:a16="http://schemas.microsoft.com/office/drawing/2014/main" id="{3811E0EC-9FE0-3563-962F-84F783A98C09}"/>
              </a:ext>
            </a:extLst>
          </p:cNvPr>
          <p:cNvSpPr txBox="1"/>
          <p:nvPr/>
        </p:nvSpPr>
        <p:spPr>
          <a:xfrm>
            <a:off x="865256" y="4548459"/>
            <a:ext cx="9419387"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is the market value for this building? Assume a cap rate of 8%.</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$224,360 (NOI) </a:t>
            </a:r>
            <a:r>
              <a:rPr lang="en-US" dirty="0">
                <a:latin typeface="Cambria Math" panose="02040503050406030204" pitchFamily="18" charset="0"/>
                <a:ea typeface="Cambria Math" panose="02040503050406030204" pitchFamily="18" charset="0"/>
                <a:cs typeface="Arial" panose="020B0604020202020204" pitchFamily="34" charset="0"/>
              </a:rPr>
              <a:t>÷ </a:t>
            </a:r>
            <a:r>
              <a:rPr lang="en-US" dirty="0">
                <a:latin typeface="Arial" panose="020B0604020202020204" pitchFamily="34" charset="0"/>
                <a:ea typeface="Cambria Math" panose="02040503050406030204" pitchFamily="18" charset="0"/>
                <a:cs typeface="Arial" panose="020B0604020202020204" pitchFamily="34" charset="0"/>
              </a:rPr>
              <a:t>8% (cap rate) = V</a:t>
            </a:r>
          </a:p>
          <a:p>
            <a:endParaRPr lang="en-US" dirty="0">
              <a:latin typeface="Arial" panose="020B0604020202020204" pitchFamily="34" charset="0"/>
              <a:ea typeface="Cambria Math" panose="02040503050406030204" pitchFamily="18" charset="0"/>
              <a:cs typeface="Arial" panose="020B0604020202020204" pitchFamily="34" charset="0"/>
            </a:endParaRPr>
          </a:p>
          <a:p>
            <a:r>
              <a:rPr lang="en-US" dirty="0">
                <a:latin typeface="Arial" panose="020B0604020202020204" pitchFamily="34" charset="0"/>
                <a:ea typeface="Cambria Math" panose="02040503050406030204" pitchFamily="18" charset="0"/>
                <a:cs typeface="Arial" panose="020B0604020202020204" pitchFamily="34" charset="0"/>
              </a:rPr>
              <a:t>		$224,360</a:t>
            </a:r>
            <a:r>
              <a:rPr lang="en-US" dirty="0">
                <a:latin typeface="Cambria Math" panose="02040503050406030204" pitchFamily="18" charset="0"/>
                <a:ea typeface="Cambria Math" panose="02040503050406030204" pitchFamily="18" charset="0"/>
                <a:cs typeface="Arial" panose="020B0604020202020204" pitchFamily="34" charset="0"/>
              </a:rPr>
              <a:t> </a:t>
            </a:r>
            <a:r>
              <a:rPr lang="en-US" dirty="0">
                <a:latin typeface="Arial" panose="020B0604020202020204" pitchFamily="34" charset="0"/>
                <a:ea typeface="Cambria Math" panose="02040503050406030204" pitchFamily="18" charset="0"/>
                <a:cs typeface="Arial" panose="020B0604020202020204" pitchFamily="34" charset="0"/>
              </a:rPr>
              <a:t>÷ 8% = $2,804,500 Market Value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16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11</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3" name="Picture 22">
            <a:extLst>
              <a:ext uri="{FF2B5EF4-FFF2-40B4-BE49-F238E27FC236}">
                <a16:creationId xmlns:a16="http://schemas.microsoft.com/office/drawing/2014/main" id="{5D14089C-1558-A58C-1A20-F0186B19CF74}"/>
              </a:ext>
            </a:extLst>
          </p:cNvPr>
          <p:cNvPicPr>
            <a:picLocks noChangeAspect="1"/>
          </p:cNvPicPr>
          <p:nvPr/>
        </p:nvPicPr>
        <p:blipFill>
          <a:blip r:embed="rId3"/>
          <a:stretch>
            <a:fillRect/>
          </a:stretch>
        </p:blipFill>
        <p:spPr>
          <a:xfrm>
            <a:off x="577372" y="696232"/>
            <a:ext cx="2105238" cy="2822335"/>
          </a:xfrm>
          <a:prstGeom prst="rect">
            <a:avLst/>
          </a:prstGeom>
        </p:spPr>
      </p:pic>
      <p:pic>
        <p:nvPicPr>
          <p:cNvPr id="25" name="Picture 24">
            <a:extLst>
              <a:ext uri="{FF2B5EF4-FFF2-40B4-BE49-F238E27FC236}">
                <a16:creationId xmlns:a16="http://schemas.microsoft.com/office/drawing/2014/main" id="{F462D5A2-9DC6-184E-9E57-BDADD61F105D}"/>
              </a:ext>
            </a:extLst>
          </p:cNvPr>
          <p:cNvPicPr>
            <a:picLocks noChangeAspect="1"/>
          </p:cNvPicPr>
          <p:nvPr/>
        </p:nvPicPr>
        <p:blipFill>
          <a:blip r:embed="rId4"/>
          <a:stretch>
            <a:fillRect/>
          </a:stretch>
        </p:blipFill>
        <p:spPr>
          <a:xfrm>
            <a:off x="5073232" y="693959"/>
            <a:ext cx="2105238" cy="2820101"/>
          </a:xfrm>
          <a:prstGeom prst="rect">
            <a:avLst/>
          </a:prstGeom>
        </p:spPr>
      </p:pic>
      <p:pic>
        <p:nvPicPr>
          <p:cNvPr id="27" name="Picture 26">
            <a:extLst>
              <a:ext uri="{FF2B5EF4-FFF2-40B4-BE49-F238E27FC236}">
                <a16:creationId xmlns:a16="http://schemas.microsoft.com/office/drawing/2014/main" id="{331D056C-F735-5A0E-3A1D-950CFF8FB52A}"/>
              </a:ext>
            </a:extLst>
          </p:cNvPr>
          <p:cNvPicPr>
            <a:picLocks noChangeAspect="1"/>
          </p:cNvPicPr>
          <p:nvPr/>
        </p:nvPicPr>
        <p:blipFill>
          <a:blip r:embed="rId5"/>
          <a:stretch>
            <a:fillRect/>
          </a:stretch>
        </p:blipFill>
        <p:spPr>
          <a:xfrm>
            <a:off x="9516983" y="676277"/>
            <a:ext cx="2105239" cy="2837783"/>
          </a:xfrm>
          <a:prstGeom prst="rect">
            <a:avLst/>
          </a:prstGeom>
        </p:spPr>
      </p:pic>
      <p:pic>
        <p:nvPicPr>
          <p:cNvPr id="29" name="Picture 28">
            <a:extLst>
              <a:ext uri="{FF2B5EF4-FFF2-40B4-BE49-F238E27FC236}">
                <a16:creationId xmlns:a16="http://schemas.microsoft.com/office/drawing/2014/main" id="{86840274-2772-FC9B-E82B-86DCF1FF1EE0}"/>
              </a:ext>
            </a:extLst>
          </p:cNvPr>
          <p:cNvPicPr>
            <a:picLocks noChangeAspect="1"/>
          </p:cNvPicPr>
          <p:nvPr/>
        </p:nvPicPr>
        <p:blipFill>
          <a:blip r:embed="rId6"/>
          <a:stretch>
            <a:fillRect/>
          </a:stretch>
        </p:blipFill>
        <p:spPr>
          <a:xfrm>
            <a:off x="2831059" y="3429000"/>
            <a:ext cx="2114687" cy="2857148"/>
          </a:xfrm>
          <a:prstGeom prst="rect">
            <a:avLst/>
          </a:prstGeom>
        </p:spPr>
      </p:pic>
      <p:pic>
        <p:nvPicPr>
          <p:cNvPr id="31" name="Picture 30">
            <a:extLst>
              <a:ext uri="{FF2B5EF4-FFF2-40B4-BE49-F238E27FC236}">
                <a16:creationId xmlns:a16="http://schemas.microsoft.com/office/drawing/2014/main" id="{579AE762-7423-6F14-0D0A-9B1E426344EA}"/>
              </a:ext>
            </a:extLst>
          </p:cNvPr>
          <p:cNvPicPr>
            <a:picLocks noChangeAspect="1"/>
          </p:cNvPicPr>
          <p:nvPr/>
        </p:nvPicPr>
        <p:blipFill>
          <a:blip r:embed="rId7"/>
          <a:stretch>
            <a:fillRect/>
          </a:stretch>
        </p:blipFill>
        <p:spPr>
          <a:xfrm>
            <a:off x="7273605" y="3438682"/>
            <a:ext cx="2113523" cy="2837783"/>
          </a:xfrm>
          <a:prstGeom prst="rect">
            <a:avLst/>
          </a:prstGeom>
        </p:spPr>
      </p:pic>
    </p:spTree>
    <p:extLst>
      <p:ext uri="{BB962C8B-B14F-4D97-AF65-F5344CB8AC3E}">
        <p14:creationId xmlns:p14="http://schemas.microsoft.com/office/powerpoint/2010/main" val="300979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12</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3" name="Picture 22">
            <a:extLst>
              <a:ext uri="{FF2B5EF4-FFF2-40B4-BE49-F238E27FC236}">
                <a16:creationId xmlns:a16="http://schemas.microsoft.com/office/drawing/2014/main" id="{5D14089C-1558-A58C-1A20-F0186B19CF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372" y="700628"/>
            <a:ext cx="2105238" cy="2813542"/>
          </a:xfrm>
          <a:prstGeom prst="rect">
            <a:avLst/>
          </a:prstGeom>
        </p:spPr>
      </p:pic>
      <p:pic>
        <p:nvPicPr>
          <p:cNvPr id="25" name="Picture 24">
            <a:extLst>
              <a:ext uri="{FF2B5EF4-FFF2-40B4-BE49-F238E27FC236}">
                <a16:creationId xmlns:a16="http://schemas.microsoft.com/office/drawing/2014/main" id="{F462D5A2-9DC6-184E-9E57-BDADD61F10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79790" y="693959"/>
            <a:ext cx="2092121" cy="2820101"/>
          </a:xfrm>
          <a:prstGeom prst="rect">
            <a:avLst/>
          </a:prstGeom>
        </p:spPr>
      </p:pic>
      <p:pic>
        <p:nvPicPr>
          <p:cNvPr id="27" name="Picture 26">
            <a:extLst>
              <a:ext uri="{FF2B5EF4-FFF2-40B4-BE49-F238E27FC236}">
                <a16:creationId xmlns:a16="http://schemas.microsoft.com/office/drawing/2014/main" id="{331D056C-F735-5A0E-3A1D-950CFF8FB5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16983" y="684001"/>
            <a:ext cx="2105239" cy="2822335"/>
          </a:xfrm>
          <a:prstGeom prst="rect">
            <a:avLst/>
          </a:prstGeom>
        </p:spPr>
      </p:pic>
      <p:pic>
        <p:nvPicPr>
          <p:cNvPr id="29" name="Picture 28">
            <a:extLst>
              <a:ext uri="{FF2B5EF4-FFF2-40B4-BE49-F238E27FC236}">
                <a16:creationId xmlns:a16="http://schemas.microsoft.com/office/drawing/2014/main" id="{86840274-2772-FC9B-E82B-86DCF1FF1EE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31059" y="3436769"/>
            <a:ext cx="2114687" cy="2841610"/>
          </a:xfrm>
          <a:prstGeom prst="rect">
            <a:avLst/>
          </a:prstGeom>
        </p:spPr>
      </p:pic>
      <p:pic>
        <p:nvPicPr>
          <p:cNvPr id="31" name="Picture 30">
            <a:extLst>
              <a:ext uri="{FF2B5EF4-FFF2-40B4-BE49-F238E27FC236}">
                <a16:creationId xmlns:a16="http://schemas.microsoft.com/office/drawing/2014/main" id="{579AE762-7423-6F14-0D0A-9B1E426344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76051" y="3438682"/>
            <a:ext cx="2108630" cy="2837783"/>
          </a:xfrm>
          <a:prstGeom prst="rect">
            <a:avLst/>
          </a:prstGeom>
        </p:spPr>
      </p:pic>
    </p:spTree>
    <p:extLst>
      <p:ext uri="{BB962C8B-B14F-4D97-AF65-F5344CB8AC3E}">
        <p14:creationId xmlns:p14="http://schemas.microsoft.com/office/powerpoint/2010/main" val="412816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13</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614844" y="820458"/>
            <a:ext cx="10309860" cy="3834383"/>
          </a:xfrm>
          <a:prstGeom prst="rect">
            <a:avLst/>
          </a:prstGeom>
          <a:noFill/>
        </p:spPr>
        <p:txBody>
          <a:bodyPr wrap="square">
            <a:spAutoFit/>
          </a:bodyPr>
          <a:lstStyle/>
          <a:p>
            <a:pPr marR="0" lvl="0">
              <a:spcBef>
                <a:spcPts val="435"/>
              </a:spcBef>
              <a:spcAft>
                <a:spcPts val="0"/>
              </a:spcAft>
              <a:tabLst>
                <a:tab pos="1155700" algn="l"/>
              </a:tabLst>
            </a:pP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Loan-to-Value</a:t>
            </a:r>
            <a:r>
              <a:rPr lang="en-US" sz="1600" spc="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(LTV)</a:t>
            </a:r>
            <a:r>
              <a:rPr lang="en-US" sz="1600" spc="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Ratio</a:t>
            </a:r>
            <a:endParaRPr lang="en-US" sz="1600" dirty="0">
              <a:latin typeface="Arial Black" panose="020B0A04020102020204" pitchFamily="34" charset="0"/>
              <a:ea typeface="Arial Black" panose="020B0A04020102020204" pitchFamily="34" charset="0"/>
              <a:cs typeface="Arial Black" panose="020B0A040201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a:spcBef>
                <a:spcPts val="1035"/>
              </a:spcBef>
            </a:pPr>
            <a:r>
              <a:rPr lang="en-US" dirty="0">
                <a:latin typeface="Arial" panose="020B0604020202020204" pitchFamily="34" charset="0"/>
                <a:cs typeface="Arial" panose="020B0604020202020204" pitchFamily="34" charset="0"/>
              </a:rPr>
              <a:t>The loan-to-value (LTV) calculation is used to determine the percentage of the loan borrowed in relation to the purchase price or value of a property. The loan amount is divided by the sale price or appraised value, whichever is less.</a:t>
            </a: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dirty="0">
              <a:latin typeface="Arial" panose="020B0604020202020204" pitchFamily="34" charset="0"/>
              <a:ea typeface="Arial" panose="020B0604020202020204" pitchFamily="34" charset="0"/>
            </a:endParaRPr>
          </a:p>
          <a:p>
            <a:pPr marR="0">
              <a:spcBef>
                <a:spcPts val="1035"/>
              </a:spcBef>
              <a:spcAft>
                <a:spcPts val="0"/>
              </a:spcAft>
            </a:pPr>
            <a:endParaRPr lang="en-US" sz="105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A8B1838-E0B8-5E0B-C16E-CCE1D3C2AB65}"/>
              </a:ext>
            </a:extLst>
          </p:cNvPr>
          <p:cNvPicPr>
            <a:picLocks noChangeAspect="1"/>
          </p:cNvPicPr>
          <p:nvPr/>
        </p:nvPicPr>
        <p:blipFill>
          <a:blip r:embed="rId3"/>
          <a:stretch>
            <a:fillRect/>
          </a:stretch>
        </p:blipFill>
        <p:spPr>
          <a:xfrm>
            <a:off x="2214351" y="2915612"/>
            <a:ext cx="8049046" cy="1071464"/>
          </a:xfrm>
          <a:prstGeom prst="rect">
            <a:avLst/>
          </a:prstGeom>
        </p:spPr>
      </p:pic>
      <p:sp>
        <p:nvSpPr>
          <p:cNvPr id="9" name="TextBox 8">
            <a:extLst>
              <a:ext uri="{FF2B5EF4-FFF2-40B4-BE49-F238E27FC236}">
                <a16:creationId xmlns:a16="http://schemas.microsoft.com/office/drawing/2014/main" id="{679AAFC8-6318-E421-3E60-3D4A84A44436}"/>
              </a:ext>
            </a:extLst>
          </p:cNvPr>
          <p:cNvSpPr txBox="1"/>
          <p:nvPr/>
        </p:nvSpPr>
        <p:spPr>
          <a:xfrm>
            <a:off x="4111933" y="2989679"/>
            <a:ext cx="5772150" cy="923330"/>
          </a:xfrm>
          <a:prstGeom prst="rect">
            <a:avLst/>
          </a:prstGeom>
          <a:noFill/>
        </p:spPr>
        <p:txBody>
          <a:bodyPr wrap="square" rtlCol="0">
            <a:spAutoFit/>
          </a:bodyPr>
          <a:lstStyle/>
          <a:p>
            <a:r>
              <a:rPr lang="en-US" dirty="0"/>
              <a:t>    Loan Amount</a:t>
            </a:r>
          </a:p>
          <a:p>
            <a:r>
              <a:rPr lang="en-US" dirty="0"/>
              <a:t>                                   = Loan-to-Value</a:t>
            </a:r>
          </a:p>
          <a:p>
            <a:r>
              <a:rPr lang="en-US" dirty="0"/>
              <a:t>       Sale Price</a:t>
            </a:r>
          </a:p>
        </p:txBody>
      </p:sp>
      <p:cxnSp>
        <p:nvCxnSpPr>
          <p:cNvPr id="13" name="Straight Connector 12">
            <a:extLst>
              <a:ext uri="{FF2B5EF4-FFF2-40B4-BE49-F238E27FC236}">
                <a16:creationId xmlns:a16="http://schemas.microsoft.com/office/drawing/2014/main" id="{AD21ADF1-B825-EA23-A99E-4774F5FEFA99}"/>
              </a:ext>
            </a:extLst>
          </p:cNvPr>
          <p:cNvCxnSpPr/>
          <p:nvPr/>
        </p:nvCxnSpPr>
        <p:spPr>
          <a:xfrm>
            <a:off x="4191000" y="3464138"/>
            <a:ext cx="1704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7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14</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614844" y="820458"/>
            <a:ext cx="10309860" cy="3834383"/>
          </a:xfrm>
          <a:prstGeom prst="rect">
            <a:avLst/>
          </a:prstGeom>
          <a:noFill/>
        </p:spPr>
        <p:txBody>
          <a:bodyPr wrap="square">
            <a:spAutoFit/>
          </a:bodyPr>
          <a:lstStyle/>
          <a:p>
            <a:pPr marR="0" lvl="0">
              <a:spcBef>
                <a:spcPts val="435"/>
              </a:spcBef>
              <a:spcAft>
                <a:spcPts val="0"/>
              </a:spcAft>
              <a:tabLst>
                <a:tab pos="1155700" algn="l"/>
              </a:tabLst>
            </a:pP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Loan-to-Value</a:t>
            </a:r>
            <a:r>
              <a:rPr lang="en-US" sz="1600" spc="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(LTV)</a:t>
            </a:r>
            <a:r>
              <a:rPr lang="en-US" sz="1600" spc="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1600"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Ratio</a:t>
            </a:r>
            <a:endParaRPr lang="en-US" sz="1600" dirty="0">
              <a:latin typeface="Arial Black" panose="020B0A04020102020204" pitchFamily="34" charset="0"/>
              <a:ea typeface="Arial Black" panose="020B0A04020102020204" pitchFamily="34" charset="0"/>
              <a:cs typeface="Arial Black" panose="020B0A040201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a:spcBef>
                <a:spcPts val="1035"/>
              </a:spcBef>
            </a:pPr>
            <a:r>
              <a:rPr lang="en-US" dirty="0">
                <a:latin typeface="Arial" panose="020B0604020202020204" pitchFamily="34" charset="0"/>
                <a:cs typeface="Arial" panose="020B0604020202020204" pitchFamily="34" charset="0"/>
              </a:rPr>
              <a:t>The loan-to-value (LTV) calculation is used to determine the percentage of the loan borrowed in relation to the purchase price or value of a property. The loan amount is divided by the sale price or appraised value, whichever is less.</a:t>
            </a: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dirty="0">
              <a:latin typeface="Arial" panose="020B0604020202020204" pitchFamily="34" charset="0"/>
              <a:ea typeface="Arial" panose="020B0604020202020204" pitchFamily="34" charset="0"/>
            </a:endParaRPr>
          </a:p>
          <a:p>
            <a:pPr marR="0">
              <a:spcBef>
                <a:spcPts val="1035"/>
              </a:spcBef>
              <a:spcAft>
                <a:spcPts val="0"/>
              </a:spcAft>
            </a:pPr>
            <a:endParaRPr lang="en-US" sz="105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A8B1838-E0B8-5E0B-C16E-CCE1D3C2AB65}"/>
              </a:ext>
            </a:extLst>
          </p:cNvPr>
          <p:cNvPicPr>
            <a:picLocks noChangeAspect="1"/>
          </p:cNvPicPr>
          <p:nvPr/>
        </p:nvPicPr>
        <p:blipFill>
          <a:blip r:embed="rId3"/>
          <a:stretch>
            <a:fillRect/>
          </a:stretch>
        </p:blipFill>
        <p:spPr>
          <a:xfrm>
            <a:off x="2214351" y="2915612"/>
            <a:ext cx="8049046" cy="1071464"/>
          </a:xfrm>
          <a:prstGeom prst="rect">
            <a:avLst/>
          </a:prstGeom>
        </p:spPr>
      </p:pic>
      <p:sp>
        <p:nvSpPr>
          <p:cNvPr id="9" name="TextBox 8">
            <a:extLst>
              <a:ext uri="{FF2B5EF4-FFF2-40B4-BE49-F238E27FC236}">
                <a16:creationId xmlns:a16="http://schemas.microsoft.com/office/drawing/2014/main" id="{679AAFC8-6318-E421-3E60-3D4A84A44436}"/>
              </a:ext>
            </a:extLst>
          </p:cNvPr>
          <p:cNvSpPr txBox="1"/>
          <p:nvPr/>
        </p:nvSpPr>
        <p:spPr>
          <a:xfrm>
            <a:off x="4111933" y="2989679"/>
            <a:ext cx="5772150" cy="923330"/>
          </a:xfrm>
          <a:prstGeom prst="rect">
            <a:avLst/>
          </a:prstGeom>
          <a:noFill/>
        </p:spPr>
        <p:txBody>
          <a:bodyPr wrap="square" rtlCol="0">
            <a:spAutoFit/>
          </a:bodyPr>
          <a:lstStyle/>
          <a:p>
            <a:r>
              <a:rPr lang="en-US" dirty="0"/>
              <a:t>    Loan Amount</a:t>
            </a:r>
          </a:p>
          <a:p>
            <a:r>
              <a:rPr lang="en-US" dirty="0"/>
              <a:t>                                   = Loan-to-Value</a:t>
            </a:r>
          </a:p>
          <a:p>
            <a:r>
              <a:rPr lang="en-US" dirty="0"/>
              <a:t>       Sale Price</a:t>
            </a:r>
          </a:p>
        </p:txBody>
      </p:sp>
      <p:cxnSp>
        <p:nvCxnSpPr>
          <p:cNvPr id="13" name="Straight Connector 12">
            <a:extLst>
              <a:ext uri="{FF2B5EF4-FFF2-40B4-BE49-F238E27FC236}">
                <a16:creationId xmlns:a16="http://schemas.microsoft.com/office/drawing/2014/main" id="{AD21ADF1-B825-EA23-A99E-4774F5FEFA99}"/>
              </a:ext>
            </a:extLst>
          </p:cNvPr>
          <p:cNvCxnSpPr/>
          <p:nvPr/>
        </p:nvCxnSpPr>
        <p:spPr>
          <a:xfrm>
            <a:off x="4191000" y="3464138"/>
            <a:ext cx="17049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55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15</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614844" y="820458"/>
            <a:ext cx="10309860" cy="2905924"/>
          </a:xfrm>
          <a:prstGeom prst="rect">
            <a:avLst/>
          </a:prstGeom>
          <a:noFill/>
        </p:spPr>
        <p:txBody>
          <a:bodyPr wrap="square">
            <a:spAutoFit/>
          </a:bodyPr>
          <a:lstStyle/>
          <a:p>
            <a:pPr marL="12700" marR="0">
              <a:spcBef>
                <a:spcPts val="25"/>
              </a:spcBef>
              <a:spcAft>
                <a:spcPts val="0"/>
              </a:spcAft>
            </a:pPr>
            <a:r>
              <a:rPr lang="en-US" sz="1800" dirty="0">
                <a:solidFill>
                  <a:srgbClr val="CAAE0D"/>
                </a:solidFill>
                <a:effectLst/>
                <a:latin typeface="Arial Black" panose="020B0A04020102020204" pitchFamily="34" charset="0"/>
                <a:ea typeface="Arial" panose="020B0604020202020204" pitchFamily="34" charset="0"/>
              </a:rPr>
              <a:t>Debt</a:t>
            </a:r>
            <a:r>
              <a:rPr lang="en-US" sz="1800" spc="-30" dirty="0">
                <a:solidFill>
                  <a:srgbClr val="CAAE0D"/>
                </a:solidFill>
                <a:effectLst/>
                <a:latin typeface="Arial Black" panose="020B0A04020102020204" pitchFamily="34" charset="0"/>
                <a:ea typeface="Arial" panose="020B0604020202020204" pitchFamily="34" charset="0"/>
              </a:rPr>
              <a:t> </a:t>
            </a:r>
            <a:r>
              <a:rPr lang="en-US" sz="1800" dirty="0">
                <a:solidFill>
                  <a:srgbClr val="CAAE0D"/>
                </a:solidFill>
                <a:effectLst/>
                <a:latin typeface="Arial Black" panose="020B0A04020102020204" pitchFamily="34" charset="0"/>
                <a:ea typeface="Arial" panose="020B0604020202020204" pitchFamily="34" charset="0"/>
              </a:rPr>
              <a:t>Service</a:t>
            </a:r>
            <a:r>
              <a:rPr lang="en-US" sz="1800" spc="-30" dirty="0">
                <a:solidFill>
                  <a:srgbClr val="CAAE0D"/>
                </a:solidFill>
                <a:effectLst/>
                <a:latin typeface="Arial Black" panose="020B0A04020102020204" pitchFamily="34" charset="0"/>
                <a:ea typeface="Arial" panose="020B0604020202020204" pitchFamily="34" charset="0"/>
              </a:rPr>
              <a:t> </a:t>
            </a:r>
            <a:r>
              <a:rPr lang="en-US" sz="1800" dirty="0">
                <a:solidFill>
                  <a:srgbClr val="CAAE0D"/>
                </a:solidFill>
                <a:effectLst/>
                <a:latin typeface="Arial Black" panose="020B0A04020102020204" pitchFamily="34" charset="0"/>
                <a:ea typeface="Arial" panose="020B0604020202020204" pitchFamily="34" charset="0"/>
              </a:rPr>
              <a:t>Coverage</a:t>
            </a:r>
            <a:r>
              <a:rPr lang="en-US" sz="1800" spc="-30" dirty="0">
                <a:solidFill>
                  <a:srgbClr val="CAAE0D"/>
                </a:solidFill>
                <a:effectLst/>
                <a:latin typeface="Arial Black" panose="020B0A04020102020204" pitchFamily="34" charset="0"/>
                <a:ea typeface="Arial" panose="020B0604020202020204" pitchFamily="34" charset="0"/>
              </a:rPr>
              <a:t> </a:t>
            </a:r>
            <a:r>
              <a:rPr lang="en-US" sz="1800" dirty="0">
                <a:solidFill>
                  <a:srgbClr val="CAAE0D"/>
                </a:solidFill>
                <a:effectLst/>
                <a:latin typeface="Arial Black" panose="020B0A04020102020204" pitchFamily="34" charset="0"/>
                <a:ea typeface="Arial" panose="020B0604020202020204" pitchFamily="34" charset="0"/>
              </a:rPr>
              <a:t>Ratio</a:t>
            </a:r>
            <a:r>
              <a:rPr lang="en-US" sz="1800" spc="-30" dirty="0">
                <a:solidFill>
                  <a:srgbClr val="CAAE0D"/>
                </a:solidFill>
                <a:effectLst/>
                <a:latin typeface="Arial Black" panose="020B0A04020102020204" pitchFamily="34" charset="0"/>
                <a:ea typeface="Arial" panose="020B0604020202020204" pitchFamily="34" charset="0"/>
              </a:rPr>
              <a:t> </a:t>
            </a:r>
            <a:r>
              <a:rPr lang="en-US" sz="1800" spc="-10" dirty="0">
                <a:solidFill>
                  <a:srgbClr val="CAAE0D"/>
                </a:solidFill>
                <a:effectLst/>
                <a:latin typeface="Arial Black" panose="020B0A04020102020204" pitchFamily="34" charset="0"/>
                <a:ea typeface="Arial" panose="020B0604020202020204" pitchFamily="34" charset="0"/>
              </a:rPr>
              <a:t>(DSCR)</a:t>
            </a:r>
            <a:endParaRPr lang="en-US" sz="1800" dirty="0">
              <a:effectLst/>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dirty="0">
              <a:latin typeface="Arial" panose="020B0604020202020204" pitchFamily="34" charset="0"/>
              <a:ea typeface="Arial" panose="020B0604020202020204" pitchFamily="34" charset="0"/>
            </a:endParaRPr>
          </a:p>
          <a:p>
            <a:pPr marR="0">
              <a:spcBef>
                <a:spcPts val="1035"/>
              </a:spcBef>
              <a:spcAft>
                <a:spcPts val="0"/>
              </a:spcAft>
            </a:pPr>
            <a:endParaRPr lang="en-US" sz="105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BC256BB-E9F9-C794-ADE9-C5255A03397E}"/>
              </a:ext>
            </a:extLst>
          </p:cNvPr>
          <p:cNvPicPr>
            <a:picLocks noChangeAspect="1"/>
          </p:cNvPicPr>
          <p:nvPr/>
        </p:nvPicPr>
        <p:blipFill>
          <a:blip r:embed="rId3"/>
          <a:stretch>
            <a:fillRect/>
          </a:stretch>
        </p:blipFill>
        <p:spPr>
          <a:xfrm>
            <a:off x="3273247" y="4168507"/>
            <a:ext cx="6211045" cy="2164621"/>
          </a:xfrm>
          <a:prstGeom prst="rect">
            <a:avLst/>
          </a:prstGeom>
        </p:spPr>
      </p:pic>
      <p:sp>
        <p:nvSpPr>
          <p:cNvPr id="5" name="TextBox 4">
            <a:extLst>
              <a:ext uri="{FF2B5EF4-FFF2-40B4-BE49-F238E27FC236}">
                <a16:creationId xmlns:a16="http://schemas.microsoft.com/office/drawing/2014/main" id="{B56077FA-9CC7-13DB-6A3A-B9241E895FCA}"/>
              </a:ext>
            </a:extLst>
          </p:cNvPr>
          <p:cNvSpPr txBox="1"/>
          <p:nvPr/>
        </p:nvSpPr>
        <p:spPr>
          <a:xfrm>
            <a:off x="477012" y="1307210"/>
            <a:ext cx="10309859" cy="923330"/>
          </a:xfrm>
          <a:prstGeom prst="rect">
            <a:avLst/>
          </a:prstGeom>
          <a:noFill/>
        </p:spPr>
        <p:txBody>
          <a:bodyPr wrap="square">
            <a:spAutoFit/>
          </a:bodyPr>
          <a:lstStyle/>
          <a:p>
            <a:pPr>
              <a:spcBef>
                <a:spcPts val="1035"/>
              </a:spcBef>
            </a:pPr>
            <a:r>
              <a:rPr lang="en-US" sz="1800" dirty="0">
                <a:effectLst/>
                <a:latin typeface="Arial" panose="020B0604020202020204" pitchFamily="34" charset="0"/>
                <a:ea typeface="Arial" panose="020B0604020202020204" pitchFamily="34" charset="0"/>
              </a:rPr>
              <a:t>DSCR</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underwriting</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standards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commercial</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lender</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uses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determine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they will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offer</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purchaser</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financing.</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Different</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types</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estate</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have</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different</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minimum</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debt service coverage ratio standards.</a:t>
            </a:r>
          </a:p>
        </p:txBody>
      </p:sp>
      <p:pic>
        <p:nvPicPr>
          <p:cNvPr id="2" name="Picture 1">
            <a:extLst>
              <a:ext uri="{FF2B5EF4-FFF2-40B4-BE49-F238E27FC236}">
                <a16:creationId xmlns:a16="http://schemas.microsoft.com/office/drawing/2014/main" id="{2287482D-807E-2E1C-1BB5-58C45753281D}"/>
              </a:ext>
            </a:extLst>
          </p:cNvPr>
          <p:cNvPicPr>
            <a:picLocks noChangeAspect="1"/>
          </p:cNvPicPr>
          <p:nvPr/>
        </p:nvPicPr>
        <p:blipFill>
          <a:blip r:embed="rId4"/>
          <a:stretch>
            <a:fillRect/>
          </a:stretch>
        </p:blipFill>
        <p:spPr>
          <a:xfrm>
            <a:off x="3060198" y="3167792"/>
            <a:ext cx="6637141" cy="856405"/>
          </a:xfrm>
          <a:prstGeom prst="rect">
            <a:avLst/>
          </a:prstGeom>
        </p:spPr>
      </p:pic>
      <p:sp>
        <p:nvSpPr>
          <p:cNvPr id="9" name="TextBox 8">
            <a:extLst>
              <a:ext uri="{FF2B5EF4-FFF2-40B4-BE49-F238E27FC236}">
                <a16:creationId xmlns:a16="http://schemas.microsoft.com/office/drawing/2014/main" id="{6CF33737-DC04-A716-A5DD-4C9120E2833C}"/>
              </a:ext>
            </a:extLst>
          </p:cNvPr>
          <p:cNvSpPr txBox="1"/>
          <p:nvPr/>
        </p:nvSpPr>
        <p:spPr>
          <a:xfrm>
            <a:off x="481875" y="2230540"/>
            <a:ext cx="11948631" cy="923330"/>
          </a:xfrm>
          <a:prstGeom prst="rect">
            <a:avLst/>
          </a:prstGeom>
          <a:noFill/>
        </p:spPr>
        <p:txBody>
          <a:bodyPr wrap="square">
            <a:spAutoFit/>
          </a:bodyPr>
          <a:lstStyle/>
          <a:p>
            <a:pPr marR="912495">
              <a:spcBef>
                <a:spcPts val="630"/>
              </a:spcBef>
              <a:spcAft>
                <a:spcPts val="0"/>
              </a:spcAft>
            </a:pPr>
            <a:r>
              <a:rPr lang="en-US" dirty="0">
                <a:effectLst/>
                <a:latin typeface="Arial" panose="020B0604020202020204" pitchFamily="34" charset="0"/>
                <a:ea typeface="Arial" panose="020B0604020202020204" pitchFamily="34" charset="0"/>
              </a:rPr>
              <a:t>Lenders</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use</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DSCR</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ratio</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metric</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determine</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borrower’s</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ability</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repay</a:t>
            </a:r>
            <a:r>
              <a:rPr lang="en-US" spc="17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their debt obligation.  A DSCR less than 1.0x indicates that the property might experience zero or negative cash flow. Lenders typically use 1.25-1.30x.</a:t>
            </a:r>
          </a:p>
        </p:txBody>
      </p:sp>
    </p:spTree>
    <p:extLst>
      <p:ext uri="{BB962C8B-B14F-4D97-AF65-F5344CB8AC3E}">
        <p14:creationId xmlns:p14="http://schemas.microsoft.com/office/powerpoint/2010/main" val="12797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16</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614844" y="820458"/>
            <a:ext cx="10309860" cy="2500685"/>
          </a:xfrm>
          <a:prstGeom prst="rect">
            <a:avLst/>
          </a:prstGeom>
          <a:noFill/>
        </p:spPr>
        <p:txBody>
          <a:bodyPr wrap="square">
            <a:spAutoFit/>
          </a:bodyPr>
          <a:lstStyle/>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spc="-10" dirty="0">
              <a:latin typeface="Arial" panose="020B0604020202020204" pitchFamily="34" charset="0"/>
              <a:ea typeface="Arial" panose="020B0604020202020204" pitchFamily="34" charset="0"/>
            </a:endParaRPr>
          </a:p>
          <a:p>
            <a:pPr marR="0">
              <a:spcBef>
                <a:spcPts val="1035"/>
              </a:spcBef>
              <a:spcAft>
                <a:spcPts val="0"/>
              </a:spcAft>
            </a:pPr>
            <a:endParaRPr lang="en-US" sz="1600" dirty="0">
              <a:latin typeface="Arial" panose="020B0604020202020204" pitchFamily="34" charset="0"/>
              <a:ea typeface="Arial" panose="020B0604020202020204" pitchFamily="34" charset="0"/>
            </a:endParaRPr>
          </a:p>
          <a:p>
            <a:pPr marR="0">
              <a:spcBef>
                <a:spcPts val="1035"/>
              </a:spcBef>
              <a:spcAft>
                <a:spcPts val="0"/>
              </a:spcAft>
            </a:pPr>
            <a:endParaRPr lang="en-US" sz="105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19B46F20-5D84-45F9-B129-F98974F37AD8}"/>
              </a:ext>
            </a:extLst>
          </p:cNvPr>
          <p:cNvPicPr>
            <a:picLocks noChangeAspect="1"/>
          </p:cNvPicPr>
          <p:nvPr/>
        </p:nvPicPr>
        <p:blipFill>
          <a:blip r:embed="rId3"/>
          <a:stretch>
            <a:fillRect/>
          </a:stretch>
        </p:blipFill>
        <p:spPr>
          <a:xfrm>
            <a:off x="1982984" y="571392"/>
            <a:ext cx="8226032" cy="1061423"/>
          </a:xfrm>
          <a:prstGeom prst="rect">
            <a:avLst/>
          </a:prstGeom>
        </p:spPr>
      </p:pic>
      <p:pic>
        <p:nvPicPr>
          <p:cNvPr id="10" name="Picture 9">
            <a:extLst>
              <a:ext uri="{FF2B5EF4-FFF2-40B4-BE49-F238E27FC236}">
                <a16:creationId xmlns:a16="http://schemas.microsoft.com/office/drawing/2014/main" id="{9366028B-DE91-9470-650F-17421DB4D679}"/>
              </a:ext>
            </a:extLst>
          </p:cNvPr>
          <p:cNvPicPr>
            <a:picLocks noChangeAspect="1"/>
          </p:cNvPicPr>
          <p:nvPr/>
        </p:nvPicPr>
        <p:blipFill>
          <a:blip r:embed="rId4"/>
          <a:stretch>
            <a:fillRect/>
          </a:stretch>
        </p:blipFill>
        <p:spPr>
          <a:xfrm>
            <a:off x="2824434" y="1757258"/>
            <a:ext cx="6543132" cy="2146607"/>
          </a:xfrm>
          <a:prstGeom prst="rect">
            <a:avLst/>
          </a:prstGeom>
        </p:spPr>
      </p:pic>
      <p:pic>
        <p:nvPicPr>
          <p:cNvPr id="15" name="Picture 14">
            <a:extLst>
              <a:ext uri="{FF2B5EF4-FFF2-40B4-BE49-F238E27FC236}">
                <a16:creationId xmlns:a16="http://schemas.microsoft.com/office/drawing/2014/main" id="{1E6670DD-161A-4D93-6D39-3F75903CA36C}"/>
              </a:ext>
            </a:extLst>
          </p:cNvPr>
          <p:cNvPicPr>
            <a:picLocks noChangeAspect="1"/>
          </p:cNvPicPr>
          <p:nvPr/>
        </p:nvPicPr>
        <p:blipFill>
          <a:blip r:embed="rId5"/>
          <a:stretch>
            <a:fillRect/>
          </a:stretch>
        </p:blipFill>
        <p:spPr>
          <a:xfrm>
            <a:off x="2824434" y="4034956"/>
            <a:ext cx="6543132" cy="1193834"/>
          </a:xfrm>
          <a:prstGeom prst="rect">
            <a:avLst/>
          </a:prstGeom>
        </p:spPr>
      </p:pic>
    </p:spTree>
    <p:extLst>
      <p:ext uri="{BB962C8B-B14F-4D97-AF65-F5344CB8AC3E}">
        <p14:creationId xmlns:p14="http://schemas.microsoft.com/office/powerpoint/2010/main" val="237384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17</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1538883"/>
          </a:xfrm>
          <a:prstGeom prst="rect">
            <a:avLst/>
          </a:prstGeom>
          <a:noFill/>
        </p:spPr>
        <p:txBody>
          <a:bodyPr wrap="square">
            <a:spAutoFit/>
          </a:bodyPr>
          <a:lstStyle/>
          <a:p>
            <a:pPr marR="0" lvl="0">
              <a:spcBef>
                <a:spcPts val="5"/>
              </a:spcBef>
              <a:spcAft>
                <a:spcPts val="0"/>
              </a:spcAft>
              <a:tabLst>
                <a:tab pos="1069975" algn="l"/>
              </a:tabLst>
            </a:pPr>
            <a:r>
              <a:rPr lang="en-US" sz="20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Rentable</a:t>
            </a:r>
            <a:r>
              <a:rPr lang="en-US" sz="2000" spc="5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Square</a:t>
            </a:r>
            <a:r>
              <a:rPr lang="en-US" sz="2000" spc="5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000" spc="-2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Feet</a:t>
            </a:r>
            <a:endParaRPr lang="en-US" sz="2000" spc="-20"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lvl="0">
              <a:spcBef>
                <a:spcPts val="5"/>
              </a:spcBef>
              <a:spcAft>
                <a:spcPts val="0"/>
              </a:spcAft>
              <a:tabLst>
                <a:tab pos="1069975" algn="l"/>
              </a:tabLst>
            </a:pPr>
            <a:endParaRPr lang="en-US" sz="2000" spc="-20" dirty="0">
              <a:solidFill>
                <a:srgbClr val="CAAE0D"/>
              </a:solidFill>
              <a:effectLst/>
              <a:latin typeface="Arial Black" panose="020B0A04020102020204" pitchFamily="34" charset="0"/>
              <a:ea typeface="Arial" panose="020B0604020202020204" pitchFamily="34" charset="0"/>
            </a:endParaRPr>
          </a:p>
          <a:p>
            <a:pPr marR="0" lvl="0">
              <a:spcBef>
                <a:spcPts val="5"/>
              </a:spcBef>
              <a:spcAft>
                <a:spcPts val="0"/>
              </a:spcAft>
              <a:tabLst>
                <a:tab pos="1069975" algn="l"/>
              </a:tabLst>
            </a:pP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amount</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square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footage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which</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tenant</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pays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rent.</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rent</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based</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usable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plus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portion</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building’s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shared</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space,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include</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common</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areas</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such</a:t>
            </a:r>
            <a:r>
              <a:rPr lang="en-US" sz="1800" spc="-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as lobbies, restrooms and hallways.</a:t>
            </a:r>
            <a:endParaRPr lang="en-US" sz="1600" dirty="0">
              <a:effectLst/>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C0444EB7-591F-BACE-D7B5-E13C90FECAE7}"/>
              </a:ext>
            </a:extLst>
          </p:cNvPr>
          <p:cNvPicPr>
            <a:picLocks noChangeAspect="1"/>
          </p:cNvPicPr>
          <p:nvPr/>
        </p:nvPicPr>
        <p:blipFill>
          <a:blip r:embed="rId3"/>
          <a:stretch>
            <a:fillRect/>
          </a:stretch>
        </p:blipFill>
        <p:spPr>
          <a:xfrm>
            <a:off x="2697470" y="2072945"/>
            <a:ext cx="6617616" cy="956367"/>
          </a:xfrm>
          <a:prstGeom prst="rect">
            <a:avLst/>
          </a:prstGeom>
        </p:spPr>
      </p:pic>
      <p:sp>
        <p:nvSpPr>
          <p:cNvPr id="5" name="TextBox 4">
            <a:extLst>
              <a:ext uri="{FF2B5EF4-FFF2-40B4-BE49-F238E27FC236}">
                <a16:creationId xmlns:a16="http://schemas.microsoft.com/office/drawing/2014/main" id="{529809ED-B55B-BEF2-8DB1-37CACB1D996A}"/>
              </a:ext>
            </a:extLst>
          </p:cNvPr>
          <p:cNvSpPr txBox="1"/>
          <p:nvPr/>
        </p:nvSpPr>
        <p:spPr>
          <a:xfrm>
            <a:off x="3644866" y="2087603"/>
            <a:ext cx="4534293" cy="923330"/>
          </a:xfrm>
          <a:prstGeom prst="rect">
            <a:avLst/>
          </a:prstGeom>
          <a:noFill/>
        </p:spPr>
        <p:txBody>
          <a:bodyPr wrap="square" rtlCol="0">
            <a:spAutoFit/>
          </a:bodyPr>
          <a:lstStyle/>
          <a:p>
            <a:pPr algn="ctr"/>
            <a:r>
              <a:rPr lang="en-US" dirty="0"/>
              <a:t>Usable Square Footage (USF)</a:t>
            </a:r>
          </a:p>
          <a:p>
            <a:pPr algn="ctr"/>
            <a:r>
              <a:rPr lang="en-US" u="sng" dirty="0"/>
              <a:t>+ Allocated Portion of Common Areas</a:t>
            </a:r>
          </a:p>
          <a:p>
            <a:pPr algn="ctr"/>
            <a:r>
              <a:rPr lang="en-US" b="1" dirty="0"/>
              <a:t>         = Rentable Square Footage</a:t>
            </a:r>
          </a:p>
        </p:txBody>
      </p:sp>
      <p:sp>
        <p:nvSpPr>
          <p:cNvPr id="11" name="TextBox 10">
            <a:extLst>
              <a:ext uri="{FF2B5EF4-FFF2-40B4-BE49-F238E27FC236}">
                <a16:creationId xmlns:a16="http://schemas.microsoft.com/office/drawing/2014/main" id="{7F0F72AD-364C-A0D1-4E1D-A0947757A139}"/>
              </a:ext>
            </a:extLst>
          </p:cNvPr>
          <p:cNvSpPr txBox="1"/>
          <p:nvPr/>
        </p:nvSpPr>
        <p:spPr>
          <a:xfrm>
            <a:off x="658759" y="3127076"/>
            <a:ext cx="10695037" cy="923330"/>
          </a:xfrm>
          <a:prstGeom prst="rect">
            <a:avLst/>
          </a:prstGeom>
          <a:noFill/>
        </p:spPr>
        <p:txBody>
          <a:bodyPr wrap="square">
            <a:spAutoFit/>
          </a:bodyPr>
          <a:lstStyle/>
          <a:p>
            <a:r>
              <a:rPr lang="en-US" sz="1800" b="0" i="1" u="sng" strike="noStrike" baseline="0" dirty="0">
                <a:solidFill>
                  <a:srgbClr val="000000"/>
                </a:solidFill>
                <a:latin typeface="Fira Sans" panose="020B0503050000020004" pitchFamily="34" charset="0"/>
              </a:rPr>
              <a:t>Example</a:t>
            </a:r>
            <a:r>
              <a:rPr lang="en-US" sz="1800" b="0" i="1" u="none" strike="noStrike" baseline="0" dirty="0">
                <a:solidFill>
                  <a:srgbClr val="000000"/>
                </a:solidFill>
                <a:latin typeface="Fira Sans" panose="020B0503050000020004" pitchFamily="34" charset="0"/>
              </a:rPr>
              <a:t>:</a:t>
            </a:r>
            <a:r>
              <a:rPr lang="en-US" sz="1800" b="0" i="0" u="none" strike="noStrike" baseline="0" dirty="0">
                <a:solidFill>
                  <a:srgbClr val="000000"/>
                </a:solidFill>
                <a:latin typeface="Fira Sans" panose="020B0503050000020004" pitchFamily="34" charset="0"/>
              </a:rPr>
              <a:t>	If a property has a usable square footage of 42,000 square feet and has 6,000 			square feet of common area. If a tenant occupies 20,000 square feet of the usable 		square footage, what is the rentable square footage on the property?	</a:t>
            </a:r>
          </a:p>
        </p:txBody>
      </p:sp>
      <p:pic>
        <p:nvPicPr>
          <p:cNvPr id="15" name="Picture 14">
            <a:extLst>
              <a:ext uri="{FF2B5EF4-FFF2-40B4-BE49-F238E27FC236}">
                <a16:creationId xmlns:a16="http://schemas.microsoft.com/office/drawing/2014/main" id="{B6182321-61A3-7159-F5D0-41B5A3B8F1C5}"/>
              </a:ext>
            </a:extLst>
          </p:cNvPr>
          <p:cNvPicPr>
            <a:picLocks noChangeAspect="1"/>
          </p:cNvPicPr>
          <p:nvPr/>
        </p:nvPicPr>
        <p:blipFill>
          <a:blip r:embed="rId4"/>
          <a:stretch>
            <a:fillRect/>
          </a:stretch>
        </p:blipFill>
        <p:spPr>
          <a:xfrm>
            <a:off x="2831926" y="4050405"/>
            <a:ext cx="6655336" cy="2169419"/>
          </a:xfrm>
          <a:prstGeom prst="rect">
            <a:avLst/>
          </a:prstGeom>
        </p:spPr>
      </p:pic>
    </p:spTree>
    <p:extLst>
      <p:ext uri="{BB962C8B-B14F-4D97-AF65-F5344CB8AC3E}">
        <p14:creationId xmlns:p14="http://schemas.microsoft.com/office/powerpoint/2010/main" val="314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18</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2133918"/>
          </a:xfrm>
          <a:prstGeom prst="rect">
            <a:avLst/>
          </a:prstGeom>
          <a:noFill/>
        </p:spPr>
        <p:txBody>
          <a:bodyPr wrap="square">
            <a:spAutoFit/>
          </a:bodyPr>
          <a:lstStyle/>
          <a:p>
            <a:pPr marR="0" lvl="0">
              <a:spcBef>
                <a:spcPts val="435"/>
              </a:spcBef>
              <a:spcAft>
                <a:spcPts val="0"/>
              </a:spcAft>
              <a:tabLst>
                <a:tab pos="1078865" algn="l"/>
              </a:tabLst>
            </a:pP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Lease</a:t>
            </a:r>
            <a:r>
              <a:rPr lang="en-US" sz="1800" spc="-3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Rate</a:t>
            </a:r>
            <a:r>
              <a:rPr lang="en-US" sz="1800" spc="-3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per</a:t>
            </a:r>
            <a:r>
              <a:rPr lang="en-US" sz="1800" spc="-3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Square</a:t>
            </a:r>
            <a:r>
              <a:rPr lang="en-US" sz="1800" spc="-3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1800" spc="-2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Foot</a:t>
            </a:r>
            <a:endParaRPr lang="en-US" spc="-20"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lvl="0">
              <a:spcBef>
                <a:spcPts val="435"/>
              </a:spcBef>
              <a:spcAft>
                <a:spcPts val="0"/>
              </a:spcAft>
              <a:tabLst>
                <a:tab pos="1078865" algn="l"/>
              </a:tabLst>
            </a:pPr>
            <a:endParaRPr lang="en-US" sz="1600" spc="-20" dirty="0">
              <a:solidFill>
                <a:srgbClr val="CAAE0D"/>
              </a:solidFill>
              <a:effectLst/>
              <a:latin typeface="Arial Black" panose="020B0A04020102020204" pitchFamily="34" charset="0"/>
              <a:ea typeface="Arial" panose="020B0604020202020204" pitchFamily="34" charset="0"/>
            </a:endParaRPr>
          </a:p>
          <a:p>
            <a:pPr marR="0" lvl="0">
              <a:spcBef>
                <a:spcPts val="435"/>
              </a:spcBef>
              <a:spcAft>
                <a:spcPts val="0"/>
              </a:spcAft>
              <a:tabLst>
                <a:tab pos="1078865" algn="l"/>
              </a:tabLst>
            </a:pP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lease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rate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per</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square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foot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cost</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to</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occupy</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leased</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space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on</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per</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square</a:t>
            </a:r>
            <a:r>
              <a:rPr lang="en-US" spc="-2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foot basis.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This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figure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represented</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as</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dollar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amount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per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square</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foot</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per</a:t>
            </a:r>
            <a:r>
              <a:rPr lang="en-US" spc="-1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year.</a:t>
            </a:r>
          </a:p>
          <a:p>
            <a:pPr marR="0" lvl="0">
              <a:spcBef>
                <a:spcPts val="435"/>
              </a:spcBef>
              <a:spcAft>
                <a:spcPts val="0"/>
              </a:spcAft>
              <a:tabLst>
                <a:tab pos="1078865" algn="l"/>
              </a:tabLst>
            </a:pPr>
            <a:endParaRPr lang="en-US" sz="1600" dirty="0">
              <a:latin typeface="Arial" panose="020B0604020202020204" pitchFamily="34" charset="0"/>
              <a:ea typeface="Arial" panose="020B0604020202020204" pitchFamily="34" charset="0"/>
            </a:endParaRPr>
          </a:p>
          <a:p>
            <a:pPr marR="0" lvl="0">
              <a:spcBef>
                <a:spcPts val="435"/>
              </a:spcBef>
              <a:spcAft>
                <a:spcPts val="0"/>
              </a:spcAft>
              <a:tabLst>
                <a:tab pos="1078865" algn="l"/>
              </a:tabLst>
            </a:pPr>
            <a:endParaRPr lang="en-US" sz="1600" dirty="0">
              <a:effectLst/>
              <a:latin typeface="Arial" panose="020B0604020202020204" pitchFamily="34" charset="0"/>
              <a:ea typeface="Arial" panose="020B0604020202020204" pitchFamily="34" charset="0"/>
            </a:endParaRPr>
          </a:p>
          <a:p>
            <a:pPr marR="0" lvl="0">
              <a:spcBef>
                <a:spcPts val="435"/>
              </a:spcBef>
              <a:spcAft>
                <a:spcPts val="0"/>
              </a:spcAft>
              <a:tabLst>
                <a:tab pos="1078865" algn="l"/>
              </a:tabLst>
            </a:pPr>
            <a:endParaRPr lang="en-US" sz="1400" dirty="0">
              <a:effectLst/>
              <a:latin typeface="Arial" panose="020B0604020202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C508219A-7A6F-A2EE-F80F-19E3C7EA4987}"/>
              </a:ext>
            </a:extLst>
          </p:cNvPr>
          <p:cNvPicPr>
            <a:picLocks noChangeAspect="1"/>
          </p:cNvPicPr>
          <p:nvPr/>
        </p:nvPicPr>
        <p:blipFill>
          <a:blip r:embed="rId3"/>
          <a:stretch>
            <a:fillRect/>
          </a:stretch>
        </p:blipFill>
        <p:spPr>
          <a:xfrm>
            <a:off x="2345921" y="2806138"/>
            <a:ext cx="7320720" cy="1164939"/>
          </a:xfrm>
          <a:prstGeom prst="rect">
            <a:avLst/>
          </a:prstGeom>
        </p:spPr>
      </p:pic>
      <p:sp>
        <p:nvSpPr>
          <p:cNvPr id="10" name="TextBox 9">
            <a:extLst>
              <a:ext uri="{FF2B5EF4-FFF2-40B4-BE49-F238E27FC236}">
                <a16:creationId xmlns:a16="http://schemas.microsoft.com/office/drawing/2014/main" id="{4D8D1EF4-9731-7458-4CC4-0BDBBC74FCB8}"/>
              </a:ext>
            </a:extLst>
          </p:cNvPr>
          <p:cNvSpPr txBox="1"/>
          <p:nvPr/>
        </p:nvSpPr>
        <p:spPr>
          <a:xfrm>
            <a:off x="3423501" y="2933744"/>
            <a:ext cx="5344998" cy="923330"/>
          </a:xfrm>
          <a:prstGeom prst="rect">
            <a:avLst/>
          </a:prstGeom>
          <a:noFill/>
        </p:spPr>
        <p:txBody>
          <a:bodyPr wrap="square" rtlCol="0">
            <a:spAutoFit/>
          </a:bodyPr>
          <a:lstStyle/>
          <a:p>
            <a:r>
              <a:rPr lang="en-US" dirty="0"/>
              <a:t>Annual Lease Rent</a:t>
            </a:r>
          </a:p>
          <a:p>
            <a:r>
              <a:rPr lang="en-US" dirty="0"/>
              <a:t>		= Lease Rate per Square Foot</a:t>
            </a:r>
          </a:p>
          <a:p>
            <a:r>
              <a:rPr lang="en-US" dirty="0"/>
              <a:t>Square Footage</a:t>
            </a:r>
          </a:p>
        </p:txBody>
      </p:sp>
      <p:cxnSp>
        <p:nvCxnSpPr>
          <p:cNvPr id="13" name="Straight Connector 12">
            <a:extLst>
              <a:ext uri="{FF2B5EF4-FFF2-40B4-BE49-F238E27FC236}">
                <a16:creationId xmlns:a16="http://schemas.microsoft.com/office/drawing/2014/main" id="{BA7FCB48-1B14-93EA-CAE7-14C12C7075CF}"/>
              </a:ext>
            </a:extLst>
          </p:cNvPr>
          <p:cNvCxnSpPr>
            <a:cxnSpLocks/>
            <a:stCxn id="10" idx="1"/>
          </p:cNvCxnSpPr>
          <p:nvPr/>
        </p:nvCxnSpPr>
        <p:spPr>
          <a:xfrm>
            <a:off x="3423501" y="3395409"/>
            <a:ext cx="1781666"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373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19</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3129062"/>
          </a:xfrm>
          <a:prstGeom prst="rect">
            <a:avLst/>
          </a:prstGeom>
          <a:noFill/>
        </p:spPr>
        <p:txBody>
          <a:bodyPr wrap="square">
            <a:spAutoFit/>
          </a:bodyPr>
          <a:lstStyle/>
          <a:p>
            <a:pPr marR="0" lvl="0">
              <a:spcBef>
                <a:spcPts val="435"/>
              </a:spcBef>
              <a:spcAft>
                <a:spcPts val="0"/>
              </a:spcAft>
              <a:tabLst>
                <a:tab pos="1057275" algn="l"/>
              </a:tabLst>
            </a:pPr>
            <a:r>
              <a:rPr lang="en-US" sz="20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Operating</a:t>
            </a:r>
            <a:r>
              <a:rPr lang="en-US" sz="2000" spc="15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000" spc="-1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Expenses</a:t>
            </a:r>
            <a:endParaRPr lang="en-US" sz="2000"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lvl="0">
              <a:spcBef>
                <a:spcPts val="435"/>
              </a:spcBef>
              <a:spcAft>
                <a:spcPts val="0"/>
              </a:spcAft>
              <a:tabLst>
                <a:tab pos="1057275" algn="l"/>
              </a:tabLst>
            </a:pPr>
            <a:endParaRPr lang="en-US" sz="2000" spc="-10" dirty="0">
              <a:solidFill>
                <a:srgbClr val="CAAE0D"/>
              </a:solidFill>
              <a:effectLst/>
              <a:latin typeface="Arial Black" panose="020B0A04020102020204" pitchFamily="34" charset="0"/>
              <a:ea typeface="Arial" panose="020B0604020202020204" pitchFamily="34" charset="0"/>
            </a:endParaRPr>
          </a:p>
          <a:p>
            <a:pPr marR="0" lvl="0">
              <a:spcBef>
                <a:spcPts val="435"/>
              </a:spcBef>
              <a:spcAft>
                <a:spcPts val="0"/>
              </a:spcAft>
              <a:tabLst>
                <a:tab pos="1057275" algn="l"/>
              </a:tabLst>
            </a:pPr>
            <a:r>
              <a:rPr lang="en-US" sz="1800" dirty="0">
                <a:effectLst/>
                <a:latin typeface="Arial" panose="020B0604020202020204" pitchFamily="34" charset="0"/>
                <a:ea typeface="Arial" panose="020B0604020202020204" pitchFamily="34" charset="0"/>
              </a:rPr>
              <a:t>Costs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owner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pays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operate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maintain</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building.</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These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expenses</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include</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property</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taxes,</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insurance,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utilities,</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maintenance,</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repairs,</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management,</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legal</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accounting services.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does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include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mortgage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payments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(debt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service),</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cost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recovery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capital </a:t>
            </a:r>
            <a:r>
              <a:rPr lang="en-US" sz="1800" spc="-10" dirty="0">
                <a:effectLst/>
                <a:latin typeface="Arial" panose="020B0604020202020204" pitchFamily="34" charset="0"/>
                <a:ea typeface="Arial" panose="020B0604020202020204" pitchFamily="34" charset="0"/>
              </a:rPr>
              <a:t>expenditures.</a:t>
            </a:r>
            <a:endParaRPr lang="en-US" sz="1600" spc="-10" dirty="0">
              <a:latin typeface="Arial" panose="020B0604020202020204" pitchFamily="34" charset="0"/>
              <a:ea typeface="Arial" panose="020B0604020202020204" pitchFamily="34" charset="0"/>
            </a:endParaRPr>
          </a:p>
          <a:p>
            <a:pPr marR="0" lvl="0">
              <a:spcBef>
                <a:spcPts val="435"/>
              </a:spcBef>
              <a:spcAft>
                <a:spcPts val="0"/>
              </a:spcAft>
              <a:tabLst>
                <a:tab pos="1057275" algn="l"/>
              </a:tabLst>
            </a:pPr>
            <a:endParaRPr lang="en-US" sz="1600" spc="-10" dirty="0">
              <a:effectLst/>
              <a:latin typeface="Arial" panose="020B0604020202020204" pitchFamily="34" charset="0"/>
              <a:ea typeface="Arial" panose="020B0604020202020204" pitchFamily="34" charset="0"/>
            </a:endParaRPr>
          </a:p>
          <a:p>
            <a:pPr marR="0" lvl="0">
              <a:spcBef>
                <a:spcPts val="435"/>
              </a:spcBef>
              <a:spcAft>
                <a:spcPts val="0"/>
              </a:spcAft>
              <a:tabLst>
                <a:tab pos="1057275" algn="l"/>
              </a:tabLst>
            </a:pPr>
            <a:r>
              <a:rPr lang="en-US" sz="1800" dirty="0">
                <a:effectLst/>
                <a:latin typeface="Arial" panose="020B0604020202020204" pitchFamily="34" charset="0"/>
                <a:ea typeface="Arial" panose="020B0604020202020204" pitchFamily="34" charset="0"/>
              </a:rPr>
              <a:t>Operating</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expenses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recur</a:t>
            </a:r>
            <a:r>
              <a:rPr lang="en-US" sz="1800" spc="1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annually.</a:t>
            </a:r>
            <a:endParaRPr lang="en-US" sz="1600" dirty="0">
              <a:effectLst/>
              <a:latin typeface="Arial" panose="020B0604020202020204" pitchFamily="34" charset="0"/>
              <a:ea typeface="Arial" panose="020B0604020202020204" pitchFamily="34" charset="0"/>
            </a:endParaRPr>
          </a:p>
          <a:p>
            <a:pPr marR="0" lvl="0">
              <a:spcBef>
                <a:spcPts val="435"/>
              </a:spcBef>
              <a:spcAft>
                <a:spcPts val="0"/>
              </a:spcAft>
              <a:tabLst>
                <a:tab pos="1078865" algn="l"/>
              </a:tabLst>
            </a:pPr>
            <a:endParaRPr lang="en-US" sz="1600" dirty="0">
              <a:latin typeface="Arial" panose="020B0604020202020204" pitchFamily="34" charset="0"/>
              <a:ea typeface="Arial" panose="020B0604020202020204" pitchFamily="34" charset="0"/>
            </a:endParaRPr>
          </a:p>
          <a:p>
            <a:pPr marR="0" lvl="0">
              <a:spcBef>
                <a:spcPts val="435"/>
              </a:spcBef>
              <a:spcAft>
                <a:spcPts val="0"/>
              </a:spcAft>
              <a:tabLst>
                <a:tab pos="1078865" algn="l"/>
              </a:tabLst>
            </a:pPr>
            <a:endParaRPr lang="en-US" sz="1600" dirty="0">
              <a:effectLst/>
              <a:latin typeface="Arial" panose="020B0604020202020204" pitchFamily="34" charset="0"/>
              <a:ea typeface="Arial" panose="020B0604020202020204" pitchFamily="34" charset="0"/>
            </a:endParaRPr>
          </a:p>
          <a:p>
            <a:pPr marR="0" lvl="0">
              <a:spcBef>
                <a:spcPts val="435"/>
              </a:spcBef>
              <a:spcAft>
                <a:spcPts val="0"/>
              </a:spcAft>
              <a:tabLst>
                <a:tab pos="1078865" algn="l"/>
              </a:tabLst>
            </a:pPr>
            <a:endParaRPr lang="en-US"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2578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a:t>
            </a:fld>
            <a:endParaRPr lang="en-US">
              <a:solidFill>
                <a:srgbClr val="FFFFFF"/>
              </a:solidFill>
            </a:endParaRPr>
          </a:p>
        </p:txBody>
      </p:sp>
      <p:sp>
        <p:nvSpPr>
          <p:cNvPr id="10" name="TextBox 9">
            <a:extLst>
              <a:ext uri="{FF2B5EF4-FFF2-40B4-BE49-F238E27FC236}">
                <a16:creationId xmlns:a16="http://schemas.microsoft.com/office/drawing/2014/main" id="{A980D71E-3F6A-8A72-DA76-E191F7C9FC36}"/>
              </a:ext>
            </a:extLst>
          </p:cNvPr>
          <p:cNvSpPr txBox="1"/>
          <p:nvPr/>
        </p:nvSpPr>
        <p:spPr>
          <a:xfrm>
            <a:off x="2261208" y="2767426"/>
            <a:ext cx="7669584" cy="1323439"/>
          </a:xfrm>
          <a:prstGeom prst="rect">
            <a:avLst/>
          </a:prstGeom>
          <a:solidFill>
            <a:schemeClr val="tx1"/>
          </a:solidFill>
        </p:spPr>
        <p:txBody>
          <a:bodyPr wrap="square">
            <a:spAutoFit/>
          </a:bodyPr>
          <a:lstStyle/>
          <a:p>
            <a:pPr algn="ctr"/>
            <a:r>
              <a:rPr lang="en-US" sz="4000" dirty="0">
                <a:solidFill>
                  <a:srgbClr val="CAAE0D"/>
                </a:solidFill>
                <a:latin typeface="Arial Black" panose="020B0A04020102020204" pitchFamily="34" charset="0"/>
              </a:rPr>
              <a:t>The Math You Need to Know, Simplified</a:t>
            </a:r>
          </a:p>
        </p:txBody>
      </p:sp>
    </p:spTree>
    <p:extLst>
      <p:ext uri="{BB962C8B-B14F-4D97-AF65-F5344CB8AC3E}">
        <p14:creationId xmlns:p14="http://schemas.microsoft.com/office/powerpoint/2010/main" val="2067153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20</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1754326"/>
          </a:xfrm>
          <a:prstGeom prst="rect">
            <a:avLst/>
          </a:prstGeom>
          <a:noFill/>
        </p:spPr>
        <p:txBody>
          <a:bodyPr wrap="square">
            <a:spAutoFit/>
          </a:bodyPr>
          <a:lstStyle/>
          <a:p>
            <a:pPr marR="0" lvl="0">
              <a:spcBef>
                <a:spcPts val="0"/>
              </a:spcBef>
              <a:spcAft>
                <a:spcPts val="0"/>
              </a:spcAft>
              <a:tabLst>
                <a:tab pos="1089660" algn="l"/>
              </a:tabLst>
            </a:pP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Management</a:t>
            </a:r>
            <a:r>
              <a:rPr lang="en-US" sz="1800" spc="16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1800" spc="-2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Fee</a:t>
            </a:r>
            <a:endParaRPr lang="en-US" spc="-25"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lvl="0">
              <a:spcBef>
                <a:spcPts val="0"/>
              </a:spcBef>
              <a:spcAft>
                <a:spcPts val="0"/>
              </a:spcAft>
              <a:tabLst>
                <a:tab pos="1089660" algn="l"/>
              </a:tabLst>
            </a:pPr>
            <a:endParaRPr lang="en-US" sz="1800" spc="-25" dirty="0">
              <a:solidFill>
                <a:srgbClr val="CAAE0D"/>
              </a:solidFill>
              <a:effectLst/>
              <a:latin typeface="Arial Black" panose="020B0A04020102020204" pitchFamily="34" charset="0"/>
              <a:ea typeface="Arial" panose="020B0604020202020204" pitchFamily="34" charset="0"/>
            </a:endParaRPr>
          </a:p>
          <a:p>
            <a:pPr marR="0" lvl="0">
              <a:spcBef>
                <a:spcPts val="0"/>
              </a:spcBef>
              <a:spcAft>
                <a:spcPts val="0"/>
              </a:spcAft>
              <a:tabLst>
                <a:tab pos="1089660" algn="l"/>
              </a:tabLst>
            </a:pPr>
            <a:r>
              <a:rPr lang="en-US" sz="1800" dirty="0">
                <a:effectLst/>
                <a:latin typeface="Arial" panose="020B0604020202020204" pitchFamily="34" charset="0"/>
                <a:ea typeface="Arial" panose="020B0604020202020204" pitchFamily="34" charset="0"/>
              </a:rPr>
              <a:t>Fee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paid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management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company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conduct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daily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oversight</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property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and</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take responsibility for repairs, maintenance, security and upkeep.</a:t>
            </a:r>
          </a:p>
          <a:p>
            <a:pPr marR="0" lvl="0">
              <a:spcBef>
                <a:spcPts val="0"/>
              </a:spcBef>
              <a:spcAft>
                <a:spcPts val="0"/>
              </a:spcAft>
              <a:tabLst>
                <a:tab pos="1089660" algn="l"/>
              </a:tabLst>
            </a:pPr>
            <a:endParaRPr lang="en-US" dirty="0">
              <a:latin typeface="Arial" panose="020B0604020202020204" pitchFamily="34" charset="0"/>
              <a:ea typeface="Arial" panose="020B0604020202020204" pitchFamily="34" charset="0"/>
            </a:endParaRPr>
          </a:p>
          <a:p>
            <a:pPr marR="0" lvl="0">
              <a:spcBef>
                <a:spcPts val="0"/>
              </a:spcBef>
              <a:spcAft>
                <a:spcPts val="0"/>
              </a:spcAft>
              <a:tabLst>
                <a:tab pos="1089660" algn="l"/>
              </a:tabLst>
            </a:pP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fee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usually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3-5%</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EGI</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 dirty="0">
                <a:effectLst/>
                <a:latin typeface="Arial" panose="020B0604020202020204" pitchFamily="34" charset="0"/>
                <a:ea typeface="Arial" panose="020B0604020202020204" pitchFamily="34" charset="0"/>
              </a:rPr>
              <a:t> property.</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0368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21</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646331"/>
          </a:xfrm>
          <a:prstGeom prst="rect">
            <a:avLst/>
          </a:prstGeom>
          <a:noFill/>
        </p:spPr>
        <p:txBody>
          <a:bodyPr wrap="square">
            <a:spAutoFit/>
          </a:bodyPr>
          <a:lstStyle/>
          <a:p>
            <a:pPr marR="0" lvl="0">
              <a:spcBef>
                <a:spcPts val="0"/>
              </a:spcBef>
              <a:spcAft>
                <a:spcPts val="0"/>
              </a:spcAft>
              <a:tabLst>
                <a:tab pos="1089660" algn="l"/>
              </a:tabLst>
            </a:pPr>
            <a:r>
              <a:rPr lang="en-US" sz="18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Commissions</a:t>
            </a:r>
            <a:endParaRPr lang="en-US" spc="-25"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lvl="0">
              <a:spcBef>
                <a:spcPts val="0"/>
              </a:spcBef>
              <a:spcAft>
                <a:spcPts val="0"/>
              </a:spcAft>
              <a:tabLst>
                <a:tab pos="1089660" algn="l"/>
              </a:tabLst>
            </a:pPr>
            <a:endParaRPr lang="en-US" sz="1800" spc="-25" dirty="0">
              <a:solidFill>
                <a:srgbClr val="CAAE0D"/>
              </a:solidFill>
              <a:effectLst/>
              <a:latin typeface="Arial Black" panose="020B0A040201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C1C09C8F-2A59-B636-AB05-A9C63A2872BA}"/>
              </a:ext>
            </a:extLst>
          </p:cNvPr>
          <p:cNvSpPr txBox="1"/>
          <p:nvPr/>
        </p:nvSpPr>
        <p:spPr>
          <a:xfrm>
            <a:off x="1881759" y="3059668"/>
            <a:ext cx="8428482" cy="369332"/>
          </a:xfrm>
          <a:prstGeom prst="rect">
            <a:avLst/>
          </a:prstGeom>
          <a:solidFill>
            <a:srgbClr val="FCF6D0"/>
          </a:solidFill>
        </p:spPr>
        <p:txBody>
          <a:bodyPr wrap="square">
            <a:spAutoFit/>
          </a:bodyPr>
          <a:lstStyle/>
          <a:p>
            <a:r>
              <a:rPr lang="en-US" sz="1800" b="1" i="1" spc="31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Square</a:t>
            </a:r>
            <a:r>
              <a:rPr lang="en-US" sz="1800" b="1" i="1" spc="-4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Footage</a:t>
            </a:r>
            <a:r>
              <a:rPr lang="en-US" sz="1800" b="1" i="1" spc="18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x</a:t>
            </a:r>
            <a:r>
              <a:rPr lang="en-US" sz="1800" b="1" i="1" spc="18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Base</a:t>
            </a:r>
            <a:r>
              <a:rPr lang="en-US" sz="1800" b="1" i="1" spc="-5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Rent</a:t>
            </a:r>
            <a:r>
              <a:rPr lang="en-US" sz="1800" b="1" i="1" spc="18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x</a:t>
            </a:r>
            <a:r>
              <a:rPr lang="en-US" sz="1800" b="1" i="1" spc="18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Number</a:t>
            </a:r>
            <a:r>
              <a:rPr lang="en-US" sz="1800" b="1" i="1" spc="-5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of</a:t>
            </a:r>
            <a:r>
              <a:rPr lang="en-US" sz="1800" b="1" i="1" spc="-5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Years</a:t>
            </a:r>
            <a:r>
              <a:rPr lang="en-US" sz="1800" b="1" i="1" spc="18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x</a:t>
            </a:r>
            <a:r>
              <a:rPr lang="en-US" sz="1800" b="1" i="1" spc="18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Commission</a:t>
            </a:r>
            <a:r>
              <a:rPr lang="en-US" sz="1800" b="1" i="1" spc="-5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a:t>
            </a:r>
            <a:r>
              <a:rPr lang="en-US" sz="1800" b="1" i="1" spc="185"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a:t>
            </a:r>
            <a:r>
              <a:rPr lang="en-US" sz="1800" b="1" i="1" spc="18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a:t>
            </a:r>
            <a:r>
              <a:rPr lang="en-US" sz="1800" b="1" i="1" spc="-50" dirty="0">
                <a:solidFill>
                  <a:srgbClr val="000000"/>
                </a:solidFill>
                <a:effectLst/>
                <a:latin typeface="Calibri" panose="020F0502020204030204" pitchFamily="34" charset="0"/>
                <a:ea typeface="Calibri" panose="020F0502020204030204" pitchFamily="34" charset="0"/>
              </a:rPr>
              <a:t> </a:t>
            </a:r>
            <a:r>
              <a:rPr lang="en-US" sz="1800" b="1" i="1" dirty="0">
                <a:solidFill>
                  <a:srgbClr val="000000"/>
                </a:solidFill>
                <a:effectLst/>
                <a:latin typeface="Calibri" panose="020F0502020204030204" pitchFamily="34" charset="0"/>
                <a:ea typeface="Calibri" panose="020F0502020204030204" pitchFamily="34" charset="0"/>
              </a:rPr>
              <a:t>Commission</a:t>
            </a:r>
            <a:r>
              <a:rPr lang="en-US" sz="1800" b="1" i="1" spc="-55" dirty="0">
                <a:solidFill>
                  <a:srgbClr val="000000"/>
                </a:solidFill>
                <a:effectLst/>
                <a:latin typeface="Calibri" panose="020F0502020204030204" pitchFamily="34" charset="0"/>
                <a:ea typeface="Calibri" panose="020F0502020204030204" pitchFamily="34" charset="0"/>
              </a:rPr>
              <a:t> </a:t>
            </a:r>
            <a:r>
              <a:rPr lang="en-US" sz="1800" b="1" i="1" spc="-25" dirty="0">
                <a:solidFill>
                  <a:srgbClr val="000000"/>
                </a:solidFill>
                <a:effectLst/>
                <a:latin typeface="Calibri" panose="020F0502020204030204" pitchFamily="34" charset="0"/>
                <a:ea typeface="Calibri" panose="020F0502020204030204" pitchFamily="34" charset="0"/>
              </a:rPr>
              <a:t>Due</a:t>
            </a:r>
            <a:r>
              <a:rPr lang="en-US" sz="1800" b="1" i="1" spc="400" dirty="0">
                <a:solidFill>
                  <a:srgbClr val="000000"/>
                </a:solidFill>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2339331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22</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5324535"/>
          </a:xfrm>
          <a:prstGeom prst="rect">
            <a:avLst/>
          </a:prstGeom>
          <a:noFill/>
        </p:spPr>
        <p:txBody>
          <a:bodyPr wrap="square">
            <a:spAutoFit/>
          </a:bodyPr>
          <a:lstStyle/>
          <a:p>
            <a:pPr marR="0" algn="just">
              <a:spcBef>
                <a:spcPts val="0"/>
              </a:spcBef>
              <a:spcAft>
                <a:spcPts val="0"/>
              </a:spcAft>
            </a:pPr>
            <a:r>
              <a:rPr lang="en-US" b="1" dirty="0">
                <a:effectLst/>
                <a:latin typeface="Arial" panose="020B0604020202020204" pitchFamily="34" charset="0"/>
                <a:ea typeface="Arial" panose="020B0604020202020204" pitchFamily="34" charset="0"/>
              </a:rPr>
              <a:t>Commission</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rate</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can</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be</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negotiated</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with</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the</a:t>
            </a:r>
            <a:r>
              <a:rPr lang="en-US" b="1" spc="-75"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owner,</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but</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one</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popular</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model</a:t>
            </a:r>
            <a:r>
              <a:rPr lang="en-US" b="1" spc="-80"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is</a:t>
            </a:r>
            <a:r>
              <a:rPr lang="en-US" b="1" spc="-75" dirty="0">
                <a:effectLst/>
                <a:latin typeface="Arial" panose="020B0604020202020204" pitchFamily="34" charset="0"/>
                <a:ea typeface="Arial" panose="020B0604020202020204" pitchFamily="34" charset="0"/>
              </a:rPr>
              <a:t> </a:t>
            </a:r>
            <a:r>
              <a:rPr lang="en-US" b="1" dirty="0">
                <a:effectLst/>
                <a:latin typeface="Arial" panose="020B0604020202020204" pitchFamily="34" charset="0"/>
                <a:ea typeface="Arial" panose="020B0604020202020204" pitchFamily="34" charset="0"/>
              </a:rPr>
              <a:t>as</a:t>
            </a:r>
            <a:r>
              <a:rPr lang="en-US" b="1" spc="-80" dirty="0">
                <a:effectLst/>
                <a:latin typeface="Arial" panose="020B0604020202020204" pitchFamily="34" charset="0"/>
                <a:ea typeface="Arial" panose="020B0604020202020204" pitchFamily="34" charset="0"/>
              </a:rPr>
              <a:t> </a:t>
            </a:r>
            <a:r>
              <a:rPr lang="en-US" b="1" spc="-10" dirty="0">
                <a:effectLst/>
                <a:latin typeface="Arial" panose="020B0604020202020204" pitchFamily="34" charset="0"/>
                <a:ea typeface="Arial" panose="020B0604020202020204" pitchFamily="34" charset="0"/>
              </a:rPr>
              <a:t>follows:</a:t>
            </a:r>
          </a:p>
          <a:p>
            <a:pPr marR="0" algn="just">
              <a:spcBef>
                <a:spcPts val="0"/>
              </a:spcBef>
              <a:spcAft>
                <a:spcPts val="0"/>
              </a:spcAft>
            </a:pPr>
            <a:endParaRPr lang="en-US" b="1" dirty="0">
              <a:effectLst/>
              <a:latin typeface="Arial" panose="020B0604020202020204" pitchFamily="34" charset="0"/>
              <a:ea typeface="Arial" panose="020B0604020202020204" pitchFamily="34" charset="0"/>
            </a:endParaRPr>
          </a:p>
          <a:p>
            <a:pPr marL="342900" marR="0" lvl="0" indent="-342900">
              <a:spcBef>
                <a:spcPts val="1010"/>
              </a:spcBef>
              <a:spcAft>
                <a:spcPts val="0"/>
              </a:spcAft>
              <a:buSzPts val="1150"/>
              <a:buFont typeface="Arial Black" panose="020B0A04020102020204" pitchFamily="34" charset="0"/>
              <a:buAutoNum type="arabicPeriod"/>
              <a:tabLst>
                <a:tab pos="1199515" algn="l"/>
                <a:tab pos="12001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When</a:t>
            </a:r>
            <a:r>
              <a:rPr lang="en-US" sz="1600" spc="1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no</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other</a:t>
            </a:r>
            <a:r>
              <a:rPr lang="en-US" sz="1600" spc="1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agent</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is</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involved</a:t>
            </a:r>
            <a:r>
              <a:rPr lang="en-US" sz="1600" spc="1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“No</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Co-</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Broke”</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80"/>
              </a:spcBef>
              <a:spcAft>
                <a:spcPts val="0"/>
              </a:spcAft>
              <a:buSzPts val="1150"/>
              <a:buFont typeface="Arial Black" panose="020B0A04020102020204" pitchFamily="34" charset="0"/>
              <a:buAutoNum type="alphaLcPeriod"/>
              <a:tabLst>
                <a:tab pos="1428115" algn="l"/>
                <a:tab pos="1428750" algn="l"/>
              </a:tabLst>
            </a:pPr>
            <a:r>
              <a:rPr lang="en-US" sz="1600" spc="-40" dirty="0">
                <a:effectLst/>
                <a:latin typeface="Arial" panose="020B0604020202020204" pitchFamily="34" charset="0"/>
                <a:ea typeface="Arial Black" panose="020B0A04020102020204" pitchFamily="34" charset="0"/>
                <a:cs typeface="Arial Black" panose="020B0A04020102020204" pitchFamily="34" charset="0"/>
              </a:rPr>
              <a:t>Years 1-5 – 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75"/>
              </a:spcBef>
              <a:spcAft>
                <a:spcPts val="0"/>
              </a:spcAft>
              <a:buSzPts val="1150"/>
              <a:buFont typeface="Arial Black" panose="020B0A04020102020204" pitchFamily="34" charset="0"/>
              <a:buAutoNum type="alphaLcPeriod"/>
              <a:tabLst>
                <a:tab pos="1428115" algn="l"/>
                <a:tab pos="1428750" algn="l"/>
              </a:tabLst>
            </a:pPr>
            <a:r>
              <a:rPr lang="en-US" sz="1600" spc="-4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6-10</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2.5%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80"/>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11+</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1.25%</a:t>
            </a:r>
          </a:p>
          <a:p>
            <a:pPr marR="0" lvl="1">
              <a:spcBef>
                <a:spcPts val="380"/>
              </a:spcBef>
              <a:spcAft>
                <a:spcPts val="0"/>
              </a:spcAft>
              <a:buSzPts val="1150"/>
              <a:tabLst>
                <a:tab pos="1428115" algn="l"/>
                <a:tab pos="1428750" algn="l"/>
              </a:tabLst>
            </a:pP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spcBef>
                <a:spcPts val="1080"/>
              </a:spcBef>
              <a:spcAft>
                <a:spcPts val="0"/>
              </a:spcAft>
              <a:buSzPts val="1150"/>
              <a:buFont typeface="Arial Black" panose="020B0A04020102020204" pitchFamily="34" charset="0"/>
              <a:buAutoNum type="arabicPeriod"/>
              <a:tabLst>
                <a:tab pos="1199515" algn="l"/>
                <a:tab pos="12001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When</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another</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agent</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is</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involved</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“Co-</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Broke”</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75"/>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1-5</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2.5%,</a:t>
            </a:r>
            <a:r>
              <a:rPr lang="en-US" sz="1600" spc="-2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30" dirty="0">
                <a:effectLst/>
                <a:latin typeface="Arial" panose="020B0604020202020204" pitchFamily="34" charset="0"/>
                <a:ea typeface="Arial Black" panose="020B0A04020102020204" pitchFamily="34" charset="0"/>
                <a:cs typeface="Arial Black" panose="020B0A04020102020204" pitchFamily="34" charset="0"/>
              </a:rPr>
              <a:t> </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2.5%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80"/>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6-10</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1.25%,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 1.25%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80"/>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11+</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latin typeface="Arial" panose="020B0604020202020204" pitchFamily="34" charset="0"/>
                <a:ea typeface="Arial Black" panose="020B0A04020102020204" pitchFamily="34" charset="0"/>
                <a:cs typeface="Arial Black" panose="020B0A04020102020204" pitchFamily="34" charset="0"/>
              </a:rPr>
              <a:t>–</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0.625%,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0.625%</a:t>
            </a:r>
          </a:p>
          <a:p>
            <a:pPr marR="0" lvl="1">
              <a:spcBef>
                <a:spcPts val="380"/>
              </a:spcBef>
              <a:spcAft>
                <a:spcPts val="0"/>
              </a:spcAft>
              <a:buSzPts val="1150"/>
              <a:tabLst>
                <a:tab pos="1428115" algn="l"/>
                <a:tab pos="1428750" algn="l"/>
              </a:tabLst>
            </a:pPr>
            <a:endParaRPr lang="en-US" dirty="0">
              <a:effectLst/>
              <a:latin typeface="Arial" panose="020B0604020202020204" pitchFamily="34" charset="0"/>
              <a:ea typeface="Arial Black" panose="020B0A04020102020204" pitchFamily="34" charset="0"/>
              <a:cs typeface="Arial Black" panose="020B0A04020102020204" pitchFamily="34" charset="0"/>
            </a:endParaRPr>
          </a:p>
          <a:p>
            <a:pPr marL="342900" marR="0" lvl="0" indent="-342900">
              <a:spcBef>
                <a:spcPts val="295"/>
              </a:spcBef>
              <a:spcAft>
                <a:spcPts val="0"/>
              </a:spcAft>
              <a:buSzPts val="1150"/>
              <a:buFont typeface="Arial Black" panose="020B0A04020102020204" pitchFamily="34" charset="0"/>
              <a:buAutoNum type="arabicPeriod"/>
              <a:tabLst>
                <a:tab pos="1199515" algn="l"/>
                <a:tab pos="12001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When</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another</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agent</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is</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involved</a:t>
            </a:r>
            <a:r>
              <a:rPr lang="en-US" sz="1600" spc="4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4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“Override*”</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830"/>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2.5%,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5.0%</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75"/>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6</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10</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1.25%,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20" dirty="0">
                <a:effectLst/>
                <a:latin typeface="Arial" panose="020B0604020202020204" pitchFamily="34" charset="0"/>
                <a:ea typeface="Arial Black" panose="020B0A04020102020204" pitchFamily="34" charset="0"/>
                <a:cs typeface="Arial Black" panose="020B0A04020102020204" pitchFamily="34" charset="0"/>
              </a:rPr>
              <a:t>2.5%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L="742950" marR="0" lvl="1" indent="-285750">
              <a:spcBef>
                <a:spcPts val="380"/>
              </a:spcBef>
              <a:spcAft>
                <a:spcPts val="0"/>
              </a:spcAft>
              <a:buSzPts val="1150"/>
              <a:buFont typeface="Arial Black" panose="020B0A04020102020204" pitchFamily="34" charset="0"/>
              <a:buAutoNum type="alphaLcPeriod"/>
              <a:tabLst>
                <a:tab pos="1428115" algn="l"/>
                <a:tab pos="1428750" algn="l"/>
              </a:tabLst>
            </a:pPr>
            <a:r>
              <a:rPr lang="en-US" sz="1600" dirty="0">
                <a:effectLst/>
                <a:latin typeface="Arial" panose="020B0604020202020204" pitchFamily="34" charset="0"/>
                <a:ea typeface="Arial Black" panose="020B0A04020102020204" pitchFamily="34" charset="0"/>
                <a:cs typeface="Arial Black" panose="020B0A04020102020204" pitchFamily="34" charset="0"/>
              </a:rPr>
              <a:t>Years</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11+</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latin typeface="Arial" panose="020B0604020202020204" pitchFamily="34" charset="0"/>
                <a:ea typeface="Arial Black" panose="020B0A04020102020204" pitchFamily="34" charset="0"/>
                <a:cs typeface="Arial Black" panose="020B0A04020102020204" pitchFamily="34" charset="0"/>
              </a:rPr>
              <a:t>–</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LA</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0.625%,</a:t>
            </a:r>
            <a:r>
              <a:rPr lang="en-US" sz="1600" spc="-5" dirty="0">
                <a:effectLst/>
                <a:latin typeface="Arial" panose="020B0604020202020204" pitchFamily="34" charset="0"/>
                <a:ea typeface="Arial Black" panose="020B0A04020102020204" pitchFamily="34" charset="0"/>
                <a:cs typeface="Arial Black" panose="020B0A04020102020204" pitchFamily="34" charset="0"/>
              </a:rPr>
              <a:t> </a:t>
            </a:r>
            <a:r>
              <a:rPr lang="en-US" sz="1600" dirty="0">
                <a:effectLst/>
                <a:latin typeface="Arial" panose="020B0604020202020204" pitchFamily="34" charset="0"/>
                <a:ea typeface="Arial Black" panose="020B0A04020102020204" pitchFamily="34" charset="0"/>
                <a:cs typeface="Arial Black" panose="020B0A04020102020204" pitchFamily="34" charset="0"/>
              </a:rPr>
              <a:t>SA</a:t>
            </a:r>
            <a:r>
              <a:rPr lang="en-US" sz="1600" spc="-35" dirty="0">
                <a:effectLst/>
                <a:latin typeface="Arial" panose="020B0604020202020204" pitchFamily="34" charset="0"/>
                <a:ea typeface="Arial Black" panose="020B0A04020102020204" pitchFamily="34" charset="0"/>
                <a:cs typeface="Arial Black" panose="020B0A04020102020204" pitchFamily="34" charset="0"/>
              </a:rPr>
              <a:t> </a:t>
            </a:r>
            <a:r>
              <a:rPr lang="en-US" sz="1600" spc="-10" dirty="0">
                <a:effectLst/>
                <a:latin typeface="Arial" panose="020B0604020202020204" pitchFamily="34" charset="0"/>
                <a:ea typeface="Arial Black" panose="020B0A04020102020204" pitchFamily="34" charset="0"/>
                <a:cs typeface="Arial Black" panose="020B0A04020102020204" pitchFamily="34" charset="0"/>
              </a:rPr>
              <a:t>1.25%</a:t>
            </a:r>
            <a:endParaRPr lang="en-US" sz="1600" dirty="0">
              <a:effectLst/>
              <a:latin typeface="Arial" panose="020B0604020202020204" pitchFamily="34" charset="0"/>
              <a:ea typeface="Arial Black" panose="020B0A04020102020204" pitchFamily="34" charset="0"/>
              <a:cs typeface="Arial Black" panose="020B0A04020102020204" pitchFamily="34" charset="0"/>
            </a:endParaRPr>
          </a:p>
          <a:p>
            <a:pPr marR="0" lvl="0">
              <a:spcBef>
                <a:spcPts val="0"/>
              </a:spcBef>
              <a:spcAft>
                <a:spcPts val="0"/>
              </a:spcAft>
              <a:tabLst>
                <a:tab pos="1089660" algn="l"/>
              </a:tabLst>
            </a:pPr>
            <a:endParaRPr lang="en-US" sz="1800" spc="-25" dirty="0">
              <a:solidFill>
                <a:srgbClr val="CAAE0D"/>
              </a:solidFill>
              <a:effectLst/>
              <a:latin typeface="Arial Black" panose="020B0A04020102020204" pitchFamily="34" charset="0"/>
              <a:ea typeface="Arial" panose="020B0604020202020204" pitchFamily="34" charset="0"/>
            </a:endParaRPr>
          </a:p>
        </p:txBody>
      </p:sp>
    </p:spTree>
    <p:extLst>
      <p:ext uri="{BB962C8B-B14F-4D97-AF65-F5344CB8AC3E}">
        <p14:creationId xmlns:p14="http://schemas.microsoft.com/office/powerpoint/2010/main" val="19928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23</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1962076"/>
          </a:xfrm>
          <a:prstGeom prst="rect">
            <a:avLst/>
          </a:prstGeom>
          <a:noFill/>
        </p:spPr>
        <p:txBody>
          <a:bodyPr wrap="square">
            <a:spAutoFit/>
          </a:bodyPr>
          <a:lstStyle/>
          <a:p>
            <a:pPr marR="0" algn="just">
              <a:spcBef>
                <a:spcPts val="1235"/>
              </a:spcBef>
              <a:spcAft>
                <a:spcPts val="0"/>
              </a:spcAft>
            </a:pP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Commission</a:t>
            </a:r>
            <a:r>
              <a:rPr lang="en-US" sz="2000" spc="9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Calculation</a:t>
            </a:r>
            <a:endParaRPr lang="en-US" sz="2000" dirty="0">
              <a:latin typeface="Arial Black" panose="020B0A04020102020204" pitchFamily="34" charset="0"/>
              <a:ea typeface="Arial Black" panose="020B0A04020102020204" pitchFamily="34" charset="0"/>
              <a:cs typeface="Arial Black" panose="020B0A04020102020204" pitchFamily="34" charset="0"/>
            </a:endParaRPr>
          </a:p>
          <a:p>
            <a:pPr marR="0" algn="just">
              <a:spcBef>
                <a:spcPts val="1235"/>
              </a:spcBef>
              <a:spcAft>
                <a:spcPts val="0"/>
              </a:spcAft>
            </a:pPr>
            <a:endParaRPr lang="en-US" sz="2000" b="1" spc="-10" dirty="0">
              <a:latin typeface="Arial Black" panose="020B0A04020102020204" pitchFamily="34" charset="0"/>
              <a:ea typeface="Arial" panose="020B0604020202020204" pitchFamily="34" charset="0"/>
              <a:cs typeface="Arial" panose="020B0604020202020204" pitchFamily="34" charset="0"/>
            </a:endParaRPr>
          </a:p>
          <a:p>
            <a:pPr marR="0" algn="just">
              <a:spcBef>
                <a:spcPts val="1235"/>
              </a:spcBef>
              <a:spcAft>
                <a:spcPts val="0"/>
              </a:spcAft>
            </a:pPr>
            <a:r>
              <a:rPr lang="en-US" b="1" spc="-10" dirty="0">
                <a:latin typeface="Calibri" panose="020F0502020204030204" pitchFamily="34" charset="0"/>
                <a:ea typeface="Arial" panose="020B0604020202020204" pitchFamily="34" charset="0"/>
                <a:cs typeface="Arial" panose="020B0604020202020204" pitchFamily="34" charset="0"/>
              </a:rPr>
              <a:t>Example:</a:t>
            </a:r>
            <a:r>
              <a:rPr lang="en-US" i="1" dirty="0">
                <a:latin typeface="Calibri" panose="020F0502020204030204" pitchFamily="34" charset="0"/>
                <a:ea typeface="Arial" panose="020B0604020202020204" pitchFamily="34" charset="0"/>
                <a:cs typeface="Arial" panose="020B0604020202020204" pitchFamily="34" charset="0"/>
              </a:rPr>
              <a:t>		</a:t>
            </a:r>
            <a:r>
              <a:rPr lang="en-US" dirty="0">
                <a:latin typeface="Arial" panose="020B0604020202020204" pitchFamily="34" charset="0"/>
                <a:ea typeface="Arial" panose="020B0604020202020204" pitchFamily="34" charset="0"/>
              </a:rPr>
              <a:t>3-year</a:t>
            </a:r>
            <a:r>
              <a:rPr lang="en-US" spc="-6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Initial</a:t>
            </a:r>
            <a:r>
              <a:rPr lang="en-US" spc="-6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lease</a:t>
            </a:r>
            <a:r>
              <a:rPr lang="en-US" spc="-60" dirty="0">
                <a:latin typeface="Arial" panose="020B0604020202020204" pitchFamily="34" charset="0"/>
                <a:ea typeface="Arial" panose="020B0604020202020204" pitchFamily="34" charset="0"/>
              </a:rPr>
              <a:t> </a:t>
            </a:r>
            <a:r>
              <a:rPr lang="en-US" spc="-20" dirty="0">
                <a:latin typeface="Arial" panose="020B0604020202020204" pitchFamily="34" charset="0"/>
                <a:ea typeface="Arial" panose="020B0604020202020204" pitchFamily="34" charset="0"/>
              </a:rPr>
              <a:t>term</a:t>
            </a:r>
            <a:endParaRPr lang="en-US" sz="1600" dirty="0">
              <a:latin typeface="Arial" panose="020B0604020202020204" pitchFamily="34" charset="0"/>
              <a:ea typeface="Arial" panose="020B0604020202020204" pitchFamily="34" charset="0"/>
            </a:endParaRPr>
          </a:p>
          <a:p>
            <a:pPr marL="1828800" marR="0">
              <a:spcBef>
                <a:spcPts val="415"/>
              </a:spcBef>
              <a:spcAft>
                <a:spcPts val="0"/>
              </a:spcAft>
            </a:pPr>
            <a:r>
              <a:rPr lang="en-US" spc="-10" dirty="0">
                <a:latin typeface="Arial" panose="020B0604020202020204" pitchFamily="34" charset="0"/>
                <a:ea typeface="Arial" panose="020B0604020202020204" pitchFamily="34" charset="0"/>
              </a:rPr>
              <a:t>SF</a:t>
            </a:r>
            <a:r>
              <a:rPr lang="en-US" spc="-65" dirty="0">
                <a:latin typeface="Arial" panose="020B0604020202020204" pitchFamily="34" charset="0"/>
                <a:ea typeface="Arial" panose="020B0604020202020204" pitchFamily="34" charset="0"/>
              </a:rPr>
              <a:t> </a:t>
            </a:r>
            <a:r>
              <a:rPr lang="en-US" spc="-10" dirty="0">
                <a:latin typeface="Arial" panose="020B0604020202020204" pitchFamily="34" charset="0"/>
                <a:ea typeface="Arial" panose="020B0604020202020204" pitchFamily="34" charset="0"/>
              </a:rPr>
              <a:t>=</a:t>
            </a:r>
            <a:r>
              <a:rPr lang="en-US" spc="-60" dirty="0">
                <a:latin typeface="Arial" panose="020B0604020202020204" pitchFamily="34" charset="0"/>
                <a:ea typeface="Arial" panose="020B0604020202020204" pitchFamily="34" charset="0"/>
              </a:rPr>
              <a:t> </a:t>
            </a:r>
            <a:r>
              <a:rPr lang="en-US" spc="-10" dirty="0">
                <a:latin typeface="Arial" panose="020B0604020202020204" pitchFamily="34" charset="0"/>
                <a:ea typeface="Arial" panose="020B0604020202020204" pitchFamily="34" charset="0"/>
              </a:rPr>
              <a:t>2,500</a:t>
            </a:r>
            <a:r>
              <a:rPr lang="en-US" spc="-65" dirty="0">
                <a:latin typeface="Arial" panose="020B0604020202020204" pitchFamily="34" charset="0"/>
                <a:ea typeface="Arial" panose="020B0604020202020204" pitchFamily="34" charset="0"/>
              </a:rPr>
              <a:t> </a:t>
            </a:r>
            <a:r>
              <a:rPr lang="en-US" spc="-10" dirty="0">
                <a:latin typeface="Arial" panose="020B0604020202020204" pitchFamily="34" charset="0"/>
                <a:ea typeface="Arial" panose="020B0604020202020204" pitchFamily="34" charset="0"/>
              </a:rPr>
              <a:t>rentable</a:t>
            </a:r>
            <a:r>
              <a:rPr lang="en-US" spc="-60" dirty="0">
                <a:latin typeface="Arial" panose="020B0604020202020204" pitchFamily="34" charset="0"/>
                <a:ea typeface="Arial" panose="020B0604020202020204" pitchFamily="34" charset="0"/>
              </a:rPr>
              <a:t> </a:t>
            </a:r>
            <a:r>
              <a:rPr lang="en-US" spc="-25" dirty="0">
                <a:latin typeface="Arial" panose="020B0604020202020204" pitchFamily="34" charset="0"/>
                <a:ea typeface="Arial" panose="020B0604020202020204" pitchFamily="34" charset="0"/>
              </a:rPr>
              <a:t>SF</a:t>
            </a:r>
            <a:endParaRPr lang="en-US" sz="1600" dirty="0">
              <a:latin typeface="Arial" panose="020B0604020202020204" pitchFamily="34" charset="0"/>
              <a:ea typeface="Arial" panose="020B0604020202020204" pitchFamily="34" charset="0"/>
            </a:endParaRPr>
          </a:p>
          <a:p>
            <a:pPr marL="1828800" marR="0">
              <a:spcBef>
                <a:spcPts val="475"/>
              </a:spcBef>
              <a:spcAft>
                <a:spcPts val="0"/>
              </a:spcAft>
            </a:pPr>
            <a:r>
              <a:rPr lang="en-US" dirty="0">
                <a:latin typeface="Arial" panose="020B0604020202020204" pitchFamily="34" charset="0"/>
                <a:ea typeface="Arial" panose="020B0604020202020204" pitchFamily="34" charset="0"/>
              </a:rPr>
              <a:t>Base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Rent</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$20</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per</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gross</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square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foot,</a:t>
            </a:r>
            <a:r>
              <a:rPr lang="en-US" spc="-3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fixed</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years</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1-</a:t>
            </a:r>
            <a:r>
              <a:rPr lang="en-US" spc="-50" dirty="0">
                <a:latin typeface="Arial" panose="020B0604020202020204" pitchFamily="34" charset="0"/>
                <a:ea typeface="Arial" panose="020B0604020202020204" pitchFamily="34" charset="0"/>
              </a:rPr>
              <a:t>3</a:t>
            </a:r>
            <a:endParaRPr lang="en-US" sz="1600" dirty="0">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A0DEE2F5-6F98-DC09-461D-423CCACF6156}"/>
              </a:ext>
            </a:extLst>
          </p:cNvPr>
          <p:cNvPicPr>
            <a:picLocks noChangeAspect="1"/>
          </p:cNvPicPr>
          <p:nvPr/>
        </p:nvPicPr>
        <p:blipFill>
          <a:blip r:embed="rId3"/>
          <a:stretch>
            <a:fillRect/>
          </a:stretch>
        </p:blipFill>
        <p:spPr>
          <a:xfrm>
            <a:off x="2686552" y="3114356"/>
            <a:ext cx="6818895" cy="1556134"/>
          </a:xfrm>
          <a:prstGeom prst="rect">
            <a:avLst/>
          </a:prstGeom>
        </p:spPr>
      </p:pic>
    </p:spTree>
    <p:extLst>
      <p:ext uri="{BB962C8B-B14F-4D97-AF65-F5344CB8AC3E}">
        <p14:creationId xmlns:p14="http://schemas.microsoft.com/office/powerpoint/2010/main" val="131400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24</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1670970"/>
          </a:xfrm>
          <a:prstGeom prst="rect">
            <a:avLst/>
          </a:prstGeom>
          <a:noFill/>
        </p:spPr>
        <p:txBody>
          <a:bodyPr wrap="square">
            <a:spAutoFit/>
          </a:bodyPr>
          <a:lstStyle/>
          <a:p>
            <a:pPr marL="1828800" marR="2917825" indent="-1828800">
              <a:lnSpc>
                <a:spcPct val="128000"/>
              </a:lnSpc>
              <a:spcBef>
                <a:spcPts val="465"/>
              </a:spcBef>
              <a:spcAft>
                <a:spcPts val="0"/>
              </a:spcAft>
              <a:tabLst>
                <a:tab pos="1828165" algn="l"/>
              </a:tabLst>
            </a:pPr>
            <a:r>
              <a:rPr lang="en-US" sz="1800" b="1" spc="-10" dirty="0">
                <a:effectLst/>
                <a:latin typeface="Calibri" panose="020F0502020204030204" pitchFamily="34" charset="0"/>
                <a:ea typeface="Arial" panose="020B0604020202020204" pitchFamily="34" charset="0"/>
                <a:cs typeface="Arial" panose="020B0604020202020204" pitchFamily="34" charset="0"/>
              </a:rPr>
              <a:t>Example:</a:t>
            </a:r>
            <a:r>
              <a:rPr lang="en-US" sz="1800" i="1" dirty="0">
                <a:effectLst/>
                <a:latin typeface="Calibri" panose="020F050202020403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rPr>
              <a:t>5-year initial lease term; 5-year renewal option SF = 5,000 rentable SF</a:t>
            </a:r>
          </a:p>
          <a:p>
            <a:pPr marL="1828800" marR="0">
              <a:spcBef>
                <a:spcPts val="100"/>
              </a:spcBef>
              <a:spcAft>
                <a:spcPts val="0"/>
              </a:spcAft>
            </a:pPr>
            <a:r>
              <a:rPr lang="en-US" sz="1800" spc="-10" dirty="0">
                <a:effectLst/>
                <a:latin typeface="Arial" panose="020B0604020202020204" pitchFamily="34" charset="0"/>
                <a:ea typeface="Arial" panose="020B0604020202020204" pitchFamily="34" charset="0"/>
              </a:rPr>
              <a:t>Base</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Rent</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$18</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NNN</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for</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year</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1</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and</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2%</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increases</a:t>
            </a:r>
            <a:r>
              <a:rPr lang="en-US" sz="1800" spc="-5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years</a:t>
            </a:r>
            <a:r>
              <a:rPr lang="en-US" sz="1800" spc="-4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2-</a:t>
            </a:r>
            <a:r>
              <a:rPr lang="en-US" sz="1800" spc="-50" dirty="0">
                <a:effectLst/>
                <a:latin typeface="Arial" panose="020B0604020202020204" pitchFamily="34" charset="0"/>
                <a:ea typeface="Arial" panose="020B0604020202020204" pitchFamily="34" charset="0"/>
              </a:rPr>
              <a:t>5</a:t>
            </a:r>
          </a:p>
          <a:p>
            <a:pPr marL="1828800" marR="0">
              <a:spcBef>
                <a:spcPts val="100"/>
              </a:spcBef>
              <a:spcAft>
                <a:spcPts val="0"/>
              </a:spcAft>
            </a:pPr>
            <a:endParaRPr lang="en-US" spc="-50" dirty="0">
              <a:latin typeface="Arial" panose="020B0604020202020204" pitchFamily="34" charset="0"/>
              <a:ea typeface="Arial" panose="020B0604020202020204" pitchFamily="34" charset="0"/>
            </a:endParaRPr>
          </a:p>
          <a:p>
            <a:pPr marL="1828800" marR="0">
              <a:spcBef>
                <a:spcPts val="100"/>
              </a:spcBef>
              <a:spcAft>
                <a:spcPts val="0"/>
              </a:spcAft>
            </a:pPr>
            <a:endParaRPr lang="en-US" sz="1800" dirty="0">
              <a:effectLst/>
              <a:latin typeface="Arial" panose="020B0604020202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68833F5F-AA5B-CC71-0B82-16F25DAF8A3A}"/>
              </a:ext>
            </a:extLst>
          </p:cNvPr>
          <p:cNvPicPr>
            <a:picLocks noChangeAspect="1"/>
          </p:cNvPicPr>
          <p:nvPr/>
        </p:nvPicPr>
        <p:blipFill>
          <a:blip r:embed="rId3"/>
          <a:stretch>
            <a:fillRect/>
          </a:stretch>
        </p:blipFill>
        <p:spPr>
          <a:xfrm>
            <a:off x="2609616" y="2198511"/>
            <a:ext cx="6972768" cy="2460977"/>
          </a:xfrm>
          <a:prstGeom prst="rect">
            <a:avLst/>
          </a:prstGeom>
        </p:spPr>
      </p:pic>
    </p:spTree>
    <p:extLst>
      <p:ext uri="{BB962C8B-B14F-4D97-AF65-F5344CB8AC3E}">
        <p14:creationId xmlns:p14="http://schemas.microsoft.com/office/powerpoint/2010/main" val="25461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25</a:t>
            </a:fld>
            <a:endParaRPr lang="en-US">
              <a:solidFill>
                <a:srgbClr val="FFFFFF"/>
              </a:solidFill>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773DAF8-45FD-E6FD-CF35-6D55125E0C3B}"/>
              </a:ext>
            </a:extLst>
          </p:cNvPr>
          <p:cNvSpPr txBox="1"/>
          <p:nvPr/>
        </p:nvSpPr>
        <p:spPr>
          <a:xfrm>
            <a:off x="658762" y="672220"/>
            <a:ext cx="10695038" cy="1225977"/>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Years 6-10: The base rent increases 2% in year 6 and remains fixed in years 7-10.</a:t>
            </a:r>
          </a:p>
          <a:p>
            <a:r>
              <a:rPr lang="en-US" dirty="0"/>
              <a:t> </a:t>
            </a:r>
          </a:p>
          <a:p>
            <a:pPr marL="1828800" marR="0">
              <a:spcBef>
                <a:spcPts val="100"/>
              </a:spcBef>
              <a:spcAft>
                <a:spcPts val="0"/>
              </a:spcAft>
            </a:pPr>
            <a:endParaRPr lang="en-US" spc="-50" dirty="0">
              <a:latin typeface="Arial" panose="020B0604020202020204" pitchFamily="34" charset="0"/>
              <a:ea typeface="Arial" panose="020B0604020202020204" pitchFamily="34" charset="0"/>
            </a:endParaRPr>
          </a:p>
          <a:p>
            <a:pPr marL="1828800" marR="0">
              <a:spcBef>
                <a:spcPts val="100"/>
              </a:spcBef>
              <a:spcAft>
                <a:spcPts val="0"/>
              </a:spcAft>
            </a:pPr>
            <a:endParaRPr lang="en-US" sz="1800" dirty="0">
              <a:effectLst/>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C0789AE5-7C26-15B7-638F-0F2CC7AEE805}"/>
              </a:ext>
            </a:extLst>
          </p:cNvPr>
          <p:cNvPicPr>
            <a:picLocks noChangeAspect="1"/>
          </p:cNvPicPr>
          <p:nvPr/>
        </p:nvPicPr>
        <p:blipFill>
          <a:blip r:embed="rId3"/>
          <a:stretch>
            <a:fillRect/>
          </a:stretch>
        </p:blipFill>
        <p:spPr>
          <a:xfrm>
            <a:off x="2465272" y="2013534"/>
            <a:ext cx="7261456" cy="2830932"/>
          </a:xfrm>
          <a:prstGeom prst="rect">
            <a:avLst/>
          </a:prstGeom>
        </p:spPr>
      </p:pic>
    </p:spTree>
    <p:extLst>
      <p:ext uri="{BB962C8B-B14F-4D97-AF65-F5344CB8AC3E}">
        <p14:creationId xmlns:p14="http://schemas.microsoft.com/office/powerpoint/2010/main" val="3208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9204959" y="5558028"/>
            <a:ext cx="2596896" cy="54254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10025253" y="5934862"/>
            <a:ext cx="1647825" cy="3003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20" normalizeH="0" baseline="0" noProof="0" dirty="0">
                <a:ln>
                  <a:noFill/>
                </a:ln>
                <a:solidFill>
                  <a:prstClr val="black"/>
                </a:solidFill>
                <a:effectLst/>
                <a:uLnTx/>
                <a:uFillTx/>
                <a:latin typeface="Calibri"/>
                <a:ea typeface="+mn-ea"/>
                <a:cs typeface="Calibri"/>
              </a:rPr>
              <a:t>Peak.Sander.com</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7848DEB1-009D-D277-7A95-1223126A0EDA}"/>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le 1">
            <a:extLst>
              <a:ext uri="{FF2B5EF4-FFF2-40B4-BE49-F238E27FC236}">
                <a16:creationId xmlns:a16="http://schemas.microsoft.com/office/drawing/2014/main" id="{E4B9BBF4-9764-AC99-414B-09F0E236D4D7}"/>
              </a:ext>
            </a:extLst>
          </p:cNvPr>
          <p:cNvSpPr>
            <a:spLocks noGrp="1"/>
          </p:cNvSpPr>
          <p:nvPr>
            <p:ph type="body" idx="1"/>
          </p:nvPr>
        </p:nvSpPr>
        <p:spPr>
          <a:xfrm>
            <a:off x="1741487" y="2691301"/>
            <a:ext cx="8709025" cy="2036763"/>
          </a:xfrm>
        </p:spPr>
        <p:txBody>
          <a:bodyPr>
            <a:normAutofit fontScale="45000" lnSpcReduction="20000"/>
          </a:bodyPr>
          <a:lstStyle/>
          <a:p>
            <a:pPr marL="0" marR="0" indent="0" algn="ctr">
              <a:lnSpc>
                <a:spcPct val="107000"/>
              </a:lnSpc>
              <a:spcBef>
                <a:spcPts val="0"/>
              </a:spcBef>
              <a:spcAft>
                <a:spcPts val="800"/>
              </a:spcAft>
              <a:buNone/>
            </a:pPr>
            <a:endParaRPr lang="en-US" sz="7300" b="1" dirty="0">
              <a:solidFill>
                <a:srgbClr val="CAAE0D"/>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6000" b="1" dirty="0">
                <a:solidFill>
                  <a:srgbClr val="CAAE0D"/>
                </a:solidFill>
                <a:effectLst/>
                <a:latin typeface="Arial" panose="020B0604020202020204" pitchFamily="34" charset="0"/>
                <a:ea typeface="Calibri" panose="020F0502020204030204" pitchFamily="34" charset="0"/>
                <a:cs typeface="Times New Roman" panose="02020603050405020304" pitchFamily="18" charset="0"/>
              </a:rPr>
              <a:t>Greatness is Within</a:t>
            </a:r>
            <a:br>
              <a:rPr lang="en-US" sz="60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88A9FFF5-8A48-6AF8-89DD-B7B763DB8705}"/>
              </a:ext>
            </a:extLst>
          </p:cNvPr>
          <p:cNvSpPr txBox="1"/>
          <p:nvPr/>
        </p:nvSpPr>
        <p:spPr>
          <a:xfrm>
            <a:off x="1447799" y="622783"/>
            <a:ext cx="997748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Next Session:  </a:t>
            </a:r>
            <a:r>
              <a:rPr kumimoji="0" lang="en-US" sz="3200" b="0" i="0" u="none" strike="noStrike" kern="1200" cap="none" spc="0" normalizeH="0" baseline="0" noProof="0" dirty="0">
                <a:ln>
                  <a:noFill/>
                </a:ln>
                <a:solidFill>
                  <a:prstClr val="black"/>
                </a:solidFill>
                <a:effectLst/>
                <a:uLnTx/>
                <a:uFillTx/>
                <a:latin typeface="Calibri"/>
                <a:ea typeface="+mn-ea"/>
                <a:cs typeface="+mn-cs"/>
              </a:rPr>
              <a:t>June 21</a:t>
            </a:r>
            <a:r>
              <a:rPr kumimoji="0" lang="en-US" sz="3200" b="0" i="0" u="none" strike="noStrike" kern="1200" cap="none" spc="0" normalizeH="0" baseline="30000" noProof="0" dirty="0">
                <a:ln>
                  <a:noFill/>
                </a:ln>
                <a:solidFill>
                  <a:prstClr val="black"/>
                </a:solidFill>
                <a:effectLst/>
                <a:uLnTx/>
                <a:uFillTx/>
                <a:latin typeface="Calibri"/>
                <a:ea typeface="+mn-ea"/>
                <a:cs typeface="+mn-cs"/>
              </a:rPr>
              <a:t>st</a:t>
            </a:r>
            <a:r>
              <a:rPr kumimoji="0" lang="en-US" sz="3200" b="0" i="0" u="none" strike="noStrike" kern="1200" cap="none" spc="0" normalizeH="0" baseline="0" noProof="0" dirty="0">
                <a:ln>
                  <a:noFill/>
                </a:ln>
                <a:solidFill>
                  <a:prstClr val="black"/>
                </a:solidFill>
                <a:effectLst/>
                <a:uLnTx/>
                <a:uFillTx/>
                <a:latin typeface="Calibri"/>
                <a:ea typeface="+mn-ea"/>
                <a:cs typeface="+mn-cs"/>
              </a:rPr>
              <a:t>  12-1:00 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a:ea typeface="+mn-ea"/>
                <a:cs typeface="+mn-cs"/>
              </a:rPr>
              <a:t>Topic:  </a:t>
            </a:r>
            <a:r>
              <a:rPr kumimoji="0" lang="en-US" sz="3200" i="0" u="none" strike="noStrike" kern="1200" cap="none" spc="0" normalizeH="0" baseline="0" noProof="0" dirty="0">
                <a:ln>
                  <a:noFill/>
                </a:ln>
                <a:effectLst/>
                <a:uLnTx/>
                <a:uFillTx/>
                <a:latin typeface="Calibri"/>
                <a:ea typeface="+mn-ea"/>
                <a:cs typeface="+mn-cs"/>
              </a:rPr>
              <a:t>CRE Transactional Questions:  12-12:15 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Calibri"/>
              </a:rPr>
              <a:t>	   </a:t>
            </a:r>
            <a:r>
              <a:rPr kumimoji="0" lang="en-US" sz="3200" i="0" u="none" strike="noStrike" kern="1200" cap="none" spc="0" normalizeH="0" baseline="0" noProof="0" dirty="0">
                <a:ln>
                  <a:noFill/>
                </a:ln>
                <a:effectLst/>
                <a:uLnTx/>
                <a:uFillTx/>
                <a:latin typeface="Calibri"/>
                <a:ea typeface="+mn-ea"/>
                <a:cs typeface="+mn-cs"/>
              </a:rPr>
              <a:t>Mindset Training: 12:15-1:00 EST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3</a:t>
            </a:fld>
            <a:endParaRPr lang="en-US" dirty="0">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4901342"/>
          </a:xfrm>
          <a:prstGeom prst="rect">
            <a:avLst/>
          </a:prstGeom>
          <a:noFill/>
        </p:spPr>
        <p:txBody>
          <a:bodyPr wrap="square">
            <a:spAutoFit/>
          </a:bodyPr>
          <a:lstStyle/>
          <a:p>
            <a:pPr marL="12700" marR="0">
              <a:spcBef>
                <a:spcPts val="25"/>
              </a:spcBef>
              <a:spcAft>
                <a:spcPts val="0"/>
              </a:spcAft>
            </a:pPr>
            <a:r>
              <a:rPr lang="en-US" sz="2400" dirty="0">
                <a:solidFill>
                  <a:srgbClr val="CAAE0D"/>
                </a:solidFill>
                <a:effectLst/>
                <a:latin typeface="Arial Black" panose="020B0A04020102020204" pitchFamily="34" charset="0"/>
                <a:ea typeface="Arial" panose="020B0604020202020204" pitchFamily="34" charset="0"/>
              </a:rPr>
              <a:t>Market</a:t>
            </a:r>
            <a:r>
              <a:rPr lang="en-US" sz="2400" spc="50" dirty="0">
                <a:solidFill>
                  <a:srgbClr val="CAAE0D"/>
                </a:solidFill>
                <a:effectLst/>
                <a:latin typeface="Arial Black" panose="020B0A04020102020204" pitchFamily="34" charset="0"/>
                <a:ea typeface="Arial" panose="020B0604020202020204" pitchFamily="34" charset="0"/>
              </a:rPr>
              <a:t> </a:t>
            </a:r>
            <a:r>
              <a:rPr lang="en-US" sz="2400" spc="-10" dirty="0">
                <a:solidFill>
                  <a:srgbClr val="CAAE0D"/>
                </a:solidFill>
                <a:effectLst/>
                <a:latin typeface="Arial Black" panose="020B0A04020102020204" pitchFamily="34" charset="0"/>
                <a:ea typeface="Arial" panose="020B0604020202020204" pitchFamily="34" charset="0"/>
              </a:rPr>
              <a:t>Value</a:t>
            </a:r>
          </a:p>
          <a:p>
            <a:pPr marL="12700" marR="0">
              <a:spcBef>
                <a:spcPts val="25"/>
              </a:spcBef>
              <a:spcAft>
                <a:spcPts val="0"/>
              </a:spcAft>
            </a:pPr>
            <a:endParaRPr lang="en-US" sz="1400" spc="-1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r>
              <a:rPr lang="en-US" dirty="0">
                <a:effectLst/>
                <a:latin typeface="Arial" panose="020B0604020202020204" pitchFamily="34" charset="0"/>
                <a:ea typeface="Arial" panose="020B0604020202020204" pitchFamily="34" charset="0"/>
              </a:rPr>
              <a:t>This</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method</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based</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on</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IRV</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formula:</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converting</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a</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one-year</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stabilized</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net</a:t>
            </a:r>
            <a:r>
              <a:rPr lang="en-US" spc="-3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operating income (NOI) into the market value of the property. If the property is not yet built or fully occupied (has not reached its full potential NOI), the appraiser will put together a value they feel reflects the true marketplace.</a:t>
            </a:r>
          </a:p>
          <a:p>
            <a:pPr marL="914400" marR="912495" algn="just">
              <a:lnSpc>
                <a:spcPct val="135000"/>
              </a:lnSpc>
              <a:spcBef>
                <a:spcPts val="630"/>
              </a:spcBef>
              <a:spcAft>
                <a:spcPts val="0"/>
              </a:spcAft>
            </a:pPr>
            <a:endParaRPr lang="en-US" sz="1600" dirty="0">
              <a:latin typeface="Arial" panose="020B0604020202020204" pitchFamily="34" charset="0"/>
              <a:ea typeface="Arial" panose="020B0604020202020204" pitchFamily="34" charset="0"/>
            </a:endParaRPr>
          </a:p>
          <a:p>
            <a:pPr marL="914400" marR="912495" algn="just">
              <a:lnSpc>
                <a:spcPct val="135000"/>
              </a:lnSpc>
              <a:spcBef>
                <a:spcPts val="630"/>
              </a:spcBef>
              <a:spcAft>
                <a:spcPts val="0"/>
              </a:spcAft>
            </a:pPr>
            <a:endParaRPr lang="en-US" sz="1400" dirty="0">
              <a:effectLst/>
              <a:latin typeface="Arial" panose="020B0604020202020204" pitchFamily="34" charset="0"/>
              <a:ea typeface="Arial" panose="020B0604020202020204" pitchFamily="34" charset="0"/>
            </a:endParaRPr>
          </a:p>
          <a:p>
            <a:pPr marL="12700" marR="0">
              <a:spcBef>
                <a:spcPts val="25"/>
              </a:spcBef>
              <a:spcAft>
                <a:spcPts val="0"/>
              </a:spcAft>
            </a:pPr>
            <a:endParaRPr lang="en-US" sz="1600" dirty="0">
              <a:effectLst/>
              <a:latin typeface="Arial" panose="020B0604020202020204" pitchFamily="34" charset="0"/>
              <a:ea typeface="Arial" panose="020B0604020202020204" pitchFamily="34" charset="0"/>
            </a:endParaRPr>
          </a:p>
          <a:p>
            <a:pPr marL="12700">
              <a:spcBef>
                <a:spcPts val="25"/>
              </a:spcBef>
            </a:pPr>
            <a:endParaRPr lang="en-US" sz="1600" dirty="0">
              <a:effectLst/>
              <a:latin typeface="Arial Black" panose="020B0A04020102020204" pitchFamily="34" charset="0"/>
              <a:ea typeface="Arial" panose="020B0604020202020204" pitchFamily="34" charset="0"/>
            </a:endParaRPr>
          </a:p>
          <a:p>
            <a:pPr marL="12700">
              <a:spcBef>
                <a:spcPts val="25"/>
              </a:spcBef>
            </a:pPr>
            <a:r>
              <a:rPr lang="en-US" dirty="0">
                <a:effectLst/>
                <a:latin typeface="Arial Black" panose="020B0A04020102020204" pitchFamily="34" charset="0"/>
                <a:ea typeface="Arial" panose="020B0604020202020204" pitchFamily="34" charset="0"/>
              </a:rPr>
              <a:t>Example: </a:t>
            </a:r>
            <a:r>
              <a:rPr lang="en-US" sz="1600" dirty="0">
                <a:effectLst/>
                <a:latin typeface="Arial Black" panose="020B0A040201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Given</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follow</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scenario,</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what</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is</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market</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value</a:t>
            </a:r>
            <a:r>
              <a:rPr lang="en-US" spc="-70"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of</a:t>
            </a:r>
            <a:r>
              <a:rPr lang="en-US" spc="-65" dirty="0">
                <a:effectLst/>
                <a:latin typeface="Arial" panose="020B0604020202020204" pitchFamily="34" charset="0"/>
                <a:ea typeface="Arial" panose="020B0604020202020204" pitchFamily="34" charset="0"/>
              </a:rPr>
              <a:t> </a:t>
            </a:r>
            <a:r>
              <a:rPr lang="en-US" dirty="0">
                <a:effectLst/>
                <a:latin typeface="Arial" panose="020B0604020202020204" pitchFamily="34" charset="0"/>
                <a:ea typeface="Arial" panose="020B0604020202020204" pitchFamily="34" charset="0"/>
              </a:rPr>
              <a:t>the</a:t>
            </a:r>
            <a:r>
              <a:rPr lang="en-US" spc="-70" dirty="0">
                <a:effectLst/>
                <a:latin typeface="Arial" panose="020B0604020202020204" pitchFamily="34" charset="0"/>
                <a:ea typeface="Arial" panose="020B0604020202020204" pitchFamily="34" charset="0"/>
              </a:rPr>
              <a:t> </a:t>
            </a:r>
            <a:r>
              <a:rPr lang="en-US" spc="-10" dirty="0">
                <a:effectLst/>
                <a:latin typeface="Arial" panose="020B0604020202020204" pitchFamily="34" charset="0"/>
                <a:ea typeface="Arial" panose="020B0604020202020204" pitchFamily="34" charset="0"/>
              </a:rPr>
              <a:t>property</a:t>
            </a:r>
            <a:r>
              <a:rPr lang="en-US" sz="1600" spc="-10" dirty="0">
                <a:effectLst/>
                <a:latin typeface="Arial" panose="020B0604020202020204" pitchFamily="34" charset="0"/>
                <a:ea typeface="Arial" panose="020B0604020202020204" pitchFamily="34" charset="0"/>
              </a:rPr>
              <a:t>?</a:t>
            </a:r>
          </a:p>
          <a:p>
            <a:pPr marL="12700">
              <a:spcBef>
                <a:spcPts val="25"/>
              </a:spcBef>
            </a:pPr>
            <a:r>
              <a:rPr lang="en-US" sz="1600" dirty="0">
                <a:solidFill>
                  <a:srgbClr val="CAAE0D"/>
                </a:solidFill>
                <a:effectLst/>
                <a:latin typeface="Arial Black" panose="020B0A04020102020204" pitchFamily="34" charset="0"/>
                <a:ea typeface="Arial" panose="020B0604020202020204" pitchFamily="34" charset="0"/>
              </a:rPr>
              <a:t>	</a:t>
            </a:r>
          </a:p>
          <a:p>
            <a:pPr marL="12700" marR="0">
              <a:lnSpc>
                <a:spcPct val="150000"/>
              </a:lnSpc>
              <a:spcBef>
                <a:spcPts val="25"/>
              </a:spcBef>
              <a:spcAft>
                <a:spcPts val="0"/>
              </a:spcAft>
            </a:pPr>
            <a:r>
              <a:rPr lang="en-US" sz="1600" dirty="0">
                <a:effectLst/>
                <a:latin typeface="Arial" panose="020B0604020202020204" pitchFamily="34" charset="0"/>
                <a:ea typeface="Arial" panose="020B0604020202020204" pitchFamily="34" charset="0"/>
              </a:rPr>
              <a:t>		I = One-year stabilized NOI	   	 </a:t>
            </a:r>
            <a:r>
              <a:rPr lang="en-US" sz="1600" spc="-50" dirty="0">
                <a:effectLst/>
                <a:latin typeface="Arial" panose="020B0604020202020204" pitchFamily="34" charset="0"/>
                <a:ea typeface="Arial" panose="020B0604020202020204" pitchFamily="34" charset="0"/>
              </a:rPr>
              <a:t>=</a:t>
            </a:r>
            <a:r>
              <a:rPr lang="en-US" sz="1600" dirty="0">
                <a:effectLst/>
                <a:latin typeface="Arial" panose="020B0604020202020204" pitchFamily="34" charset="0"/>
                <a:ea typeface="Arial" panose="020B0604020202020204" pitchFamily="34" charset="0"/>
              </a:rPr>
              <a:t>	</a:t>
            </a:r>
            <a:r>
              <a:rPr lang="en-US" sz="1600" spc="-20" dirty="0">
                <a:effectLst/>
                <a:latin typeface="Arial" panose="020B0604020202020204" pitchFamily="34" charset="0"/>
                <a:ea typeface="Arial" panose="020B0604020202020204" pitchFamily="34" charset="0"/>
              </a:rPr>
              <a:t>$54,630 </a:t>
            </a:r>
          </a:p>
          <a:p>
            <a:pPr marL="12700" marR="0">
              <a:lnSpc>
                <a:spcPct val="150000"/>
              </a:lnSpc>
              <a:spcBef>
                <a:spcPts val="25"/>
              </a:spcBef>
              <a:spcAft>
                <a:spcPts val="0"/>
              </a:spcAft>
            </a:pPr>
            <a:r>
              <a:rPr lang="en-US" sz="1600" dirty="0">
                <a:effectLst/>
                <a:latin typeface="Arial" panose="020B0604020202020204" pitchFamily="34" charset="0"/>
                <a:ea typeface="Arial" panose="020B0604020202020204" pitchFamily="34" charset="0"/>
              </a:rPr>
              <a:t>		R = Capitalization Rate (Cap Rate)	 </a:t>
            </a:r>
            <a:r>
              <a:rPr lang="en-US" sz="1600" spc="-50" dirty="0">
                <a:effectLst/>
                <a:latin typeface="Arial" panose="020B0604020202020204" pitchFamily="34" charset="0"/>
                <a:ea typeface="Arial" panose="020B0604020202020204" pitchFamily="34" charset="0"/>
              </a:rPr>
              <a:t>= 	</a:t>
            </a:r>
            <a:r>
              <a:rPr lang="en-US" sz="1600" spc="-40" dirty="0">
                <a:effectLst/>
                <a:latin typeface="Arial" panose="020B0604020202020204" pitchFamily="34" charset="0"/>
                <a:ea typeface="Arial" panose="020B0604020202020204" pitchFamily="34" charset="0"/>
              </a:rPr>
              <a:t>12.14% </a:t>
            </a:r>
          </a:p>
          <a:p>
            <a:pPr marL="12700" marR="0">
              <a:lnSpc>
                <a:spcPct val="150000"/>
              </a:lnSpc>
              <a:spcBef>
                <a:spcPts val="25"/>
              </a:spcBef>
              <a:spcAft>
                <a:spcPts val="0"/>
              </a:spcAft>
            </a:pPr>
            <a:r>
              <a:rPr lang="en-US" sz="1600" dirty="0">
                <a:effectLst/>
                <a:latin typeface="Arial" panose="020B0604020202020204" pitchFamily="34" charset="0"/>
                <a:ea typeface="Arial" panose="020B0604020202020204" pitchFamily="34" charset="0"/>
              </a:rPr>
              <a:t>		V= Market value			</a:t>
            </a:r>
            <a:r>
              <a:rPr lang="en-US" sz="1600" dirty="0">
                <a:latin typeface="Arial" panose="020B0604020202020204" pitchFamily="34" charset="0"/>
                <a:ea typeface="Arial" panose="020B0604020202020204" pitchFamily="34" charset="0"/>
              </a:rPr>
              <a:t> </a:t>
            </a:r>
            <a:r>
              <a:rPr lang="en-US" sz="1600" spc="-50" dirty="0">
                <a:effectLst/>
                <a:latin typeface="Arial" panose="020B0604020202020204" pitchFamily="34" charset="0"/>
                <a:ea typeface="Arial" panose="020B0604020202020204" pitchFamily="34" charset="0"/>
              </a:rPr>
              <a:t>=</a:t>
            </a:r>
            <a:r>
              <a:rPr lang="en-US" sz="1600" dirty="0">
                <a:effectLst/>
                <a:latin typeface="Arial" panose="020B0604020202020204" pitchFamily="34" charset="0"/>
                <a:ea typeface="Arial" panose="020B0604020202020204" pitchFamily="34" charset="0"/>
              </a:rPr>
              <a:t>	 </a:t>
            </a:r>
            <a:r>
              <a:rPr lang="en-US" sz="1600" spc="-50" dirty="0">
                <a:effectLst/>
                <a:latin typeface="Arial" panose="020B0604020202020204" pitchFamily="34" charset="0"/>
                <a:ea typeface="Arial" panose="020B0604020202020204" pitchFamily="34" charset="0"/>
              </a:rPr>
              <a:t>?</a:t>
            </a:r>
          </a:p>
          <a:p>
            <a:pPr marL="12700" marR="0">
              <a:spcBef>
                <a:spcPts val="25"/>
              </a:spcBef>
              <a:spcAft>
                <a:spcPts val="0"/>
              </a:spcAft>
            </a:pPr>
            <a:endParaRPr lang="en-US" sz="1600" dirty="0">
              <a:effectLst/>
              <a:latin typeface="Arial" panose="020B0604020202020204" pitchFamily="34" charset="0"/>
              <a:ea typeface="Arial" panose="020B0604020202020204" pitchFamily="34" charset="0"/>
            </a:endParaRPr>
          </a:p>
        </p:txBody>
      </p:sp>
      <p:pic>
        <p:nvPicPr>
          <p:cNvPr id="17" name="Picture 16">
            <a:extLst>
              <a:ext uri="{FF2B5EF4-FFF2-40B4-BE49-F238E27FC236}">
                <a16:creationId xmlns:a16="http://schemas.microsoft.com/office/drawing/2014/main" id="{13D1944C-28C9-0AD1-AAA1-1177DA33E01A}"/>
              </a:ext>
            </a:extLst>
          </p:cNvPr>
          <p:cNvPicPr>
            <a:picLocks noChangeAspect="1"/>
          </p:cNvPicPr>
          <p:nvPr/>
        </p:nvPicPr>
        <p:blipFill>
          <a:blip r:embed="rId3"/>
          <a:stretch>
            <a:fillRect/>
          </a:stretch>
        </p:blipFill>
        <p:spPr>
          <a:xfrm>
            <a:off x="4900445" y="5514220"/>
            <a:ext cx="2391109" cy="733527"/>
          </a:xfrm>
          <a:prstGeom prst="rect">
            <a:avLst/>
          </a:prstGeom>
        </p:spPr>
      </p:pic>
      <p:pic>
        <p:nvPicPr>
          <p:cNvPr id="20" name="Picture 19">
            <a:extLst>
              <a:ext uri="{FF2B5EF4-FFF2-40B4-BE49-F238E27FC236}">
                <a16:creationId xmlns:a16="http://schemas.microsoft.com/office/drawing/2014/main" id="{AE26CE21-5834-32FC-FCE8-73B8B0CE9C18}"/>
              </a:ext>
            </a:extLst>
          </p:cNvPr>
          <p:cNvPicPr>
            <a:picLocks noChangeAspect="1"/>
          </p:cNvPicPr>
          <p:nvPr/>
        </p:nvPicPr>
        <p:blipFill>
          <a:blip r:embed="rId4"/>
          <a:stretch>
            <a:fillRect/>
          </a:stretch>
        </p:blipFill>
        <p:spPr>
          <a:xfrm>
            <a:off x="3290495" y="2656099"/>
            <a:ext cx="5611008" cy="762106"/>
          </a:xfrm>
          <a:prstGeom prst="rect">
            <a:avLst/>
          </a:prstGeom>
        </p:spPr>
      </p:pic>
    </p:spTree>
    <p:extLst>
      <p:ext uri="{BB962C8B-B14F-4D97-AF65-F5344CB8AC3E}">
        <p14:creationId xmlns:p14="http://schemas.microsoft.com/office/powerpoint/2010/main" val="16102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4</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3909275"/>
          </a:xfrm>
          <a:prstGeom prst="rect">
            <a:avLst/>
          </a:prstGeom>
          <a:noFill/>
        </p:spPr>
        <p:txBody>
          <a:bodyPr wrap="square">
            <a:spAutoFit/>
          </a:bodyPr>
          <a:lstStyle/>
          <a:p>
            <a:pPr marL="12700" marR="0">
              <a:spcBef>
                <a:spcPts val="25"/>
              </a:spcBef>
              <a:spcAft>
                <a:spcPts val="0"/>
              </a:spcAft>
            </a:pPr>
            <a:r>
              <a:rPr lang="en-US" sz="2400" dirty="0">
                <a:solidFill>
                  <a:srgbClr val="CAAE0D"/>
                </a:solidFill>
                <a:latin typeface="Arial Black" panose="020B0A04020102020204" pitchFamily="34" charset="0"/>
                <a:ea typeface="Arial" panose="020B0604020202020204" pitchFamily="34" charset="0"/>
              </a:rPr>
              <a:t>Cap</a:t>
            </a:r>
            <a:r>
              <a:rPr lang="en-US" sz="2400" spc="40"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Rate</a:t>
            </a:r>
            <a:r>
              <a:rPr lang="en-US" sz="2400" spc="40"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(Capitalization</a:t>
            </a:r>
            <a:r>
              <a:rPr lang="en-US" sz="2400" spc="40" dirty="0">
                <a:solidFill>
                  <a:srgbClr val="CAAE0D"/>
                </a:solidFill>
                <a:latin typeface="Arial Black" panose="020B0A04020102020204" pitchFamily="34" charset="0"/>
                <a:ea typeface="Arial" panose="020B0604020202020204" pitchFamily="34" charset="0"/>
              </a:rPr>
              <a:t> </a:t>
            </a:r>
            <a:r>
              <a:rPr lang="en-US" sz="2400" spc="-20" dirty="0">
                <a:solidFill>
                  <a:srgbClr val="CAAE0D"/>
                </a:solidFill>
                <a:latin typeface="Arial Black" panose="020B0A04020102020204" pitchFamily="34" charset="0"/>
                <a:ea typeface="Arial" panose="020B0604020202020204" pitchFamily="34" charset="0"/>
              </a:rPr>
              <a:t>Rate)</a:t>
            </a: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r>
              <a:rPr lang="en-US" dirty="0">
                <a:latin typeface="Arial" panose="020B0604020202020204" pitchFamily="34" charset="0"/>
                <a:ea typeface="Arial" panose="020B0604020202020204" pitchFamily="34" charset="0"/>
              </a:rPr>
              <a:t>The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capitalization</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rate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is</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the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rate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of</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return</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on</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real</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estate</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investment</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property</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based</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on the income that the property is expected to generate. Cap rate is determined by the following formula:</a:t>
            </a:r>
          </a:p>
          <a:p>
            <a:pPr marL="12700" marR="0" algn="ctr">
              <a:spcBef>
                <a:spcPts val="25"/>
              </a:spcBef>
              <a:spcAft>
                <a:spcPts val="0"/>
              </a:spcAft>
            </a:pPr>
            <a:endParaRPr lang="en-US" sz="1600" dirty="0">
              <a:latin typeface="Arial" panose="020B0604020202020204" pitchFamily="34" charset="0"/>
              <a:ea typeface="Arial" panose="020B0604020202020204" pitchFamily="34" charset="0"/>
            </a:endParaRPr>
          </a:p>
          <a:p>
            <a:pPr marL="12700" marR="0">
              <a:spcBef>
                <a:spcPts val="25"/>
              </a:spcBef>
              <a:spcAft>
                <a:spcPts val="0"/>
              </a:spcAft>
            </a:pPr>
            <a:endParaRPr lang="en-US" sz="2400" spc="-10" dirty="0">
              <a:solidFill>
                <a:srgbClr val="CAAE0D"/>
              </a:solidFill>
              <a:latin typeface="Arial" panose="020B0604020202020204" pitchFamily="34" charset="0"/>
              <a:ea typeface="Arial" panose="020B0604020202020204" pitchFamily="34" charset="0"/>
            </a:endParaRPr>
          </a:p>
          <a:p>
            <a:pPr marL="12700" marR="0">
              <a:lnSpc>
                <a:spcPct val="150000"/>
              </a:lnSpc>
              <a:spcBef>
                <a:spcPts val="25"/>
              </a:spcBef>
              <a:spcAft>
                <a:spcPts val="0"/>
              </a:spcAft>
            </a:pPr>
            <a:r>
              <a:rPr lang="en-US" sz="1800" dirty="0">
                <a:effectLst/>
                <a:latin typeface="Arial" panose="020B0604020202020204" pitchFamily="34" charset="0"/>
                <a:ea typeface="Arial" panose="020B0604020202020204" pitchFamily="34" charset="0"/>
              </a:rPr>
              <a:t>		</a:t>
            </a:r>
          </a:p>
          <a:p>
            <a:endParaRPr lang="en-US" sz="2000" dirty="0">
              <a:latin typeface="Arial Black" panose="020B0A04020102020204" pitchFamily="34" charset="0"/>
              <a:ea typeface="Arial" panose="020B0604020202020204" pitchFamily="34" charset="0"/>
            </a:endParaRPr>
          </a:p>
          <a:p>
            <a:r>
              <a:rPr lang="en-US" sz="1600" dirty="0">
                <a:latin typeface="Arial Black" panose="020B0A04020102020204" pitchFamily="34" charset="0"/>
                <a:ea typeface="Arial" panose="020B0604020202020204" pitchFamily="34" charset="0"/>
              </a:rPr>
              <a:t>Example:</a:t>
            </a:r>
            <a:r>
              <a:rPr lang="en-US" sz="2000" dirty="0">
                <a:latin typeface="Arial Black" panose="020B0A04020102020204" pitchFamily="34" charset="0"/>
                <a:ea typeface="Arial" panose="020B0604020202020204" pitchFamily="34" charset="0"/>
              </a:rPr>
              <a:t>	</a:t>
            </a:r>
            <a:r>
              <a:rPr lang="en-US" dirty="0">
                <a:latin typeface="Arial" panose="020B0604020202020204" pitchFamily="34" charset="0"/>
                <a:cs typeface="Arial" panose="020B0604020202020204" pitchFamily="34" charset="0"/>
              </a:rPr>
              <a:t>Property A has a net operating income (NOI) of $216,000 and a sales price of 			$2,700,000. Property B has an NOI of $220,000 and a sales price of $2,275,000. 			What are the indicated cap rates and how do they compare?</a:t>
            </a:r>
            <a:endParaRPr lang="en-US" dirty="0">
              <a:solidFill>
                <a:srgbClr val="CAAE0D"/>
              </a:solidFill>
              <a:latin typeface="Arial" panose="020B0604020202020204" pitchFamily="34" charset="0"/>
              <a:ea typeface="Arial" panose="020B0604020202020204" pitchFamily="34" charset="0"/>
              <a:cs typeface="Arial" panose="020B0604020202020204" pitchFamily="34" charset="0"/>
            </a:endParaRPr>
          </a:p>
          <a:p>
            <a:pPr marL="12700" marR="0">
              <a:lnSpc>
                <a:spcPct val="150000"/>
              </a:lnSpc>
              <a:spcBef>
                <a:spcPts val="25"/>
              </a:spcBef>
              <a:spcAft>
                <a:spcPts val="0"/>
              </a:spcAft>
            </a:pPr>
            <a:endParaRPr lang="en-US" sz="16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150FCB37-5F1D-3B48-7D78-5E4EF965921B}"/>
              </a:ext>
            </a:extLst>
          </p:cNvPr>
          <p:cNvPicPr>
            <a:picLocks noChangeAspect="1"/>
          </p:cNvPicPr>
          <p:nvPr/>
        </p:nvPicPr>
        <p:blipFill>
          <a:blip r:embed="rId3"/>
          <a:stretch>
            <a:fillRect/>
          </a:stretch>
        </p:blipFill>
        <p:spPr>
          <a:xfrm>
            <a:off x="2582114" y="2289271"/>
            <a:ext cx="7027771" cy="895474"/>
          </a:xfrm>
          <a:prstGeom prst="rect">
            <a:avLst/>
          </a:prstGeom>
        </p:spPr>
      </p:pic>
      <p:pic>
        <p:nvPicPr>
          <p:cNvPr id="15" name="Picture 14">
            <a:extLst>
              <a:ext uri="{FF2B5EF4-FFF2-40B4-BE49-F238E27FC236}">
                <a16:creationId xmlns:a16="http://schemas.microsoft.com/office/drawing/2014/main" id="{4E63B94E-1DD6-B63D-DE16-832E48F9CB55}"/>
              </a:ext>
            </a:extLst>
          </p:cNvPr>
          <p:cNvPicPr>
            <a:picLocks noChangeAspect="1"/>
          </p:cNvPicPr>
          <p:nvPr/>
        </p:nvPicPr>
        <p:blipFill>
          <a:blip r:embed="rId4"/>
          <a:stretch>
            <a:fillRect/>
          </a:stretch>
        </p:blipFill>
        <p:spPr>
          <a:xfrm>
            <a:off x="3428990" y="4644831"/>
            <a:ext cx="1943371" cy="1066949"/>
          </a:xfrm>
          <a:prstGeom prst="rect">
            <a:avLst/>
          </a:prstGeom>
        </p:spPr>
      </p:pic>
      <p:pic>
        <p:nvPicPr>
          <p:cNvPr id="17" name="Picture 16">
            <a:extLst>
              <a:ext uri="{FF2B5EF4-FFF2-40B4-BE49-F238E27FC236}">
                <a16:creationId xmlns:a16="http://schemas.microsoft.com/office/drawing/2014/main" id="{387ADE2E-FA3C-F1FB-54E3-7633F0BAB44A}"/>
              </a:ext>
            </a:extLst>
          </p:cNvPr>
          <p:cNvPicPr>
            <a:picLocks noChangeAspect="1"/>
          </p:cNvPicPr>
          <p:nvPr/>
        </p:nvPicPr>
        <p:blipFill>
          <a:blip r:embed="rId5"/>
          <a:stretch>
            <a:fillRect/>
          </a:stretch>
        </p:blipFill>
        <p:spPr>
          <a:xfrm>
            <a:off x="6174258" y="4654357"/>
            <a:ext cx="2162477" cy="1057423"/>
          </a:xfrm>
          <a:prstGeom prst="rect">
            <a:avLst/>
          </a:prstGeom>
        </p:spPr>
      </p:pic>
    </p:spTree>
    <p:extLst>
      <p:ext uri="{BB962C8B-B14F-4D97-AF65-F5344CB8AC3E}">
        <p14:creationId xmlns:p14="http://schemas.microsoft.com/office/powerpoint/2010/main" val="313349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5</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5262979"/>
          </a:xfrm>
          <a:prstGeom prst="rect">
            <a:avLst/>
          </a:prstGeom>
          <a:noFill/>
        </p:spPr>
        <p:txBody>
          <a:bodyPr wrap="square">
            <a:spAutoFit/>
          </a:bodyPr>
          <a:lstStyle/>
          <a:p>
            <a:pPr marL="12700" marR="0">
              <a:spcBef>
                <a:spcPts val="25"/>
              </a:spcBef>
              <a:spcAft>
                <a:spcPts val="0"/>
              </a:spcAft>
            </a:pPr>
            <a:r>
              <a:rPr lang="en-US" sz="2400" dirty="0">
                <a:solidFill>
                  <a:srgbClr val="CAAE0D"/>
                </a:solidFill>
                <a:latin typeface="Arial Black" panose="020B0A04020102020204" pitchFamily="34" charset="0"/>
                <a:ea typeface="Arial" panose="020B0604020202020204" pitchFamily="34" charset="0"/>
              </a:rPr>
              <a:t>Net</a:t>
            </a:r>
            <a:r>
              <a:rPr lang="en-US" sz="2400" spc="5"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Operating</a:t>
            </a:r>
            <a:r>
              <a:rPr lang="en-US" sz="2400" spc="10"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Income</a:t>
            </a:r>
            <a:r>
              <a:rPr lang="en-US" sz="2400" spc="5" dirty="0">
                <a:solidFill>
                  <a:srgbClr val="CAAE0D"/>
                </a:solidFill>
                <a:latin typeface="Arial Black" panose="020B0A04020102020204" pitchFamily="34" charset="0"/>
                <a:ea typeface="Arial" panose="020B0604020202020204" pitchFamily="34" charset="0"/>
              </a:rPr>
              <a:t> </a:t>
            </a:r>
            <a:r>
              <a:rPr lang="en-US" sz="2400" spc="-20" dirty="0">
                <a:solidFill>
                  <a:srgbClr val="CAAE0D"/>
                </a:solidFill>
                <a:latin typeface="Arial Black" panose="020B0A04020102020204" pitchFamily="34" charset="0"/>
                <a:ea typeface="Arial" panose="020B0604020202020204" pitchFamily="34" charset="0"/>
              </a:rPr>
              <a:t>(NOI)</a:t>
            </a: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a:spcBef>
                <a:spcPts val="25"/>
              </a:spcBef>
            </a:pPr>
            <a:r>
              <a:rPr lang="en-US" dirty="0">
                <a:latin typeface="Arial" panose="020B0604020202020204" pitchFamily="34" charset="0"/>
                <a:cs typeface="Arial" panose="020B0604020202020204" pitchFamily="34" charset="0"/>
              </a:rPr>
              <a:t>NOI is the income available to pay the mortgage (debt service) after all operating expenses have been paid.</a:t>
            </a:r>
          </a:p>
          <a:p>
            <a:pPr marL="12700" marR="0">
              <a:spcBef>
                <a:spcPts val="25"/>
              </a:spcBef>
              <a:spcAft>
                <a:spcPts val="0"/>
              </a:spcAft>
            </a:pPr>
            <a:endParaRPr lang="en-US" dirty="0">
              <a:latin typeface="Arial" panose="020B0604020202020204" pitchFamily="34" charset="0"/>
              <a:ea typeface="Arial" panose="020B0604020202020204" pitchFamily="34" charset="0"/>
              <a:cs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a:p>
            <a:pPr fontAlgn="t"/>
            <a:endParaRPr lang="en-US" b="1" dirty="0">
              <a:latin typeface="Arial Black" panose="020B0A04020102020204" pitchFamily="34" charset="0"/>
            </a:endParaRPr>
          </a:p>
          <a:p>
            <a:pPr fontAlgn="t"/>
            <a:endParaRPr lang="en-US" b="1" dirty="0">
              <a:latin typeface="Arial Black" panose="020B0A04020102020204" pitchFamily="34" charset="0"/>
            </a:endParaRPr>
          </a:p>
          <a:p>
            <a:pPr fontAlgn="t"/>
            <a:endParaRPr lang="en-US" b="1" dirty="0">
              <a:latin typeface="Arial Black" panose="020B0A04020102020204" pitchFamily="34" charset="0"/>
            </a:endParaRPr>
          </a:p>
          <a:p>
            <a:pPr fontAlgn="t"/>
            <a:endParaRPr lang="en-US" b="1" dirty="0">
              <a:latin typeface="Arial Black" panose="020B0A04020102020204" pitchFamily="34" charset="0"/>
            </a:endParaRPr>
          </a:p>
          <a:p>
            <a:pPr fontAlgn="t"/>
            <a:endParaRPr lang="en-US" b="1" dirty="0">
              <a:latin typeface="Arial Black" panose="020B0A04020102020204" pitchFamily="34" charset="0"/>
            </a:endParaRPr>
          </a:p>
          <a:p>
            <a:pPr fontAlgn="t"/>
            <a:r>
              <a:rPr lang="en-US" b="1" dirty="0">
                <a:latin typeface="Arial Black" panose="020B0A04020102020204" pitchFamily="34" charset="0"/>
              </a:rPr>
              <a:t>Example:	</a:t>
            </a:r>
            <a:r>
              <a:rPr lang="en-US" dirty="0">
                <a:latin typeface="Arial" panose="020B0604020202020204" pitchFamily="34" charset="0"/>
                <a:cs typeface="Arial" panose="020B0604020202020204" pitchFamily="34" charset="0"/>
              </a:rPr>
              <a:t>If the value of the property is $2,700,000 and the capitalization rate is 8%, then 			what is the NOI of the property? </a:t>
            </a:r>
          </a:p>
          <a:p>
            <a:pPr fontAlgn="t"/>
            <a:endParaRPr lang="en-US" dirty="0"/>
          </a:p>
          <a:p>
            <a:pPr fontAlgn="t"/>
            <a:r>
              <a:rPr lang="en-US" dirty="0"/>
              <a:t>				$2,700,000 × 0.08= </a:t>
            </a:r>
            <a:r>
              <a:rPr lang="en-US" b="1" dirty="0"/>
              <a:t>$216,000</a:t>
            </a:r>
          </a:p>
          <a:p>
            <a:endParaRPr lang="en-US" sz="2400" dirty="0">
              <a:solidFill>
                <a:srgbClr val="CAAE0D"/>
              </a:solidFill>
              <a:latin typeface="Arial Black" panose="020B0A04020102020204" pitchFamily="34" charset="0"/>
              <a:cs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68453059-A4BB-0A04-68DE-ED8336146CCF}"/>
              </a:ext>
            </a:extLst>
          </p:cNvPr>
          <p:cNvPicPr>
            <a:picLocks noChangeAspect="1"/>
          </p:cNvPicPr>
          <p:nvPr/>
        </p:nvPicPr>
        <p:blipFill>
          <a:blip r:embed="rId3"/>
          <a:stretch>
            <a:fillRect/>
          </a:stretch>
        </p:blipFill>
        <p:spPr>
          <a:xfrm>
            <a:off x="835424" y="2469685"/>
            <a:ext cx="9621593" cy="1057423"/>
          </a:xfrm>
          <a:prstGeom prst="rect">
            <a:avLst/>
          </a:prstGeom>
        </p:spPr>
      </p:pic>
    </p:spTree>
    <p:extLst>
      <p:ext uri="{BB962C8B-B14F-4D97-AF65-F5344CB8AC3E}">
        <p14:creationId xmlns:p14="http://schemas.microsoft.com/office/powerpoint/2010/main" val="35692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6</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2677656"/>
          </a:xfrm>
          <a:prstGeom prst="rect">
            <a:avLst/>
          </a:prstGeom>
          <a:noFill/>
        </p:spPr>
        <p:txBody>
          <a:bodyPr wrap="square">
            <a:spAutoFit/>
          </a:bodyPr>
          <a:lstStyle/>
          <a:p>
            <a:pPr marL="12700" marR="0">
              <a:spcBef>
                <a:spcPts val="25"/>
              </a:spcBef>
              <a:spcAft>
                <a:spcPts val="0"/>
              </a:spcAft>
            </a:pPr>
            <a:r>
              <a:rPr lang="en-US" sz="2400" dirty="0">
                <a:solidFill>
                  <a:srgbClr val="CAAE0D"/>
                </a:solidFill>
                <a:latin typeface="Arial Black" panose="020B0A04020102020204" pitchFamily="34" charset="0"/>
                <a:ea typeface="Arial" panose="020B0604020202020204" pitchFamily="34" charset="0"/>
              </a:rPr>
              <a:t>Net</a:t>
            </a:r>
            <a:r>
              <a:rPr lang="en-US" sz="2400" spc="5"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Operating</a:t>
            </a:r>
            <a:r>
              <a:rPr lang="en-US" sz="2400" spc="10" dirty="0">
                <a:solidFill>
                  <a:srgbClr val="CAAE0D"/>
                </a:solidFill>
                <a:latin typeface="Arial Black" panose="020B0A04020102020204" pitchFamily="34" charset="0"/>
                <a:ea typeface="Arial" panose="020B0604020202020204" pitchFamily="34" charset="0"/>
              </a:rPr>
              <a:t> </a:t>
            </a:r>
            <a:r>
              <a:rPr lang="en-US" sz="2400" dirty="0">
                <a:solidFill>
                  <a:srgbClr val="CAAE0D"/>
                </a:solidFill>
                <a:latin typeface="Arial Black" panose="020B0A04020102020204" pitchFamily="34" charset="0"/>
                <a:ea typeface="Arial" panose="020B0604020202020204" pitchFamily="34" charset="0"/>
              </a:rPr>
              <a:t>Income</a:t>
            </a:r>
            <a:r>
              <a:rPr lang="en-US" sz="2400" spc="5" dirty="0">
                <a:solidFill>
                  <a:srgbClr val="CAAE0D"/>
                </a:solidFill>
                <a:latin typeface="Arial Black" panose="020B0A04020102020204" pitchFamily="34" charset="0"/>
                <a:ea typeface="Arial" panose="020B0604020202020204" pitchFamily="34" charset="0"/>
              </a:rPr>
              <a:t> </a:t>
            </a:r>
            <a:r>
              <a:rPr lang="en-US" sz="2400" spc="-20" dirty="0">
                <a:solidFill>
                  <a:srgbClr val="CAAE0D"/>
                </a:solidFill>
                <a:latin typeface="Arial Black" panose="020B0A04020102020204" pitchFamily="34" charset="0"/>
                <a:ea typeface="Arial" panose="020B0604020202020204" pitchFamily="34" charset="0"/>
              </a:rPr>
              <a:t>Formula</a:t>
            </a: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781478F-9DF2-F9DD-0DBC-E84E5EDFA2C8}"/>
              </a:ext>
            </a:extLst>
          </p:cNvPr>
          <p:cNvPicPr>
            <a:picLocks noChangeAspect="1"/>
          </p:cNvPicPr>
          <p:nvPr/>
        </p:nvPicPr>
        <p:blipFill>
          <a:blip r:embed="rId3"/>
          <a:stretch>
            <a:fillRect/>
          </a:stretch>
        </p:blipFill>
        <p:spPr>
          <a:xfrm>
            <a:off x="3978179" y="1903225"/>
            <a:ext cx="4235642" cy="3727826"/>
          </a:xfrm>
          <a:prstGeom prst="rect">
            <a:avLst/>
          </a:prstGeom>
        </p:spPr>
      </p:pic>
    </p:spTree>
    <p:extLst>
      <p:ext uri="{BB962C8B-B14F-4D97-AF65-F5344CB8AC3E}">
        <p14:creationId xmlns:p14="http://schemas.microsoft.com/office/powerpoint/2010/main" val="400555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7</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5678478"/>
          </a:xfrm>
          <a:prstGeom prst="rect">
            <a:avLst/>
          </a:prstGeom>
          <a:noFill/>
        </p:spPr>
        <p:txBody>
          <a:bodyPr wrap="square">
            <a:spAutoFit/>
          </a:bodyPr>
          <a:lstStyle/>
          <a:p>
            <a:pPr marR="0">
              <a:spcBef>
                <a:spcPts val="0"/>
              </a:spcBef>
              <a:spcAft>
                <a:spcPts val="0"/>
              </a:spcAft>
            </a:pP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Measuring</a:t>
            </a:r>
            <a:r>
              <a:rPr lang="en-US" sz="2400" spc="-6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Investment</a:t>
            </a:r>
            <a:r>
              <a:rPr lang="en-US" sz="2400" spc="-6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Value</a:t>
            </a:r>
            <a:r>
              <a:rPr lang="en-US" sz="2400" spc="-6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(I</a:t>
            </a:r>
            <a:r>
              <a:rPr lang="en-US" sz="2400" spc="-6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a:t>
            </a:r>
            <a:r>
              <a:rPr lang="en-US" sz="2400" spc="-6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R</a:t>
            </a:r>
            <a:r>
              <a:rPr lang="en-US" sz="2400" spc="-6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a:t>
            </a:r>
            <a:r>
              <a:rPr lang="en-US" sz="2400" spc="-60"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 </a:t>
            </a:r>
            <a:r>
              <a:rPr lang="en-US" sz="2400" spc="-25" dirty="0">
                <a:solidFill>
                  <a:srgbClr val="CAAE0D"/>
                </a:solidFill>
                <a:effectLst/>
                <a:latin typeface="Arial Black" panose="020B0A04020102020204" pitchFamily="34" charset="0"/>
                <a:ea typeface="Arial Black" panose="020B0A04020102020204" pitchFamily="34" charset="0"/>
                <a:cs typeface="Arial Black" panose="020B0A04020102020204" pitchFamily="34" charset="0"/>
              </a:rPr>
              <a:t>V)</a:t>
            </a:r>
            <a:endParaRPr lang="en-US" sz="2400" spc="-25" dirty="0">
              <a:solidFill>
                <a:srgbClr val="CAAE0D"/>
              </a:solidFill>
              <a:latin typeface="Arial Black" panose="020B0A04020102020204" pitchFamily="34" charset="0"/>
              <a:ea typeface="Arial Black" panose="020B0A04020102020204" pitchFamily="34" charset="0"/>
              <a:cs typeface="Arial Black" panose="020B0A04020102020204" pitchFamily="34" charset="0"/>
            </a:endParaRPr>
          </a:p>
          <a:p>
            <a:pPr marR="0">
              <a:spcBef>
                <a:spcPts val="0"/>
              </a:spcBef>
              <a:spcAft>
                <a:spcPts val="0"/>
              </a:spcAft>
            </a:pPr>
            <a:endParaRPr lang="en-US" sz="2400" spc="-25" dirty="0">
              <a:solidFill>
                <a:srgbClr val="CAAE0D"/>
              </a:solidFill>
              <a:latin typeface="Arial Black" panose="020B0A04020102020204" pitchFamily="34" charset="0"/>
              <a:ea typeface="Arial" panose="020B0604020202020204" pitchFamily="34" charset="0"/>
            </a:endParaRPr>
          </a:p>
          <a:p>
            <a:pPr marR="0">
              <a:spcBef>
                <a:spcPts val="0"/>
              </a:spcBef>
              <a:spcAft>
                <a:spcPts val="0"/>
              </a:spcAft>
            </a:pPr>
            <a:endParaRPr lang="en-US" sz="2400" spc="-25" dirty="0">
              <a:solidFill>
                <a:srgbClr val="CAAE0D"/>
              </a:solidFill>
              <a:effectLst/>
              <a:latin typeface="Arial Black" panose="020B0A04020102020204" pitchFamily="34" charset="0"/>
              <a:ea typeface="Arial" panose="020B0604020202020204" pitchFamily="34" charset="0"/>
            </a:endParaRPr>
          </a:p>
          <a:p>
            <a:pPr marR="0">
              <a:spcBef>
                <a:spcPts val="0"/>
              </a:spcBef>
              <a:spcAft>
                <a:spcPts val="0"/>
              </a:spcAft>
            </a:pPr>
            <a:r>
              <a:rPr lang="en-US" sz="1800" dirty="0">
                <a:effectLst/>
                <a:latin typeface="Arial Black" panose="020B0A04020102020204" pitchFamily="34" charset="0"/>
                <a:ea typeface="Arial" panose="020B0604020202020204" pitchFamily="34" charset="0"/>
              </a:rPr>
              <a:t>Question</a:t>
            </a:r>
            <a:r>
              <a:rPr lang="en-US" sz="1800" spc="-100" dirty="0">
                <a:effectLst/>
                <a:latin typeface="Arial Black" panose="020B0A040201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
            </a:r>
            <a:r>
              <a:rPr lang="en-US" sz="1800" spc="-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What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should</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an</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investor</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looking</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for</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minimum</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cap</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rate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8%</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willing to pay for a building that has an NOI of $228,000?</a:t>
            </a:r>
          </a:p>
          <a:p>
            <a:pPr marR="0">
              <a:spcBef>
                <a:spcPts val="0"/>
              </a:spcBef>
              <a:spcAft>
                <a:spcPts val="0"/>
              </a:spcAft>
            </a:pPr>
            <a:endParaRPr lang="en-US" dirty="0">
              <a:latin typeface="Arial" panose="020B0604020202020204" pitchFamily="34" charset="0"/>
              <a:ea typeface="Arial" panose="020B0604020202020204" pitchFamily="34" charset="0"/>
            </a:endParaRPr>
          </a:p>
          <a:p>
            <a:pPr marR="0">
              <a:spcBef>
                <a:spcPts val="0"/>
              </a:spcBef>
              <a:spcAft>
                <a:spcPts val="0"/>
              </a:spcAft>
            </a:pPr>
            <a:endParaRPr lang="en-US" sz="1800" dirty="0">
              <a:effectLst/>
              <a:latin typeface="Arial" panose="020B0604020202020204" pitchFamily="34" charset="0"/>
              <a:ea typeface="Arial" panose="020B0604020202020204" pitchFamily="34" charset="0"/>
            </a:endParaRPr>
          </a:p>
          <a:p>
            <a:pPr marR="0">
              <a:spcBef>
                <a:spcPts val="0"/>
              </a:spcBef>
              <a:spcAft>
                <a:spcPts val="0"/>
              </a:spcAft>
            </a:pPr>
            <a:r>
              <a:rPr lang="en-US" sz="1800" dirty="0">
                <a:effectLst/>
                <a:latin typeface="Arial Black" panose="020B0A04020102020204" pitchFamily="34" charset="0"/>
                <a:ea typeface="Arial" panose="020B0604020202020204" pitchFamily="34" charset="0"/>
              </a:rPr>
              <a:t>Answer:</a:t>
            </a:r>
            <a:endParaRPr lang="en-US" spc="-25" dirty="0">
              <a:latin typeface="Arial Black" panose="020B0A04020102020204" pitchFamily="34" charset="0"/>
              <a:ea typeface="Arial" panose="020B0604020202020204" pitchFamily="34" charset="0"/>
            </a:endParaRPr>
          </a:p>
          <a:p>
            <a:pPr marR="0">
              <a:lnSpc>
                <a:spcPct val="150000"/>
              </a:lnSpc>
              <a:spcBef>
                <a:spcPts val="0"/>
              </a:spcBef>
              <a:spcAft>
                <a:spcPts val="0"/>
              </a:spcAft>
            </a:pPr>
            <a:r>
              <a:rPr lang="en-US" sz="1800" spc="-25" dirty="0">
                <a:effectLst/>
                <a:latin typeface="Arial Black" panose="020B0A04020102020204" pitchFamily="34" charset="0"/>
                <a:ea typeface="Arial" panose="020B0604020202020204" pitchFamily="34" charset="0"/>
              </a:rPr>
              <a:t>	</a:t>
            </a:r>
            <a:r>
              <a:rPr lang="en-US" sz="2000" spc="-10" dirty="0">
                <a:effectLst/>
                <a:latin typeface="Arial Black" panose="020B0A04020102020204" pitchFamily="34" charset="0"/>
                <a:ea typeface="Arial" panose="020B0604020202020204" pitchFamily="34" charset="0"/>
              </a:rPr>
              <a:t>$2,850,000</a:t>
            </a:r>
            <a:endParaRPr lang="en-US" dirty="0">
              <a:latin typeface="Arial" panose="020B0604020202020204" pitchFamily="34" charset="0"/>
              <a:ea typeface="Arial" panose="020B0604020202020204" pitchFamily="34" charset="0"/>
            </a:endParaRPr>
          </a:p>
          <a:p>
            <a:pPr marR="0">
              <a:lnSpc>
                <a:spcPct val="150000"/>
              </a:lnSpc>
              <a:spcBef>
                <a:spcPts val="0"/>
              </a:spcBef>
              <a:spcAft>
                <a:spcPts val="0"/>
              </a:spcAft>
            </a:pPr>
            <a:r>
              <a:rPr lang="en-US" sz="1800" dirty="0">
                <a:effectLst/>
                <a:latin typeface="Arial" panose="020B0604020202020204" pitchFamily="34" charset="0"/>
                <a:ea typeface="Arial" panose="020B0604020202020204" pitchFamily="34" charset="0"/>
              </a:rPr>
              <a:t>	V</a:t>
            </a:r>
            <a:r>
              <a:rPr lang="en-US" sz="1800" spc="3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
            </a:r>
            <a:r>
              <a:rPr lang="en-US" sz="1800" spc="13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$228,000</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
            </a:r>
            <a:r>
              <a:rPr lang="en-US" sz="1800" spc="-80" dirty="0">
                <a:effectLst/>
                <a:latin typeface="Arial" panose="020B0604020202020204" pitchFamily="34" charset="0"/>
                <a:ea typeface="Arial" panose="020B0604020202020204" pitchFamily="34" charset="0"/>
              </a:rPr>
              <a:t> </a:t>
            </a:r>
            <a:r>
              <a:rPr lang="en-US" sz="1800" spc="-25" dirty="0">
                <a:effectLst/>
                <a:latin typeface="Arial" panose="020B0604020202020204" pitchFamily="34" charset="0"/>
                <a:ea typeface="Arial" panose="020B0604020202020204" pitchFamily="34" charset="0"/>
              </a:rPr>
              <a:t>8%</a:t>
            </a:r>
            <a:endParaRPr lang="en-US" dirty="0">
              <a:latin typeface="Arial" panose="020B0604020202020204" pitchFamily="34" charset="0"/>
              <a:ea typeface="Arial" panose="020B0604020202020204" pitchFamily="34" charset="0"/>
            </a:endParaRPr>
          </a:p>
          <a:p>
            <a:pPr marR="0">
              <a:lnSpc>
                <a:spcPct val="150000"/>
              </a:lnSpc>
              <a:spcBef>
                <a:spcPts val="0"/>
              </a:spcBef>
              <a:spcAft>
                <a:spcPts val="0"/>
              </a:spcAft>
            </a:pPr>
            <a:r>
              <a:rPr lang="en-US" sz="1800" dirty="0">
                <a:effectLst/>
                <a:latin typeface="Arial" panose="020B0604020202020204" pitchFamily="34" charset="0"/>
                <a:ea typeface="Arial" panose="020B0604020202020204" pitchFamily="34" charset="0"/>
              </a:rPr>
              <a:t>	V</a:t>
            </a:r>
            <a:r>
              <a:rPr lang="en-US" sz="1800" spc="295" dirty="0">
                <a:effectLst/>
                <a:latin typeface="Arial" panose="020B0604020202020204" pitchFamily="34" charset="0"/>
                <a:ea typeface="Arial" panose="020B0604020202020204" pitchFamily="34" charset="0"/>
              </a:rPr>
              <a:t> </a:t>
            </a:r>
            <a:r>
              <a:rPr lang="en-US" sz="1800" spc="-50" dirty="0">
                <a:effectLst/>
                <a:latin typeface="Arial" panose="020B0604020202020204" pitchFamily="34" charset="0"/>
                <a:ea typeface="Arial" panose="020B0604020202020204" pitchFamily="34" charset="0"/>
              </a:rPr>
              <a:t>=</a:t>
            </a:r>
            <a:r>
              <a:rPr lang="en-US" dirty="0">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$2,850,000</a:t>
            </a:r>
            <a:endParaRPr lang="en-US" sz="1800" dirty="0">
              <a:effectLst/>
              <a:latin typeface="Arial" panose="020B06040202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pPr marL="12700" marR="0">
              <a:spcBef>
                <a:spcPts val="25"/>
              </a:spcBef>
              <a:spcAft>
                <a:spcPts val="0"/>
              </a:spcAft>
            </a:pPr>
            <a:endParaRPr lang="en-US" sz="2400" spc="-20" dirty="0">
              <a:solidFill>
                <a:srgbClr val="CAAE0D"/>
              </a:solidFill>
              <a:latin typeface="Arial Black" panose="020B0A04020102020204" pitchFamily="34" charset="0"/>
              <a:ea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a:p>
            <a:endParaRPr lang="en-US" sz="2400" dirty="0">
              <a:solidFill>
                <a:srgbClr val="CAAE0D"/>
              </a:solidFill>
              <a:latin typeface="Arial Black" panose="020B0A04020102020204" pitchFamily="34" charset="0"/>
              <a:cs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68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8</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309860" cy="3803605"/>
          </a:xfrm>
          <a:prstGeom prst="rect">
            <a:avLst/>
          </a:prstGeom>
          <a:noFill/>
        </p:spPr>
        <p:txBody>
          <a:bodyPr wrap="square">
            <a:spAutoFit/>
          </a:bodyPr>
          <a:lstStyle/>
          <a:p>
            <a:pPr marR="0">
              <a:spcBef>
                <a:spcPts val="345"/>
              </a:spcBef>
              <a:spcAft>
                <a:spcPts val="0"/>
              </a:spcAft>
              <a:tabLst>
                <a:tab pos="0" algn="l"/>
              </a:tabLst>
            </a:pP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Measuring</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Investment</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Performance</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Using</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Direct</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Capitalization</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(I</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V</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a:t>
            </a:r>
            <a:r>
              <a:rPr lang="en-US" spc="-1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pc="-2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R)</a:t>
            </a:r>
            <a:endParaRPr lang="en-US" dirty="0">
              <a:latin typeface="Arial Black" panose="020B0A04020102020204" pitchFamily="34" charset="0"/>
              <a:ea typeface="Arial Black" panose="020B0A04020102020204" pitchFamily="34" charset="0"/>
              <a:cs typeface="Arial Black" panose="020B0A04020102020204" pitchFamily="34" charset="0"/>
            </a:endParaRPr>
          </a:p>
          <a:p>
            <a:pPr marR="0">
              <a:spcBef>
                <a:spcPts val="345"/>
              </a:spcBef>
              <a:spcAft>
                <a:spcPts val="0"/>
              </a:spcAft>
              <a:tabLst>
                <a:tab pos="0" algn="l"/>
              </a:tabLst>
            </a:pPr>
            <a:endParaRPr lang="en-US" sz="1600" dirty="0">
              <a:latin typeface="Arial Black" panose="020B0A04020102020204" pitchFamily="34" charset="0"/>
              <a:ea typeface="Arial" panose="020B0604020202020204" pitchFamily="34" charset="0"/>
            </a:endParaRPr>
          </a:p>
          <a:p>
            <a:pPr marR="0">
              <a:spcBef>
                <a:spcPts val="345"/>
              </a:spcBef>
              <a:spcAft>
                <a:spcPts val="0"/>
              </a:spcAft>
              <a:tabLst>
                <a:tab pos="0" algn="l"/>
              </a:tabLst>
            </a:pPr>
            <a:endParaRPr lang="en-US" dirty="0">
              <a:latin typeface="Arial Black" panose="020B0A04020102020204" pitchFamily="34" charset="0"/>
              <a:ea typeface="Arial" panose="020B0604020202020204" pitchFamily="34" charset="0"/>
            </a:endParaRPr>
          </a:p>
          <a:p>
            <a:pPr marR="0">
              <a:spcBef>
                <a:spcPts val="345"/>
              </a:spcBef>
              <a:spcAft>
                <a:spcPts val="0"/>
              </a:spcAft>
              <a:tabLst>
                <a:tab pos="0" algn="l"/>
              </a:tabLst>
            </a:pPr>
            <a:r>
              <a:rPr lang="en-US" dirty="0">
                <a:latin typeface="Arial Black" panose="020B0A04020102020204" pitchFamily="34" charset="0"/>
                <a:ea typeface="Arial" panose="020B0604020202020204" pitchFamily="34" charset="0"/>
              </a:rPr>
              <a:t>Question</a:t>
            </a:r>
            <a:r>
              <a:rPr lang="en-US" spc="-70" dirty="0">
                <a:latin typeface="Arial Black" panose="020B0A040201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 What is the cap rate of a building being offered for sale at $2,850,000 with an NOI of $228,000?</a:t>
            </a:r>
            <a:endParaRPr lang="en-US" sz="1600" dirty="0">
              <a:latin typeface="Arial" panose="020B0604020202020204" pitchFamily="34" charset="0"/>
              <a:ea typeface="Arial" panose="020B0604020202020204" pitchFamily="34" charset="0"/>
            </a:endParaRPr>
          </a:p>
          <a:p>
            <a:pPr marR="0">
              <a:spcBef>
                <a:spcPts val="345"/>
              </a:spcBef>
              <a:spcAft>
                <a:spcPts val="0"/>
              </a:spcAft>
              <a:tabLst>
                <a:tab pos="0" algn="l"/>
              </a:tabLst>
            </a:pPr>
            <a:endParaRPr lang="en-US" sz="1600" dirty="0">
              <a:latin typeface="Arial" panose="020B0604020202020204" pitchFamily="34" charset="0"/>
              <a:ea typeface="Arial" panose="020B0604020202020204" pitchFamily="34" charset="0"/>
            </a:endParaRPr>
          </a:p>
          <a:p>
            <a:pPr marR="0">
              <a:spcBef>
                <a:spcPts val="345"/>
              </a:spcBef>
              <a:spcAft>
                <a:spcPts val="0"/>
              </a:spcAft>
              <a:tabLst>
                <a:tab pos="0" algn="l"/>
              </a:tabLst>
            </a:pPr>
            <a:endParaRPr lang="en-US" sz="1600" dirty="0">
              <a:latin typeface="Arial" panose="020B0604020202020204" pitchFamily="34" charset="0"/>
              <a:ea typeface="Arial" panose="020B0604020202020204" pitchFamily="34" charset="0"/>
            </a:endParaRPr>
          </a:p>
          <a:p>
            <a:pPr marR="0">
              <a:spcBef>
                <a:spcPts val="345"/>
              </a:spcBef>
              <a:spcAft>
                <a:spcPts val="0"/>
              </a:spcAft>
              <a:tabLst>
                <a:tab pos="0" algn="l"/>
              </a:tabLst>
            </a:pPr>
            <a:r>
              <a:rPr lang="en-US" dirty="0">
                <a:latin typeface="Arial Black" panose="020B0A04020102020204" pitchFamily="34" charset="0"/>
                <a:ea typeface="Arial" panose="020B0604020202020204" pitchFamily="34" charset="0"/>
              </a:rPr>
              <a:t>Answer</a:t>
            </a:r>
            <a:r>
              <a:rPr lang="en-US" spc="-35" dirty="0">
                <a:latin typeface="Arial Black" panose="020B0A04020102020204" pitchFamily="34" charset="0"/>
                <a:ea typeface="Arial" panose="020B0604020202020204" pitchFamily="34" charset="0"/>
              </a:rPr>
              <a:t>:</a:t>
            </a:r>
          </a:p>
          <a:p>
            <a:pPr marR="0">
              <a:lnSpc>
                <a:spcPct val="150000"/>
              </a:lnSpc>
              <a:spcBef>
                <a:spcPts val="345"/>
              </a:spcBef>
              <a:spcAft>
                <a:spcPts val="0"/>
              </a:spcAft>
              <a:tabLst>
                <a:tab pos="0" algn="l"/>
              </a:tabLst>
            </a:pPr>
            <a:r>
              <a:rPr lang="en-US" spc="-35" dirty="0">
                <a:latin typeface="Arial Black" panose="020B0A04020102020204" pitchFamily="34" charset="0"/>
                <a:ea typeface="Arial" panose="020B0604020202020204" pitchFamily="34" charset="0"/>
              </a:rPr>
              <a:t>		</a:t>
            </a:r>
            <a:r>
              <a:rPr lang="en-US" sz="2000" spc="-25" dirty="0">
                <a:latin typeface="Arial Black" panose="020B0A04020102020204" pitchFamily="34" charset="0"/>
                <a:ea typeface="Arial" panose="020B0604020202020204" pitchFamily="34" charset="0"/>
              </a:rPr>
              <a:t>8%</a:t>
            </a:r>
            <a:endParaRPr lang="en-US" sz="1600" dirty="0">
              <a:latin typeface="Arial" panose="020B0604020202020204" pitchFamily="34" charset="0"/>
              <a:ea typeface="Arial" panose="020B0604020202020204" pitchFamily="34" charset="0"/>
            </a:endParaRPr>
          </a:p>
          <a:p>
            <a:pPr marR="0">
              <a:lnSpc>
                <a:spcPct val="150000"/>
              </a:lnSpc>
              <a:spcBef>
                <a:spcPts val="345"/>
              </a:spcBef>
              <a:spcAft>
                <a:spcPts val="0"/>
              </a:spcAft>
              <a:tabLst>
                <a:tab pos="0" algn="l"/>
              </a:tabLst>
            </a:pPr>
            <a:r>
              <a:rPr lang="en-US" sz="160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a:t>
            </a:r>
            <a:r>
              <a:rPr lang="en-US" spc="38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t>
            </a:r>
            <a:r>
              <a:rPr lang="en-US" spc="39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$228,000</a:t>
            </a:r>
            <a:r>
              <a:rPr lang="en-US" spc="-8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t>
            </a:r>
            <a:r>
              <a:rPr lang="en-US" spc="-80" dirty="0">
                <a:latin typeface="Arial" panose="020B0604020202020204" pitchFamily="34" charset="0"/>
                <a:ea typeface="Arial" panose="020B0604020202020204" pitchFamily="34" charset="0"/>
              </a:rPr>
              <a:t> </a:t>
            </a:r>
            <a:r>
              <a:rPr lang="en-US" spc="-10" dirty="0">
                <a:latin typeface="Arial" panose="020B0604020202020204" pitchFamily="34" charset="0"/>
                <a:ea typeface="Arial" panose="020B0604020202020204" pitchFamily="34" charset="0"/>
              </a:rPr>
              <a:t>$2,850,000</a:t>
            </a:r>
            <a:endParaRPr lang="en-US" sz="1600" dirty="0">
              <a:latin typeface="Arial" panose="020B0604020202020204" pitchFamily="34" charset="0"/>
              <a:ea typeface="Arial" panose="020B0604020202020204" pitchFamily="34" charset="0"/>
            </a:endParaRPr>
          </a:p>
          <a:p>
            <a:pPr marR="0">
              <a:lnSpc>
                <a:spcPct val="150000"/>
              </a:lnSpc>
              <a:spcBef>
                <a:spcPts val="345"/>
              </a:spcBef>
              <a:spcAft>
                <a:spcPts val="0"/>
              </a:spcAft>
              <a:tabLst>
                <a:tab pos="0" algn="l"/>
              </a:tabLst>
            </a:pPr>
            <a:r>
              <a:rPr lang="en-US" sz="160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R</a:t>
            </a:r>
            <a:r>
              <a:rPr lang="en-US" spc="34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a:t>
            </a:r>
            <a:r>
              <a:rPr lang="en-US" spc="34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.08</a:t>
            </a:r>
            <a:r>
              <a:rPr lang="en-US" spc="-4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or</a:t>
            </a:r>
            <a:r>
              <a:rPr lang="en-US" spc="-4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8%</a:t>
            </a:r>
            <a:r>
              <a:rPr lang="en-US" spc="-4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cap</a:t>
            </a:r>
            <a:r>
              <a:rPr lang="en-US" spc="-45" dirty="0">
                <a:latin typeface="Arial" panose="020B0604020202020204" pitchFamily="34" charset="0"/>
                <a:ea typeface="Arial" panose="020B0604020202020204" pitchFamily="34" charset="0"/>
              </a:rPr>
              <a:t> </a:t>
            </a:r>
            <a:r>
              <a:rPr lang="en-US" spc="-20" dirty="0">
                <a:latin typeface="Arial" panose="020B0604020202020204" pitchFamily="34" charset="0"/>
                <a:ea typeface="Arial" panose="020B0604020202020204" pitchFamily="34" charset="0"/>
              </a:rPr>
              <a:t>rate</a:t>
            </a:r>
            <a:endParaRPr lang="en-US" sz="160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167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812199-0462-5F5E-F95B-B2A727F539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4BA1B05-C1F1-493F-BE9C-C397A002CC7E}" type="slidenum">
              <a:rPr lang="en-US">
                <a:solidFill>
                  <a:srgbClr val="FFFFFF"/>
                </a:solidFill>
              </a:rPr>
              <a:pPr>
                <a:spcAft>
                  <a:spcPts val="600"/>
                </a:spcAft>
              </a:pPr>
              <a:t>9</a:t>
            </a:fld>
            <a:endParaRPr lang="en-US">
              <a:solidFill>
                <a:srgbClr val="FFFFFF"/>
              </a:solidFill>
            </a:endParaRPr>
          </a:p>
        </p:txBody>
      </p:sp>
      <p:sp>
        <p:nvSpPr>
          <p:cNvPr id="3" name="TextBox 2">
            <a:extLst>
              <a:ext uri="{FF2B5EF4-FFF2-40B4-BE49-F238E27FC236}">
                <a16:creationId xmlns:a16="http://schemas.microsoft.com/office/drawing/2014/main" id="{C0DDB01D-154F-5A36-BEE4-80AD2A97F384}"/>
              </a:ext>
            </a:extLst>
          </p:cNvPr>
          <p:cNvSpPr txBox="1"/>
          <p:nvPr/>
        </p:nvSpPr>
        <p:spPr>
          <a:xfrm>
            <a:off x="752495" y="874917"/>
            <a:ext cx="10721750" cy="3504164"/>
          </a:xfrm>
          <a:prstGeom prst="rect">
            <a:avLst/>
          </a:prstGeom>
          <a:noFill/>
        </p:spPr>
        <p:txBody>
          <a:bodyPr wrap="square">
            <a:spAutoFit/>
          </a:bodyPr>
          <a:lstStyle/>
          <a:p>
            <a:pPr marR="0">
              <a:spcBef>
                <a:spcPts val="0"/>
              </a:spcBef>
              <a:spcAft>
                <a:spcPts val="0"/>
              </a:spcAft>
            </a:pP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Determining</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Net</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Operating</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Income:</a:t>
            </a:r>
            <a:r>
              <a:rPr lang="en-US" sz="2000" spc="-4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(R</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x</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V</a:t>
            </a:r>
            <a:r>
              <a:rPr lang="en-US" sz="2000" spc="-5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a:t>
            </a:r>
            <a:r>
              <a:rPr lang="en-US" sz="2000" spc="-4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 </a:t>
            </a:r>
            <a:r>
              <a:rPr lang="en-US" sz="2000" spc="-25" dirty="0">
                <a:solidFill>
                  <a:srgbClr val="CAAE0D"/>
                </a:solidFill>
                <a:latin typeface="Arial Black" panose="020B0A04020102020204" pitchFamily="34" charset="0"/>
                <a:ea typeface="Arial Black" panose="020B0A04020102020204" pitchFamily="34" charset="0"/>
                <a:cs typeface="Arial Black" panose="020B0A04020102020204" pitchFamily="34" charset="0"/>
              </a:rPr>
              <a:t>I)</a:t>
            </a:r>
            <a:endParaRPr lang="en-US" sz="2000" dirty="0">
              <a:latin typeface="Arial Black" panose="020B0A04020102020204" pitchFamily="34" charset="0"/>
              <a:ea typeface="Arial Black" panose="020B0A04020102020204" pitchFamily="34" charset="0"/>
              <a:cs typeface="Arial Black" panose="020B0A04020102020204" pitchFamily="34" charset="0"/>
            </a:endParaRPr>
          </a:p>
          <a:p>
            <a:pPr marR="912495">
              <a:lnSpc>
                <a:spcPct val="122000"/>
              </a:lnSpc>
              <a:spcBef>
                <a:spcPts val="1030"/>
              </a:spcBef>
              <a:spcAft>
                <a:spcPts val="0"/>
              </a:spcAft>
            </a:pPr>
            <a:endParaRPr lang="en-US" dirty="0">
              <a:latin typeface="Arial Black" panose="020B0A04020102020204" pitchFamily="34" charset="0"/>
              <a:ea typeface="Arial" panose="020B0604020202020204" pitchFamily="34" charset="0"/>
            </a:endParaRPr>
          </a:p>
          <a:p>
            <a:pPr marR="912495">
              <a:lnSpc>
                <a:spcPct val="122000"/>
              </a:lnSpc>
              <a:spcBef>
                <a:spcPts val="1030"/>
              </a:spcBef>
              <a:spcAft>
                <a:spcPts val="0"/>
              </a:spcAft>
            </a:pPr>
            <a:r>
              <a:rPr lang="en-US" dirty="0">
                <a:latin typeface="Arial Black" panose="020B0A04020102020204" pitchFamily="34" charset="0"/>
                <a:ea typeface="Arial" panose="020B0604020202020204" pitchFamily="34" charset="0"/>
              </a:rPr>
              <a:t>Question</a:t>
            </a:r>
            <a:r>
              <a:rPr lang="en-US" spc="-60" dirty="0">
                <a:latin typeface="Arial Black" panose="020B0A040201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 What is the NOI for a building in which the listing notes a price of $2,850,000 and a cap rate of 8%?</a:t>
            </a:r>
            <a:endParaRPr lang="en-US" sz="1600" dirty="0">
              <a:latin typeface="Arial" panose="020B0604020202020204" pitchFamily="34" charset="0"/>
              <a:ea typeface="Arial" panose="020B0604020202020204" pitchFamily="34" charset="0"/>
            </a:endParaRPr>
          </a:p>
          <a:p>
            <a:pPr marR="0">
              <a:spcBef>
                <a:spcPts val="700"/>
              </a:spcBef>
              <a:spcAft>
                <a:spcPts val="0"/>
              </a:spcAft>
            </a:pPr>
            <a:endParaRPr lang="en-US" dirty="0">
              <a:latin typeface="Arial Black" panose="020B0A04020102020204" pitchFamily="34" charset="0"/>
              <a:ea typeface="Arial" panose="020B0604020202020204" pitchFamily="34" charset="0"/>
            </a:endParaRPr>
          </a:p>
          <a:p>
            <a:pPr marR="0">
              <a:spcBef>
                <a:spcPts val="700"/>
              </a:spcBef>
              <a:spcAft>
                <a:spcPts val="0"/>
              </a:spcAft>
            </a:pPr>
            <a:r>
              <a:rPr lang="en-US" dirty="0">
                <a:latin typeface="Arial Black" panose="020B0A04020102020204" pitchFamily="34" charset="0"/>
                <a:ea typeface="Arial" panose="020B0604020202020204" pitchFamily="34" charset="0"/>
              </a:rPr>
              <a:t>Answer</a:t>
            </a:r>
            <a:r>
              <a:rPr lang="en-US" spc="-35" dirty="0">
                <a:latin typeface="Arial Black" panose="020B0A04020102020204" pitchFamily="34" charset="0"/>
                <a:ea typeface="Arial" panose="020B0604020202020204" pitchFamily="34" charset="0"/>
              </a:rPr>
              <a:t>:</a:t>
            </a:r>
          </a:p>
          <a:p>
            <a:pPr marR="0">
              <a:spcBef>
                <a:spcPts val="700"/>
              </a:spcBef>
              <a:spcAft>
                <a:spcPts val="0"/>
              </a:spcAft>
            </a:pPr>
            <a:r>
              <a:rPr lang="en-US" spc="-35" dirty="0">
                <a:latin typeface="Arial Black" panose="020B0A04020102020204" pitchFamily="34" charset="0"/>
                <a:ea typeface="Arial" panose="020B0604020202020204" pitchFamily="34" charset="0"/>
              </a:rPr>
              <a:t>	</a:t>
            </a:r>
            <a:r>
              <a:rPr lang="en-US" sz="2000" spc="-10" dirty="0">
                <a:latin typeface="Arial Black" panose="020B0A04020102020204" pitchFamily="34" charset="0"/>
                <a:ea typeface="Arial" panose="020B0604020202020204" pitchFamily="34" charset="0"/>
              </a:rPr>
              <a:t>$228,000</a:t>
            </a:r>
            <a:endParaRPr lang="en-US" sz="1600" dirty="0">
              <a:latin typeface="Arial" panose="020B0604020202020204" pitchFamily="34" charset="0"/>
              <a:ea typeface="Arial" panose="020B0604020202020204" pitchFamily="34" charset="0"/>
            </a:endParaRPr>
          </a:p>
          <a:p>
            <a:pPr marR="0">
              <a:spcBef>
                <a:spcPts val="700"/>
              </a:spcBef>
              <a:spcAft>
                <a:spcPts val="0"/>
              </a:spcAft>
            </a:pPr>
            <a:r>
              <a:rPr lang="en-US" dirty="0">
                <a:latin typeface="Arial" panose="020B0604020202020204" pitchFamily="34" charset="0"/>
                <a:ea typeface="Arial" panose="020B0604020202020204" pitchFamily="34" charset="0"/>
              </a:rPr>
              <a:t>	I =</a:t>
            </a:r>
            <a:r>
              <a:rPr lang="en-US" spc="365"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8%</a:t>
            </a:r>
            <a:r>
              <a:rPr lang="en-US" spc="-8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x</a:t>
            </a:r>
            <a:r>
              <a:rPr lang="en-US" spc="-8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$2,850,000 </a:t>
            </a:r>
          </a:p>
          <a:p>
            <a:pPr marR="0">
              <a:spcBef>
                <a:spcPts val="700"/>
              </a:spcBef>
              <a:spcAft>
                <a:spcPts val="0"/>
              </a:spcAft>
            </a:pPr>
            <a:r>
              <a:rPr lang="en-US" dirty="0">
                <a:latin typeface="Arial" panose="020B0604020202020204" pitchFamily="34" charset="0"/>
                <a:ea typeface="Arial" panose="020B0604020202020204" pitchFamily="34" charset="0"/>
              </a:rPr>
              <a:t>	I </a:t>
            </a:r>
            <a:r>
              <a:rPr lang="en-US" spc="-50"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 </a:t>
            </a:r>
            <a:r>
              <a:rPr lang="en-US" spc="-35" dirty="0">
                <a:latin typeface="Arial" panose="020B0604020202020204" pitchFamily="34" charset="0"/>
                <a:ea typeface="Arial" panose="020B0604020202020204" pitchFamily="34" charset="0"/>
              </a:rPr>
              <a:t>$228,000</a:t>
            </a:r>
            <a:endParaRPr lang="en-US" sz="1600" dirty="0">
              <a:latin typeface="Arial" panose="020B0604020202020204" pitchFamily="34" charset="0"/>
              <a:ea typeface="Arial" panose="020B0604020202020204" pitchFamily="34" charset="0"/>
            </a:endParaRPr>
          </a:p>
        </p:txBody>
      </p:sp>
      <p:grpSp>
        <p:nvGrpSpPr>
          <p:cNvPr id="7" name="docshapegroup2037">
            <a:extLst>
              <a:ext uri="{FF2B5EF4-FFF2-40B4-BE49-F238E27FC236}">
                <a16:creationId xmlns:a16="http://schemas.microsoft.com/office/drawing/2014/main" id="{CC721457-EB80-FE38-ED1A-2CB7D4C73655}"/>
              </a:ext>
            </a:extLst>
          </p:cNvPr>
          <p:cNvGrpSpPr>
            <a:grpSpLocks/>
          </p:cNvGrpSpPr>
          <p:nvPr/>
        </p:nvGrpSpPr>
        <p:grpSpPr bwMode="auto">
          <a:xfrm>
            <a:off x="3124200" y="3760788"/>
            <a:ext cx="658813" cy="6350"/>
            <a:chOff x="0" y="0"/>
            <a:chExt cx="1037" cy="10"/>
          </a:xfrm>
        </p:grpSpPr>
        <p:sp>
          <p:nvSpPr>
            <p:cNvPr id="8" name="Line 2">
              <a:extLst>
                <a:ext uri="{FF2B5EF4-FFF2-40B4-BE49-F238E27FC236}">
                  <a16:creationId xmlns:a16="http://schemas.microsoft.com/office/drawing/2014/main" id="{BD4EA08D-54E3-DEC4-CE37-FCA13DBE90B9}"/>
                </a:ext>
              </a:extLst>
            </p:cNvPr>
            <p:cNvSpPr>
              <a:spLocks noChangeShapeType="1"/>
            </p:cNvSpPr>
            <p:nvPr/>
          </p:nvSpPr>
          <p:spPr bwMode="auto">
            <a:xfrm>
              <a:off x="1036" y="5"/>
              <a:ext cx="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Rectangle 6">
            <a:extLst>
              <a:ext uri="{FF2B5EF4-FFF2-40B4-BE49-F238E27FC236}">
                <a16:creationId xmlns:a16="http://schemas.microsoft.com/office/drawing/2014/main" id="{211D222D-6902-0B4D-6E6D-0EEE6079E595}"/>
              </a:ext>
            </a:extLst>
          </p:cNvPr>
          <p:cNvSpPr>
            <a:spLocks noChangeArrowheads="1"/>
          </p:cNvSpPr>
          <p:nvPr/>
        </p:nvSpPr>
        <p:spPr bwMode="auto">
          <a:xfrm>
            <a:off x="7105650" y="3767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$2,275,000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520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1340</Words>
  <Application>Microsoft Office PowerPoint</Application>
  <PresentationFormat>Widescreen</PresentationFormat>
  <Paragraphs>231</Paragraphs>
  <Slides>26</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 Black</vt:lpstr>
      <vt:lpstr>Calibri</vt:lpstr>
      <vt:lpstr>Calibri Light</vt:lpstr>
      <vt:lpstr>Cambria Math</vt:lpstr>
      <vt:lpstr>Fira Sans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Nuzie</dc:creator>
  <cp:lastModifiedBy>Marilyn Nuzie</cp:lastModifiedBy>
  <cp:revision>61</cp:revision>
  <cp:lastPrinted>2023-05-22T12:47:48Z</cp:lastPrinted>
  <dcterms:created xsi:type="dcterms:W3CDTF">2023-03-06T17:41:33Z</dcterms:created>
  <dcterms:modified xsi:type="dcterms:W3CDTF">2023-06-07T15:16:41Z</dcterms:modified>
</cp:coreProperties>
</file>