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7" r:id="rId3"/>
    <p:sldId id="258" r:id="rId4"/>
    <p:sldId id="259" r:id="rId5"/>
    <p:sldId id="262" r:id="rId6"/>
    <p:sldId id="261" r:id="rId7"/>
    <p:sldId id="263" r:id="rId8"/>
    <p:sldId id="264" r:id="rId9"/>
    <p:sldId id="266" r:id="rId10"/>
    <p:sldId id="265" r:id="rId11"/>
    <p:sldId id="267" r:id="rId12"/>
    <p:sldId id="271" r:id="rId13"/>
    <p:sldId id="269" r:id="rId14"/>
    <p:sldId id="268" r:id="rId15"/>
    <p:sldId id="272" r:id="rId16"/>
    <p:sldId id="270" r:id="rId17"/>
    <p:sldId id="273"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60"/>
  </p:normalViewPr>
  <p:slideViewPr>
    <p:cSldViewPr snapToGrid="0">
      <p:cViewPr varScale="1">
        <p:scale>
          <a:sx n="110" d="100"/>
          <a:sy n="110" d="100"/>
        </p:scale>
        <p:origin x="37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0157793-B97C-47A1-88C8-34A5F87C754D}" type="datetimeFigureOut">
              <a:rPr lang="en-US" smtClean="0"/>
              <a:t>10/11/2019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99870FFA-6DC1-4D24-90AB-341C083B6524}" type="slidenum">
              <a:rPr lang="en-US" smtClean="0"/>
              <a:t>‹#›</a:t>
            </a:fld>
            <a:endParaRPr lang="en-US"/>
          </a:p>
        </p:txBody>
      </p:sp>
    </p:spTree>
    <p:extLst>
      <p:ext uri="{BB962C8B-B14F-4D97-AF65-F5344CB8AC3E}">
        <p14:creationId xmlns:p14="http://schemas.microsoft.com/office/powerpoint/2010/main" val="3497730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157793-B97C-47A1-88C8-34A5F87C754D}" type="datetimeFigureOut">
              <a:rPr lang="en-US" smtClean="0"/>
              <a:t>10/11/2019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70FFA-6DC1-4D24-90AB-341C083B6524}" type="slidenum">
              <a:rPr lang="en-US" smtClean="0"/>
              <a:t>‹#›</a:t>
            </a:fld>
            <a:endParaRPr lang="en-US"/>
          </a:p>
        </p:txBody>
      </p:sp>
    </p:spTree>
    <p:extLst>
      <p:ext uri="{BB962C8B-B14F-4D97-AF65-F5344CB8AC3E}">
        <p14:creationId xmlns:p14="http://schemas.microsoft.com/office/powerpoint/2010/main" val="4192318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157793-B97C-47A1-88C8-34A5F87C754D}" type="datetimeFigureOut">
              <a:rPr lang="en-US" smtClean="0"/>
              <a:t>10/11/2019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70FFA-6DC1-4D24-90AB-341C083B6524}" type="slidenum">
              <a:rPr lang="en-US" smtClean="0"/>
              <a:t>‹#›</a:t>
            </a:fld>
            <a:endParaRPr lang="en-US"/>
          </a:p>
        </p:txBody>
      </p:sp>
    </p:spTree>
    <p:extLst>
      <p:ext uri="{BB962C8B-B14F-4D97-AF65-F5344CB8AC3E}">
        <p14:creationId xmlns:p14="http://schemas.microsoft.com/office/powerpoint/2010/main" val="4108657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157793-B97C-47A1-88C8-34A5F87C754D}" type="datetimeFigureOut">
              <a:rPr lang="en-US" smtClean="0"/>
              <a:t>10/11/2019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70FFA-6DC1-4D24-90AB-341C083B6524}" type="slidenum">
              <a:rPr lang="en-US" smtClean="0"/>
              <a:t>‹#›</a:t>
            </a:fld>
            <a:endParaRPr lang="en-US"/>
          </a:p>
        </p:txBody>
      </p:sp>
    </p:spTree>
    <p:extLst>
      <p:ext uri="{BB962C8B-B14F-4D97-AF65-F5344CB8AC3E}">
        <p14:creationId xmlns:p14="http://schemas.microsoft.com/office/powerpoint/2010/main" val="1030303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593667" y="6272784"/>
            <a:ext cx="2644309" cy="365125"/>
          </a:xfrm>
        </p:spPr>
        <p:txBody>
          <a:bodyPr/>
          <a:lstStyle/>
          <a:p>
            <a:fld id="{C0157793-B97C-47A1-88C8-34A5F87C754D}" type="datetimeFigureOut">
              <a:rPr lang="en-US" smtClean="0"/>
              <a:t>10/11/2019</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99870FFA-6DC1-4D24-90AB-341C083B6524}" type="slidenum">
              <a:rPr lang="en-US" smtClean="0"/>
              <a:t>‹#›</a:t>
            </a:fld>
            <a:endParaRPr lang="en-US"/>
          </a:p>
        </p:txBody>
      </p:sp>
    </p:spTree>
    <p:extLst>
      <p:ext uri="{BB962C8B-B14F-4D97-AF65-F5344CB8AC3E}">
        <p14:creationId xmlns:p14="http://schemas.microsoft.com/office/powerpoint/2010/main" val="3757477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0157793-B97C-47A1-88C8-34A5F87C754D}" type="datetimeFigureOut">
              <a:rPr lang="en-US" smtClean="0"/>
              <a:t>10/11/2019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70FFA-6DC1-4D24-90AB-341C083B6524}" type="slidenum">
              <a:rPr lang="en-US" smtClean="0"/>
              <a:t>‹#›</a:t>
            </a:fld>
            <a:endParaRPr lang="en-US"/>
          </a:p>
        </p:txBody>
      </p:sp>
    </p:spTree>
    <p:extLst>
      <p:ext uri="{BB962C8B-B14F-4D97-AF65-F5344CB8AC3E}">
        <p14:creationId xmlns:p14="http://schemas.microsoft.com/office/powerpoint/2010/main" val="1154903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0157793-B97C-47A1-88C8-34A5F87C754D}" type="datetimeFigureOut">
              <a:rPr lang="en-US" smtClean="0"/>
              <a:t>10/11/2019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870FFA-6DC1-4D24-90AB-341C083B6524}" type="slidenum">
              <a:rPr lang="en-US" smtClean="0"/>
              <a:t>‹#›</a:t>
            </a:fld>
            <a:endParaRPr lang="en-US"/>
          </a:p>
        </p:txBody>
      </p:sp>
    </p:spTree>
    <p:extLst>
      <p:ext uri="{BB962C8B-B14F-4D97-AF65-F5344CB8AC3E}">
        <p14:creationId xmlns:p14="http://schemas.microsoft.com/office/powerpoint/2010/main" val="2714606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0157793-B97C-47A1-88C8-34A5F87C754D}" type="datetimeFigureOut">
              <a:rPr lang="en-US" smtClean="0"/>
              <a:t>10/11/2019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870FFA-6DC1-4D24-90AB-341C083B6524}" type="slidenum">
              <a:rPr lang="en-US" smtClean="0"/>
              <a:t>‹#›</a:t>
            </a:fld>
            <a:endParaRPr lang="en-US"/>
          </a:p>
        </p:txBody>
      </p:sp>
    </p:spTree>
    <p:extLst>
      <p:ext uri="{BB962C8B-B14F-4D97-AF65-F5344CB8AC3E}">
        <p14:creationId xmlns:p14="http://schemas.microsoft.com/office/powerpoint/2010/main" val="52471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157793-B97C-47A1-88C8-34A5F87C754D}" type="datetimeFigureOut">
              <a:rPr lang="en-US" smtClean="0"/>
              <a:t>10/11/2019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870FFA-6DC1-4D24-90AB-341C083B6524}" type="slidenum">
              <a:rPr lang="en-US" smtClean="0"/>
              <a:t>‹#›</a:t>
            </a:fld>
            <a:endParaRPr lang="en-US"/>
          </a:p>
        </p:txBody>
      </p:sp>
    </p:spTree>
    <p:extLst>
      <p:ext uri="{BB962C8B-B14F-4D97-AF65-F5344CB8AC3E}">
        <p14:creationId xmlns:p14="http://schemas.microsoft.com/office/powerpoint/2010/main" val="4215746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0157793-B97C-47A1-88C8-34A5F87C754D}" type="datetimeFigureOut">
              <a:rPr lang="en-US" smtClean="0"/>
              <a:t>10/11/2019</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99870FFA-6DC1-4D24-90AB-341C083B6524}" type="slidenum">
              <a:rPr lang="en-US" smtClean="0"/>
              <a:t>‹#›</a:t>
            </a:fld>
            <a:endParaRPr lang="en-US"/>
          </a:p>
        </p:txBody>
      </p:sp>
    </p:spTree>
    <p:extLst>
      <p:ext uri="{BB962C8B-B14F-4D97-AF65-F5344CB8AC3E}">
        <p14:creationId xmlns:p14="http://schemas.microsoft.com/office/powerpoint/2010/main" val="2708627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0157793-B97C-47A1-88C8-34A5F87C754D}" type="datetimeFigureOut">
              <a:rPr lang="en-US" smtClean="0"/>
              <a:t>10/11/2019</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99870FFA-6DC1-4D24-90AB-341C083B6524}" type="slidenum">
              <a:rPr lang="en-US" smtClean="0"/>
              <a:t>‹#›</a:t>
            </a:fld>
            <a:endParaRPr lang="en-US"/>
          </a:p>
        </p:txBody>
      </p:sp>
    </p:spTree>
    <p:extLst>
      <p:ext uri="{BB962C8B-B14F-4D97-AF65-F5344CB8AC3E}">
        <p14:creationId xmlns:p14="http://schemas.microsoft.com/office/powerpoint/2010/main" val="2909121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C0157793-B97C-47A1-88C8-34A5F87C754D}" type="datetimeFigureOut">
              <a:rPr lang="en-US" smtClean="0"/>
              <a:t>10/11/2019</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99870FFA-6DC1-4D24-90AB-341C083B6524}" type="slidenum">
              <a:rPr lang="en-US" smtClean="0"/>
              <a:t>‹#›</a:t>
            </a:fld>
            <a:endParaRPr lang="en-US"/>
          </a:p>
        </p:txBody>
      </p:sp>
    </p:spTree>
    <p:extLst>
      <p:ext uri="{BB962C8B-B14F-4D97-AF65-F5344CB8AC3E}">
        <p14:creationId xmlns:p14="http://schemas.microsoft.com/office/powerpoint/2010/main" val="382035528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ccacb.org/"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mailto:foundationtesting@crcog.org"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4B1C2-264E-41B9-ACCC-71DDBB6EE0E5}"/>
              </a:ext>
            </a:extLst>
          </p:cNvPr>
          <p:cNvSpPr>
            <a:spLocks noGrp="1"/>
          </p:cNvSpPr>
          <p:nvPr>
            <p:ph type="ctrTitle"/>
          </p:nvPr>
        </p:nvSpPr>
        <p:spPr/>
        <p:txBody>
          <a:bodyPr/>
          <a:lstStyle/>
          <a:p>
            <a:r>
              <a:rPr lang="en-US" sz="7200" dirty="0"/>
              <a:t>Crumbling Foundation:</a:t>
            </a:r>
            <a:br>
              <a:rPr lang="en-US" sz="7200" dirty="0"/>
            </a:br>
            <a:r>
              <a:rPr lang="en-US" sz="7200" dirty="0"/>
              <a:t>Types, Causes, &amp; Remediation</a:t>
            </a:r>
          </a:p>
        </p:txBody>
      </p:sp>
      <p:pic>
        <p:nvPicPr>
          <p:cNvPr id="3" name="Picture 2" descr="A picture containing drawing&#10;&#10;Description automatically generated">
            <a:extLst>
              <a:ext uri="{FF2B5EF4-FFF2-40B4-BE49-F238E27FC236}">
                <a16:creationId xmlns:a16="http://schemas.microsoft.com/office/drawing/2014/main" id="{98A59754-A313-41E1-99C4-C5169019A9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0912" y="4468031"/>
            <a:ext cx="4510176" cy="2323294"/>
          </a:xfrm>
          <a:prstGeom prst="rect">
            <a:avLst/>
          </a:prstGeom>
        </p:spPr>
      </p:pic>
    </p:spTree>
    <p:extLst>
      <p:ext uri="{BB962C8B-B14F-4D97-AF65-F5344CB8AC3E}">
        <p14:creationId xmlns:p14="http://schemas.microsoft.com/office/powerpoint/2010/main" val="3404617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ECE3C-4B85-406D-8C99-5517209ADC53}"/>
              </a:ext>
            </a:extLst>
          </p:cNvPr>
          <p:cNvSpPr>
            <a:spLocks noGrp="1"/>
          </p:cNvSpPr>
          <p:nvPr>
            <p:ph type="title"/>
          </p:nvPr>
        </p:nvSpPr>
        <p:spPr/>
        <p:txBody>
          <a:bodyPr/>
          <a:lstStyle/>
          <a:p>
            <a:r>
              <a:rPr lang="en-US" b="1" dirty="0"/>
              <a:t>Inspecting &amp; TESTING FOR PYRRHOTITE</a:t>
            </a:r>
            <a:endParaRPr lang="en-US" dirty="0"/>
          </a:p>
        </p:txBody>
      </p:sp>
      <p:sp>
        <p:nvSpPr>
          <p:cNvPr id="3" name="Content Placeholder 2">
            <a:extLst>
              <a:ext uri="{FF2B5EF4-FFF2-40B4-BE49-F238E27FC236}">
                <a16:creationId xmlns:a16="http://schemas.microsoft.com/office/drawing/2014/main" id="{7F3178EA-359C-45B6-9BC0-6233437919A8}"/>
              </a:ext>
            </a:extLst>
          </p:cNvPr>
          <p:cNvSpPr>
            <a:spLocks noGrp="1"/>
          </p:cNvSpPr>
          <p:nvPr>
            <p:ph idx="1"/>
          </p:nvPr>
        </p:nvSpPr>
        <p:spPr>
          <a:xfrm>
            <a:off x="872140" y="2179631"/>
            <a:ext cx="7146346" cy="4050792"/>
          </a:xfrm>
        </p:spPr>
        <p:txBody>
          <a:bodyPr>
            <a:normAutofit fontScale="92500"/>
          </a:bodyPr>
          <a:lstStyle/>
          <a:p>
            <a:r>
              <a:rPr lang="en-US" dirty="0"/>
              <a:t>Inspecting</a:t>
            </a:r>
          </a:p>
          <a:p>
            <a:pPr lvl="1"/>
            <a:r>
              <a:rPr lang="en-US" dirty="0"/>
              <a:t>Determine the Severity Class 1, 2 or 3</a:t>
            </a:r>
          </a:p>
          <a:p>
            <a:pPr lvl="2"/>
            <a:r>
              <a:rPr lang="en-US" dirty="0"/>
              <a:t>Based on the visual examination report, a Connecticut-licensed engineer and describes the current condition of the concrete and cannot predict if un-cracked concrete will deteriorate at a later date.</a:t>
            </a:r>
          </a:p>
          <a:p>
            <a:pPr lvl="1"/>
            <a:endParaRPr lang="en-US" dirty="0"/>
          </a:p>
          <a:p>
            <a:pPr lvl="2"/>
            <a:r>
              <a:rPr lang="en-US" dirty="0"/>
              <a:t>Severity Class 1</a:t>
            </a:r>
          </a:p>
          <a:p>
            <a:pPr lvl="3"/>
            <a:r>
              <a:rPr lang="en-US" dirty="0"/>
              <a:t>Most difficult for determining if </a:t>
            </a:r>
            <a:r>
              <a:rPr lang="en-US" dirty="0" err="1"/>
              <a:t>pyrrhotite</a:t>
            </a:r>
            <a:r>
              <a:rPr lang="en-US" dirty="0"/>
              <a:t> is present</a:t>
            </a:r>
          </a:p>
          <a:p>
            <a:pPr lvl="3"/>
            <a:r>
              <a:rPr lang="en-US" dirty="0"/>
              <a:t>Normal cracks misdiagnosis or difficult to see</a:t>
            </a:r>
          </a:p>
          <a:p>
            <a:pPr lvl="3"/>
            <a:r>
              <a:rPr lang="en-US" dirty="0"/>
              <a:t>Unknown source of concrete</a:t>
            </a:r>
          </a:p>
          <a:p>
            <a:pPr lvl="3"/>
            <a:r>
              <a:rPr lang="en-US" dirty="0"/>
              <a:t>If </a:t>
            </a:r>
            <a:r>
              <a:rPr lang="en-US" dirty="0" err="1"/>
              <a:t>pyrrhotite</a:t>
            </a:r>
            <a:r>
              <a:rPr lang="en-US" dirty="0"/>
              <a:t> is indeed present, it has not started to react</a:t>
            </a:r>
          </a:p>
          <a:p>
            <a:pPr lvl="3"/>
            <a:r>
              <a:rPr lang="en-US" dirty="0"/>
              <a:t>Inconclusive without coring</a:t>
            </a:r>
          </a:p>
          <a:p>
            <a:pPr lvl="3"/>
            <a:r>
              <a:rPr lang="en-US" dirty="0"/>
              <a:t>Requires obtaining a core sample of the foundation to be taken, and that laboratory report must conclude that </a:t>
            </a:r>
            <a:r>
              <a:rPr lang="en-US" dirty="0" err="1"/>
              <a:t>pyrrhotite</a:t>
            </a:r>
            <a:r>
              <a:rPr lang="en-US" dirty="0"/>
              <a:t> exists in the sample in order for a claimant to make a claim</a:t>
            </a:r>
          </a:p>
          <a:p>
            <a:pPr lvl="2"/>
            <a:endParaRPr lang="en-US" dirty="0"/>
          </a:p>
          <a:p>
            <a:pPr lvl="1"/>
            <a:endParaRPr lang="en-US" dirty="0"/>
          </a:p>
        </p:txBody>
      </p:sp>
      <p:pic>
        <p:nvPicPr>
          <p:cNvPr id="4" name="Picture 3"/>
          <p:cNvPicPr>
            <a:picLocks noChangeAspect="1"/>
          </p:cNvPicPr>
          <p:nvPr/>
        </p:nvPicPr>
        <p:blipFill>
          <a:blip r:embed="rId2"/>
          <a:stretch>
            <a:fillRect/>
          </a:stretch>
        </p:blipFill>
        <p:spPr>
          <a:xfrm>
            <a:off x="9616593" y="646176"/>
            <a:ext cx="2163034" cy="2895600"/>
          </a:xfrm>
          <a:prstGeom prst="rect">
            <a:avLst/>
          </a:prstGeom>
        </p:spPr>
      </p:pic>
      <p:pic>
        <p:nvPicPr>
          <p:cNvPr id="5" name="Picture 4"/>
          <p:cNvPicPr>
            <a:picLocks noChangeAspect="1"/>
          </p:cNvPicPr>
          <p:nvPr/>
        </p:nvPicPr>
        <p:blipFill>
          <a:blip r:embed="rId3"/>
          <a:stretch>
            <a:fillRect/>
          </a:stretch>
        </p:blipFill>
        <p:spPr>
          <a:xfrm>
            <a:off x="8018486" y="3317157"/>
            <a:ext cx="2240244" cy="2998921"/>
          </a:xfrm>
          <a:prstGeom prst="rect">
            <a:avLst/>
          </a:prstGeom>
        </p:spPr>
      </p:pic>
    </p:spTree>
    <p:extLst>
      <p:ext uri="{BB962C8B-B14F-4D97-AF65-F5344CB8AC3E}">
        <p14:creationId xmlns:p14="http://schemas.microsoft.com/office/powerpoint/2010/main" val="7440724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157837"/>
            <a:ext cx="10058400" cy="1609344"/>
          </a:xfrm>
        </p:spPr>
        <p:txBody>
          <a:bodyPr/>
          <a:lstStyle/>
          <a:p>
            <a:r>
              <a:rPr lang="en-US" dirty="0"/>
              <a:t>Inspecting &amp; TESTING FOR PYRRHOTITE</a:t>
            </a:r>
          </a:p>
        </p:txBody>
      </p:sp>
      <p:sp>
        <p:nvSpPr>
          <p:cNvPr id="3" name="Content Placeholder 2"/>
          <p:cNvSpPr>
            <a:spLocks noGrp="1"/>
          </p:cNvSpPr>
          <p:nvPr>
            <p:ph idx="1"/>
          </p:nvPr>
        </p:nvSpPr>
        <p:spPr>
          <a:xfrm>
            <a:off x="1069848" y="1701279"/>
            <a:ext cx="10058400" cy="4050792"/>
          </a:xfrm>
        </p:spPr>
        <p:txBody>
          <a:bodyPr/>
          <a:lstStyle/>
          <a:p>
            <a:pPr lvl="2">
              <a:buClr>
                <a:srgbClr val="D34817">
                  <a:lumMod val="75000"/>
                </a:srgbClr>
              </a:buClr>
            </a:pPr>
            <a:r>
              <a:rPr lang="en-US" dirty="0">
                <a:solidFill>
                  <a:prstClr val="black"/>
                </a:solidFill>
              </a:rPr>
              <a:t>Severity Class 2</a:t>
            </a:r>
          </a:p>
          <a:p>
            <a:pPr lvl="3">
              <a:buClr>
                <a:srgbClr val="D34817">
                  <a:lumMod val="75000"/>
                </a:srgbClr>
              </a:buClr>
            </a:pPr>
            <a:r>
              <a:rPr lang="en-US" dirty="0">
                <a:solidFill>
                  <a:prstClr val="black"/>
                </a:solidFill>
              </a:rPr>
              <a:t>Visible cracking patterns commonly associated with </a:t>
            </a:r>
            <a:r>
              <a:rPr lang="en-US" dirty="0" err="1">
                <a:solidFill>
                  <a:prstClr val="black"/>
                </a:solidFill>
              </a:rPr>
              <a:t>pyrrhotite</a:t>
            </a:r>
            <a:r>
              <a:rPr lang="en-US" dirty="0">
                <a:solidFill>
                  <a:prstClr val="black"/>
                </a:solidFill>
              </a:rPr>
              <a:t>-bearing aggregate are present, inclusive of typical crack widths of 1.0mm or less, and with the entire crack pattern extending over less than 20% of any contiguous wall plane.</a:t>
            </a:r>
          </a:p>
          <a:p>
            <a:pPr lvl="3">
              <a:buClr>
                <a:srgbClr val="D34817">
                  <a:lumMod val="75000"/>
                </a:srgbClr>
              </a:buClr>
            </a:pPr>
            <a:endParaRPr lang="en-US" dirty="0">
              <a:solidFill>
                <a:prstClr val="black"/>
              </a:solidFill>
            </a:endParaRPr>
          </a:p>
          <a:p>
            <a:pPr lvl="2">
              <a:buClr>
                <a:srgbClr val="D34817">
                  <a:lumMod val="75000"/>
                </a:srgbClr>
              </a:buClr>
            </a:pPr>
            <a:r>
              <a:rPr lang="en-US" dirty="0">
                <a:solidFill>
                  <a:prstClr val="black"/>
                </a:solidFill>
              </a:rPr>
              <a:t>Severity Class 3</a:t>
            </a:r>
          </a:p>
          <a:p>
            <a:pPr lvl="3">
              <a:buClr>
                <a:srgbClr val="D34817">
                  <a:lumMod val="75000"/>
                </a:srgbClr>
              </a:buClr>
            </a:pPr>
            <a:r>
              <a:rPr lang="en-US" dirty="0">
                <a:solidFill>
                  <a:prstClr val="black"/>
                </a:solidFill>
              </a:rPr>
              <a:t>Visible cracking patterns commonly associated with </a:t>
            </a:r>
            <a:r>
              <a:rPr lang="en-US" dirty="0" err="1">
                <a:solidFill>
                  <a:prstClr val="black"/>
                </a:solidFill>
              </a:rPr>
              <a:t>pyrrhotite</a:t>
            </a:r>
            <a:r>
              <a:rPr lang="en-US" dirty="0">
                <a:solidFill>
                  <a:prstClr val="black"/>
                </a:solidFill>
              </a:rPr>
              <a:t>-bearing aggregate are present, inclusive of typical crack widths of greater than1.0mm, and with the entire crack pattern extending over more than 20% of any contiguous wall plane.</a:t>
            </a:r>
          </a:p>
          <a:p>
            <a:pPr lvl="3">
              <a:buClr>
                <a:srgbClr val="D34817">
                  <a:lumMod val="75000"/>
                </a:srgbClr>
              </a:buClr>
            </a:pPr>
            <a:endParaRPr lang="en-US" dirty="0">
              <a:solidFill>
                <a:prstClr val="black"/>
              </a:solidFill>
            </a:endParaRPr>
          </a:p>
        </p:txBody>
      </p:sp>
      <p:pic>
        <p:nvPicPr>
          <p:cNvPr id="4" name="Picture 3"/>
          <p:cNvPicPr>
            <a:picLocks noChangeAspect="1"/>
          </p:cNvPicPr>
          <p:nvPr/>
        </p:nvPicPr>
        <p:blipFill>
          <a:blip r:embed="rId2"/>
          <a:stretch>
            <a:fillRect/>
          </a:stretch>
        </p:blipFill>
        <p:spPr>
          <a:xfrm>
            <a:off x="619640" y="4506509"/>
            <a:ext cx="3309809" cy="2189566"/>
          </a:xfrm>
          <a:prstGeom prst="rect">
            <a:avLst/>
          </a:prstGeom>
        </p:spPr>
      </p:pic>
      <p:pic>
        <p:nvPicPr>
          <p:cNvPr id="5" name="Picture 4"/>
          <p:cNvPicPr>
            <a:picLocks noChangeAspect="1"/>
          </p:cNvPicPr>
          <p:nvPr/>
        </p:nvPicPr>
        <p:blipFill>
          <a:blip r:embed="rId3"/>
          <a:stretch>
            <a:fillRect/>
          </a:stretch>
        </p:blipFill>
        <p:spPr>
          <a:xfrm>
            <a:off x="4256214" y="4506509"/>
            <a:ext cx="2833268" cy="2124951"/>
          </a:xfrm>
          <a:prstGeom prst="rect">
            <a:avLst/>
          </a:prstGeom>
        </p:spPr>
      </p:pic>
      <p:pic>
        <p:nvPicPr>
          <p:cNvPr id="6" name="Picture 5"/>
          <p:cNvPicPr>
            <a:picLocks noChangeAspect="1"/>
          </p:cNvPicPr>
          <p:nvPr/>
        </p:nvPicPr>
        <p:blipFill>
          <a:blip r:embed="rId4"/>
          <a:stretch>
            <a:fillRect/>
          </a:stretch>
        </p:blipFill>
        <p:spPr>
          <a:xfrm>
            <a:off x="7007333" y="4506509"/>
            <a:ext cx="3916077" cy="2193003"/>
          </a:xfrm>
          <a:prstGeom prst="rect">
            <a:avLst/>
          </a:prstGeom>
        </p:spPr>
      </p:pic>
    </p:spTree>
    <p:extLst>
      <p:ext uri="{BB962C8B-B14F-4D97-AF65-F5344CB8AC3E}">
        <p14:creationId xmlns:p14="http://schemas.microsoft.com/office/powerpoint/2010/main" val="595037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visual signs</a:t>
            </a:r>
          </a:p>
        </p:txBody>
      </p:sp>
      <p:sp>
        <p:nvSpPr>
          <p:cNvPr id="3" name="Content Placeholder 2"/>
          <p:cNvSpPr>
            <a:spLocks noGrp="1"/>
          </p:cNvSpPr>
          <p:nvPr>
            <p:ph idx="1"/>
          </p:nvPr>
        </p:nvSpPr>
        <p:spPr>
          <a:xfrm>
            <a:off x="6099048" y="5180941"/>
            <a:ext cx="4263081" cy="1163595"/>
          </a:xfrm>
        </p:spPr>
        <p:txBody>
          <a:bodyPr/>
          <a:lstStyle/>
          <a:p>
            <a:r>
              <a:rPr lang="en-US" dirty="0"/>
              <a:t>White powder ​in and around the cracks</a:t>
            </a:r>
          </a:p>
        </p:txBody>
      </p:sp>
      <p:pic>
        <p:nvPicPr>
          <p:cNvPr id="4" name="Picture 3"/>
          <p:cNvPicPr>
            <a:picLocks noChangeAspect="1"/>
          </p:cNvPicPr>
          <p:nvPr/>
        </p:nvPicPr>
        <p:blipFill>
          <a:blip r:embed="rId2"/>
          <a:stretch>
            <a:fillRect/>
          </a:stretch>
        </p:blipFill>
        <p:spPr>
          <a:xfrm>
            <a:off x="1069848" y="1993557"/>
            <a:ext cx="4263081" cy="2842054"/>
          </a:xfrm>
          <a:prstGeom prst="rect">
            <a:avLst/>
          </a:prstGeom>
        </p:spPr>
      </p:pic>
      <p:pic>
        <p:nvPicPr>
          <p:cNvPr id="5" name="Picture 4"/>
          <p:cNvPicPr>
            <a:picLocks noChangeAspect="1"/>
          </p:cNvPicPr>
          <p:nvPr/>
        </p:nvPicPr>
        <p:blipFill>
          <a:blip r:embed="rId3"/>
          <a:stretch>
            <a:fillRect/>
          </a:stretch>
        </p:blipFill>
        <p:spPr>
          <a:xfrm>
            <a:off x="6103207" y="1993557"/>
            <a:ext cx="4263082" cy="2842054"/>
          </a:xfrm>
          <a:prstGeom prst="rect">
            <a:avLst/>
          </a:prstGeom>
        </p:spPr>
      </p:pic>
      <p:sp>
        <p:nvSpPr>
          <p:cNvPr id="6" name="Content Placeholder 2"/>
          <p:cNvSpPr txBox="1">
            <a:spLocks/>
          </p:cNvSpPr>
          <p:nvPr/>
        </p:nvSpPr>
        <p:spPr>
          <a:xfrm>
            <a:off x="1222248" y="5161004"/>
            <a:ext cx="4263081" cy="1163595"/>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n-US"/>
              <a:t>Brown stains or drips may​appear that resemble rust</a:t>
            </a:r>
            <a:endParaRPr lang="en-US" dirty="0"/>
          </a:p>
        </p:txBody>
      </p:sp>
    </p:spTree>
    <p:extLst>
      <p:ext uri="{BB962C8B-B14F-4D97-AF65-F5344CB8AC3E}">
        <p14:creationId xmlns:p14="http://schemas.microsoft.com/office/powerpoint/2010/main" val="2448339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Core drilling and laboratory testing</a:t>
            </a:r>
          </a:p>
        </p:txBody>
      </p:sp>
      <p:sp>
        <p:nvSpPr>
          <p:cNvPr id="3" name="Content Placeholder 2"/>
          <p:cNvSpPr>
            <a:spLocks noGrp="1"/>
          </p:cNvSpPr>
          <p:nvPr>
            <p:ph idx="1"/>
          </p:nvPr>
        </p:nvSpPr>
        <p:spPr/>
        <p:txBody>
          <a:bodyPr/>
          <a:lstStyle/>
          <a:p>
            <a:r>
              <a:rPr lang="en-US" dirty="0"/>
              <a:t>Core drilling test is usually done in two different walls and determines the presence, or absence, of </a:t>
            </a:r>
            <a:r>
              <a:rPr lang="en-US" dirty="0" err="1"/>
              <a:t>pyrrhotite</a:t>
            </a:r>
            <a:r>
              <a:rPr lang="en-US" dirty="0"/>
              <a:t> and the percent of </a:t>
            </a:r>
            <a:r>
              <a:rPr lang="en-US" dirty="0" err="1"/>
              <a:t>pyrrhotite</a:t>
            </a:r>
            <a:r>
              <a:rPr lang="en-US" dirty="0"/>
              <a:t> that exists in the sample.   It requires drilling out a 4 inch diameter cylinder from the concrete which is sent to a lab for analysis.   The concrete is plugged after the core sample is removed.</a:t>
            </a:r>
          </a:p>
        </p:txBody>
      </p:sp>
      <p:pic>
        <p:nvPicPr>
          <p:cNvPr id="4" name="Picture 3"/>
          <p:cNvPicPr>
            <a:picLocks noChangeAspect="1"/>
          </p:cNvPicPr>
          <p:nvPr/>
        </p:nvPicPr>
        <p:blipFill>
          <a:blip r:embed="rId2"/>
          <a:stretch>
            <a:fillRect/>
          </a:stretch>
        </p:blipFill>
        <p:spPr>
          <a:xfrm>
            <a:off x="861971" y="3967114"/>
            <a:ext cx="2466975" cy="1847850"/>
          </a:xfrm>
          <a:prstGeom prst="rect">
            <a:avLst/>
          </a:prstGeom>
        </p:spPr>
      </p:pic>
      <p:pic>
        <p:nvPicPr>
          <p:cNvPr id="5" name="Picture 4"/>
          <p:cNvPicPr>
            <a:picLocks noChangeAspect="1"/>
          </p:cNvPicPr>
          <p:nvPr/>
        </p:nvPicPr>
        <p:blipFill>
          <a:blip r:embed="rId3"/>
          <a:stretch>
            <a:fillRect/>
          </a:stretch>
        </p:blipFill>
        <p:spPr>
          <a:xfrm>
            <a:off x="6471364" y="3967114"/>
            <a:ext cx="2466975" cy="1847850"/>
          </a:xfrm>
          <a:prstGeom prst="rect">
            <a:avLst/>
          </a:prstGeom>
        </p:spPr>
      </p:pic>
      <p:pic>
        <p:nvPicPr>
          <p:cNvPr id="6" name="Picture 5"/>
          <p:cNvPicPr>
            <a:picLocks noChangeAspect="1"/>
          </p:cNvPicPr>
          <p:nvPr/>
        </p:nvPicPr>
        <p:blipFill>
          <a:blip r:embed="rId4"/>
          <a:stretch>
            <a:fillRect/>
          </a:stretch>
        </p:blipFill>
        <p:spPr>
          <a:xfrm>
            <a:off x="3668255" y="3967114"/>
            <a:ext cx="2463800" cy="1847850"/>
          </a:xfrm>
          <a:prstGeom prst="rect">
            <a:avLst/>
          </a:prstGeom>
        </p:spPr>
      </p:pic>
      <p:pic>
        <p:nvPicPr>
          <p:cNvPr id="7" name="Picture 6"/>
          <p:cNvPicPr>
            <a:picLocks noChangeAspect="1"/>
          </p:cNvPicPr>
          <p:nvPr/>
        </p:nvPicPr>
        <p:blipFill>
          <a:blip r:embed="rId5"/>
          <a:stretch>
            <a:fillRect/>
          </a:stretch>
        </p:blipFill>
        <p:spPr>
          <a:xfrm>
            <a:off x="9166953" y="3620472"/>
            <a:ext cx="2130950" cy="2837993"/>
          </a:xfrm>
          <a:prstGeom prst="rect">
            <a:avLst/>
          </a:prstGeom>
        </p:spPr>
      </p:pic>
    </p:spTree>
    <p:extLst>
      <p:ext uri="{BB962C8B-B14F-4D97-AF65-F5344CB8AC3E}">
        <p14:creationId xmlns:p14="http://schemas.microsoft.com/office/powerpoint/2010/main" val="637223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types of Claims </a:t>
            </a:r>
          </a:p>
        </p:txBody>
      </p:sp>
      <p:sp>
        <p:nvSpPr>
          <p:cNvPr id="3" name="Content Placeholder 2"/>
          <p:cNvSpPr>
            <a:spLocks noGrp="1"/>
          </p:cNvSpPr>
          <p:nvPr>
            <p:ph idx="1"/>
          </p:nvPr>
        </p:nvSpPr>
        <p:spPr/>
        <p:txBody>
          <a:bodyPr/>
          <a:lstStyle/>
          <a:p>
            <a:r>
              <a:rPr lang="en-US" dirty="0"/>
              <a:t>Claim Type 1:   Type 1 claims will be those claims where the claimant has a compromised foundation according to the standards set forth in these guidelines and who is seeking financial assistance for a foundation replacement. </a:t>
            </a:r>
          </a:p>
          <a:p>
            <a:endParaRPr lang="en-US" dirty="0"/>
          </a:p>
          <a:p>
            <a:r>
              <a:rPr lang="en-US" dirty="0"/>
              <a:t>Claim Type 2:   Type 2 claims will be those claims where the claimant has, through his or her own resources, or a combination of those resources and other resources, already replaced an entire foundation, or part of a foundation, where that foundation was compromised according to the standards set forth in these guidelines, and where the claimant is seeking reimbursement for the costs associated with replacement, subject to these guidelines.</a:t>
            </a:r>
          </a:p>
        </p:txBody>
      </p:sp>
    </p:spTree>
    <p:extLst>
      <p:ext uri="{BB962C8B-B14F-4D97-AF65-F5344CB8AC3E}">
        <p14:creationId xmlns:p14="http://schemas.microsoft.com/office/powerpoint/2010/main" val="23929512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Fixes-Jack and replace</a:t>
            </a:r>
          </a:p>
        </p:txBody>
      </p:sp>
      <p:pic>
        <p:nvPicPr>
          <p:cNvPr id="7" name="Picture 6"/>
          <p:cNvPicPr>
            <a:picLocks noChangeAspect="1"/>
          </p:cNvPicPr>
          <p:nvPr/>
        </p:nvPicPr>
        <p:blipFill>
          <a:blip r:embed="rId2"/>
          <a:stretch>
            <a:fillRect/>
          </a:stretch>
        </p:blipFill>
        <p:spPr>
          <a:xfrm>
            <a:off x="3846943" y="1540477"/>
            <a:ext cx="3831528" cy="2581146"/>
          </a:xfrm>
          <a:prstGeom prst="rect">
            <a:avLst/>
          </a:prstGeom>
        </p:spPr>
      </p:pic>
      <p:pic>
        <p:nvPicPr>
          <p:cNvPr id="9" name="Content Placeholder 8"/>
          <p:cNvPicPr>
            <a:picLocks noGrp="1" noChangeAspect="1"/>
          </p:cNvPicPr>
          <p:nvPr>
            <p:ph idx="1"/>
          </p:nvPr>
        </p:nvPicPr>
        <p:blipFill>
          <a:blip r:embed="rId3"/>
          <a:stretch>
            <a:fillRect/>
          </a:stretch>
        </p:blipFill>
        <p:spPr>
          <a:xfrm>
            <a:off x="233278" y="4085180"/>
            <a:ext cx="4190441" cy="2681882"/>
          </a:xfrm>
          <a:prstGeom prst="rect">
            <a:avLst/>
          </a:prstGeom>
        </p:spPr>
      </p:pic>
      <p:pic>
        <p:nvPicPr>
          <p:cNvPr id="10" name="Picture 9"/>
          <p:cNvPicPr>
            <a:picLocks noChangeAspect="1"/>
          </p:cNvPicPr>
          <p:nvPr/>
        </p:nvPicPr>
        <p:blipFill>
          <a:blip r:embed="rId4"/>
          <a:stretch>
            <a:fillRect/>
          </a:stretch>
        </p:blipFill>
        <p:spPr>
          <a:xfrm>
            <a:off x="7291430" y="4109151"/>
            <a:ext cx="3919151" cy="2748849"/>
          </a:xfrm>
          <a:prstGeom prst="rect">
            <a:avLst/>
          </a:prstGeom>
        </p:spPr>
      </p:pic>
    </p:spTree>
    <p:extLst>
      <p:ext uri="{BB962C8B-B14F-4D97-AF65-F5344CB8AC3E}">
        <p14:creationId xmlns:p14="http://schemas.microsoft.com/office/powerpoint/2010/main" val="3972528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Resources</a:t>
            </a:r>
          </a:p>
        </p:txBody>
      </p:sp>
      <p:sp>
        <p:nvSpPr>
          <p:cNvPr id="3" name="Content Placeholder 2"/>
          <p:cNvSpPr>
            <a:spLocks noGrp="1"/>
          </p:cNvSpPr>
          <p:nvPr>
            <p:ph idx="1"/>
          </p:nvPr>
        </p:nvSpPr>
        <p:spPr/>
        <p:txBody>
          <a:bodyPr/>
          <a:lstStyle/>
          <a:p>
            <a:r>
              <a:rPr lang="en-US" dirty="0">
                <a:hlinkClick r:id="rId2"/>
              </a:rPr>
              <a:t>https://www.ccacb.org/</a:t>
            </a:r>
            <a:r>
              <a:rPr lang="en-US" dirty="0"/>
              <a:t>  Connecticut Coalition Against Crumbling Foundations</a:t>
            </a:r>
          </a:p>
        </p:txBody>
      </p:sp>
      <p:pic>
        <p:nvPicPr>
          <p:cNvPr id="4" name="Picture 3"/>
          <p:cNvPicPr>
            <a:picLocks noChangeAspect="1"/>
          </p:cNvPicPr>
          <p:nvPr/>
        </p:nvPicPr>
        <p:blipFill>
          <a:blip r:embed="rId3"/>
          <a:stretch>
            <a:fillRect/>
          </a:stretch>
        </p:blipFill>
        <p:spPr>
          <a:xfrm>
            <a:off x="1309621" y="2522177"/>
            <a:ext cx="9696129" cy="3677455"/>
          </a:xfrm>
          <a:prstGeom prst="rect">
            <a:avLst/>
          </a:prstGeom>
        </p:spPr>
      </p:pic>
    </p:spTree>
    <p:extLst>
      <p:ext uri="{BB962C8B-B14F-4D97-AF65-F5344CB8AC3E}">
        <p14:creationId xmlns:p14="http://schemas.microsoft.com/office/powerpoint/2010/main" val="2021783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24158-0045-44C4-9FFD-0F592E3975C4}"/>
              </a:ext>
            </a:extLst>
          </p:cNvPr>
          <p:cNvSpPr>
            <a:spLocks noGrp="1"/>
          </p:cNvSpPr>
          <p:nvPr>
            <p:ph type="title"/>
          </p:nvPr>
        </p:nvSpPr>
        <p:spPr/>
        <p:txBody>
          <a:bodyPr/>
          <a:lstStyle/>
          <a:p>
            <a:r>
              <a:rPr lang="en-US" dirty="0"/>
              <a:t>Q&amp;A</a:t>
            </a:r>
          </a:p>
        </p:txBody>
      </p:sp>
      <p:sp>
        <p:nvSpPr>
          <p:cNvPr id="3" name="Content Placeholder 2">
            <a:extLst>
              <a:ext uri="{FF2B5EF4-FFF2-40B4-BE49-F238E27FC236}">
                <a16:creationId xmlns:a16="http://schemas.microsoft.com/office/drawing/2014/main" id="{7344284F-6E38-411B-982D-366C47845776}"/>
              </a:ext>
            </a:extLst>
          </p:cNvPr>
          <p:cNvSpPr>
            <a:spLocks noGrp="1"/>
          </p:cNvSpPr>
          <p:nvPr>
            <p:ph idx="1"/>
          </p:nvPr>
        </p:nvSpPr>
        <p:spPr/>
        <p:txBody>
          <a:bodyPr/>
          <a:lstStyle/>
          <a:p>
            <a:endParaRPr lang="en-US" dirty="0"/>
          </a:p>
          <a:p>
            <a:endParaRPr lang="en-US" dirty="0"/>
          </a:p>
          <a:p>
            <a:r>
              <a:rPr lang="en-US" sz="2400" dirty="0"/>
              <a:t>Rob Barakat, PE</a:t>
            </a:r>
          </a:p>
          <a:p>
            <a:pPr marL="0" indent="0">
              <a:buNone/>
            </a:pPr>
            <a:endParaRPr lang="en-US" dirty="0"/>
          </a:p>
          <a:p>
            <a:r>
              <a:rPr lang="en-US" dirty="0"/>
              <a:t>Liz Cote, Regional Marketing Manager</a:t>
            </a:r>
          </a:p>
          <a:p>
            <a:pPr marL="0" indent="0">
              <a:buNone/>
            </a:pPr>
            <a:endParaRPr lang="en-US" dirty="0"/>
          </a:p>
          <a:p>
            <a:r>
              <a:rPr lang="en-US" dirty="0"/>
              <a:t>800-345-27776 | mhschaefer.com</a:t>
            </a:r>
          </a:p>
        </p:txBody>
      </p:sp>
      <p:pic>
        <p:nvPicPr>
          <p:cNvPr id="4" name="Picture 3" descr="A picture containing drawing&#10;&#10;Description automatically generated">
            <a:extLst>
              <a:ext uri="{FF2B5EF4-FFF2-40B4-BE49-F238E27FC236}">
                <a16:creationId xmlns:a16="http://schemas.microsoft.com/office/drawing/2014/main" id="{D7F54C09-18FF-435C-82E2-D7AB36CE7B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9807" y="4629150"/>
            <a:ext cx="2712193" cy="1397112"/>
          </a:xfrm>
          <a:prstGeom prst="rect">
            <a:avLst/>
          </a:prstGeom>
        </p:spPr>
      </p:pic>
    </p:spTree>
    <p:extLst>
      <p:ext uri="{BB962C8B-B14F-4D97-AF65-F5344CB8AC3E}">
        <p14:creationId xmlns:p14="http://schemas.microsoft.com/office/powerpoint/2010/main" val="1061943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20874-FF86-4C5A-B7E4-8B4639BE46D5}"/>
              </a:ext>
            </a:extLst>
          </p:cNvPr>
          <p:cNvSpPr>
            <a:spLocks noGrp="1"/>
          </p:cNvSpPr>
          <p:nvPr>
            <p:ph type="title"/>
          </p:nvPr>
        </p:nvSpPr>
        <p:spPr/>
        <p:txBody>
          <a:bodyPr/>
          <a:lstStyle/>
          <a:p>
            <a:r>
              <a:rPr lang="en-US" dirty="0"/>
              <a:t>Types Of Foundation Cracks</a:t>
            </a:r>
          </a:p>
        </p:txBody>
      </p:sp>
      <p:sp>
        <p:nvSpPr>
          <p:cNvPr id="3" name="Content Placeholder 2">
            <a:extLst>
              <a:ext uri="{FF2B5EF4-FFF2-40B4-BE49-F238E27FC236}">
                <a16:creationId xmlns:a16="http://schemas.microsoft.com/office/drawing/2014/main" id="{B2397350-5B98-4B03-9813-1D488700B199}"/>
              </a:ext>
            </a:extLst>
          </p:cNvPr>
          <p:cNvSpPr>
            <a:spLocks noGrp="1"/>
          </p:cNvSpPr>
          <p:nvPr>
            <p:ph idx="1"/>
          </p:nvPr>
        </p:nvSpPr>
        <p:spPr/>
        <p:txBody>
          <a:bodyPr>
            <a:normAutofit/>
          </a:bodyPr>
          <a:lstStyle/>
          <a:p>
            <a:r>
              <a:rPr lang="en-US" sz="3200" dirty="0"/>
              <a:t>Vertical</a:t>
            </a:r>
          </a:p>
          <a:p>
            <a:r>
              <a:rPr lang="en-US" sz="3200" dirty="0"/>
              <a:t>Diagonal</a:t>
            </a:r>
          </a:p>
          <a:p>
            <a:r>
              <a:rPr lang="en-US" sz="3200" dirty="0"/>
              <a:t>Horizontal</a:t>
            </a:r>
          </a:p>
          <a:p>
            <a:r>
              <a:rPr lang="en-US" sz="3200" dirty="0"/>
              <a:t>Step</a:t>
            </a:r>
          </a:p>
        </p:txBody>
      </p:sp>
      <p:pic>
        <p:nvPicPr>
          <p:cNvPr id="4" name="Picture 3" descr="A picture containing drawing&#10;&#10;Description automatically generated">
            <a:extLst>
              <a:ext uri="{FF2B5EF4-FFF2-40B4-BE49-F238E27FC236}">
                <a16:creationId xmlns:a16="http://schemas.microsoft.com/office/drawing/2014/main" id="{F43C9E5E-B86E-4154-96C5-7A3C208BA7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9807" y="4629150"/>
            <a:ext cx="2712193" cy="1397112"/>
          </a:xfrm>
          <a:prstGeom prst="rect">
            <a:avLst/>
          </a:prstGeom>
        </p:spPr>
      </p:pic>
    </p:spTree>
    <p:extLst>
      <p:ext uri="{BB962C8B-B14F-4D97-AF65-F5344CB8AC3E}">
        <p14:creationId xmlns:p14="http://schemas.microsoft.com/office/powerpoint/2010/main" val="1637125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3E529-4C00-4462-B2BC-A7DF0E613B11}"/>
              </a:ext>
            </a:extLst>
          </p:cNvPr>
          <p:cNvSpPr>
            <a:spLocks noGrp="1"/>
          </p:cNvSpPr>
          <p:nvPr>
            <p:ph type="title"/>
          </p:nvPr>
        </p:nvSpPr>
        <p:spPr/>
        <p:txBody>
          <a:bodyPr/>
          <a:lstStyle/>
          <a:p>
            <a:r>
              <a:rPr lang="en-US" dirty="0"/>
              <a:t>Vertical cracks</a:t>
            </a:r>
          </a:p>
        </p:txBody>
      </p:sp>
      <p:sp>
        <p:nvSpPr>
          <p:cNvPr id="3" name="Content Placeholder 2">
            <a:extLst>
              <a:ext uri="{FF2B5EF4-FFF2-40B4-BE49-F238E27FC236}">
                <a16:creationId xmlns:a16="http://schemas.microsoft.com/office/drawing/2014/main" id="{55E36D84-A855-40E1-9D49-78555DF3210A}"/>
              </a:ext>
            </a:extLst>
          </p:cNvPr>
          <p:cNvSpPr>
            <a:spLocks noGrp="1"/>
          </p:cNvSpPr>
          <p:nvPr>
            <p:ph idx="1"/>
          </p:nvPr>
        </p:nvSpPr>
        <p:spPr/>
        <p:txBody>
          <a:bodyPr/>
          <a:lstStyle/>
          <a:p>
            <a:r>
              <a:rPr lang="en-US" dirty="0"/>
              <a:t>Of least concern, very common</a:t>
            </a:r>
          </a:p>
          <a:p>
            <a:r>
              <a:rPr lang="en-US" dirty="0"/>
              <a:t>Occurs from natural settlement</a:t>
            </a:r>
          </a:p>
          <a:p>
            <a:r>
              <a:rPr lang="en-US" dirty="0"/>
              <a:t>Can allow for water seepage</a:t>
            </a:r>
          </a:p>
          <a:p>
            <a:r>
              <a:rPr lang="en-US" dirty="0"/>
              <a:t>May be repaired with urethane</a:t>
            </a:r>
          </a:p>
          <a:p>
            <a:pPr marL="0" indent="0">
              <a:buNone/>
            </a:pPr>
            <a:r>
              <a:rPr lang="en-US" dirty="0"/>
              <a:t>and/or epoxy injection</a:t>
            </a:r>
          </a:p>
        </p:txBody>
      </p:sp>
      <p:pic>
        <p:nvPicPr>
          <p:cNvPr id="6" name="Picture 5">
            <a:extLst>
              <a:ext uri="{FF2B5EF4-FFF2-40B4-BE49-F238E27FC236}">
                <a16:creationId xmlns:a16="http://schemas.microsoft.com/office/drawing/2014/main" id="{035C920F-629A-4298-8B88-16B4E9CEAC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6653" y="1490007"/>
            <a:ext cx="3512798" cy="2631208"/>
          </a:xfrm>
          <a:prstGeom prst="rect">
            <a:avLst/>
          </a:prstGeom>
          <a:solidFill>
            <a:schemeClr val="bg1"/>
          </a:solidFill>
          <a:ln w="15875">
            <a:solidFill>
              <a:schemeClr val="tx1"/>
            </a:solidFill>
          </a:ln>
        </p:spPr>
      </p:pic>
      <p:pic>
        <p:nvPicPr>
          <p:cNvPr id="5" name="Picture 4" descr="A picture containing drawing&#10;&#10;Description automatically generated">
            <a:extLst>
              <a:ext uri="{FF2B5EF4-FFF2-40B4-BE49-F238E27FC236}">
                <a16:creationId xmlns:a16="http://schemas.microsoft.com/office/drawing/2014/main" id="{ABC8DE58-5553-44DE-8B87-FBE93501DC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9807" y="4629150"/>
            <a:ext cx="2712193" cy="1397112"/>
          </a:xfrm>
          <a:prstGeom prst="rect">
            <a:avLst/>
          </a:prstGeom>
        </p:spPr>
      </p:pic>
    </p:spTree>
    <p:extLst>
      <p:ext uri="{BB962C8B-B14F-4D97-AF65-F5344CB8AC3E}">
        <p14:creationId xmlns:p14="http://schemas.microsoft.com/office/powerpoint/2010/main" val="571525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2D3C9-744E-4604-9D08-2B9CE0C5DD8D}"/>
              </a:ext>
            </a:extLst>
          </p:cNvPr>
          <p:cNvSpPr>
            <a:spLocks noGrp="1"/>
          </p:cNvSpPr>
          <p:nvPr>
            <p:ph type="title"/>
          </p:nvPr>
        </p:nvSpPr>
        <p:spPr/>
        <p:txBody>
          <a:bodyPr/>
          <a:lstStyle/>
          <a:p>
            <a:r>
              <a:rPr lang="en-US" dirty="0"/>
              <a:t>Diagonal cracks</a:t>
            </a:r>
          </a:p>
        </p:txBody>
      </p:sp>
      <p:sp>
        <p:nvSpPr>
          <p:cNvPr id="3" name="Content Placeholder 2">
            <a:extLst>
              <a:ext uri="{FF2B5EF4-FFF2-40B4-BE49-F238E27FC236}">
                <a16:creationId xmlns:a16="http://schemas.microsoft.com/office/drawing/2014/main" id="{F45AD70B-0015-4479-86B2-04EBB319F08B}"/>
              </a:ext>
            </a:extLst>
          </p:cNvPr>
          <p:cNvSpPr>
            <a:spLocks noGrp="1"/>
          </p:cNvSpPr>
          <p:nvPr>
            <p:ph idx="1"/>
          </p:nvPr>
        </p:nvSpPr>
        <p:spPr>
          <a:xfrm>
            <a:off x="1069848" y="2121408"/>
            <a:ext cx="6045327" cy="4050792"/>
          </a:xfrm>
        </p:spPr>
        <p:txBody>
          <a:bodyPr/>
          <a:lstStyle/>
          <a:p>
            <a:r>
              <a:rPr lang="en-US" dirty="0"/>
              <a:t>Typically caused by differential settling of foundation from a change in ground or bearing conditions</a:t>
            </a:r>
          </a:p>
          <a:p>
            <a:r>
              <a:rPr lang="en-US" dirty="0"/>
              <a:t>Can happen when a house is built on a hill or there is a change in soil conditions from excessive rain or drought</a:t>
            </a:r>
          </a:p>
          <a:p>
            <a:r>
              <a:rPr lang="en-US" dirty="0"/>
              <a:t>Sometimes this is caused by improper drainage</a:t>
            </a:r>
          </a:p>
          <a:p>
            <a:r>
              <a:rPr lang="en-US" dirty="0"/>
              <a:t>Need to determine the cause and position of settling before repairing *</a:t>
            </a:r>
          </a:p>
          <a:p>
            <a:r>
              <a:rPr lang="en-US" dirty="0"/>
              <a:t>May be repaired with urethane and epoxy</a:t>
            </a:r>
          </a:p>
          <a:p>
            <a:endParaRPr lang="en-US" dirty="0"/>
          </a:p>
        </p:txBody>
      </p:sp>
      <p:pic>
        <p:nvPicPr>
          <p:cNvPr id="6" name="Picture 5">
            <a:extLst>
              <a:ext uri="{FF2B5EF4-FFF2-40B4-BE49-F238E27FC236}">
                <a16:creationId xmlns:a16="http://schemas.microsoft.com/office/drawing/2014/main" id="{0FA3D9B6-9A91-432E-837D-D8CDC058499D}"/>
              </a:ext>
            </a:extLst>
          </p:cNvPr>
          <p:cNvPicPr>
            <a:picLocks noChangeAspect="1"/>
          </p:cNvPicPr>
          <p:nvPr/>
        </p:nvPicPr>
        <p:blipFill>
          <a:blip r:embed="rId2"/>
          <a:stretch>
            <a:fillRect/>
          </a:stretch>
        </p:blipFill>
        <p:spPr>
          <a:xfrm>
            <a:off x="7658100" y="1771649"/>
            <a:ext cx="3476018" cy="2438401"/>
          </a:xfrm>
          <a:prstGeom prst="rect">
            <a:avLst/>
          </a:prstGeom>
          <a:ln w="15875">
            <a:solidFill>
              <a:schemeClr val="tx1"/>
            </a:solidFill>
          </a:ln>
        </p:spPr>
      </p:pic>
      <p:pic>
        <p:nvPicPr>
          <p:cNvPr id="5" name="Picture 4" descr="A picture containing drawing&#10;&#10;Description automatically generated">
            <a:extLst>
              <a:ext uri="{FF2B5EF4-FFF2-40B4-BE49-F238E27FC236}">
                <a16:creationId xmlns:a16="http://schemas.microsoft.com/office/drawing/2014/main" id="{ECAC7760-4CB6-4087-9DC9-EC64A8E8DB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9807" y="4629150"/>
            <a:ext cx="2712193" cy="1397112"/>
          </a:xfrm>
          <a:prstGeom prst="rect">
            <a:avLst/>
          </a:prstGeom>
        </p:spPr>
      </p:pic>
    </p:spTree>
    <p:extLst>
      <p:ext uri="{BB962C8B-B14F-4D97-AF65-F5344CB8AC3E}">
        <p14:creationId xmlns:p14="http://schemas.microsoft.com/office/powerpoint/2010/main" val="1599838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0AFF5-0347-4EE9-BC95-D81A8F615C80}"/>
              </a:ext>
            </a:extLst>
          </p:cNvPr>
          <p:cNvSpPr>
            <a:spLocks noGrp="1"/>
          </p:cNvSpPr>
          <p:nvPr>
            <p:ph type="title"/>
          </p:nvPr>
        </p:nvSpPr>
        <p:spPr/>
        <p:txBody>
          <a:bodyPr/>
          <a:lstStyle/>
          <a:p>
            <a:r>
              <a:rPr lang="en-US" dirty="0"/>
              <a:t>Horizontal Cracks</a:t>
            </a:r>
          </a:p>
        </p:txBody>
      </p:sp>
      <p:sp>
        <p:nvSpPr>
          <p:cNvPr id="3" name="Content Placeholder 2">
            <a:extLst>
              <a:ext uri="{FF2B5EF4-FFF2-40B4-BE49-F238E27FC236}">
                <a16:creationId xmlns:a16="http://schemas.microsoft.com/office/drawing/2014/main" id="{951C7959-B5D6-4FB5-84A6-BE775B57A6F1}"/>
              </a:ext>
            </a:extLst>
          </p:cNvPr>
          <p:cNvSpPr>
            <a:spLocks noGrp="1"/>
          </p:cNvSpPr>
          <p:nvPr>
            <p:ph idx="1"/>
          </p:nvPr>
        </p:nvSpPr>
        <p:spPr>
          <a:xfrm>
            <a:off x="1069848" y="2092833"/>
            <a:ext cx="6435852" cy="4050792"/>
          </a:xfrm>
        </p:spPr>
        <p:txBody>
          <a:bodyPr>
            <a:normAutofit fontScale="92500" lnSpcReduction="10000"/>
          </a:bodyPr>
          <a:lstStyle/>
          <a:p>
            <a:r>
              <a:rPr lang="en-US" dirty="0"/>
              <a:t>Commonly in concrete block or brick foundations</a:t>
            </a:r>
          </a:p>
          <a:p>
            <a:r>
              <a:rPr lang="en-US" dirty="0"/>
              <a:t>Caused by bowing foundation</a:t>
            </a:r>
          </a:p>
          <a:p>
            <a:r>
              <a:rPr lang="en-US" dirty="0"/>
              <a:t>If the backfill is improper it won’t drain properly and will have excessive pressure against the wall</a:t>
            </a:r>
          </a:p>
          <a:p>
            <a:r>
              <a:rPr lang="en-US" dirty="0"/>
              <a:t>This is a serious problem that can lead to structural failure</a:t>
            </a:r>
          </a:p>
          <a:p>
            <a:r>
              <a:rPr lang="en-US" dirty="0"/>
              <a:t>Can install high- strength strapping onto the interior wall to prevent further bowing</a:t>
            </a:r>
          </a:p>
          <a:p>
            <a:r>
              <a:rPr lang="en-US" dirty="0"/>
              <a:t>Installing reinforcing posts of braces</a:t>
            </a:r>
          </a:p>
          <a:p>
            <a:r>
              <a:rPr lang="en-US" dirty="0"/>
              <a:t>Anchors buried in the surrounding soil can be used to pull and secure wall</a:t>
            </a:r>
          </a:p>
          <a:p>
            <a:r>
              <a:rPr lang="en-US" i="1" dirty="0"/>
              <a:t>Always consult a structural engineer</a:t>
            </a:r>
          </a:p>
          <a:p>
            <a:endParaRPr lang="en-US" dirty="0"/>
          </a:p>
        </p:txBody>
      </p:sp>
      <p:pic>
        <p:nvPicPr>
          <p:cNvPr id="5" name="Picture 4">
            <a:extLst>
              <a:ext uri="{FF2B5EF4-FFF2-40B4-BE49-F238E27FC236}">
                <a16:creationId xmlns:a16="http://schemas.microsoft.com/office/drawing/2014/main" id="{E3F4B252-D374-4988-AC10-A316C3AACDB6}"/>
              </a:ext>
            </a:extLst>
          </p:cNvPr>
          <p:cNvPicPr>
            <a:picLocks noChangeAspect="1"/>
          </p:cNvPicPr>
          <p:nvPr/>
        </p:nvPicPr>
        <p:blipFill>
          <a:blip r:embed="rId2"/>
          <a:stretch>
            <a:fillRect/>
          </a:stretch>
        </p:blipFill>
        <p:spPr>
          <a:xfrm>
            <a:off x="8016811" y="1868845"/>
            <a:ext cx="3473636" cy="2341205"/>
          </a:xfrm>
          <a:prstGeom prst="rect">
            <a:avLst/>
          </a:prstGeom>
          <a:ln w="15875">
            <a:solidFill>
              <a:schemeClr val="tx1"/>
            </a:solidFill>
          </a:ln>
        </p:spPr>
      </p:pic>
      <p:pic>
        <p:nvPicPr>
          <p:cNvPr id="8" name="Picture 7" descr="A picture containing drawing&#10;&#10;Description automatically generated">
            <a:extLst>
              <a:ext uri="{FF2B5EF4-FFF2-40B4-BE49-F238E27FC236}">
                <a16:creationId xmlns:a16="http://schemas.microsoft.com/office/drawing/2014/main" id="{BA16DF6A-D064-4ABC-BC2D-639E848F08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9807" y="4629150"/>
            <a:ext cx="2712193" cy="1397112"/>
          </a:xfrm>
          <a:prstGeom prst="rect">
            <a:avLst/>
          </a:prstGeom>
        </p:spPr>
      </p:pic>
    </p:spTree>
    <p:extLst>
      <p:ext uri="{BB962C8B-B14F-4D97-AF65-F5344CB8AC3E}">
        <p14:creationId xmlns:p14="http://schemas.microsoft.com/office/powerpoint/2010/main" val="830036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8F4F8-1A4D-491D-B253-67AA3E0C942D}"/>
              </a:ext>
            </a:extLst>
          </p:cNvPr>
          <p:cNvSpPr>
            <a:spLocks noGrp="1"/>
          </p:cNvSpPr>
          <p:nvPr>
            <p:ph type="title"/>
          </p:nvPr>
        </p:nvSpPr>
        <p:spPr/>
        <p:txBody>
          <a:bodyPr/>
          <a:lstStyle/>
          <a:p>
            <a:r>
              <a:rPr lang="en-US" dirty="0"/>
              <a:t>Step cracks</a:t>
            </a:r>
          </a:p>
        </p:txBody>
      </p:sp>
      <p:sp>
        <p:nvSpPr>
          <p:cNvPr id="3" name="Content Placeholder 2">
            <a:extLst>
              <a:ext uri="{FF2B5EF4-FFF2-40B4-BE49-F238E27FC236}">
                <a16:creationId xmlns:a16="http://schemas.microsoft.com/office/drawing/2014/main" id="{AB8043BE-6AF0-4268-A1B3-CD36EBF4FA55}"/>
              </a:ext>
            </a:extLst>
          </p:cNvPr>
          <p:cNvSpPr>
            <a:spLocks noGrp="1"/>
          </p:cNvSpPr>
          <p:nvPr>
            <p:ph idx="1"/>
          </p:nvPr>
        </p:nvSpPr>
        <p:spPr>
          <a:xfrm>
            <a:off x="1069848" y="2121408"/>
            <a:ext cx="4559427" cy="4050792"/>
          </a:xfrm>
        </p:spPr>
        <p:txBody>
          <a:bodyPr/>
          <a:lstStyle/>
          <a:p>
            <a:r>
              <a:rPr lang="en-US" dirty="0"/>
              <a:t>Similar to diagonal cracks and typically caused by differential settling</a:t>
            </a:r>
          </a:p>
          <a:p>
            <a:r>
              <a:rPr lang="en-US" dirty="0"/>
              <a:t>Usually not serious unless the brick or block is displaced or cracking extends through the blocks</a:t>
            </a:r>
          </a:p>
          <a:p>
            <a:r>
              <a:rPr lang="en-US" dirty="0"/>
              <a:t>Step cracks should always be evaluated by a structural engineer</a:t>
            </a:r>
          </a:p>
        </p:txBody>
      </p:sp>
      <p:pic>
        <p:nvPicPr>
          <p:cNvPr id="5" name="Picture 4">
            <a:extLst>
              <a:ext uri="{FF2B5EF4-FFF2-40B4-BE49-F238E27FC236}">
                <a16:creationId xmlns:a16="http://schemas.microsoft.com/office/drawing/2014/main" id="{2774DB93-DDC2-4310-95EC-5743D6A6E0E3}"/>
              </a:ext>
            </a:extLst>
          </p:cNvPr>
          <p:cNvPicPr>
            <a:picLocks noChangeAspect="1"/>
          </p:cNvPicPr>
          <p:nvPr/>
        </p:nvPicPr>
        <p:blipFill>
          <a:blip r:embed="rId2"/>
          <a:stretch>
            <a:fillRect/>
          </a:stretch>
        </p:blipFill>
        <p:spPr>
          <a:xfrm>
            <a:off x="6886942" y="1726590"/>
            <a:ext cx="3790583" cy="2415097"/>
          </a:xfrm>
          <a:prstGeom prst="rect">
            <a:avLst/>
          </a:prstGeom>
          <a:ln w="15875">
            <a:solidFill>
              <a:schemeClr val="tx1"/>
            </a:solidFill>
          </a:ln>
        </p:spPr>
      </p:pic>
      <p:pic>
        <p:nvPicPr>
          <p:cNvPr id="6" name="Picture 5" descr="A picture containing drawing&#10;&#10;Description automatically generated">
            <a:extLst>
              <a:ext uri="{FF2B5EF4-FFF2-40B4-BE49-F238E27FC236}">
                <a16:creationId xmlns:a16="http://schemas.microsoft.com/office/drawing/2014/main" id="{9939C7F9-044F-47C0-9D71-083D9DDCAA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9807" y="4629150"/>
            <a:ext cx="2712193" cy="1397112"/>
          </a:xfrm>
          <a:prstGeom prst="rect">
            <a:avLst/>
          </a:prstGeom>
        </p:spPr>
      </p:pic>
    </p:spTree>
    <p:extLst>
      <p:ext uri="{BB962C8B-B14F-4D97-AF65-F5344CB8AC3E}">
        <p14:creationId xmlns:p14="http://schemas.microsoft.com/office/powerpoint/2010/main" val="2554269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91967-952C-4537-87F1-6CDEA88C1A54}"/>
              </a:ext>
            </a:extLst>
          </p:cNvPr>
          <p:cNvSpPr>
            <a:spLocks noGrp="1"/>
          </p:cNvSpPr>
          <p:nvPr>
            <p:ph type="title"/>
          </p:nvPr>
        </p:nvSpPr>
        <p:spPr/>
        <p:txBody>
          <a:bodyPr/>
          <a:lstStyle/>
          <a:p>
            <a:r>
              <a:rPr lang="en-US" dirty="0"/>
              <a:t>Map of CT Crumbling Foundations</a:t>
            </a:r>
          </a:p>
        </p:txBody>
      </p:sp>
      <p:pic>
        <p:nvPicPr>
          <p:cNvPr id="4" name="Content Placeholder 3">
            <a:extLst>
              <a:ext uri="{FF2B5EF4-FFF2-40B4-BE49-F238E27FC236}">
                <a16:creationId xmlns:a16="http://schemas.microsoft.com/office/drawing/2014/main" id="{21780D56-B55F-4287-8237-667F55632A1A}"/>
              </a:ext>
            </a:extLst>
          </p:cNvPr>
          <p:cNvPicPr>
            <a:picLocks noGrp="1" noChangeAspect="1"/>
          </p:cNvPicPr>
          <p:nvPr>
            <p:ph idx="1"/>
          </p:nvPr>
        </p:nvPicPr>
        <p:blipFill>
          <a:blip r:embed="rId2"/>
          <a:stretch>
            <a:fillRect/>
          </a:stretch>
        </p:blipFill>
        <p:spPr>
          <a:xfrm>
            <a:off x="61996" y="1759738"/>
            <a:ext cx="5807859" cy="4487891"/>
          </a:xfrm>
          <a:prstGeom prst="rect">
            <a:avLst/>
          </a:prstGeom>
        </p:spPr>
      </p:pic>
      <p:pic>
        <p:nvPicPr>
          <p:cNvPr id="3" name="Picture 2"/>
          <p:cNvPicPr>
            <a:picLocks noChangeAspect="1"/>
          </p:cNvPicPr>
          <p:nvPr/>
        </p:nvPicPr>
        <p:blipFill>
          <a:blip r:embed="rId3"/>
          <a:stretch>
            <a:fillRect/>
          </a:stretch>
        </p:blipFill>
        <p:spPr>
          <a:xfrm>
            <a:off x="5768212" y="1617895"/>
            <a:ext cx="5957064" cy="4602814"/>
          </a:xfrm>
          <a:prstGeom prst="rect">
            <a:avLst/>
          </a:prstGeom>
        </p:spPr>
      </p:pic>
    </p:spTree>
    <p:extLst>
      <p:ext uri="{BB962C8B-B14F-4D97-AF65-F5344CB8AC3E}">
        <p14:creationId xmlns:p14="http://schemas.microsoft.com/office/powerpoint/2010/main" val="4159347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99456-94DE-4753-B4C8-3A5EF18B3C72}"/>
              </a:ext>
            </a:extLst>
          </p:cNvPr>
          <p:cNvSpPr>
            <a:spLocks noGrp="1"/>
          </p:cNvSpPr>
          <p:nvPr>
            <p:ph type="title"/>
          </p:nvPr>
        </p:nvSpPr>
        <p:spPr>
          <a:xfrm>
            <a:off x="1069848" y="484632"/>
            <a:ext cx="10058400" cy="1609344"/>
          </a:xfrm>
        </p:spPr>
        <p:txBody>
          <a:bodyPr/>
          <a:lstStyle/>
          <a:p>
            <a:r>
              <a:rPr lang="en-US" dirty="0"/>
              <a:t>Crumbling Foundation Info</a:t>
            </a:r>
          </a:p>
        </p:txBody>
      </p:sp>
      <p:sp>
        <p:nvSpPr>
          <p:cNvPr id="3" name="Content Placeholder 2">
            <a:extLst>
              <a:ext uri="{FF2B5EF4-FFF2-40B4-BE49-F238E27FC236}">
                <a16:creationId xmlns:a16="http://schemas.microsoft.com/office/drawing/2014/main" id="{3C39C4F0-1049-47FE-8F16-F33E0A9DF529}"/>
              </a:ext>
            </a:extLst>
          </p:cNvPr>
          <p:cNvSpPr>
            <a:spLocks noGrp="1"/>
          </p:cNvSpPr>
          <p:nvPr>
            <p:ph idx="1"/>
          </p:nvPr>
        </p:nvSpPr>
        <p:spPr>
          <a:xfrm>
            <a:off x="1069848" y="2121408"/>
            <a:ext cx="10058400" cy="4050792"/>
          </a:xfrm>
        </p:spPr>
        <p:txBody>
          <a:bodyPr>
            <a:normAutofit fontScale="92500" lnSpcReduction="10000"/>
          </a:bodyPr>
          <a:lstStyle/>
          <a:p>
            <a:r>
              <a:rPr lang="en-US" dirty="0"/>
              <a:t>35,000+ homes can potentially be affected in areas of CT</a:t>
            </a:r>
          </a:p>
          <a:p>
            <a:r>
              <a:rPr lang="en-US" dirty="0"/>
              <a:t>Homes built 1983 – 2015</a:t>
            </a:r>
          </a:p>
          <a:p>
            <a:r>
              <a:rPr lang="en-US" dirty="0"/>
              <a:t>The home is within 20 miles radius of J.J. Mottes Concrete Company in Stafford Springs. A waiver application for homes outside of the 20 mile radius is available.</a:t>
            </a:r>
          </a:p>
          <a:p>
            <a:r>
              <a:rPr lang="en-US" dirty="0"/>
              <a:t>Damage is irreversible – most effective repair is to replace the existing foundation</a:t>
            </a:r>
          </a:p>
          <a:p>
            <a:r>
              <a:rPr lang="en-US" dirty="0"/>
              <a:t>Due to the presence of pyrrhotite, a naturally occurring iron sulfide originating from a quarry (Becker’s) in Willington</a:t>
            </a:r>
          </a:p>
          <a:p>
            <a:r>
              <a:rPr lang="en-US" dirty="0"/>
              <a:t>Cracking, flaking, bowing and separation of the concrete has appeared in some homes</a:t>
            </a:r>
          </a:p>
          <a:p>
            <a:r>
              <a:rPr lang="en-US" dirty="0"/>
              <a:t>Web cracking is the most concerning</a:t>
            </a:r>
          </a:p>
          <a:p>
            <a:r>
              <a:rPr lang="en-US" dirty="0"/>
              <a:t>A rust or white powder may appear</a:t>
            </a:r>
          </a:p>
          <a:p>
            <a:r>
              <a:rPr lang="en-US" dirty="0"/>
              <a:t>https://portal.ct.gov/DOH/DOH/Programs/Crumbling-Foundations</a:t>
            </a:r>
          </a:p>
        </p:txBody>
      </p:sp>
      <p:pic>
        <p:nvPicPr>
          <p:cNvPr id="4" name="Picture 3"/>
          <p:cNvPicPr>
            <a:picLocks noChangeAspect="1"/>
          </p:cNvPicPr>
          <p:nvPr/>
        </p:nvPicPr>
        <p:blipFill>
          <a:blip r:embed="rId2"/>
          <a:stretch>
            <a:fillRect/>
          </a:stretch>
        </p:blipFill>
        <p:spPr>
          <a:xfrm>
            <a:off x="8325517" y="591725"/>
            <a:ext cx="2802731" cy="2102048"/>
          </a:xfrm>
          <a:prstGeom prst="rect">
            <a:avLst/>
          </a:prstGeom>
        </p:spPr>
      </p:pic>
      <p:pic>
        <p:nvPicPr>
          <p:cNvPr id="5" name="Picture 4"/>
          <p:cNvPicPr>
            <a:picLocks noChangeAspect="1"/>
          </p:cNvPicPr>
          <p:nvPr/>
        </p:nvPicPr>
        <p:blipFill>
          <a:blip r:embed="rId3"/>
          <a:stretch>
            <a:fillRect/>
          </a:stretch>
        </p:blipFill>
        <p:spPr>
          <a:xfrm>
            <a:off x="8877163" y="4969879"/>
            <a:ext cx="2134509" cy="1389734"/>
          </a:xfrm>
          <a:prstGeom prst="rect">
            <a:avLst/>
          </a:prstGeom>
        </p:spPr>
      </p:pic>
    </p:spTree>
    <p:extLst>
      <p:ext uri="{BB962C8B-B14F-4D97-AF65-F5344CB8AC3E}">
        <p14:creationId xmlns:p14="http://schemas.microsoft.com/office/powerpoint/2010/main" val="2469767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378" y="221021"/>
            <a:ext cx="10058400" cy="1591303"/>
          </a:xfrm>
        </p:spPr>
        <p:txBody>
          <a:bodyPr/>
          <a:lstStyle/>
          <a:p>
            <a:r>
              <a:rPr lang="en-US" dirty="0"/>
              <a:t>Reimbursement Program</a:t>
            </a:r>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49052" y="1812324"/>
            <a:ext cx="3010738" cy="687452"/>
          </a:xfrm>
        </p:spPr>
      </p:pic>
      <p:sp>
        <p:nvSpPr>
          <p:cNvPr id="10" name="Content Placeholder 2">
            <a:extLst>
              <a:ext uri="{FF2B5EF4-FFF2-40B4-BE49-F238E27FC236}">
                <a16:creationId xmlns:a16="http://schemas.microsoft.com/office/drawing/2014/main" id="{3C39C4F0-1049-47FE-8F16-F33E0A9DF529}"/>
              </a:ext>
            </a:extLst>
          </p:cNvPr>
          <p:cNvSpPr txBox="1">
            <a:spLocks/>
          </p:cNvSpPr>
          <p:nvPr/>
        </p:nvSpPr>
        <p:spPr>
          <a:xfrm>
            <a:off x="880378" y="2899719"/>
            <a:ext cx="10058400" cy="2926492"/>
          </a:xfrm>
          <a:prstGeom prst="rect">
            <a:avLst/>
          </a:prstGeom>
        </p:spPr>
        <p:txBody>
          <a:bodyPr vert="horz" lIns="91440" tIns="45720" rIns="91440" bIns="45720" rtlCol="0">
            <a:normAutofit fontScale="85000" lnSpcReduction="20000"/>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n-US" dirty="0"/>
              <a:t>CFSIC has been chartered and licensed as a captive insurer to assist the State of Connecticut with the fair and equitable adjustment of homeowner claims resulting from the </a:t>
            </a:r>
            <a:r>
              <a:rPr lang="en-US" dirty="0" err="1"/>
              <a:t>pyrrhotite</a:t>
            </a:r>
            <a:r>
              <a:rPr lang="en-US" dirty="0"/>
              <a:t>-affected home foundations natural disaster.</a:t>
            </a:r>
          </a:p>
          <a:p>
            <a:r>
              <a:rPr lang="en-US" dirty="0"/>
              <a:t>Contact Crumbling Concrete Foundations Qualified Vendor List (CRCOG) at 860-724-4277 or </a:t>
            </a:r>
            <a:r>
              <a:rPr lang="en-US" dirty="0">
                <a:hlinkClick r:id="rId3"/>
              </a:rPr>
              <a:t>foundationtesting@crcog.org</a:t>
            </a:r>
            <a:r>
              <a:rPr lang="en-US" dirty="0"/>
              <a:t> or visit www.foundationtesting.org</a:t>
            </a:r>
          </a:p>
          <a:p>
            <a:r>
              <a:rPr lang="en-US" dirty="0"/>
              <a:t>The Capitol Region Council of Governments (CRCOG) is assisting the state with providing testing reimbursements</a:t>
            </a:r>
          </a:p>
          <a:p>
            <a:r>
              <a:rPr lang="en-US" dirty="0"/>
              <a:t>VISUAL inspection reimbursement is 100% of the cost, up to $400. Costs for testing can range from $400 - $1000, depending on the Engineering firm conducting the test</a:t>
            </a:r>
          </a:p>
          <a:p>
            <a:r>
              <a:rPr lang="en-US" dirty="0"/>
              <a:t>CORE testing reimbursement for a maximum of 2 samples is 50% of the cost, up to $2000. Costs for testing can range from $1400 - $4000 depending on how many samples are taken and to which lab they are sent</a:t>
            </a:r>
          </a:p>
          <a:p>
            <a:endParaRPr lang="en-US" dirty="0"/>
          </a:p>
          <a:p>
            <a:endParaRPr lang="en-US" dirty="0"/>
          </a:p>
        </p:txBody>
      </p:sp>
      <p:sp>
        <p:nvSpPr>
          <p:cNvPr id="11" name="Content Placeholder 2">
            <a:extLst>
              <a:ext uri="{FF2B5EF4-FFF2-40B4-BE49-F238E27FC236}">
                <a16:creationId xmlns:a16="http://schemas.microsoft.com/office/drawing/2014/main" id="{3C39C4F0-1049-47FE-8F16-F33E0A9DF529}"/>
              </a:ext>
            </a:extLst>
          </p:cNvPr>
          <p:cNvSpPr txBox="1">
            <a:spLocks/>
          </p:cNvSpPr>
          <p:nvPr/>
        </p:nvSpPr>
        <p:spPr>
          <a:xfrm>
            <a:off x="5296930" y="1878847"/>
            <a:ext cx="4102443" cy="620929"/>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buNone/>
            </a:pPr>
            <a:r>
              <a:rPr lang="en-US" dirty="0"/>
              <a:t>www.crumblingfoundations.org</a:t>
            </a:r>
          </a:p>
        </p:txBody>
      </p:sp>
    </p:spTree>
    <p:extLst>
      <p:ext uri="{BB962C8B-B14F-4D97-AF65-F5344CB8AC3E}">
        <p14:creationId xmlns:p14="http://schemas.microsoft.com/office/powerpoint/2010/main" val="298656232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TM03090434[[fn=Wood Type]]</Template>
  <TotalTime>457</TotalTime>
  <Words>968</Words>
  <Application>Microsoft Office PowerPoint</Application>
  <PresentationFormat>Widescreen</PresentationFormat>
  <Paragraphs>87</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Rockwell</vt:lpstr>
      <vt:lpstr>Rockwell Condensed</vt:lpstr>
      <vt:lpstr>Wingdings</vt:lpstr>
      <vt:lpstr>Wood Type</vt:lpstr>
      <vt:lpstr>Crumbling Foundation: Types, Causes, &amp; Remediation</vt:lpstr>
      <vt:lpstr>Types Of Foundation Cracks</vt:lpstr>
      <vt:lpstr>Vertical cracks</vt:lpstr>
      <vt:lpstr>Diagonal cracks</vt:lpstr>
      <vt:lpstr>Horizontal Cracks</vt:lpstr>
      <vt:lpstr>Step cracks</vt:lpstr>
      <vt:lpstr>Map of CT Crumbling Foundations</vt:lpstr>
      <vt:lpstr>Crumbling Foundation Info</vt:lpstr>
      <vt:lpstr>Reimbursement Program</vt:lpstr>
      <vt:lpstr>Inspecting &amp; TESTING FOR PYRRHOTITE</vt:lpstr>
      <vt:lpstr>Inspecting &amp; TESTING FOR PYRRHOTITE</vt:lpstr>
      <vt:lpstr>Other visual signs</vt:lpstr>
      <vt:lpstr>Core drilling and laboratory testing</vt:lpstr>
      <vt:lpstr>Two types of Claims </vt:lpstr>
      <vt:lpstr>Fixes-Jack and replace</vt:lpstr>
      <vt:lpstr>Other Resources</vt:lpstr>
      <vt:lpstr>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Schaefer</dc:creator>
  <cp:lastModifiedBy>Jeff Wright</cp:lastModifiedBy>
  <cp:revision>46</cp:revision>
  <dcterms:created xsi:type="dcterms:W3CDTF">2019-01-21T14:28:50Z</dcterms:created>
  <dcterms:modified xsi:type="dcterms:W3CDTF">2019-10-11T15:16:07Z</dcterms:modified>
</cp:coreProperties>
</file>