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77" r:id="rId3"/>
  </p:sldMasterIdLst>
  <p:notesMasterIdLst>
    <p:notesMasterId r:id="rId67"/>
  </p:notesMasterIdLst>
  <p:sldIdLst>
    <p:sldId id="1055" r:id="rId4"/>
    <p:sldId id="1054" r:id="rId5"/>
    <p:sldId id="334" r:id="rId6"/>
    <p:sldId id="1056" r:id="rId7"/>
    <p:sldId id="325" r:id="rId8"/>
    <p:sldId id="1057" r:id="rId9"/>
    <p:sldId id="1058" r:id="rId10"/>
    <p:sldId id="1059" r:id="rId11"/>
    <p:sldId id="326" r:id="rId12"/>
    <p:sldId id="329" r:id="rId13"/>
    <p:sldId id="327" r:id="rId14"/>
    <p:sldId id="328" r:id="rId15"/>
    <p:sldId id="1043" r:id="rId16"/>
    <p:sldId id="1044" r:id="rId17"/>
    <p:sldId id="1045" r:id="rId18"/>
    <p:sldId id="1060" r:id="rId19"/>
    <p:sldId id="257" r:id="rId20"/>
    <p:sldId id="1051" r:id="rId21"/>
    <p:sldId id="1052" r:id="rId22"/>
    <p:sldId id="1061" r:id="rId23"/>
    <p:sldId id="1062" r:id="rId24"/>
    <p:sldId id="269" r:id="rId25"/>
    <p:sldId id="276" r:id="rId26"/>
    <p:sldId id="278" r:id="rId27"/>
    <p:sldId id="279" r:id="rId28"/>
    <p:sldId id="282" r:id="rId29"/>
    <p:sldId id="332" r:id="rId30"/>
    <p:sldId id="1070" r:id="rId31"/>
    <p:sldId id="288" r:id="rId32"/>
    <p:sldId id="1068" r:id="rId33"/>
    <p:sldId id="1069" r:id="rId34"/>
    <p:sldId id="289" r:id="rId35"/>
    <p:sldId id="291" r:id="rId36"/>
    <p:sldId id="292" r:id="rId37"/>
    <p:sldId id="1067" r:id="rId38"/>
    <p:sldId id="296" r:id="rId39"/>
    <p:sldId id="299" r:id="rId40"/>
    <p:sldId id="300" r:id="rId41"/>
    <p:sldId id="301" r:id="rId42"/>
    <p:sldId id="1063" r:id="rId43"/>
    <p:sldId id="303" r:id="rId44"/>
    <p:sldId id="305" r:id="rId45"/>
    <p:sldId id="306" r:id="rId46"/>
    <p:sldId id="1064" r:id="rId47"/>
    <p:sldId id="310" r:id="rId48"/>
    <p:sldId id="311" r:id="rId49"/>
    <p:sldId id="312" r:id="rId50"/>
    <p:sldId id="1048" r:id="rId51"/>
    <p:sldId id="1049" r:id="rId52"/>
    <p:sldId id="1050" r:id="rId53"/>
    <p:sldId id="313" r:id="rId54"/>
    <p:sldId id="1065" r:id="rId55"/>
    <p:sldId id="318" r:id="rId56"/>
    <p:sldId id="319" r:id="rId57"/>
    <p:sldId id="314" r:id="rId58"/>
    <p:sldId id="315" r:id="rId59"/>
    <p:sldId id="316" r:id="rId60"/>
    <p:sldId id="317" r:id="rId61"/>
    <p:sldId id="320" r:id="rId62"/>
    <p:sldId id="321" r:id="rId63"/>
    <p:sldId id="322" r:id="rId64"/>
    <p:sldId id="323" r:id="rId65"/>
    <p:sldId id="1066" r:id="rId66"/>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8" autoAdjust="0"/>
    <p:restoredTop sz="94607" autoAdjust="0"/>
  </p:normalViewPr>
  <p:slideViewPr>
    <p:cSldViewPr snapToGrid="0">
      <p:cViewPr varScale="1">
        <p:scale>
          <a:sx n="104" d="100"/>
          <a:sy n="104" d="100"/>
        </p:scale>
        <p:origin x="18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2"/>
            <a:ext cx="2972421" cy="465621"/>
          </a:xfrm>
          <a:prstGeom prst="rect">
            <a:avLst/>
          </a:prstGeom>
        </p:spPr>
        <p:txBody>
          <a:bodyPr vert="horz" lIns="91440" tIns="45720" rIns="91440" bIns="45720" rtlCol="0"/>
          <a:lstStyle>
            <a:lvl1pPr algn="r">
              <a:defRPr sz="1200"/>
            </a:lvl1pPr>
          </a:lstStyle>
          <a:p>
            <a:fld id="{E61BC898-37BB-4974-9354-E0A811FCF1EF}" type="datetimeFigureOut">
              <a:rPr lang="en-US" smtClean="0"/>
              <a:t>10/12/2018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792"/>
            <a:ext cx="5485158" cy="36609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780"/>
            <a:ext cx="2972421" cy="4656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30780"/>
            <a:ext cx="2972421" cy="465620"/>
          </a:xfrm>
          <a:prstGeom prst="rect">
            <a:avLst/>
          </a:prstGeom>
        </p:spPr>
        <p:txBody>
          <a:bodyPr vert="horz" lIns="91440" tIns="45720" rIns="91440" bIns="45720" rtlCol="0" anchor="b"/>
          <a:lstStyle>
            <a:lvl1pPr algn="r">
              <a:defRPr sz="1200"/>
            </a:lvl1pPr>
          </a:lstStyle>
          <a:p>
            <a:fld id="{CF705781-140C-4D42-AF86-0826D146FC2E}" type="slidenum">
              <a:rPr lang="en-US" smtClean="0"/>
              <a:t>‹#›</a:t>
            </a:fld>
            <a:endParaRPr lang="en-US"/>
          </a:p>
        </p:txBody>
      </p:sp>
    </p:spTree>
    <p:extLst>
      <p:ext uri="{BB962C8B-B14F-4D97-AF65-F5344CB8AC3E}">
        <p14:creationId xmlns:p14="http://schemas.microsoft.com/office/powerpoint/2010/main" val="292027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11</a:t>
            </a:fld>
            <a:endParaRPr lang="en-US" dirty="0"/>
          </a:p>
        </p:txBody>
      </p:sp>
    </p:spTree>
    <p:extLst>
      <p:ext uri="{BB962C8B-B14F-4D97-AF65-F5344CB8AC3E}">
        <p14:creationId xmlns:p14="http://schemas.microsoft.com/office/powerpoint/2010/main" val="399901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13</a:t>
            </a:fld>
            <a:endParaRPr lang="en-US" dirty="0"/>
          </a:p>
        </p:txBody>
      </p:sp>
    </p:spTree>
    <p:extLst>
      <p:ext uri="{BB962C8B-B14F-4D97-AF65-F5344CB8AC3E}">
        <p14:creationId xmlns:p14="http://schemas.microsoft.com/office/powerpoint/2010/main" val="388958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24</a:t>
            </a:fld>
            <a:endParaRPr lang="en-US" dirty="0"/>
          </a:p>
        </p:txBody>
      </p:sp>
    </p:spTree>
    <p:extLst>
      <p:ext uri="{BB962C8B-B14F-4D97-AF65-F5344CB8AC3E}">
        <p14:creationId xmlns:p14="http://schemas.microsoft.com/office/powerpoint/2010/main" val="269585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50</a:t>
            </a:fld>
            <a:endParaRPr lang="en-US"/>
          </a:p>
        </p:txBody>
      </p:sp>
    </p:spTree>
    <p:extLst>
      <p:ext uri="{BB962C8B-B14F-4D97-AF65-F5344CB8AC3E}">
        <p14:creationId xmlns:p14="http://schemas.microsoft.com/office/powerpoint/2010/main" val="274986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B70288-133E-4B79-B681-36D933451CBF}" type="datetime1">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990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013E6-404D-4F16-A3D4-84F1236A81B9}" type="datetime1">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40030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36C2B4-04AD-44E6-9C3E-A555D9BBAAB9}" type="datetime1">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83407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47700" y="3608388"/>
            <a:ext cx="7772400" cy="1470025"/>
          </a:xfrm>
          <a:effectLst>
            <a:outerShdw dist="28398" dir="1593903" algn="ctr" rotWithShape="0">
              <a:schemeClr val="accent1">
                <a:alpha val="50000"/>
              </a:schemeClr>
            </a:outerShdw>
          </a:effectLst>
        </p:spPr>
        <p:txBody>
          <a:bodyPr/>
          <a:lstStyle>
            <a:lvl1pPr algn="ctr">
              <a:defRPr sz="5400">
                <a:solidFill>
                  <a:srgbClr val="000099"/>
                </a:solidFill>
              </a:defRPr>
            </a:lvl1pPr>
          </a:lstStyle>
          <a:p>
            <a:r>
              <a:rPr lang="en-US"/>
              <a:t>Click to edit Master title style</a:t>
            </a:r>
          </a:p>
        </p:txBody>
      </p:sp>
      <p:sp>
        <p:nvSpPr>
          <p:cNvPr id="29699" name="Rectangle 3"/>
          <p:cNvSpPr>
            <a:spLocks noGrp="1" noChangeArrowheads="1"/>
          </p:cNvSpPr>
          <p:nvPr>
            <p:ph type="subTitle" idx="1"/>
          </p:nvPr>
        </p:nvSpPr>
        <p:spPr>
          <a:xfrm>
            <a:off x="1331913" y="5300663"/>
            <a:ext cx="6400800" cy="987425"/>
          </a:xfrm>
          <a:effectLst>
            <a:outerShdw dist="12700" algn="ctr" rotWithShape="0">
              <a:schemeClr val="accent1">
                <a:alpha val="50000"/>
              </a:schemeClr>
            </a:outerShdw>
          </a:effectLst>
        </p:spPr>
        <p:txBody>
          <a:bodyPr/>
          <a:lstStyle>
            <a:lvl1pPr marL="0" indent="0" algn="ctr">
              <a:buFont typeface="Arial" charset="0"/>
              <a:buNone/>
              <a:defRPr sz="4000">
                <a:solidFill>
                  <a:srgbClr val="000099"/>
                </a:solidFill>
              </a:defRPr>
            </a:lvl1pPr>
          </a:lstStyle>
          <a:p>
            <a:r>
              <a:rPr lang="en-US"/>
              <a:t>Click to edit Master subtitle style</a:t>
            </a:r>
          </a:p>
        </p:txBody>
      </p:sp>
    </p:spTree>
    <p:extLst>
      <p:ext uri="{BB962C8B-B14F-4D97-AF65-F5344CB8AC3E}">
        <p14:creationId xmlns:p14="http://schemas.microsoft.com/office/powerpoint/2010/main" val="238642407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6117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046606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5" descr="Top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Bottom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2400"/>
            <a:ext cx="914082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bigGlobewithImages"/>
          <p:cNvPicPr>
            <a:picLocks noChangeAspect="1" noChangeArrowheads="1"/>
          </p:cNvPicPr>
          <p:nvPr/>
        </p:nvPicPr>
        <p:blipFill>
          <a:blip r:embed="rId5">
            <a:extLst>
              <a:ext uri="{28A0092B-C50C-407E-A947-70E740481C1C}">
                <a14:useLocalDpi xmlns:a14="http://schemas.microsoft.com/office/drawing/2010/main" val="0"/>
              </a:ext>
            </a:extLst>
          </a:blip>
          <a:srcRect l="19133" t="5023"/>
          <a:stretch>
            <a:fillRect/>
          </a:stretch>
        </p:blipFill>
        <p:spPr bwMode="auto">
          <a:xfrm>
            <a:off x="0" y="0"/>
            <a:ext cx="334803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RMInternatio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41325"/>
            <a:ext cx="60833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647700" y="3608388"/>
            <a:ext cx="7772400" cy="1470025"/>
          </a:xfrm>
          <a:effectLst>
            <a:outerShdw dist="28398" dir="1593903" algn="ctr" rotWithShape="0">
              <a:schemeClr val="accent1">
                <a:alpha val="50000"/>
              </a:schemeClr>
            </a:outerShdw>
          </a:effectLst>
        </p:spPr>
        <p:txBody>
          <a:bodyPr/>
          <a:lstStyle>
            <a:lvl1pPr algn="ctr">
              <a:defRPr sz="5400">
                <a:solidFill>
                  <a:srgbClr val="000099"/>
                </a:solidFill>
              </a:defRPr>
            </a:lvl1pPr>
          </a:lstStyle>
          <a:p>
            <a:r>
              <a:rPr lang="en-US"/>
              <a:t>Click to edit Master title style</a:t>
            </a:r>
          </a:p>
        </p:txBody>
      </p:sp>
      <p:sp>
        <p:nvSpPr>
          <p:cNvPr id="29699" name="Rectangle 3"/>
          <p:cNvSpPr>
            <a:spLocks noGrp="1" noChangeArrowheads="1"/>
          </p:cNvSpPr>
          <p:nvPr>
            <p:ph type="subTitle" idx="1"/>
          </p:nvPr>
        </p:nvSpPr>
        <p:spPr>
          <a:xfrm>
            <a:off x="1331913" y="5300663"/>
            <a:ext cx="6400800" cy="987425"/>
          </a:xfrm>
          <a:effectLst>
            <a:outerShdw dist="12700" algn="ctr" rotWithShape="0">
              <a:schemeClr val="accent1">
                <a:alpha val="50000"/>
              </a:schemeClr>
            </a:outerShdw>
          </a:effectLst>
        </p:spPr>
        <p:txBody>
          <a:bodyPr/>
          <a:lstStyle>
            <a:lvl1pPr marL="0" indent="0" algn="ctr">
              <a:buFont typeface="Arial" charset="0"/>
              <a:buNone/>
              <a:defRPr sz="4000">
                <a:solidFill>
                  <a:srgbClr val="000099"/>
                </a:solidFill>
              </a:defRPr>
            </a:lvl1pPr>
          </a:lstStyle>
          <a:p>
            <a:r>
              <a:rPr lang="en-US"/>
              <a:t>Click to edit Master subtitle style</a:t>
            </a:r>
          </a:p>
        </p:txBody>
      </p:sp>
    </p:spTree>
    <p:extLst>
      <p:ext uri="{BB962C8B-B14F-4D97-AF65-F5344CB8AC3E}">
        <p14:creationId xmlns:p14="http://schemas.microsoft.com/office/powerpoint/2010/main" val="227304163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65619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835208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989138"/>
            <a:ext cx="4225925" cy="4564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89138"/>
            <a:ext cx="4227513" cy="4564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0374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7963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33540-E1AC-4AB2-A3FC-B206FCBD4A41}" type="datetime1">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785354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033839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9917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557749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0749511"/>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98271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512763"/>
            <a:ext cx="2178050" cy="6040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875" y="512763"/>
            <a:ext cx="6383338" cy="6040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8330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605B8A-4485-4924-8B58-954C479795B8}" type="datetime1">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428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76D16A-4B54-44E9-9EEF-35E5F036094F}" type="datetime1">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20926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8ABC1A-7393-499B-800F-488C2EF8DA85}" type="datetime1">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10153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00F11A-3FF6-4E98-99F2-826C0FB1A166}" type="datetime1">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99175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B6933-1B7D-4888-AD67-987B192937BD}" type="datetime1">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423985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9BC3E9-00AF-4EA1-A81D-3943FF9ED6D4}" type="datetime1">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0962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E35951-0BA4-4E5A-8DF4-D528A467E67A}" type="datetime1">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43621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78EDC-24B8-43B3-94FB-675C0DDD7D4F}" type="datetime1">
              <a:rPr lang="en-US" smtClean="0"/>
              <a:t>10/12/2018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6D059-C0BB-4F98-8040-76D959D3FDC2}" type="slidenum">
              <a:rPr lang="en-US" smtClean="0"/>
              <a:t>‹#›</a:t>
            </a:fld>
            <a:endParaRPr lang="en-US"/>
          </a:p>
        </p:txBody>
      </p:sp>
    </p:spTree>
    <p:extLst>
      <p:ext uri="{BB962C8B-B14F-4D97-AF65-F5344CB8AC3E}">
        <p14:creationId xmlns:p14="http://schemas.microsoft.com/office/powerpoint/2010/main" val="270000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pic>
        <p:nvPicPr>
          <p:cNvPr id="2050" name="Picture 5" descr="StandardSlide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42875" y="512763"/>
            <a:ext cx="8229600" cy="971550"/>
          </a:xfrm>
          <a:prstGeom prst="rect">
            <a:avLst/>
          </a:prstGeom>
          <a:noFill/>
          <a:ln w="9525">
            <a:no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a:t>
            </a:r>
          </a:p>
        </p:txBody>
      </p:sp>
      <p:sp>
        <p:nvSpPr>
          <p:cNvPr id="2052" name="Rectangle 3"/>
          <p:cNvSpPr>
            <a:spLocks noGrp="1" noChangeArrowheads="1"/>
          </p:cNvSpPr>
          <p:nvPr>
            <p:ph type="body" idx="1"/>
          </p:nvPr>
        </p:nvSpPr>
        <p:spPr bwMode="auto">
          <a:xfrm>
            <a:off x="250825" y="1989138"/>
            <a:ext cx="860583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pic>
        <p:nvPicPr>
          <p:cNvPr id="205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1475" y="33338"/>
            <a:ext cx="1044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smallGlobewithImages"/>
          <p:cNvPicPr>
            <a:picLocks noChangeAspect="1" noChangeArrowheads="1"/>
          </p:cNvPicPr>
          <p:nvPr/>
        </p:nvPicPr>
        <p:blipFill>
          <a:blip r:embed="rId7">
            <a:extLst>
              <a:ext uri="{28A0092B-C50C-407E-A947-70E740481C1C}">
                <a14:useLocalDpi xmlns:a14="http://schemas.microsoft.com/office/drawing/2010/main" val="0"/>
              </a:ext>
            </a:extLst>
          </a:blip>
          <a:srcRect r="9259"/>
          <a:stretch>
            <a:fillRect/>
          </a:stretch>
        </p:blipFill>
        <p:spPr bwMode="auto">
          <a:xfrm>
            <a:off x="7689850" y="390525"/>
            <a:ext cx="1454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Templat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676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p:hf hdr="0" ftr="0" dt="0"/>
  <p:txStyles>
    <p:titleStyle>
      <a:lvl1pPr algn="l" rtl="0" eaLnBrk="0" fontAlgn="base" hangingPunct="0">
        <a:spcBef>
          <a:spcPct val="0"/>
        </a:spcBef>
        <a:spcAft>
          <a:spcPct val="0"/>
        </a:spcAft>
        <a:defRPr sz="4800">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2pPr>
      <a:lvl3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3pPr>
      <a:lvl4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4pPr>
      <a:lvl5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5pPr>
      <a:lvl6pPr marL="457200" algn="l" rtl="0" eaLnBrk="1" fontAlgn="base" hangingPunct="1">
        <a:spcBef>
          <a:spcPct val="0"/>
        </a:spcBef>
        <a:spcAft>
          <a:spcPct val="0"/>
        </a:spcAft>
        <a:defRPr sz="4800">
          <a:solidFill>
            <a:schemeClr val="bg1"/>
          </a:solidFill>
          <a:latin typeface="Arial" charset="0"/>
        </a:defRPr>
      </a:lvl6pPr>
      <a:lvl7pPr marL="914400" algn="l" rtl="0" eaLnBrk="1" fontAlgn="base" hangingPunct="1">
        <a:spcBef>
          <a:spcPct val="0"/>
        </a:spcBef>
        <a:spcAft>
          <a:spcPct val="0"/>
        </a:spcAft>
        <a:defRPr sz="4800">
          <a:solidFill>
            <a:schemeClr val="bg1"/>
          </a:solidFill>
          <a:latin typeface="Arial" charset="0"/>
        </a:defRPr>
      </a:lvl7pPr>
      <a:lvl8pPr marL="1371600" algn="l" rtl="0" eaLnBrk="1" fontAlgn="base" hangingPunct="1">
        <a:spcBef>
          <a:spcPct val="0"/>
        </a:spcBef>
        <a:spcAft>
          <a:spcPct val="0"/>
        </a:spcAft>
        <a:defRPr sz="4800">
          <a:solidFill>
            <a:schemeClr val="bg1"/>
          </a:solidFill>
          <a:latin typeface="Arial" charset="0"/>
        </a:defRPr>
      </a:lvl8pPr>
      <a:lvl9pPr marL="1828800" algn="l" rtl="0" eaLnBrk="1" fontAlgn="base" hangingPunct="1">
        <a:spcBef>
          <a:spcPct val="0"/>
        </a:spcBef>
        <a:spcAft>
          <a:spcPct val="0"/>
        </a:spcAft>
        <a:defRPr sz="4800">
          <a:solidFill>
            <a:schemeClr val="bg1"/>
          </a:solidFill>
          <a:latin typeface="Arial" charset="0"/>
        </a:defRPr>
      </a:lvl9pPr>
    </p:titleStyle>
    <p:bodyStyle>
      <a:lvl1pPr marL="342900" indent="-342900" algn="l" rtl="0" eaLnBrk="0" fontAlgn="base" hangingPunct="0">
        <a:spcBef>
          <a:spcPct val="20000"/>
        </a:spcBef>
        <a:spcAft>
          <a:spcPct val="0"/>
        </a:spcAft>
        <a:buClr>
          <a:srgbClr val="CC0000"/>
        </a:buClr>
        <a:buSzPct val="75000"/>
        <a:buFont typeface="Arial" panose="020B0604020202020204" pitchFamily="34" charset="0"/>
        <a:buChar char="►"/>
        <a:defRPr sz="3600">
          <a:solidFill>
            <a:schemeClr val="accent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CC0000"/>
        </a:buClr>
        <a:buSzPct val="75000"/>
        <a:buFont typeface="Wingdings" panose="05000000000000000000" pitchFamily="2" charset="2"/>
        <a:buChar char="§"/>
        <a:defRPr sz="3200">
          <a:solidFill>
            <a:srgbClr val="000099"/>
          </a:solidFill>
          <a:latin typeface="+mn-lt"/>
          <a:ea typeface="MS PGothic" panose="020B0600070205080204" pitchFamily="34" charset="-128"/>
        </a:defRPr>
      </a:lvl2pPr>
      <a:lvl3pPr marL="1143000" indent="-228600" algn="l" rtl="0" eaLnBrk="0" fontAlgn="base" hangingPunct="0">
        <a:spcBef>
          <a:spcPct val="20000"/>
        </a:spcBef>
        <a:spcAft>
          <a:spcPct val="0"/>
        </a:spcAft>
        <a:buSzPct val="75000"/>
        <a:buFont typeface="Wingdings" panose="05000000000000000000" pitchFamily="2" charset="2"/>
        <a:buChar char="§"/>
        <a:defRPr sz="2400">
          <a:solidFill>
            <a:srgbClr val="0066CC"/>
          </a:solidFill>
          <a:latin typeface="+mn-lt"/>
          <a:ea typeface="MS PGothic" panose="020B0600070205080204" pitchFamily="34" charset="-128"/>
        </a:defRPr>
      </a:lvl3pPr>
      <a:lvl4pPr marL="16002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StandardSlide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42875" y="512763"/>
            <a:ext cx="8229600" cy="971550"/>
          </a:xfrm>
          <a:prstGeom prst="rect">
            <a:avLst/>
          </a:prstGeom>
          <a:noFill/>
          <a:ln w="9525">
            <a:no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a:t>
            </a:r>
          </a:p>
        </p:txBody>
      </p:sp>
      <p:sp>
        <p:nvSpPr>
          <p:cNvPr id="1028" name="Rectangle 3"/>
          <p:cNvSpPr>
            <a:spLocks noGrp="1" noChangeArrowheads="1"/>
          </p:cNvSpPr>
          <p:nvPr>
            <p:ph type="body" idx="1"/>
          </p:nvPr>
        </p:nvSpPr>
        <p:spPr bwMode="auto">
          <a:xfrm>
            <a:off x="250825" y="1989138"/>
            <a:ext cx="860583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pic>
        <p:nvPicPr>
          <p:cNvPr id="1029"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91475" y="33338"/>
            <a:ext cx="1044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smallGlobewithImages"/>
          <p:cNvPicPr>
            <a:picLocks noChangeAspect="1" noChangeArrowheads="1"/>
          </p:cNvPicPr>
          <p:nvPr/>
        </p:nvPicPr>
        <p:blipFill>
          <a:blip r:embed="rId15">
            <a:extLst>
              <a:ext uri="{28A0092B-C50C-407E-A947-70E740481C1C}">
                <a14:useLocalDpi xmlns:a14="http://schemas.microsoft.com/office/drawing/2010/main" val="0"/>
              </a:ext>
            </a:extLst>
          </a:blip>
          <a:srcRect r="9259"/>
          <a:stretch>
            <a:fillRect/>
          </a:stretch>
        </p:blipFill>
        <p:spPr bwMode="auto">
          <a:xfrm>
            <a:off x="7689850" y="390525"/>
            <a:ext cx="1454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5370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slow"/>
  <p:hf hdr="0" ftr="0" dt="0"/>
  <p:txStyles>
    <p:titleStyle>
      <a:lvl1pPr algn="l" rtl="0" eaLnBrk="0" fontAlgn="base" hangingPunct="0">
        <a:spcBef>
          <a:spcPct val="0"/>
        </a:spcBef>
        <a:spcAft>
          <a:spcPct val="0"/>
        </a:spcAft>
        <a:defRPr sz="4800">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2pPr>
      <a:lvl3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3pPr>
      <a:lvl4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4pPr>
      <a:lvl5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5pPr>
      <a:lvl6pPr marL="457200" algn="l" rtl="0" eaLnBrk="1" fontAlgn="base" hangingPunct="1">
        <a:spcBef>
          <a:spcPct val="0"/>
        </a:spcBef>
        <a:spcAft>
          <a:spcPct val="0"/>
        </a:spcAft>
        <a:defRPr sz="4800">
          <a:solidFill>
            <a:schemeClr val="bg1"/>
          </a:solidFill>
          <a:latin typeface="Arial" charset="0"/>
        </a:defRPr>
      </a:lvl6pPr>
      <a:lvl7pPr marL="914400" algn="l" rtl="0" eaLnBrk="1" fontAlgn="base" hangingPunct="1">
        <a:spcBef>
          <a:spcPct val="0"/>
        </a:spcBef>
        <a:spcAft>
          <a:spcPct val="0"/>
        </a:spcAft>
        <a:defRPr sz="4800">
          <a:solidFill>
            <a:schemeClr val="bg1"/>
          </a:solidFill>
          <a:latin typeface="Arial" charset="0"/>
        </a:defRPr>
      </a:lvl7pPr>
      <a:lvl8pPr marL="1371600" algn="l" rtl="0" eaLnBrk="1" fontAlgn="base" hangingPunct="1">
        <a:spcBef>
          <a:spcPct val="0"/>
        </a:spcBef>
        <a:spcAft>
          <a:spcPct val="0"/>
        </a:spcAft>
        <a:defRPr sz="4800">
          <a:solidFill>
            <a:schemeClr val="bg1"/>
          </a:solidFill>
          <a:latin typeface="Arial" charset="0"/>
        </a:defRPr>
      </a:lvl8pPr>
      <a:lvl9pPr marL="1828800" algn="l" rtl="0" eaLnBrk="1" fontAlgn="base" hangingPunct="1">
        <a:spcBef>
          <a:spcPct val="0"/>
        </a:spcBef>
        <a:spcAft>
          <a:spcPct val="0"/>
        </a:spcAft>
        <a:defRPr sz="4800">
          <a:solidFill>
            <a:schemeClr val="bg1"/>
          </a:solidFill>
          <a:latin typeface="Arial" charset="0"/>
        </a:defRPr>
      </a:lvl9pPr>
    </p:titleStyle>
    <p:bodyStyle>
      <a:lvl1pPr marL="342900" indent="-342900" algn="l" rtl="0" eaLnBrk="0" fontAlgn="base" hangingPunct="0">
        <a:spcBef>
          <a:spcPct val="20000"/>
        </a:spcBef>
        <a:spcAft>
          <a:spcPct val="0"/>
        </a:spcAft>
        <a:buClr>
          <a:srgbClr val="CC0000"/>
        </a:buClr>
        <a:buSzPct val="75000"/>
        <a:buFont typeface="Arial" panose="020B0604020202020204" pitchFamily="34" charset="0"/>
        <a:buChar char="►"/>
        <a:defRPr sz="3600">
          <a:solidFill>
            <a:schemeClr val="accent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CC0000"/>
        </a:buClr>
        <a:buSzPct val="75000"/>
        <a:buFont typeface="Wingdings" panose="05000000000000000000" pitchFamily="2" charset="2"/>
        <a:buChar char="§"/>
        <a:defRPr sz="3200">
          <a:solidFill>
            <a:srgbClr val="000099"/>
          </a:solidFill>
          <a:latin typeface="+mn-lt"/>
          <a:ea typeface="MS PGothic" panose="020B0600070205080204" pitchFamily="34" charset="-128"/>
        </a:defRPr>
      </a:lvl2pPr>
      <a:lvl3pPr marL="1143000" indent="-228600" algn="l" rtl="0" eaLnBrk="0" fontAlgn="base" hangingPunct="0">
        <a:spcBef>
          <a:spcPct val="20000"/>
        </a:spcBef>
        <a:spcAft>
          <a:spcPct val="0"/>
        </a:spcAft>
        <a:buSzPct val="75000"/>
        <a:buFont typeface="Wingdings" panose="05000000000000000000" pitchFamily="2" charset="2"/>
        <a:buChar char="§"/>
        <a:defRPr sz="2400">
          <a:solidFill>
            <a:srgbClr val="0066CC"/>
          </a:solidFill>
          <a:latin typeface="+mn-lt"/>
          <a:ea typeface="MS PGothic" panose="020B0600070205080204" pitchFamily="34" charset="-128"/>
        </a:defRPr>
      </a:lvl3pPr>
      <a:lvl4pPr marL="16002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mailto:support@remaxintegra.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www.maxcntr.com/auth"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0.jpg"/><Relationship Id="rId4" Type="http://schemas.openxmlformats.org/officeDocument/2006/relationships/image" Target="../media/image39.jpg"/></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6" name="Rectangle 5">
            <a:extLst>
              <a:ext uri="{FF2B5EF4-FFF2-40B4-BE49-F238E27FC236}">
                <a16:creationId xmlns:a16="http://schemas.microsoft.com/office/drawing/2014/main" id="{BD1CF8BF-D34E-4393-B6BF-C971166373E6}"/>
              </a:ext>
            </a:extLst>
          </p:cNvPr>
          <p:cNvSpPr/>
          <p:nvPr/>
        </p:nvSpPr>
        <p:spPr>
          <a:xfrm>
            <a:off x="592191" y="1901741"/>
            <a:ext cx="7959618" cy="2308324"/>
          </a:xfrm>
          <a:prstGeom prst="rect">
            <a:avLst/>
          </a:prstGeom>
        </p:spPr>
        <p:txBody>
          <a:bodyPr wrap="square">
            <a:spAutoFit/>
          </a:bodyPr>
          <a:lstStyle/>
          <a:p>
            <a:pPr algn="ctr"/>
            <a:r>
              <a:rPr lang="en-US" altLang="en-US" sz="4800" b="1" dirty="0">
                <a:latin typeface="Arial" panose="020B0604020202020204" pitchFamily="34" charset="0"/>
                <a:cs typeface="Arial" panose="020B0604020202020204" pitchFamily="34" charset="0"/>
              </a:rPr>
              <a:t>SELLING RE/MAX </a:t>
            </a:r>
          </a:p>
          <a:p>
            <a:pPr algn="ctr"/>
            <a:r>
              <a:rPr lang="en-US" altLang="en-US" sz="4800" b="1" dirty="0">
                <a:latin typeface="Arial" panose="020B0604020202020204" pitchFamily="34" charset="0"/>
                <a:cs typeface="Arial" panose="020B0604020202020204" pitchFamily="34" charset="0"/>
              </a:rPr>
              <a:t>AND </a:t>
            </a:r>
          </a:p>
          <a:p>
            <a:pPr algn="ctr"/>
            <a:r>
              <a:rPr lang="en-US" altLang="en-US" sz="4800" b="1" dirty="0">
                <a:latin typeface="Arial" panose="020B0604020202020204" pitchFamily="34" charset="0"/>
                <a:cs typeface="Arial" panose="020B0604020202020204" pitchFamily="34" charset="0"/>
              </a:rPr>
              <a:t>RE/MAX RIGHT CHOICE</a:t>
            </a:r>
          </a:p>
        </p:txBody>
      </p:sp>
    </p:spTree>
    <p:extLst>
      <p:ext uri="{BB962C8B-B14F-4D97-AF65-F5344CB8AC3E}">
        <p14:creationId xmlns:p14="http://schemas.microsoft.com/office/powerpoint/2010/main" val="136028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338364" y="166581"/>
            <a:ext cx="4156074" cy="646331"/>
          </a:xfrm>
          <a:prstGeom prst="rect">
            <a:avLst/>
          </a:prstGeom>
        </p:spPr>
        <p:txBody>
          <a:bodyPr wrap="none">
            <a:spAutoFit/>
          </a:bodyPr>
          <a:lstStyle/>
          <a:p>
            <a:r>
              <a:rPr lang="en-US" sz="3600" b="1" dirty="0"/>
              <a:t>Our Success Formula</a:t>
            </a:r>
          </a:p>
        </p:txBody>
      </p:sp>
      <p:sp>
        <p:nvSpPr>
          <p:cNvPr id="4" name="TextBox 3">
            <a:extLst>
              <a:ext uri="{FF2B5EF4-FFF2-40B4-BE49-F238E27FC236}">
                <a16:creationId xmlns:a16="http://schemas.microsoft.com/office/drawing/2014/main" id="{65E40491-1BB3-407B-8068-7A7781E83D41}"/>
              </a:ext>
            </a:extLst>
          </p:cNvPr>
          <p:cNvSpPr txBox="1"/>
          <p:nvPr/>
        </p:nvSpPr>
        <p:spPr>
          <a:xfrm>
            <a:off x="187890" y="812912"/>
            <a:ext cx="8768219" cy="4031873"/>
          </a:xfrm>
          <a:prstGeom prst="rect">
            <a:avLst/>
          </a:prstGeom>
          <a:noFill/>
        </p:spPr>
        <p:txBody>
          <a:bodyPr wrap="square" rtlCol="0">
            <a:spAutoFit/>
          </a:bodyPr>
          <a:lstStyle/>
          <a:p>
            <a:endParaRPr lang="en-US" sz="3200" dirty="0"/>
          </a:p>
          <a:p>
            <a:r>
              <a:rPr lang="en-US" sz="3200" dirty="0"/>
              <a:t>We provide an environment where everyone can succeed at whatever level they desire. Continuous </a:t>
            </a:r>
          </a:p>
          <a:p>
            <a:r>
              <a:rPr lang="en-US" sz="3200" dirty="0"/>
              <a:t>Transactional and Peak Performance Training, along with, mentoring and coaching on a daily basis enable us to provide an environment where everyone can succeed at the level they desire.</a:t>
            </a:r>
            <a:endParaRPr lang="en-US" dirty="0"/>
          </a:p>
          <a:p>
            <a:endParaRPr lang="en-US" sz="3200" dirty="0"/>
          </a:p>
        </p:txBody>
      </p:sp>
      <p:sp>
        <p:nvSpPr>
          <p:cNvPr id="3" name="Rectangle 2">
            <a:extLst>
              <a:ext uri="{FF2B5EF4-FFF2-40B4-BE49-F238E27FC236}">
                <a16:creationId xmlns:a16="http://schemas.microsoft.com/office/drawing/2014/main" id="{E0EF5752-9268-4B62-AAD1-3FC1C04A00FE}"/>
              </a:ext>
            </a:extLst>
          </p:cNvPr>
          <p:cNvSpPr/>
          <p:nvPr/>
        </p:nvSpPr>
        <p:spPr>
          <a:xfrm>
            <a:off x="263127" y="1089191"/>
            <a:ext cx="8768220" cy="1323439"/>
          </a:xfrm>
          <a:prstGeom prst="rect">
            <a:avLst/>
          </a:prstGeom>
        </p:spPr>
        <p:txBody>
          <a:bodyPr wrap="square">
            <a:spAutoFit/>
          </a:bodyPr>
          <a:lstStyle/>
          <a:p>
            <a:pPr>
              <a:lnSpc>
                <a:spcPct val="150000"/>
              </a:lnSpc>
            </a:pPr>
            <a:endParaRPr lang="en-US" sz="3200" dirty="0">
              <a:solidFill>
                <a:srgbClr val="222222"/>
              </a:solidFill>
              <a:latin typeface="Arial" panose="020B0604020202020204" pitchFamily="34" charset="0"/>
              <a:ea typeface="Times New Roman" panose="02020603050405020304" pitchFamily="18" charset="0"/>
            </a:endParaRPr>
          </a:p>
          <a:p>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685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338364" y="60474"/>
            <a:ext cx="2720617" cy="707886"/>
          </a:xfrm>
          <a:prstGeom prst="rect">
            <a:avLst/>
          </a:prstGeom>
        </p:spPr>
        <p:txBody>
          <a:bodyPr wrap="none">
            <a:spAutoFit/>
          </a:bodyPr>
          <a:lstStyle/>
          <a:p>
            <a:r>
              <a:rPr lang="en-US" sz="4000" b="1" dirty="0">
                <a:solidFill>
                  <a:srgbClr val="222222"/>
                </a:solidFill>
                <a:ea typeface="Calibri" panose="020F0502020204030204" pitchFamily="34" charset="0"/>
              </a:rPr>
              <a:t>Our Success</a:t>
            </a:r>
            <a:endParaRPr lang="en-US" sz="4000" b="1" dirty="0"/>
          </a:p>
        </p:txBody>
      </p:sp>
      <p:sp>
        <p:nvSpPr>
          <p:cNvPr id="4" name="TextBox 3">
            <a:extLst>
              <a:ext uri="{FF2B5EF4-FFF2-40B4-BE49-F238E27FC236}">
                <a16:creationId xmlns:a16="http://schemas.microsoft.com/office/drawing/2014/main" id="{65E40491-1BB3-407B-8068-7A7781E83D41}"/>
              </a:ext>
            </a:extLst>
          </p:cNvPr>
          <p:cNvSpPr txBox="1"/>
          <p:nvPr/>
        </p:nvSpPr>
        <p:spPr>
          <a:xfrm>
            <a:off x="338364" y="1089191"/>
            <a:ext cx="8617746" cy="4524315"/>
          </a:xfrm>
          <a:prstGeom prst="rect">
            <a:avLst/>
          </a:prstGeom>
          <a:noFill/>
        </p:spPr>
        <p:txBody>
          <a:bodyPr wrap="square" rtlCol="0">
            <a:spAutoFit/>
          </a:bodyPr>
          <a:lstStyle/>
          <a:p>
            <a:pPr marL="457200" indent="-457200">
              <a:buFont typeface="Wingdings" panose="05000000000000000000" pitchFamily="2" charset="2"/>
              <a:buChar char="§"/>
            </a:pPr>
            <a:r>
              <a:rPr lang="en-US" sz="3200" dirty="0"/>
              <a:t>We are the largest and most successful RE/MAX company in CT</a:t>
            </a:r>
          </a:p>
          <a:p>
            <a:pPr marL="285750" indent="-285750">
              <a:buFont typeface="Arial" panose="020B0604020202020204" pitchFamily="34" charset="0"/>
              <a:buChar char="•"/>
            </a:pPr>
            <a:endParaRPr lang="en-US" sz="3200" dirty="0"/>
          </a:p>
          <a:p>
            <a:pPr marL="457200" indent="-457200">
              <a:buFont typeface="Wingdings" panose="05000000000000000000" pitchFamily="2" charset="2"/>
              <a:buChar char="§"/>
            </a:pPr>
            <a:r>
              <a:rPr lang="en-US" sz="3200" dirty="0"/>
              <a:t>We are  the second largest and one of the most successful RE/MAX companies in New England </a:t>
            </a:r>
          </a:p>
          <a:p>
            <a:pPr marL="285750" indent="-285750">
              <a:buFont typeface="Arial" panose="020B0604020202020204" pitchFamily="34" charset="0"/>
              <a:buChar char="•"/>
            </a:pPr>
            <a:endParaRPr lang="en-US" sz="3200" dirty="0"/>
          </a:p>
          <a:p>
            <a:pPr marL="457200" indent="-457200">
              <a:buFont typeface="Wingdings" panose="05000000000000000000" pitchFamily="2" charset="2"/>
              <a:buChar char="§"/>
            </a:pPr>
            <a:r>
              <a:rPr lang="en-US" sz="3200" dirty="0"/>
              <a:t>We were honored in 2007 by RE/MAX LLC as a RE/MAX Great Office </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316754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338364" y="60474"/>
            <a:ext cx="2720617" cy="707886"/>
          </a:xfrm>
          <a:prstGeom prst="rect">
            <a:avLst/>
          </a:prstGeom>
        </p:spPr>
        <p:txBody>
          <a:bodyPr wrap="none">
            <a:spAutoFit/>
          </a:bodyPr>
          <a:lstStyle/>
          <a:p>
            <a:r>
              <a:rPr lang="en-US" sz="4000" b="1" dirty="0">
                <a:solidFill>
                  <a:srgbClr val="222222"/>
                </a:solidFill>
                <a:ea typeface="Calibri" panose="020F0502020204030204" pitchFamily="34" charset="0"/>
              </a:rPr>
              <a:t>Our Success</a:t>
            </a:r>
            <a:endParaRPr lang="en-US" sz="4000" b="1" dirty="0"/>
          </a:p>
        </p:txBody>
      </p:sp>
      <p:sp>
        <p:nvSpPr>
          <p:cNvPr id="4" name="TextBox 3">
            <a:extLst>
              <a:ext uri="{FF2B5EF4-FFF2-40B4-BE49-F238E27FC236}">
                <a16:creationId xmlns:a16="http://schemas.microsoft.com/office/drawing/2014/main" id="{65E40491-1BB3-407B-8068-7A7781E83D41}"/>
              </a:ext>
            </a:extLst>
          </p:cNvPr>
          <p:cNvSpPr txBox="1"/>
          <p:nvPr/>
        </p:nvSpPr>
        <p:spPr>
          <a:xfrm>
            <a:off x="338364" y="1089191"/>
            <a:ext cx="8617746" cy="64633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E0EF5752-9268-4B62-AAD1-3FC1C04A00FE}"/>
              </a:ext>
            </a:extLst>
          </p:cNvPr>
          <p:cNvSpPr/>
          <p:nvPr/>
        </p:nvSpPr>
        <p:spPr>
          <a:xfrm>
            <a:off x="124504" y="930576"/>
            <a:ext cx="9045465" cy="6740307"/>
          </a:xfrm>
          <a:prstGeom prst="rect">
            <a:avLst/>
          </a:prstGeom>
        </p:spPr>
        <p:txBody>
          <a:bodyPr wrap="square">
            <a:spAutoFit/>
          </a:bodyPr>
          <a:lstStyle/>
          <a:p>
            <a:pPr marL="457200" indent="-457200">
              <a:buFont typeface="Wingdings" panose="05000000000000000000" pitchFamily="2" charset="2"/>
              <a:buChar char="§"/>
            </a:pPr>
            <a:r>
              <a:rPr lang="en-US" sz="3200" b="1" dirty="0">
                <a:solidFill>
                  <a:srgbClr val="222222"/>
                </a:solidFill>
                <a:ea typeface="Times New Roman" panose="02020603050405020304" pitchFamily="18" charset="0"/>
              </a:rPr>
              <a:t>2016</a:t>
            </a:r>
            <a:r>
              <a:rPr lang="en-US" sz="3200" dirty="0">
                <a:solidFill>
                  <a:srgbClr val="222222"/>
                </a:solidFill>
                <a:ea typeface="Times New Roman" panose="02020603050405020304" pitchFamily="18" charset="0"/>
              </a:rPr>
              <a:t> - REAL TRENDS ranked us #9 nationally in</a:t>
            </a:r>
          </a:p>
          <a:p>
            <a:r>
              <a:rPr lang="en-US" sz="3200" dirty="0">
                <a:solidFill>
                  <a:srgbClr val="222222"/>
                </a:solidFill>
                <a:ea typeface="Times New Roman" panose="02020603050405020304" pitchFamily="18" charset="0"/>
              </a:rPr>
              <a:t>                 Transactions per agent</a:t>
            </a:r>
            <a:endParaRPr lang="en-US" sz="3200" dirty="0">
              <a:ea typeface="Times New Roman" panose="02020603050405020304" pitchFamily="18" charset="0"/>
            </a:endParaRPr>
          </a:p>
          <a:p>
            <a:r>
              <a:rPr lang="en-US" sz="3200" dirty="0">
                <a:solidFill>
                  <a:srgbClr val="222222"/>
                </a:solidFill>
                <a:ea typeface="Times New Roman" panose="02020603050405020304" pitchFamily="18" charset="0"/>
              </a:rPr>
              <a:t> </a:t>
            </a:r>
            <a:endParaRPr lang="en-US" sz="3200" dirty="0">
              <a:ea typeface="Times New Roman" panose="02020603050405020304" pitchFamily="18" charset="0"/>
            </a:endParaRPr>
          </a:p>
          <a:p>
            <a:pPr marL="457200" indent="-457200">
              <a:buFont typeface="Wingdings" panose="05000000000000000000" pitchFamily="2" charset="2"/>
              <a:buChar char="§"/>
            </a:pPr>
            <a:r>
              <a:rPr lang="en-US" sz="3200" b="1" dirty="0">
                <a:solidFill>
                  <a:srgbClr val="222222"/>
                </a:solidFill>
                <a:ea typeface="Times New Roman" panose="02020603050405020304" pitchFamily="18" charset="0"/>
              </a:rPr>
              <a:t>2017-</a:t>
            </a:r>
            <a:r>
              <a:rPr lang="en-US" sz="3200" dirty="0">
                <a:solidFill>
                  <a:srgbClr val="222222"/>
                </a:solidFill>
                <a:ea typeface="Times New Roman" panose="02020603050405020304" pitchFamily="18" charset="0"/>
              </a:rPr>
              <a:t> We were the  #1 real estate company in </a:t>
            </a:r>
          </a:p>
          <a:p>
            <a:r>
              <a:rPr lang="en-US" sz="3200" dirty="0">
                <a:solidFill>
                  <a:srgbClr val="222222"/>
                </a:solidFill>
                <a:ea typeface="Times New Roman" panose="02020603050405020304" pitchFamily="18" charset="0"/>
              </a:rPr>
              <a:t>          Connecticut in transactions per agent for  </a:t>
            </a:r>
          </a:p>
          <a:p>
            <a:r>
              <a:rPr lang="en-US" sz="3200" dirty="0">
                <a:solidFill>
                  <a:srgbClr val="222222"/>
                </a:solidFill>
                <a:ea typeface="Times New Roman" panose="02020603050405020304" pitchFamily="18" charset="0"/>
              </a:rPr>
              <a:t>          firms with 30 or more agents</a:t>
            </a:r>
          </a:p>
          <a:p>
            <a:endParaRPr lang="en-US" dirty="0">
              <a:solidFill>
                <a:srgbClr val="222222"/>
              </a:solidFill>
              <a:ea typeface="Times New Roman" panose="02020603050405020304" pitchFamily="18" charset="0"/>
            </a:endParaRPr>
          </a:p>
          <a:p>
            <a:pPr marL="1371600" lvl="2" indent="-457200">
              <a:buFont typeface="Arial" panose="020B0604020202020204" pitchFamily="34" charset="0"/>
              <a:buChar char="•"/>
            </a:pPr>
            <a:r>
              <a:rPr lang="en-US" sz="3200" dirty="0">
                <a:cs typeface="Arial" panose="020B0604020202020204" pitchFamily="34" charset="0"/>
              </a:rPr>
              <a:t>21.5 Sales transactions per agent</a:t>
            </a:r>
          </a:p>
          <a:p>
            <a:pPr marL="1371600" lvl="2" indent="-457200">
              <a:lnSpc>
                <a:spcPct val="150000"/>
              </a:lnSpc>
              <a:buFont typeface="Arial" panose="020B0604020202020204" pitchFamily="34" charset="0"/>
              <a:buChar char="•"/>
            </a:pPr>
            <a:r>
              <a:rPr lang="en-US" sz="3200" dirty="0">
                <a:cs typeface="Arial" panose="020B0604020202020204" pitchFamily="34" charset="0"/>
              </a:rPr>
              <a:t>29.2 Sales and rental transactions per agent</a:t>
            </a:r>
          </a:p>
          <a:p>
            <a:pPr marL="1371600" lvl="2" indent="-457200">
              <a:lnSpc>
                <a:spcPct val="150000"/>
              </a:lnSpc>
              <a:buFont typeface="Arial" panose="020B0604020202020204" pitchFamily="34" charset="0"/>
              <a:buChar char="•"/>
            </a:pPr>
            <a:r>
              <a:rPr lang="en-US" sz="3200" dirty="0">
                <a:cs typeface="Arial" panose="020B0604020202020204" pitchFamily="34" charset="0"/>
              </a:rPr>
              <a:t>$6,781,131 per agent in sales volume</a:t>
            </a:r>
          </a:p>
          <a:p>
            <a:pPr>
              <a:lnSpc>
                <a:spcPct val="150000"/>
              </a:lnSpc>
            </a:pPr>
            <a:endParaRPr lang="en-US" sz="3200" dirty="0">
              <a:solidFill>
                <a:srgbClr val="222222"/>
              </a:solidFill>
              <a:latin typeface="Arial" panose="020B0604020202020204" pitchFamily="34" charset="0"/>
              <a:ea typeface="Times New Roman" panose="02020603050405020304" pitchFamily="18" charset="0"/>
            </a:endParaRPr>
          </a:p>
          <a:p>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970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C7D4-2FC7-41A5-B611-D1A99475751C}"/>
              </a:ext>
            </a:extLst>
          </p:cNvPr>
          <p:cNvSpPr>
            <a:spLocks noGrp="1"/>
          </p:cNvSpPr>
          <p:nvPr>
            <p:ph type="title"/>
          </p:nvPr>
        </p:nvSpPr>
        <p:spPr>
          <a:xfrm>
            <a:off x="314325" y="116934"/>
            <a:ext cx="7886700" cy="884408"/>
          </a:xfrm>
        </p:spPr>
        <p:txBody>
          <a:bodyPr>
            <a:normAutofit/>
          </a:bodyPr>
          <a:lstStyle/>
          <a:p>
            <a:r>
              <a:rPr lang="en-US" sz="4000" b="1" dirty="0">
                <a:latin typeface="+mn-lt"/>
              </a:rPr>
              <a:t>Our Success</a:t>
            </a:r>
          </a:p>
        </p:txBody>
      </p:sp>
      <p:sp>
        <p:nvSpPr>
          <p:cNvPr id="3" name="Content Placeholder 2">
            <a:extLst>
              <a:ext uri="{FF2B5EF4-FFF2-40B4-BE49-F238E27FC236}">
                <a16:creationId xmlns:a16="http://schemas.microsoft.com/office/drawing/2014/main" id="{BE5C3714-F09C-4E86-8C38-9C3011FD9643}"/>
              </a:ext>
            </a:extLst>
          </p:cNvPr>
          <p:cNvSpPr>
            <a:spLocks noGrp="1"/>
          </p:cNvSpPr>
          <p:nvPr>
            <p:ph idx="1"/>
          </p:nvPr>
        </p:nvSpPr>
        <p:spPr>
          <a:xfrm>
            <a:off x="374823" y="1128896"/>
            <a:ext cx="8549721" cy="4996233"/>
          </a:xfrm>
        </p:spPr>
        <p:txBody>
          <a:bodyPr>
            <a:normAutofit/>
          </a:bodyPr>
          <a:lstStyle/>
          <a:p>
            <a:pPr>
              <a:lnSpc>
                <a:spcPct val="150000"/>
              </a:lnSpc>
              <a:buFont typeface="Wingdings" panose="05000000000000000000" pitchFamily="2" charset="2"/>
              <a:buChar char="§"/>
            </a:pPr>
            <a:r>
              <a:rPr lang="en-US" b="1" dirty="0"/>
              <a:t>  2017 NEW ENGLAND AWARDS</a:t>
            </a:r>
          </a:p>
          <a:p>
            <a:pPr>
              <a:lnSpc>
                <a:spcPct val="150000"/>
              </a:lnSpc>
              <a:buFont typeface="Wingdings" panose="05000000000000000000" pitchFamily="2" charset="2"/>
              <a:buChar char="§"/>
            </a:pPr>
            <a:r>
              <a:rPr lang="en-US" dirty="0"/>
              <a:t>  #1 Individual by Transactions – Angela Morales</a:t>
            </a:r>
          </a:p>
          <a:p>
            <a:pPr>
              <a:lnSpc>
                <a:spcPct val="150000"/>
              </a:lnSpc>
              <a:buFont typeface="Wingdings" panose="05000000000000000000" pitchFamily="2" charset="2"/>
              <a:buChar char="§"/>
            </a:pPr>
            <a:r>
              <a:rPr lang="en-US" dirty="0"/>
              <a:t>  #1 Commercial Agent by Commissions – John Labella</a:t>
            </a:r>
          </a:p>
          <a:p>
            <a:pPr>
              <a:lnSpc>
                <a:spcPct val="150000"/>
              </a:lnSpc>
              <a:buFont typeface="Wingdings" panose="05000000000000000000" pitchFamily="2" charset="2"/>
              <a:buChar char="§"/>
            </a:pPr>
            <a:r>
              <a:rPr lang="en-US" dirty="0"/>
              <a:t>  #2 Team by Transactions – Stephanie Ellison Team</a:t>
            </a:r>
          </a:p>
          <a:p>
            <a:pPr>
              <a:lnSpc>
                <a:spcPct val="150000"/>
              </a:lnSpc>
              <a:buFont typeface="Wingdings" panose="05000000000000000000" pitchFamily="2" charset="2"/>
              <a:buChar char="§"/>
            </a:pPr>
            <a:r>
              <a:rPr lang="en-US" dirty="0"/>
              <a:t>  #2 Office in Per Agent Productivity – Bridgeport Office</a:t>
            </a:r>
          </a:p>
          <a:p>
            <a:pPr>
              <a:lnSpc>
                <a:spcPct val="150000"/>
              </a:lnSpc>
              <a:buFont typeface="Wingdings" panose="05000000000000000000" pitchFamily="2" charset="2"/>
              <a:buChar char="§"/>
            </a:pPr>
            <a:r>
              <a:rPr lang="en-US" dirty="0"/>
              <a:t>  Manager of the Year – Sue O’Shea</a:t>
            </a:r>
          </a:p>
        </p:txBody>
      </p:sp>
      <p:pic>
        <p:nvPicPr>
          <p:cNvPr id="5" name="Picture 4">
            <a:extLst>
              <a:ext uri="{FF2B5EF4-FFF2-40B4-BE49-F238E27FC236}">
                <a16:creationId xmlns:a16="http://schemas.microsoft.com/office/drawing/2014/main" id="{E705A355-64A1-4B73-996F-59C50E0D5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864847"/>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AFFC604C-3178-4E1E-8793-992E5D095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2021" y="588568"/>
            <a:ext cx="507654" cy="643996"/>
          </a:xfrm>
          <a:prstGeom prst="rect">
            <a:avLst/>
          </a:prstGeom>
        </p:spPr>
      </p:pic>
      <p:sp>
        <p:nvSpPr>
          <p:cNvPr id="7" name="Slide Number Placeholder 6">
            <a:extLst>
              <a:ext uri="{FF2B5EF4-FFF2-40B4-BE49-F238E27FC236}">
                <a16:creationId xmlns:a16="http://schemas.microsoft.com/office/drawing/2014/main" id="{24CDF11B-DA83-4DFD-84CD-A3FAE3A28A7D}"/>
              </a:ext>
            </a:extLst>
          </p:cNvPr>
          <p:cNvSpPr>
            <a:spLocks noGrp="1"/>
          </p:cNvSpPr>
          <p:nvPr>
            <p:ph type="sldNum" sz="quarter" idx="12"/>
          </p:nvPr>
        </p:nvSpPr>
        <p:spPr/>
        <p:txBody>
          <a:bodyPr/>
          <a:lstStyle/>
          <a:p>
            <a:fld id="{8E76D059-C0BB-4F98-8040-76D959D3FDC2}" type="slidenum">
              <a:rPr lang="en-US" smtClean="0"/>
              <a:t>13</a:t>
            </a:fld>
            <a:endParaRPr lang="en-US" dirty="0"/>
          </a:p>
        </p:txBody>
      </p:sp>
    </p:spTree>
    <p:extLst>
      <p:ext uri="{BB962C8B-B14F-4D97-AF65-F5344CB8AC3E}">
        <p14:creationId xmlns:p14="http://schemas.microsoft.com/office/powerpoint/2010/main" val="27146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DCDD4-9180-4433-9D88-871B4BCF23D2}"/>
              </a:ext>
            </a:extLst>
          </p:cNvPr>
          <p:cNvSpPr>
            <a:spLocks noGrp="1"/>
          </p:cNvSpPr>
          <p:nvPr>
            <p:ph type="title"/>
          </p:nvPr>
        </p:nvSpPr>
        <p:spPr>
          <a:xfrm>
            <a:off x="435321" y="211865"/>
            <a:ext cx="8080029" cy="644711"/>
          </a:xfrm>
        </p:spPr>
        <p:txBody>
          <a:bodyPr>
            <a:normAutofit fontScale="90000"/>
          </a:bodyPr>
          <a:lstStyle/>
          <a:p>
            <a:r>
              <a:rPr lang="en-US" b="1" dirty="0">
                <a:latin typeface="+mn-lt"/>
              </a:rPr>
              <a:t>Our Success</a:t>
            </a:r>
          </a:p>
        </p:txBody>
      </p:sp>
      <p:sp>
        <p:nvSpPr>
          <p:cNvPr id="3" name="Content Placeholder 2">
            <a:extLst>
              <a:ext uri="{FF2B5EF4-FFF2-40B4-BE49-F238E27FC236}">
                <a16:creationId xmlns:a16="http://schemas.microsoft.com/office/drawing/2014/main" id="{DB8F477A-161A-41ED-A909-D70892526E11}"/>
              </a:ext>
            </a:extLst>
          </p:cNvPr>
          <p:cNvSpPr>
            <a:spLocks noGrp="1"/>
          </p:cNvSpPr>
          <p:nvPr>
            <p:ph idx="1"/>
          </p:nvPr>
        </p:nvSpPr>
        <p:spPr>
          <a:xfrm>
            <a:off x="435321" y="1107569"/>
            <a:ext cx="7886700" cy="5031744"/>
          </a:xfrm>
        </p:spPr>
        <p:txBody>
          <a:bodyPr/>
          <a:lstStyle/>
          <a:p>
            <a:pPr>
              <a:lnSpc>
                <a:spcPct val="100000"/>
              </a:lnSpc>
              <a:buFont typeface="Wingdings" panose="05000000000000000000" pitchFamily="2" charset="2"/>
              <a:buChar char="§"/>
            </a:pPr>
            <a:r>
              <a:rPr lang="en-US" b="1" dirty="0"/>
              <a:t>  2017 CONNECTICUT AWARDS</a:t>
            </a:r>
          </a:p>
          <a:p>
            <a:pPr>
              <a:lnSpc>
                <a:spcPct val="100000"/>
              </a:lnSpc>
              <a:buFont typeface="Wingdings" panose="05000000000000000000" pitchFamily="2" charset="2"/>
              <a:buChar char="§"/>
            </a:pPr>
            <a:r>
              <a:rPr lang="en-US" sz="2400" dirty="0"/>
              <a:t>  Top Individuals by Transaction</a:t>
            </a:r>
            <a:r>
              <a:rPr lang="en-US" sz="1800" b="1" dirty="0"/>
              <a:t> - </a:t>
            </a:r>
            <a:r>
              <a:rPr lang="en-US" sz="2400" dirty="0"/>
              <a:t>#1 Angela Morales</a:t>
            </a:r>
          </a:p>
          <a:p>
            <a:pPr>
              <a:lnSpc>
                <a:spcPct val="100000"/>
              </a:lnSpc>
              <a:buFont typeface="Wingdings" panose="05000000000000000000" pitchFamily="2" charset="2"/>
              <a:buChar char="§"/>
            </a:pPr>
            <a:r>
              <a:rPr lang="en-US" sz="2400" dirty="0"/>
              <a:t>  Top Individuals by Gross Commission - #1 Matt Nuzie</a:t>
            </a:r>
          </a:p>
          <a:p>
            <a:pPr>
              <a:lnSpc>
                <a:spcPct val="100000"/>
              </a:lnSpc>
              <a:buFont typeface="Wingdings" panose="05000000000000000000" pitchFamily="2" charset="2"/>
              <a:buChar char="§"/>
            </a:pPr>
            <a:r>
              <a:rPr lang="en-US" sz="2400" dirty="0"/>
              <a:t>  Top Teams by Transaction - #1 Stephanie Ellison Team</a:t>
            </a:r>
          </a:p>
          <a:p>
            <a:pPr>
              <a:lnSpc>
                <a:spcPct val="100000"/>
              </a:lnSpc>
              <a:buFont typeface="Wingdings" panose="05000000000000000000" pitchFamily="2" charset="2"/>
              <a:buChar char="§"/>
            </a:pPr>
            <a:r>
              <a:rPr lang="en-US" sz="2400" dirty="0"/>
              <a:t>  Top Teams by Gross Commission </a:t>
            </a:r>
          </a:p>
          <a:p>
            <a:pPr marL="0" indent="0">
              <a:lnSpc>
                <a:spcPct val="100000"/>
              </a:lnSpc>
              <a:buNone/>
            </a:pPr>
            <a:r>
              <a:rPr lang="en-US" sz="2400" dirty="0"/>
              <a:t>	#1 Stephanie Ellison Team</a:t>
            </a:r>
          </a:p>
          <a:p>
            <a:pPr marL="0" indent="0">
              <a:lnSpc>
                <a:spcPct val="100000"/>
              </a:lnSpc>
              <a:buNone/>
            </a:pPr>
            <a:r>
              <a:rPr lang="en-US" sz="2400" dirty="0"/>
              <a:t>	#3 Perez and Partners</a:t>
            </a:r>
          </a:p>
          <a:p>
            <a:pPr>
              <a:lnSpc>
                <a:spcPct val="100000"/>
              </a:lnSpc>
              <a:buFont typeface="Wingdings" panose="05000000000000000000" pitchFamily="2" charset="2"/>
              <a:buChar char="§"/>
            </a:pPr>
            <a:r>
              <a:rPr lang="en-US" sz="2400" dirty="0"/>
              <a:t>  Top Multi-Office by Transaction – RE/MAX Right Choice</a:t>
            </a:r>
          </a:p>
          <a:p>
            <a:pPr>
              <a:lnSpc>
                <a:spcPct val="100000"/>
              </a:lnSpc>
              <a:buFont typeface="Wingdings" panose="05000000000000000000" pitchFamily="2" charset="2"/>
              <a:buChar char="§"/>
            </a:pPr>
            <a:r>
              <a:rPr lang="en-US" sz="2400" dirty="0"/>
              <a:t>  Top Multi-Office by Dollar Volume – RE/MAX Right Choice</a:t>
            </a:r>
          </a:p>
          <a:p>
            <a:pPr marL="0" indent="0">
              <a:buNone/>
            </a:pPr>
            <a:endParaRPr lang="en-US" sz="2400" dirty="0"/>
          </a:p>
          <a:p>
            <a:pPr marL="0" indent="0">
              <a:buNone/>
            </a:pPr>
            <a:endParaRPr lang="en-US" sz="2400" dirty="0"/>
          </a:p>
          <a:p>
            <a:pPr marL="0" indent="0">
              <a:buNone/>
            </a:pPr>
            <a:endParaRPr lang="en-US" sz="2400" dirty="0"/>
          </a:p>
        </p:txBody>
      </p:sp>
      <p:pic>
        <p:nvPicPr>
          <p:cNvPr id="5" name="Picture 4">
            <a:extLst>
              <a:ext uri="{FF2B5EF4-FFF2-40B4-BE49-F238E27FC236}">
                <a16:creationId xmlns:a16="http://schemas.microsoft.com/office/drawing/2014/main" id="{26C6F77C-6675-4A9A-8D83-BFE0DBC52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825209"/>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E73E1828-7FA8-46D3-9EA5-D90E3A6EB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021" y="459237"/>
            <a:ext cx="507654" cy="643996"/>
          </a:xfrm>
          <a:prstGeom prst="rect">
            <a:avLst/>
          </a:prstGeom>
        </p:spPr>
      </p:pic>
      <p:sp>
        <p:nvSpPr>
          <p:cNvPr id="7" name="Slide Number Placeholder 6">
            <a:extLst>
              <a:ext uri="{FF2B5EF4-FFF2-40B4-BE49-F238E27FC236}">
                <a16:creationId xmlns:a16="http://schemas.microsoft.com/office/drawing/2014/main" id="{B49E47A4-0B1E-4353-9446-B239E3A72DF3}"/>
              </a:ext>
            </a:extLst>
          </p:cNvPr>
          <p:cNvSpPr>
            <a:spLocks noGrp="1"/>
          </p:cNvSpPr>
          <p:nvPr>
            <p:ph type="sldNum" sz="quarter" idx="12"/>
          </p:nvPr>
        </p:nvSpPr>
        <p:spPr/>
        <p:txBody>
          <a:bodyPr/>
          <a:lstStyle/>
          <a:p>
            <a:fld id="{8E76D059-C0BB-4F98-8040-76D959D3FDC2}" type="slidenum">
              <a:rPr lang="en-US" smtClean="0"/>
              <a:t>14</a:t>
            </a:fld>
            <a:endParaRPr lang="en-US" dirty="0"/>
          </a:p>
        </p:txBody>
      </p:sp>
    </p:spTree>
    <p:extLst>
      <p:ext uri="{BB962C8B-B14F-4D97-AF65-F5344CB8AC3E}">
        <p14:creationId xmlns:p14="http://schemas.microsoft.com/office/powerpoint/2010/main" val="394804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80DF-85FA-484E-93FE-D9EB5E9092C9}"/>
              </a:ext>
            </a:extLst>
          </p:cNvPr>
          <p:cNvSpPr>
            <a:spLocks noGrp="1"/>
          </p:cNvSpPr>
          <p:nvPr>
            <p:ph type="title"/>
          </p:nvPr>
        </p:nvSpPr>
        <p:spPr>
          <a:xfrm>
            <a:off x="217661" y="161523"/>
            <a:ext cx="7886700" cy="701336"/>
          </a:xfrm>
        </p:spPr>
        <p:txBody>
          <a:bodyPr>
            <a:normAutofit/>
          </a:bodyPr>
          <a:lstStyle/>
          <a:p>
            <a:r>
              <a:rPr lang="en-US" sz="4000" b="1" dirty="0">
                <a:latin typeface="+mn-lt"/>
                <a:cs typeface="Arial" panose="020B0604020202020204" pitchFamily="34" charset="0"/>
              </a:rPr>
              <a:t>Some Things To Know</a:t>
            </a:r>
          </a:p>
        </p:txBody>
      </p:sp>
      <p:sp>
        <p:nvSpPr>
          <p:cNvPr id="3" name="Content Placeholder 2">
            <a:extLst>
              <a:ext uri="{FF2B5EF4-FFF2-40B4-BE49-F238E27FC236}">
                <a16:creationId xmlns:a16="http://schemas.microsoft.com/office/drawing/2014/main" id="{4A7F4FED-4AF6-4CB1-BAAE-EBAF4740A166}"/>
              </a:ext>
            </a:extLst>
          </p:cNvPr>
          <p:cNvSpPr>
            <a:spLocks noGrp="1"/>
          </p:cNvSpPr>
          <p:nvPr>
            <p:ph idx="1"/>
          </p:nvPr>
        </p:nvSpPr>
        <p:spPr>
          <a:xfrm>
            <a:off x="155448" y="1232696"/>
            <a:ext cx="8778239" cy="5013988"/>
          </a:xfrm>
        </p:spPr>
        <p:txBody>
          <a:bodyPr>
            <a:normAutofit/>
          </a:bodyPr>
          <a:lstStyle/>
          <a:p>
            <a:pPr>
              <a:lnSpc>
                <a:spcPct val="10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  We have marketed over 100 subdivisions   </a:t>
            </a:r>
          </a:p>
          <a:p>
            <a:pPr marL="512763" indent="-55563">
              <a:lnSpc>
                <a:spcPct val="100000"/>
              </a:lnSpc>
              <a:buNone/>
            </a:pPr>
            <a:r>
              <a:rPr lang="en-US" sz="3200" dirty="0">
                <a:latin typeface="Arial" panose="020B0604020202020204" pitchFamily="34" charset="0"/>
                <a:cs typeface="Arial" panose="020B0604020202020204" pitchFamily="34" charset="0"/>
              </a:rPr>
              <a:t>and thousands and thousands of new homes</a:t>
            </a:r>
          </a:p>
          <a:p>
            <a:pPr marL="0" indent="0">
              <a:lnSpc>
                <a:spcPct val="100000"/>
              </a:lnSpc>
              <a:buNone/>
            </a:pPr>
            <a:endParaRPr lang="en-US" sz="3200" dirty="0">
              <a:latin typeface="Arial" panose="020B0604020202020204" pitchFamily="34" charset="0"/>
              <a:cs typeface="Arial" panose="020B0604020202020204" pitchFamily="34" charset="0"/>
            </a:endParaRPr>
          </a:p>
          <a:p>
            <a:pPr marL="401638" indent="-401638">
              <a:lnSpc>
                <a:spcPct val="10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Our Commercial Team is consistently in the Top 5 in all of RE/MAX in the United States.</a:t>
            </a:r>
          </a:p>
        </p:txBody>
      </p:sp>
      <p:pic>
        <p:nvPicPr>
          <p:cNvPr id="5" name="Picture 4">
            <a:extLst>
              <a:ext uri="{FF2B5EF4-FFF2-40B4-BE49-F238E27FC236}">
                <a16:creationId xmlns:a16="http://schemas.microsoft.com/office/drawing/2014/main" id="{92EFC313-391C-475F-A0CE-38873C4F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825209"/>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86DEA79F-536C-4C27-AEA9-9905D40DB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021" y="462649"/>
            <a:ext cx="507654" cy="643996"/>
          </a:xfrm>
          <a:prstGeom prst="rect">
            <a:avLst/>
          </a:prstGeom>
        </p:spPr>
      </p:pic>
      <p:sp>
        <p:nvSpPr>
          <p:cNvPr id="7" name="Slide Number Placeholder 6">
            <a:extLst>
              <a:ext uri="{FF2B5EF4-FFF2-40B4-BE49-F238E27FC236}">
                <a16:creationId xmlns:a16="http://schemas.microsoft.com/office/drawing/2014/main" id="{C123A735-345E-428E-882F-378CA3462F10}"/>
              </a:ext>
            </a:extLst>
          </p:cNvPr>
          <p:cNvSpPr>
            <a:spLocks noGrp="1"/>
          </p:cNvSpPr>
          <p:nvPr>
            <p:ph type="sldNum" sz="quarter" idx="12"/>
          </p:nvPr>
        </p:nvSpPr>
        <p:spPr/>
        <p:txBody>
          <a:bodyPr/>
          <a:lstStyle/>
          <a:p>
            <a:fld id="{8E76D059-C0BB-4F98-8040-76D959D3FDC2}" type="slidenum">
              <a:rPr lang="en-US" smtClean="0"/>
              <a:t>15</a:t>
            </a:fld>
            <a:endParaRPr lang="en-US" dirty="0"/>
          </a:p>
        </p:txBody>
      </p:sp>
    </p:spTree>
    <p:extLst>
      <p:ext uri="{BB962C8B-B14F-4D97-AF65-F5344CB8AC3E}">
        <p14:creationId xmlns:p14="http://schemas.microsoft.com/office/powerpoint/2010/main" val="25841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80DF-85FA-484E-93FE-D9EB5E9092C9}"/>
              </a:ext>
            </a:extLst>
          </p:cNvPr>
          <p:cNvSpPr>
            <a:spLocks noGrp="1"/>
          </p:cNvSpPr>
          <p:nvPr>
            <p:ph type="title"/>
          </p:nvPr>
        </p:nvSpPr>
        <p:spPr>
          <a:xfrm>
            <a:off x="314325" y="169592"/>
            <a:ext cx="7886700" cy="701336"/>
          </a:xfrm>
        </p:spPr>
        <p:txBody>
          <a:bodyPr>
            <a:normAutofit/>
          </a:bodyPr>
          <a:lstStyle/>
          <a:p>
            <a:r>
              <a:rPr lang="en-US" sz="4000" b="1" dirty="0">
                <a:latin typeface="+mn-lt"/>
                <a:cs typeface="Arial" panose="020B0604020202020204" pitchFamily="34" charset="0"/>
              </a:rPr>
              <a:t>My Belief</a:t>
            </a:r>
          </a:p>
        </p:txBody>
      </p:sp>
      <p:pic>
        <p:nvPicPr>
          <p:cNvPr id="5" name="Picture 4">
            <a:extLst>
              <a:ext uri="{FF2B5EF4-FFF2-40B4-BE49-F238E27FC236}">
                <a16:creationId xmlns:a16="http://schemas.microsoft.com/office/drawing/2014/main" id="{92EFC313-391C-475F-A0CE-38873C4F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825209"/>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86DEA79F-536C-4C27-AEA9-9905D40DB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021" y="462649"/>
            <a:ext cx="507654" cy="643996"/>
          </a:xfrm>
          <a:prstGeom prst="rect">
            <a:avLst/>
          </a:prstGeom>
        </p:spPr>
      </p:pic>
      <p:pic>
        <p:nvPicPr>
          <p:cNvPr id="7" name="Picture 8" descr="http://infinitydesktops.com/free-gallery/success.jpg">
            <a:extLst>
              <a:ext uri="{FF2B5EF4-FFF2-40B4-BE49-F238E27FC236}">
                <a16:creationId xmlns:a16="http://schemas.microsoft.com/office/drawing/2014/main" id="{AD1C813F-9411-44C3-867D-4FED9CBE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5811"/>
            <a:ext cx="7010400" cy="4066233"/>
          </a:xfrm>
          <a:prstGeom prst="rect">
            <a:avLst/>
          </a:prstGeom>
          <a:noFill/>
          <a:ln>
            <a:noFill/>
          </a:ln>
          <a:effectLst>
            <a:glow rad="635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nish line2">
            <a:extLst>
              <a:ext uri="{FF2B5EF4-FFF2-40B4-BE49-F238E27FC236}">
                <a16:creationId xmlns:a16="http://schemas.microsoft.com/office/drawing/2014/main" id="{509631AA-F7C9-48B4-A25D-667888F87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93214"/>
            <a:ext cx="1706897" cy="198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7FA5ACF-D9BD-47B5-BFD5-E89BC137FAF2}"/>
              </a:ext>
            </a:extLst>
          </p:cNvPr>
          <p:cNvSpPr/>
          <p:nvPr/>
        </p:nvSpPr>
        <p:spPr>
          <a:xfrm>
            <a:off x="1746504" y="1786945"/>
            <a:ext cx="6126480" cy="1323439"/>
          </a:xfrm>
          <a:prstGeom prst="rect">
            <a:avLst/>
          </a:prstGeom>
        </p:spPr>
        <p:txBody>
          <a:bodyPr wrap="square">
            <a:spAutoFit/>
          </a:bodyPr>
          <a:lstStyle/>
          <a:p>
            <a:pPr lvl="0" algn="ctr">
              <a:defRPr/>
            </a:pPr>
            <a:r>
              <a:rPr lang="en-US" altLang="en-US" sz="2800" b="1" dirty="0">
                <a:solidFill>
                  <a:srgbClr val="000000"/>
                </a:solidFill>
                <a:latin typeface="Calisto MT" panose="02040603050505030304" pitchFamily="18" charset="0"/>
                <a:ea typeface="MS PGothic" panose="020B0600070205080204" pitchFamily="34" charset="-128"/>
              </a:rPr>
              <a:t>You don’t have to be great to start, but you have to start to be great.</a:t>
            </a:r>
          </a:p>
          <a:p>
            <a:pPr lvl="0">
              <a:defRPr/>
            </a:pPr>
            <a:r>
              <a:rPr lang="en-US" altLang="en-US" sz="2400" b="1" i="1" dirty="0">
                <a:solidFill>
                  <a:srgbClr val="000000"/>
                </a:solidFill>
                <a:latin typeface="Calisto MT" panose="02040603050505030304" pitchFamily="18" charset="0"/>
                <a:ea typeface="MS PGothic" panose="020B0600070205080204" pitchFamily="34" charset="-128"/>
              </a:rPr>
              <a:t>		                                                  </a:t>
            </a:r>
            <a:r>
              <a:rPr lang="en-US" altLang="en-US" sz="2000" b="1" i="1" dirty="0">
                <a:solidFill>
                  <a:srgbClr val="000000"/>
                </a:solidFill>
                <a:latin typeface="Calisto MT" panose="02040603050505030304" pitchFamily="18" charset="0"/>
                <a:ea typeface="MS PGothic" panose="020B0600070205080204" pitchFamily="34" charset="-128"/>
              </a:rPr>
              <a:t>~ Joe Sabah</a:t>
            </a:r>
            <a:endParaRPr lang="en-US" altLang="en-US" sz="2400" b="1" dirty="0">
              <a:solidFill>
                <a:srgbClr val="000000"/>
              </a:solidFill>
              <a:latin typeface="Calisto MT" panose="02040603050505030304" pitchFamily="18" charset="0"/>
              <a:ea typeface="MS PGothic" panose="020B0600070205080204" pitchFamily="34" charset="-128"/>
            </a:endParaRPr>
          </a:p>
        </p:txBody>
      </p:sp>
      <p:sp>
        <p:nvSpPr>
          <p:cNvPr id="10" name="Slide Number Placeholder 9">
            <a:extLst>
              <a:ext uri="{FF2B5EF4-FFF2-40B4-BE49-F238E27FC236}">
                <a16:creationId xmlns:a16="http://schemas.microsoft.com/office/drawing/2014/main" id="{663753B7-EA98-4387-8EC6-A08732E4D7B3}"/>
              </a:ext>
            </a:extLst>
          </p:cNvPr>
          <p:cNvSpPr>
            <a:spLocks noGrp="1"/>
          </p:cNvSpPr>
          <p:nvPr>
            <p:ph type="sldNum" sz="quarter" idx="12"/>
          </p:nvPr>
        </p:nvSpPr>
        <p:spPr/>
        <p:txBody>
          <a:bodyPr/>
          <a:lstStyle/>
          <a:p>
            <a:fld id="{8E76D059-C0BB-4F98-8040-76D959D3FDC2}" type="slidenum">
              <a:rPr lang="en-US" smtClean="0"/>
              <a:t>16</a:t>
            </a:fld>
            <a:endParaRPr lang="en-US" dirty="0"/>
          </a:p>
        </p:txBody>
      </p:sp>
    </p:spTree>
    <p:extLst>
      <p:ext uri="{BB962C8B-B14F-4D97-AF65-F5344CB8AC3E}">
        <p14:creationId xmlns:p14="http://schemas.microsoft.com/office/powerpoint/2010/main" val="382117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pic>
        <p:nvPicPr>
          <p:cNvPr id="2" name="Picture 1">
            <a:extLst>
              <a:ext uri="{FF2B5EF4-FFF2-40B4-BE49-F238E27FC236}">
                <a16:creationId xmlns:a16="http://schemas.microsoft.com/office/drawing/2014/main" id="{970835A7-4DB3-4F39-BD45-8FC9D7075456}"/>
              </a:ext>
            </a:extLst>
          </p:cNvPr>
          <p:cNvPicPr>
            <a:picLocks noChangeAspect="1"/>
          </p:cNvPicPr>
          <p:nvPr/>
        </p:nvPicPr>
        <p:blipFill>
          <a:blip r:embed="rId4"/>
          <a:stretch>
            <a:fillRect/>
          </a:stretch>
        </p:blipFill>
        <p:spPr>
          <a:xfrm>
            <a:off x="1928812" y="1231963"/>
            <a:ext cx="5286375" cy="4924425"/>
          </a:xfrm>
          <a:prstGeom prst="rect">
            <a:avLst/>
          </a:prstGeom>
        </p:spPr>
      </p:pic>
      <p:sp>
        <p:nvSpPr>
          <p:cNvPr id="3" name="Rectangle 2">
            <a:extLst>
              <a:ext uri="{FF2B5EF4-FFF2-40B4-BE49-F238E27FC236}">
                <a16:creationId xmlns:a16="http://schemas.microsoft.com/office/drawing/2014/main" id="{0E36EA03-88CF-48CD-8B94-9F077D951164}"/>
              </a:ext>
            </a:extLst>
          </p:cNvPr>
          <p:cNvSpPr/>
          <p:nvPr/>
        </p:nvSpPr>
        <p:spPr>
          <a:xfrm>
            <a:off x="338364" y="91252"/>
            <a:ext cx="2799292" cy="707886"/>
          </a:xfrm>
          <a:prstGeom prst="rect">
            <a:avLst/>
          </a:prstGeom>
        </p:spPr>
        <p:txBody>
          <a:bodyPr wrap="none">
            <a:spAutoFit/>
          </a:bodyPr>
          <a:lstStyle/>
          <a:p>
            <a:r>
              <a:rPr lang="en-US" sz="4000" b="1" dirty="0">
                <a:cs typeface="Arial" panose="020B0604020202020204" pitchFamily="34" charset="0"/>
              </a:rPr>
              <a:t>RE/MAX LLC</a:t>
            </a:r>
            <a:endParaRPr lang="en-US" sz="4000" dirty="0"/>
          </a:p>
        </p:txBody>
      </p:sp>
    </p:spTree>
    <p:extLst>
      <p:ext uri="{BB962C8B-B14F-4D97-AF65-F5344CB8AC3E}">
        <p14:creationId xmlns:p14="http://schemas.microsoft.com/office/powerpoint/2010/main" val="216561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D763-ACF3-4586-83AA-A5E62DEEFEE3}"/>
              </a:ext>
            </a:extLst>
          </p:cNvPr>
          <p:cNvSpPr>
            <a:spLocks noGrp="1"/>
          </p:cNvSpPr>
          <p:nvPr>
            <p:ph type="title"/>
          </p:nvPr>
        </p:nvSpPr>
        <p:spPr>
          <a:xfrm>
            <a:off x="321956" y="34912"/>
            <a:ext cx="7285852" cy="831142"/>
          </a:xfrm>
        </p:spPr>
        <p:txBody>
          <a:bodyPr>
            <a:normAutofit fontScale="90000"/>
          </a:bodyPr>
          <a:lstStyle/>
          <a:p>
            <a:r>
              <a:rPr lang="en-US" sz="2800" b="1" dirty="0">
                <a:latin typeface="+mn-lt"/>
              </a:rPr>
              <a:t>RE/MAX CHANGES THE REAL ESTATE INDUSTRY – JANUARY  OF 1973</a:t>
            </a:r>
          </a:p>
        </p:txBody>
      </p:sp>
      <p:sp>
        <p:nvSpPr>
          <p:cNvPr id="3" name="Content Placeholder 2">
            <a:extLst>
              <a:ext uri="{FF2B5EF4-FFF2-40B4-BE49-F238E27FC236}">
                <a16:creationId xmlns:a16="http://schemas.microsoft.com/office/drawing/2014/main" id="{0852F8C2-BA0B-4514-899E-53E76F008771}"/>
              </a:ext>
            </a:extLst>
          </p:cNvPr>
          <p:cNvSpPr>
            <a:spLocks noGrp="1"/>
          </p:cNvSpPr>
          <p:nvPr>
            <p:ph idx="1"/>
          </p:nvPr>
        </p:nvSpPr>
        <p:spPr>
          <a:xfrm>
            <a:off x="235458" y="1028810"/>
            <a:ext cx="8279892" cy="5426854"/>
          </a:xfrm>
        </p:spPr>
        <p:txBody>
          <a:bodyPr>
            <a:normAutofit fontScale="92500"/>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It all began as a dream and a plan on a pad of paper. </a:t>
            </a:r>
          </a:p>
          <a:p>
            <a:pPr marL="0" indent="0">
              <a:buNone/>
            </a:pPr>
            <a:endParaRPr lang="en-US" sz="1700" dirty="0">
              <a:latin typeface="Arial" panose="020B0604020202020204" pitchFamily="34" charset="0"/>
              <a:cs typeface="Arial" panose="020B0604020202020204" pitchFamily="34" charset="0"/>
            </a:endParaRPr>
          </a:p>
          <a:p>
            <a:pPr marL="401638" indent="-401638">
              <a:buFont typeface="Wingdings" panose="05000000000000000000" pitchFamily="2" charset="2"/>
              <a:buChar char="§"/>
            </a:pPr>
            <a:r>
              <a:rPr lang="en-US" sz="2400" dirty="0">
                <a:latin typeface="Arial" panose="020B0604020202020204" pitchFamily="34" charset="0"/>
                <a:cs typeface="Arial" panose="020B0604020202020204" pitchFamily="34" charset="0"/>
              </a:rPr>
              <a:t>Dave Liniger had a controversial idea to build a real  estate powerhouse where experienced, productive agents would keep more of their commissions and enjoy the freedom to run their business as they saw fit. </a:t>
            </a:r>
          </a:p>
          <a:p>
            <a:pPr marL="0" indent="0">
              <a:buNone/>
            </a:pPr>
            <a:endParaRPr lang="en-US" sz="1700" dirty="0">
              <a:latin typeface="Arial" panose="020B0604020202020204" pitchFamily="34" charset="0"/>
              <a:cs typeface="Arial" panose="020B0604020202020204" pitchFamily="34" charset="0"/>
            </a:endParaRPr>
          </a:p>
          <a:p>
            <a:pPr marL="401638" indent="-401638">
              <a:buFont typeface="Wingdings" panose="05000000000000000000" pitchFamily="2" charset="2"/>
              <a:buChar char="§"/>
            </a:pPr>
            <a:r>
              <a:rPr lang="en-US" sz="2400" dirty="0">
                <a:latin typeface="Arial" panose="020B0604020202020204" pitchFamily="34" charset="0"/>
                <a:cs typeface="Arial" panose="020B0604020202020204" pitchFamily="34" charset="0"/>
              </a:rPr>
              <a:t>Liniger had experienced the maximum-commission model and realized it would appeal full-time, serious professionals who would rather contribute collectively to office expenses than settle for a traditional commission split. </a:t>
            </a:r>
          </a:p>
          <a:p>
            <a:pPr marL="0" indent="0">
              <a:buNone/>
            </a:pPr>
            <a:endParaRPr lang="en-US" sz="1700" dirty="0">
              <a:latin typeface="Arial" panose="020B0604020202020204" pitchFamily="34" charset="0"/>
              <a:cs typeface="Arial" panose="020B0604020202020204" pitchFamily="34" charset="0"/>
            </a:endParaRPr>
          </a:p>
          <a:p>
            <a:pPr marL="401638" indent="-401638">
              <a:buFont typeface="Wingdings" panose="05000000000000000000" pitchFamily="2" charset="2"/>
              <a:buChar char="§"/>
            </a:pPr>
            <a:r>
              <a:rPr lang="en-US" sz="2400" dirty="0">
                <a:latin typeface="Arial" panose="020B0604020202020204" pitchFamily="34" charset="0"/>
                <a:cs typeface="Arial" panose="020B0604020202020204" pitchFamily="34" charset="0"/>
              </a:rPr>
              <a:t>Combining the model with robust marketing and other agent services for the first time was revolutionary genius, and it absolutely changed the real estate landscape forever.</a:t>
            </a:r>
          </a:p>
        </p:txBody>
      </p:sp>
      <p:pic>
        <p:nvPicPr>
          <p:cNvPr id="5" name="Picture 4">
            <a:extLst>
              <a:ext uri="{FF2B5EF4-FFF2-40B4-BE49-F238E27FC236}">
                <a16:creationId xmlns:a16="http://schemas.microsoft.com/office/drawing/2014/main" id="{131D8405-590E-42B5-99E8-84FC88D8B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90705434-906A-4C42-BBBF-82B4E76ED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684" y="402336"/>
            <a:ext cx="507654" cy="643996"/>
          </a:xfrm>
          <a:prstGeom prst="rect">
            <a:avLst/>
          </a:prstGeom>
        </p:spPr>
      </p:pic>
      <p:sp>
        <p:nvSpPr>
          <p:cNvPr id="7" name="Slide Number Placeholder 6">
            <a:extLst>
              <a:ext uri="{FF2B5EF4-FFF2-40B4-BE49-F238E27FC236}">
                <a16:creationId xmlns:a16="http://schemas.microsoft.com/office/drawing/2014/main" id="{CEA9CBEC-397B-4E71-81C1-6769B7F5CCC4}"/>
              </a:ext>
            </a:extLst>
          </p:cNvPr>
          <p:cNvSpPr>
            <a:spLocks noGrp="1"/>
          </p:cNvSpPr>
          <p:nvPr>
            <p:ph type="sldNum" sz="quarter" idx="12"/>
          </p:nvPr>
        </p:nvSpPr>
        <p:spPr/>
        <p:txBody>
          <a:bodyPr/>
          <a:lstStyle/>
          <a:p>
            <a:fld id="{8E76D059-C0BB-4F98-8040-76D959D3FDC2}" type="slidenum">
              <a:rPr lang="en-US" smtClean="0"/>
              <a:t>18</a:t>
            </a:fld>
            <a:endParaRPr lang="en-US" dirty="0"/>
          </a:p>
        </p:txBody>
      </p:sp>
    </p:spTree>
    <p:extLst>
      <p:ext uri="{BB962C8B-B14F-4D97-AF65-F5344CB8AC3E}">
        <p14:creationId xmlns:p14="http://schemas.microsoft.com/office/powerpoint/2010/main" val="124958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6163-95EB-4AA6-832D-CFFE27CF8EA8}"/>
              </a:ext>
            </a:extLst>
          </p:cNvPr>
          <p:cNvSpPr>
            <a:spLocks noGrp="1"/>
          </p:cNvSpPr>
          <p:nvPr>
            <p:ph type="title"/>
          </p:nvPr>
        </p:nvSpPr>
        <p:spPr>
          <a:xfrm>
            <a:off x="331100" y="100178"/>
            <a:ext cx="7886700" cy="781234"/>
          </a:xfrm>
        </p:spPr>
        <p:txBody>
          <a:bodyPr>
            <a:normAutofit/>
          </a:bodyPr>
          <a:lstStyle/>
          <a:p>
            <a:r>
              <a:rPr lang="en-US" sz="4000" b="1" dirty="0">
                <a:latin typeface="+mn-lt"/>
              </a:rPr>
              <a:t>RE/MAX Growth</a:t>
            </a:r>
          </a:p>
        </p:txBody>
      </p:sp>
      <p:sp>
        <p:nvSpPr>
          <p:cNvPr id="3" name="Content Placeholder 2">
            <a:extLst>
              <a:ext uri="{FF2B5EF4-FFF2-40B4-BE49-F238E27FC236}">
                <a16:creationId xmlns:a16="http://schemas.microsoft.com/office/drawing/2014/main" id="{870FB766-7FFE-407B-8CF8-0DE50B0173D6}"/>
              </a:ext>
            </a:extLst>
          </p:cNvPr>
          <p:cNvSpPr>
            <a:spLocks noGrp="1"/>
          </p:cNvSpPr>
          <p:nvPr>
            <p:ph idx="1"/>
          </p:nvPr>
        </p:nvSpPr>
        <p:spPr>
          <a:xfrm>
            <a:off x="440620" y="912737"/>
            <a:ext cx="8615934" cy="5512114"/>
          </a:xfrm>
        </p:spPr>
        <p:txBody>
          <a:bodyPr>
            <a:noAutofit/>
          </a:bodyPr>
          <a:lstStyle/>
          <a:p>
            <a:pPr>
              <a:lnSpc>
                <a:spcPct val="150000"/>
              </a:lnSpc>
              <a:buFont typeface="Wingdings" panose="05000000000000000000" pitchFamily="2" charset="2"/>
              <a:buChar char="§"/>
            </a:pPr>
            <a:r>
              <a:rPr lang="en-US" sz="3200" b="1" dirty="0">
                <a:latin typeface="Arial" panose="020B0604020202020204" pitchFamily="34" charset="0"/>
                <a:cs typeface="Arial" panose="020B0604020202020204" pitchFamily="34" charset="0"/>
              </a:rPr>
              <a:t>  1973</a:t>
            </a:r>
            <a:r>
              <a:rPr lang="en-US" sz="3200" dirty="0">
                <a:latin typeface="Arial" panose="020B0604020202020204" pitchFamily="34" charset="0"/>
                <a:cs typeface="Arial" panose="020B0604020202020204" pitchFamily="34" charset="0"/>
              </a:rPr>
              <a:t> – The beginning</a:t>
            </a:r>
          </a:p>
          <a:p>
            <a:pPr>
              <a:lnSpc>
                <a:spcPct val="150000"/>
              </a:lnSpc>
              <a:buFont typeface="Wingdings" panose="05000000000000000000" pitchFamily="2" charset="2"/>
              <a:buChar char="§"/>
            </a:pPr>
            <a:r>
              <a:rPr lang="en-US" sz="3200" b="1" dirty="0">
                <a:latin typeface="Arial" panose="020B0604020202020204" pitchFamily="34" charset="0"/>
                <a:cs typeface="Arial" panose="020B0604020202020204" pitchFamily="34" charset="0"/>
              </a:rPr>
              <a:t>  1984</a:t>
            </a:r>
            <a:r>
              <a:rPr lang="en-US" sz="3200" dirty="0">
                <a:latin typeface="Arial" panose="020B0604020202020204" pitchFamily="34" charset="0"/>
                <a:cs typeface="Arial" panose="020B0604020202020204" pitchFamily="34" charset="0"/>
              </a:rPr>
              <a:t> – 5,000 Agents</a:t>
            </a:r>
          </a:p>
          <a:p>
            <a:pPr>
              <a:lnSpc>
                <a:spcPct val="150000"/>
              </a:lnSpc>
              <a:buFont typeface="Wingdings" panose="05000000000000000000" pitchFamily="2" charset="2"/>
              <a:buChar char="§"/>
            </a:pPr>
            <a:r>
              <a:rPr lang="en-US" sz="3200" b="1" dirty="0">
                <a:latin typeface="Arial" panose="020B0604020202020204" pitchFamily="34" charset="0"/>
                <a:cs typeface="Arial" panose="020B0604020202020204" pitchFamily="34" charset="0"/>
              </a:rPr>
              <a:t>  1986</a:t>
            </a:r>
            <a:r>
              <a:rPr lang="en-US" sz="3200" dirty="0">
                <a:latin typeface="Arial" panose="020B0604020202020204" pitchFamily="34" charset="0"/>
                <a:cs typeface="Arial" panose="020B0604020202020204" pitchFamily="34" charset="0"/>
              </a:rPr>
              <a:t> – 10,000 Agents</a:t>
            </a:r>
          </a:p>
          <a:p>
            <a:pPr>
              <a:lnSpc>
                <a:spcPct val="150000"/>
              </a:lnSpc>
              <a:buFont typeface="Wingdings" panose="05000000000000000000" pitchFamily="2" charset="2"/>
              <a:buChar char="§"/>
            </a:pPr>
            <a:r>
              <a:rPr lang="en-US" sz="3200" b="1" dirty="0">
                <a:latin typeface="Arial" panose="020B0604020202020204" pitchFamily="34" charset="0"/>
                <a:cs typeface="Arial" panose="020B0604020202020204" pitchFamily="34" charset="0"/>
              </a:rPr>
              <a:t>  1989</a:t>
            </a:r>
            <a:r>
              <a:rPr lang="en-US" sz="3200" dirty="0">
                <a:latin typeface="Arial" panose="020B0604020202020204" pitchFamily="34" charset="0"/>
                <a:cs typeface="Arial" panose="020B0604020202020204" pitchFamily="34" charset="0"/>
              </a:rPr>
              <a:t> – 25,000 Agents</a:t>
            </a:r>
          </a:p>
          <a:p>
            <a:pPr>
              <a:lnSpc>
                <a:spcPct val="150000"/>
              </a:lnSpc>
              <a:buFont typeface="Wingdings" panose="05000000000000000000" pitchFamily="2" charset="2"/>
              <a:buChar char="§"/>
            </a:pPr>
            <a:r>
              <a:rPr lang="en-US" sz="3200" b="1" dirty="0">
                <a:latin typeface="Arial" panose="020B0604020202020204" pitchFamily="34" charset="0"/>
                <a:cs typeface="Arial" panose="020B0604020202020204" pitchFamily="34" charset="0"/>
              </a:rPr>
              <a:t>  1998</a:t>
            </a:r>
            <a:r>
              <a:rPr lang="en-US" sz="3200" dirty="0">
                <a:latin typeface="Arial" panose="020B0604020202020204" pitchFamily="34" charset="0"/>
                <a:cs typeface="Arial" panose="020B0604020202020204" pitchFamily="34" charset="0"/>
              </a:rPr>
              <a:t> – 50,000 Agents</a:t>
            </a:r>
          </a:p>
          <a:p>
            <a:pPr>
              <a:lnSpc>
                <a:spcPct val="150000"/>
              </a:lnSpc>
              <a:buFont typeface="Wingdings" panose="05000000000000000000" pitchFamily="2" charset="2"/>
              <a:buChar char="§"/>
            </a:pPr>
            <a:r>
              <a:rPr lang="en-US" sz="3200" b="1" dirty="0">
                <a:latin typeface="Arial" panose="020B0604020202020204" pitchFamily="34" charset="0"/>
                <a:cs typeface="Arial" panose="020B0604020202020204" pitchFamily="34" charset="0"/>
              </a:rPr>
              <a:t>  2018 </a:t>
            </a:r>
            <a:r>
              <a:rPr lang="en-US" sz="3200" dirty="0">
                <a:latin typeface="Arial" panose="020B0604020202020204" pitchFamily="34" charset="0"/>
                <a:cs typeface="Arial" panose="020B0604020202020204" pitchFamily="34" charset="0"/>
              </a:rPr>
              <a:t>– 120,000 Agents</a:t>
            </a:r>
          </a:p>
        </p:txBody>
      </p:sp>
      <p:pic>
        <p:nvPicPr>
          <p:cNvPr id="5" name="Picture 4">
            <a:extLst>
              <a:ext uri="{FF2B5EF4-FFF2-40B4-BE49-F238E27FC236}">
                <a16:creationId xmlns:a16="http://schemas.microsoft.com/office/drawing/2014/main" id="{31E5BDAA-2833-47D3-BCE0-58E1C2549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7422F866-2AB2-4CCB-B90B-0DFF25518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246" y="433149"/>
            <a:ext cx="507654" cy="643996"/>
          </a:xfrm>
          <a:prstGeom prst="rect">
            <a:avLst/>
          </a:prstGeom>
        </p:spPr>
      </p:pic>
      <p:sp>
        <p:nvSpPr>
          <p:cNvPr id="7" name="Slide Number Placeholder 6">
            <a:extLst>
              <a:ext uri="{FF2B5EF4-FFF2-40B4-BE49-F238E27FC236}">
                <a16:creationId xmlns:a16="http://schemas.microsoft.com/office/drawing/2014/main" id="{1CEFA918-5868-4B8F-8123-2121EDD5BBF9}"/>
              </a:ext>
            </a:extLst>
          </p:cNvPr>
          <p:cNvSpPr>
            <a:spLocks noGrp="1"/>
          </p:cNvSpPr>
          <p:nvPr>
            <p:ph type="sldNum" sz="quarter" idx="12"/>
          </p:nvPr>
        </p:nvSpPr>
        <p:spPr/>
        <p:txBody>
          <a:bodyPr/>
          <a:lstStyle/>
          <a:p>
            <a:fld id="{8E76D059-C0BB-4F98-8040-76D959D3FDC2}" type="slidenum">
              <a:rPr lang="en-US" smtClean="0"/>
              <a:t>19</a:t>
            </a:fld>
            <a:endParaRPr lang="en-US" dirty="0"/>
          </a:p>
        </p:txBody>
      </p:sp>
    </p:spTree>
    <p:extLst>
      <p:ext uri="{BB962C8B-B14F-4D97-AF65-F5344CB8AC3E}">
        <p14:creationId xmlns:p14="http://schemas.microsoft.com/office/powerpoint/2010/main" val="5880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355942" cy="523220"/>
          </a:xfrm>
          <a:prstGeom prst="rect">
            <a:avLst/>
          </a:prstGeom>
        </p:spPr>
        <p:txBody>
          <a:bodyPr wrap="none">
            <a:spAutoFit/>
          </a:bodyPr>
          <a:lstStyle/>
          <a:p>
            <a:r>
              <a:rPr lang="en-US" sz="2800" b="1" dirty="0">
                <a:solidFill>
                  <a:srgbClr val="222222"/>
                </a:solidFill>
                <a:ea typeface="Calibri" panose="020F0502020204030204" pitchFamily="34" charset="0"/>
              </a:rPr>
              <a:t>RE/MAX Right Choice | RE/MAX LLC | RE/MAX Integra </a:t>
            </a:r>
            <a:endParaRPr lang="en-US" sz="2800" b="1" dirty="0"/>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089191"/>
            <a:ext cx="7886700" cy="5635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3200" dirty="0">
                <a:latin typeface="Arial" panose="020B0604020202020204" pitchFamily="34" charset="0"/>
                <a:cs typeface="Arial" panose="020B0604020202020204" pitchFamily="34" charset="0"/>
              </a:rPr>
              <a:t>RE/MAX LLC</a:t>
            </a:r>
          </a:p>
          <a:p>
            <a:pPr>
              <a:lnSpc>
                <a:spcPct val="150000"/>
              </a:lnSpc>
            </a:pPr>
            <a:endParaRPr lang="en-US" sz="1800" dirty="0"/>
          </a:p>
          <a:p>
            <a:pPr>
              <a:lnSpc>
                <a:spcPct val="150000"/>
              </a:lnSpc>
            </a:pPr>
            <a:r>
              <a:rPr lang="en-US" sz="3200" dirty="0">
                <a:latin typeface="Arial" panose="020B0604020202020204" pitchFamily="34" charset="0"/>
                <a:cs typeface="Arial" panose="020B0604020202020204" pitchFamily="34" charset="0"/>
              </a:rPr>
              <a:t>RE/MAX INTEGRA</a:t>
            </a:r>
          </a:p>
          <a:p>
            <a:pPr>
              <a:lnSpc>
                <a:spcPct val="150000"/>
              </a:lnSpc>
            </a:pPr>
            <a:endParaRPr lang="en-US" sz="1600" dirty="0"/>
          </a:p>
          <a:p>
            <a:pPr>
              <a:lnSpc>
                <a:spcPct val="150000"/>
              </a:lnSpc>
            </a:pPr>
            <a:r>
              <a:rPr lang="en-US" sz="3200" dirty="0">
                <a:latin typeface="Arial" panose="020B0604020202020204" pitchFamily="34" charset="0"/>
                <a:cs typeface="Arial" panose="020B0604020202020204" pitchFamily="34" charset="0"/>
              </a:rPr>
              <a:t>RE/MAX of NEW ENGLAND</a:t>
            </a:r>
          </a:p>
          <a:p>
            <a:pPr>
              <a:lnSpc>
                <a:spcPct val="150000"/>
              </a:lnSpc>
            </a:pPr>
            <a:endParaRPr lang="en-US" sz="1400" dirty="0">
              <a:latin typeface="Arial" panose="020B0604020202020204" pitchFamily="34" charset="0"/>
              <a:cs typeface="Arial" panose="020B0604020202020204" pitchFamily="34" charset="0"/>
            </a:endParaRPr>
          </a:p>
          <a:p>
            <a:pPr>
              <a:lnSpc>
                <a:spcPct val="150000"/>
              </a:lnSpc>
            </a:pPr>
            <a:r>
              <a:rPr lang="en-US" sz="3200" dirty="0">
                <a:latin typeface="Arial" panose="020B0604020202020204" pitchFamily="34" charset="0"/>
                <a:cs typeface="Arial" panose="020B0604020202020204" pitchFamily="34" charset="0"/>
              </a:rPr>
              <a:t>RE/MAX RIGHT CHOICE</a:t>
            </a:r>
          </a:p>
          <a:p>
            <a:endParaRPr lang="en-US" dirty="0"/>
          </a:p>
        </p:txBody>
      </p:sp>
      <p:sp>
        <p:nvSpPr>
          <p:cNvPr id="8" name="Arrow: Down 7">
            <a:extLst>
              <a:ext uri="{FF2B5EF4-FFF2-40B4-BE49-F238E27FC236}">
                <a16:creationId xmlns:a16="http://schemas.microsoft.com/office/drawing/2014/main" id="{AE183C4C-5440-4321-BEC0-780983CB3406}"/>
              </a:ext>
            </a:extLst>
          </p:cNvPr>
          <p:cNvSpPr/>
          <p:nvPr/>
        </p:nvSpPr>
        <p:spPr>
          <a:xfrm>
            <a:off x="4279212" y="1905942"/>
            <a:ext cx="346229" cy="69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8354A3C6-8BE2-4788-A9FE-0AB0EA2CC3A3}"/>
              </a:ext>
            </a:extLst>
          </p:cNvPr>
          <p:cNvSpPr/>
          <p:nvPr/>
        </p:nvSpPr>
        <p:spPr>
          <a:xfrm>
            <a:off x="4278409" y="3314797"/>
            <a:ext cx="346229" cy="69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DBFE69B7-201C-47D7-9AB2-FFF5C5131BED}"/>
              </a:ext>
            </a:extLst>
          </p:cNvPr>
          <p:cNvSpPr/>
          <p:nvPr/>
        </p:nvSpPr>
        <p:spPr>
          <a:xfrm>
            <a:off x="4278408" y="4595637"/>
            <a:ext cx="346229" cy="69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02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6163-95EB-4AA6-832D-CFFE27CF8EA8}"/>
              </a:ext>
            </a:extLst>
          </p:cNvPr>
          <p:cNvSpPr>
            <a:spLocks noGrp="1"/>
          </p:cNvSpPr>
          <p:nvPr>
            <p:ph type="title"/>
          </p:nvPr>
        </p:nvSpPr>
        <p:spPr>
          <a:xfrm>
            <a:off x="331100" y="100178"/>
            <a:ext cx="7886700" cy="781234"/>
          </a:xfrm>
        </p:spPr>
        <p:txBody>
          <a:bodyPr>
            <a:normAutofit/>
          </a:bodyPr>
          <a:lstStyle/>
          <a:p>
            <a:r>
              <a:rPr lang="en-US" sz="4000" b="1" dirty="0">
                <a:latin typeface="+mn-lt"/>
              </a:rPr>
              <a:t>RE/MAX By The Numbers (2017)</a:t>
            </a:r>
          </a:p>
        </p:txBody>
      </p:sp>
      <p:pic>
        <p:nvPicPr>
          <p:cNvPr id="5" name="Picture 4">
            <a:extLst>
              <a:ext uri="{FF2B5EF4-FFF2-40B4-BE49-F238E27FC236}">
                <a16:creationId xmlns:a16="http://schemas.microsoft.com/office/drawing/2014/main" id="{31E5BDAA-2833-47D3-BCE0-58E1C2549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7422F866-2AB2-4CCB-B90B-0DFF25518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073" y="445195"/>
            <a:ext cx="507654" cy="643996"/>
          </a:xfrm>
          <a:prstGeom prst="rect">
            <a:avLst/>
          </a:prstGeom>
        </p:spPr>
      </p:pic>
      <p:sp>
        <p:nvSpPr>
          <p:cNvPr id="7" name="Rectangle 6">
            <a:extLst>
              <a:ext uri="{FF2B5EF4-FFF2-40B4-BE49-F238E27FC236}">
                <a16:creationId xmlns:a16="http://schemas.microsoft.com/office/drawing/2014/main" id="{70DA67FC-8096-40E7-98A3-977BDA230CFD}"/>
              </a:ext>
            </a:extLst>
          </p:cNvPr>
          <p:cNvSpPr/>
          <p:nvPr/>
        </p:nvSpPr>
        <p:spPr>
          <a:xfrm>
            <a:off x="484632" y="1157691"/>
            <a:ext cx="7269480" cy="3571299"/>
          </a:xfrm>
          <a:prstGeom prst="rect">
            <a:avLst/>
          </a:prstGeom>
        </p:spPr>
        <p:txBody>
          <a:bodyPr wrap="square">
            <a:spAutoFit/>
          </a:bodyPr>
          <a:lstStyle/>
          <a:p>
            <a:pPr marL="457200" indent="-457200">
              <a:lnSpc>
                <a:spcPct val="25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#1 in Transactions per agent - 17</a:t>
            </a:r>
          </a:p>
          <a:p>
            <a:pPr marL="457200" indent="-457200">
              <a:lnSpc>
                <a:spcPct val="25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#1 in Global Home Sales</a:t>
            </a:r>
          </a:p>
          <a:p>
            <a:pPr marL="457200" indent="-457200">
              <a:lnSpc>
                <a:spcPct val="25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#1 in Brand Name Awareness</a:t>
            </a:r>
          </a:p>
        </p:txBody>
      </p:sp>
      <p:sp>
        <p:nvSpPr>
          <p:cNvPr id="9" name="Slide Number Placeholder 8">
            <a:extLst>
              <a:ext uri="{FF2B5EF4-FFF2-40B4-BE49-F238E27FC236}">
                <a16:creationId xmlns:a16="http://schemas.microsoft.com/office/drawing/2014/main" id="{669918B5-FC91-4EE7-9748-C6182AD68F1E}"/>
              </a:ext>
            </a:extLst>
          </p:cNvPr>
          <p:cNvSpPr>
            <a:spLocks noGrp="1"/>
          </p:cNvSpPr>
          <p:nvPr>
            <p:ph type="sldNum" sz="quarter" idx="12"/>
          </p:nvPr>
        </p:nvSpPr>
        <p:spPr/>
        <p:txBody>
          <a:bodyPr/>
          <a:lstStyle/>
          <a:p>
            <a:fld id="{8E76D059-C0BB-4F98-8040-76D959D3FDC2}" type="slidenum">
              <a:rPr lang="en-US" smtClean="0"/>
              <a:t>20</a:t>
            </a:fld>
            <a:endParaRPr lang="en-US" dirty="0"/>
          </a:p>
        </p:txBody>
      </p:sp>
    </p:spTree>
    <p:extLst>
      <p:ext uri="{BB962C8B-B14F-4D97-AF65-F5344CB8AC3E}">
        <p14:creationId xmlns:p14="http://schemas.microsoft.com/office/powerpoint/2010/main" val="41002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6163-95EB-4AA6-832D-CFFE27CF8EA8}"/>
              </a:ext>
            </a:extLst>
          </p:cNvPr>
          <p:cNvSpPr>
            <a:spLocks noGrp="1"/>
          </p:cNvSpPr>
          <p:nvPr>
            <p:ph type="title"/>
          </p:nvPr>
        </p:nvSpPr>
        <p:spPr>
          <a:xfrm>
            <a:off x="331100" y="100178"/>
            <a:ext cx="7886700" cy="781234"/>
          </a:xfrm>
        </p:spPr>
        <p:txBody>
          <a:bodyPr>
            <a:normAutofit/>
          </a:bodyPr>
          <a:lstStyle/>
          <a:p>
            <a:r>
              <a:rPr lang="en-US" sz="4000" b="1" dirty="0">
                <a:latin typeface="+mn-lt"/>
              </a:rPr>
              <a:t>RE/MAX By The Numbers (2017)</a:t>
            </a:r>
          </a:p>
        </p:txBody>
      </p:sp>
      <p:pic>
        <p:nvPicPr>
          <p:cNvPr id="5" name="Picture 4">
            <a:extLst>
              <a:ext uri="{FF2B5EF4-FFF2-40B4-BE49-F238E27FC236}">
                <a16:creationId xmlns:a16="http://schemas.microsoft.com/office/drawing/2014/main" id="{31E5BDAA-2833-47D3-BCE0-58E1C2549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7422F866-2AB2-4CCB-B90B-0DFF25518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073" y="413528"/>
            <a:ext cx="507654" cy="643996"/>
          </a:xfrm>
          <a:prstGeom prst="rect">
            <a:avLst/>
          </a:prstGeom>
        </p:spPr>
      </p:pic>
      <p:sp>
        <p:nvSpPr>
          <p:cNvPr id="3" name="Rectangle 2">
            <a:extLst>
              <a:ext uri="{FF2B5EF4-FFF2-40B4-BE49-F238E27FC236}">
                <a16:creationId xmlns:a16="http://schemas.microsoft.com/office/drawing/2014/main" id="{F5A6D7FD-304D-49C5-9EA8-E65A58E051CF}"/>
              </a:ext>
            </a:extLst>
          </p:cNvPr>
          <p:cNvSpPr/>
          <p:nvPr/>
        </p:nvSpPr>
        <p:spPr>
          <a:xfrm>
            <a:off x="713232" y="1302136"/>
            <a:ext cx="8019288" cy="3694409"/>
          </a:xfrm>
          <a:prstGeom prst="rect">
            <a:avLst/>
          </a:prstGeom>
        </p:spPr>
        <p:txBody>
          <a:bodyPr wrap="square">
            <a:spAutoFit/>
          </a:bodyPr>
          <a:lstStyle/>
          <a:p>
            <a:pPr marL="457200" indent="-457200">
              <a:lnSpc>
                <a:spcPct val="15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120,821 Agents as of 3/31/18</a:t>
            </a:r>
          </a:p>
          <a:p>
            <a:pPr marL="457200" indent="-457200">
              <a:lnSpc>
                <a:spcPct val="15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7,930 Offices</a:t>
            </a:r>
          </a:p>
          <a:p>
            <a:pPr marL="457200" indent="-457200">
              <a:lnSpc>
                <a:spcPct val="15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100 Countries and Territories</a:t>
            </a:r>
          </a:p>
          <a:p>
            <a:pPr marL="457200" indent="-457200">
              <a:lnSpc>
                <a:spcPct val="15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15.1 Average Years in Real Estate</a:t>
            </a:r>
          </a:p>
          <a:p>
            <a:pPr marL="457200" indent="-457200">
              <a:lnSpc>
                <a:spcPct val="15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$122,953 Average Commission</a:t>
            </a:r>
          </a:p>
        </p:txBody>
      </p:sp>
      <p:sp>
        <p:nvSpPr>
          <p:cNvPr id="8" name="Slide Number Placeholder 7">
            <a:extLst>
              <a:ext uri="{FF2B5EF4-FFF2-40B4-BE49-F238E27FC236}">
                <a16:creationId xmlns:a16="http://schemas.microsoft.com/office/drawing/2014/main" id="{9B4D382D-E719-45E3-B1E0-56E34F2D9A7B}"/>
              </a:ext>
            </a:extLst>
          </p:cNvPr>
          <p:cNvSpPr>
            <a:spLocks noGrp="1"/>
          </p:cNvSpPr>
          <p:nvPr>
            <p:ph type="sldNum" sz="quarter" idx="12"/>
          </p:nvPr>
        </p:nvSpPr>
        <p:spPr/>
        <p:txBody>
          <a:bodyPr/>
          <a:lstStyle/>
          <a:p>
            <a:fld id="{8E76D059-C0BB-4F98-8040-76D959D3FDC2}" type="slidenum">
              <a:rPr lang="en-US" smtClean="0"/>
              <a:t>21</a:t>
            </a:fld>
            <a:endParaRPr lang="en-US" dirty="0"/>
          </a:p>
        </p:txBody>
      </p:sp>
    </p:spTree>
    <p:extLst>
      <p:ext uri="{BB962C8B-B14F-4D97-AF65-F5344CB8AC3E}">
        <p14:creationId xmlns:p14="http://schemas.microsoft.com/office/powerpoint/2010/main" val="249230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2" name="Picture 1">
            <a:extLst>
              <a:ext uri="{FF2B5EF4-FFF2-40B4-BE49-F238E27FC236}">
                <a16:creationId xmlns:a16="http://schemas.microsoft.com/office/drawing/2014/main" id="{14BA2CD3-18E5-4CF6-8881-7C2414E7BF8F}"/>
              </a:ext>
            </a:extLst>
          </p:cNvPr>
          <p:cNvPicPr>
            <a:picLocks noChangeAspect="1"/>
          </p:cNvPicPr>
          <p:nvPr/>
        </p:nvPicPr>
        <p:blipFill>
          <a:blip r:embed="rId4"/>
          <a:stretch>
            <a:fillRect/>
          </a:stretch>
        </p:blipFill>
        <p:spPr>
          <a:xfrm>
            <a:off x="2011680" y="891087"/>
            <a:ext cx="5344858" cy="5835807"/>
          </a:xfrm>
          <a:prstGeom prst="rect">
            <a:avLst/>
          </a:prstGeom>
          <a:ln>
            <a:solidFill>
              <a:schemeClr val="tx2">
                <a:lumMod val="50000"/>
              </a:schemeClr>
            </a:solidFill>
          </a:ln>
        </p:spPr>
      </p:pic>
      <p:sp>
        <p:nvSpPr>
          <p:cNvPr id="6" name="Title 1">
            <a:extLst>
              <a:ext uri="{FF2B5EF4-FFF2-40B4-BE49-F238E27FC236}">
                <a16:creationId xmlns:a16="http://schemas.microsoft.com/office/drawing/2014/main" id="{EE1DA885-67BE-45F0-9C34-FBD5B1FF3541}"/>
              </a:ext>
            </a:extLst>
          </p:cNvPr>
          <p:cNvSpPr txBox="1">
            <a:spLocks/>
          </p:cNvSpPr>
          <p:nvPr/>
        </p:nvSpPr>
        <p:spPr>
          <a:xfrm>
            <a:off x="397042" y="131105"/>
            <a:ext cx="7001014" cy="6545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mn-lt"/>
              </a:rPr>
              <a:t>2017 RE/MAX vs. The Industry</a:t>
            </a:r>
          </a:p>
        </p:txBody>
      </p:sp>
    </p:spTree>
    <p:extLst>
      <p:ext uri="{BB962C8B-B14F-4D97-AF65-F5344CB8AC3E}">
        <p14:creationId xmlns:p14="http://schemas.microsoft.com/office/powerpoint/2010/main" val="571790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2" name="Picture 1">
            <a:extLst>
              <a:ext uri="{FF2B5EF4-FFF2-40B4-BE49-F238E27FC236}">
                <a16:creationId xmlns:a16="http://schemas.microsoft.com/office/drawing/2014/main" id="{4734C23D-39C2-49E6-8320-C8B11DC606B1}"/>
              </a:ext>
            </a:extLst>
          </p:cNvPr>
          <p:cNvPicPr>
            <a:picLocks noChangeAspect="1"/>
          </p:cNvPicPr>
          <p:nvPr/>
        </p:nvPicPr>
        <p:blipFill>
          <a:blip r:embed="rId4"/>
          <a:stretch>
            <a:fillRect/>
          </a:stretch>
        </p:blipFill>
        <p:spPr>
          <a:xfrm>
            <a:off x="1508998" y="762721"/>
            <a:ext cx="6126004" cy="5880385"/>
          </a:xfrm>
          <a:prstGeom prst="rect">
            <a:avLst/>
          </a:prstGeom>
        </p:spPr>
      </p:pic>
      <p:sp>
        <p:nvSpPr>
          <p:cNvPr id="6" name="Title 1">
            <a:extLst>
              <a:ext uri="{FF2B5EF4-FFF2-40B4-BE49-F238E27FC236}">
                <a16:creationId xmlns:a16="http://schemas.microsoft.com/office/drawing/2014/main" id="{3E6C24B0-3FDA-480B-BC5C-3756A295311A}"/>
              </a:ext>
            </a:extLst>
          </p:cNvPr>
          <p:cNvSpPr txBox="1">
            <a:spLocks/>
          </p:cNvSpPr>
          <p:nvPr/>
        </p:nvSpPr>
        <p:spPr>
          <a:xfrm>
            <a:off x="397042" y="0"/>
            <a:ext cx="7029080" cy="781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latin typeface="+mn-lt"/>
              </a:rPr>
              <a:t>Net Promoter Score</a:t>
            </a:r>
          </a:p>
        </p:txBody>
      </p:sp>
    </p:spTree>
    <p:extLst>
      <p:ext uri="{BB962C8B-B14F-4D97-AF65-F5344CB8AC3E}">
        <p14:creationId xmlns:p14="http://schemas.microsoft.com/office/powerpoint/2010/main" val="3538330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6" name="Picture 5">
            <a:extLst>
              <a:ext uri="{FF2B5EF4-FFF2-40B4-BE49-F238E27FC236}">
                <a16:creationId xmlns:a16="http://schemas.microsoft.com/office/drawing/2014/main" id="{699F5648-3652-4EFC-8F8A-8A00A51DAE6F}"/>
              </a:ext>
            </a:extLst>
          </p:cNvPr>
          <p:cNvPicPr>
            <a:picLocks noChangeAspect="1"/>
          </p:cNvPicPr>
          <p:nvPr/>
        </p:nvPicPr>
        <p:blipFill>
          <a:blip r:embed="rId5"/>
          <a:stretch>
            <a:fillRect/>
          </a:stretch>
        </p:blipFill>
        <p:spPr>
          <a:xfrm>
            <a:off x="2938839" y="826730"/>
            <a:ext cx="3266321" cy="3324648"/>
          </a:xfrm>
          <a:prstGeom prst="rect">
            <a:avLst/>
          </a:prstGeom>
        </p:spPr>
      </p:pic>
      <p:sp>
        <p:nvSpPr>
          <p:cNvPr id="3" name="Title 2">
            <a:extLst>
              <a:ext uri="{FF2B5EF4-FFF2-40B4-BE49-F238E27FC236}">
                <a16:creationId xmlns:a16="http://schemas.microsoft.com/office/drawing/2014/main" id="{8195140F-21C2-425B-B862-8B2163C6B266}"/>
              </a:ext>
            </a:extLst>
          </p:cNvPr>
          <p:cNvSpPr>
            <a:spLocks noGrp="1"/>
          </p:cNvSpPr>
          <p:nvPr>
            <p:ph type="title"/>
          </p:nvPr>
        </p:nvSpPr>
        <p:spPr>
          <a:xfrm>
            <a:off x="397042" y="191386"/>
            <a:ext cx="7886700" cy="433539"/>
          </a:xfrm>
        </p:spPr>
        <p:txBody>
          <a:bodyPr>
            <a:normAutofit fontScale="90000"/>
          </a:bodyPr>
          <a:lstStyle/>
          <a:p>
            <a:r>
              <a:rPr lang="en-US" b="1" dirty="0">
                <a:latin typeface="+mn-lt"/>
              </a:rPr>
              <a:t>Brand Power</a:t>
            </a:r>
          </a:p>
        </p:txBody>
      </p:sp>
      <p:sp>
        <p:nvSpPr>
          <p:cNvPr id="4" name="Content Placeholder 3">
            <a:extLst>
              <a:ext uri="{FF2B5EF4-FFF2-40B4-BE49-F238E27FC236}">
                <a16:creationId xmlns:a16="http://schemas.microsoft.com/office/drawing/2014/main" id="{58092FFB-6AF3-4144-A8C7-04DF47B09D81}"/>
              </a:ext>
            </a:extLst>
          </p:cNvPr>
          <p:cNvSpPr>
            <a:spLocks noGrp="1"/>
          </p:cNvSpPr>
          <p:nvPr>
            <p:ph idx="1"/>
          </p:nvPr>
        </p:nvSpPr>
        <p:spPr>
          <a:xfrm>
            <a:off x="692658" y="4402613"/>
            <a:ext cx="7886700" cy="1943324"/>
          </a:xfrm>
        </p:spPr>
        <p:txBody>
          <a:bodyPr>
            <a:normAutofit lnSpcReduction="10000"/>
          </a:bodyPr>
          <a:lstStyle/>
          <a:p>
            <a:pPr marL="0" indent="0">
              <a:buNone/>
            </a:pPr>
            <a:r>
              <a:rPr lang="en-US" sz="2400" b="1" dirty="0"/>
              <a:t>BUYERS AND SELLERS KNOW YOU BEFORE THEY’VE MET YOU</a:t>
            </a:r>
            <a:endParaRPr lang="en-US" sz="2000" b="1" dirty="0"/>
          </a:p>
          <a:p>
            <a:pPr marL="0" indent="0">
              <a:buNone/>
            </a:pPr>
            <a:r>
              <a:rPr lang="en-US" sz="2000" dirty="0">
                <a:latin typeface="Arial" panose="020B0604020202020204" pitchFamily="34" charset="0"/>
                <a:cs typeface="Arial" panose="020B0604020202020204" pitchFamily="34" charset="0"/>
              </a:rPr>
              <a:t>From TV to sports arenas</a:t>
            </a:r>
            <a:r>
              <a:rPr lang="en-US" sz="2200" dirty="0">
                <a:latin typeface="Arial" panose="020B0604020202020204" pitchFamily="34" charset="0"/>
                <a:cs typeface="Arial" panose="020B0604020202020204" pitchFamily="34" charset="0"/>
              </a:rPr>
              <a:t>, radio, digital and more, the RE/MAX name is out there working – for you. Top brand awareness has you top of consumers’ minds. That means an immediate recognition for your business, and the potential for consistent referrals. This balloon has clout.</a:t>
            </a:r>
          </a:p>
          <a:p>
            <a:pPr marL="0" indent="0">
              <a:buNone/>
            </a:pPr>
            <a:endParaRPr lang="en-US" sz="2000" b="1" dirty="0"/>
          </a:p>
        </p:txBody>
      </p:sp>
      <p:sp>
        <p:nvSpPr>
          <p:cNvPr id="2" name="Slide Number Placeholder 1">
            <a:extLst>
              <a:ext uri="{FF2B5EF4-FFF2-40B4-BE49-F238E27FC236}">
                <a16:creationId xmlns:a16="http://schemas.microsoft.com/office/drawing/2014/main" id="{1739D6B4-9A28-4095-8B37-DA5E1D2F8B9A}"/>
              </a:ext>
            </a:extLst>
          </p:cNvPr>
          <p:cNvSpPr>
            <a:spLocks noGrp="1"/>
          </p:cNvSpPr>
          <p:nvPr>
            <p:ph type="sldNum" sz="quarter" idx="12"/>
          </p:nvPr>
        </p:nvSpPr>
        <p:spPr/>
        <p:txBody>
          <a:bodyPr/>
          <a:lstStyle/>
          <a:p>
            <a:fld id="{8E76D059-C0BB-4F98-8040-76D959D3FDC2}" type="slidenum">
              <a:rPr lang="en-US" smtClean="0"/>
              <a:t>24</a:t>
            </a:fld>
            <a:endParaRPr lang="en-US" dirty="0"/>
          </a:p>
        </p:txBody>
      </p:sp>
    </p:spTree>
    <p:extLst>
      <p:ext uri="{BB962C8B-B14F-4D97-AF65-F5344CB8AC3E}">
        <p14:creationId xmlns:p14="http://schemas.microsoft.com/office/powerpoint/2010/main" val="224189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Title 1">
            <a:extLst>
              <a:ext uri="{FF2B5EF4-FFF2-40B4-BE49-F238E27FC236}">
                <a16:creationId xmlns:a16="http://schemas.microsoft.com/office/drawing/2014/main" id="{AE494CF7-E5EE-4AB2-A732-F0554B031E25}"/>
              </a:ext>
            </a:extLst>
          </p:cNvPr>
          <p:cNvSpPr>
            <a:spLocks noGrp="1"/>
          </p:cNvSpPr>
          <p:nvPr>
            <p:ph type="title"/>
          </p:nvPr>
        </p:nvSpPr>
        <p:spPr>
          <a:xfrm>
            <a:off x="397042" y="118578"/>
            <a:ext cx="4928616" cy="643996"/>
          </a:xfrm>
        </p:spPr>
        <p:txBody>
          <a:bodyPr>
            <a:normAutofit fontScale="90000"/>
          </a:bodyPr>
          <a:lstStyle/>
          <a:p>
            <a:pPr algn="ctr"/>
            <a:r>
              <a:rPr lang="en-US" b="1" dirty="0">
                <a:latin typeface="+mn-lt"/>
              </a:rPr>
              <a:t>Buzzfeed.com/REMAX</a:t>
            </a:r>
          </a:p>
        </p:txBody>
      </p:sp>
      <p:sp>
        <p:nvSpPr>
          <p:cNvPr id="7" name="Content Placeholder 6">
            <a:extLst>
              <a:ext uri="{FF2B5EF4-FFF2-40B4-BE49-F238E27FC236}">
                <a16:creationId xmlns:a16="http://schemas.microsoft.com/office/drawing/2014/main" id="{E00B5CFF-7226-44ED-A681-2FF842EB9BAE}"/>
              </a:ext>
            </a:extLst>
          </p:cNvPr>
          <p:cNvSpPr>
            <a:spLocks noGrp="1"/>
          </p:cNvSpPr>
          <p:nvPr>
            <p:ph idx="1"/>
          </p:nvPr>
        </p:nvSpPr>
        <p:spPr>
          <a:xfrm>
            <a:off x="397042" y="1038998"/>
            <a:ext cx="8118308" cy="1961565"/>
          </a:xfrm>
        </p:spPr>
        <p:txBody>
          <a:bodyPr>
            <a:noAutofit/>
          </a:bodyPr>
          <a:lstStyle/>
          <a:p>
            <a:pPr marL="0" indent="0">
              <a:buNone/>
            </a:pPr>
            <a:r>
              <a:rPr lang="en-US" sz="3200" dirty="0">
                <a:latin typeface="Arial" panose="020B0604020202020204" pitchFamily="34" charset="0"/>
                <a:cs typeface="Arial" panose="020B0604020202020204" pitchFamily="34" charset="0"/>
              </a:rPr>
              <a:t>The immersive brand page engages and delivers values to millennials, the largest group of homebuyers and sellers since the Baby Boomers.</a:t>
            </a:r>
          </a:p>
          <a:p>
            <a:pPr marL="0" indent="0">
              <a:buNone/>
            </a:pPr>
            <a:endParaRPr lang="en-US" sz="3200" dirty="0"/>
          </a:p>
        </p:txBody>
      </p:sp>
      <p:pic>
        <p:nvPicPr>
          <p:cNvPr id="6" name="Picture 5">
            <a:extLst>
              <a:ext uri="{FF2B5EF4-FFF2-40B4-BE49-F238E27FC236}">
                <a16:creationId xmlns:a16="http://schemas.microsoft.com/office/drawing/2014/main" id="{F7107005-79EC-4649-A26D-616CDF5273BA}"/>
              </a:ext>
            </a:extLst>
          </p:cNvPr>
          <p:cNvPicPr>
            <a:picLocks noChangeAspect="1"/>
          </p:cNvPicPr>
          <p:nvPr/>
        </p:nvPicPr>
        <p:blipFill>
          <a:blip r:embed="rId4"/>
          <a:stretch>
            <a:fillRect/>
          </a:stretch>
        </p:blipFill>
        <p:spPr>
          <a:xfrm>
            <a:off x="1645919" y="3733730"/>
            <a:ext cx="7244715" cy="2770945"/>
          </a:xfrm>
          <a:prstGeom prst="rect">
            <a:avLst/>
          </a:prstGeom>
        </p:spPr>
      </p:pic>
      <p:sp>
        <p:nvSpPr>
          <p:cNvPr id="3" name="Slide Number Placeholder 2">
            <a:extLst>
              <a:ext uri="{FF2B5EF4-FFF2-40B4-BE49-F238E27FC236}">
                <a16:creationId xmlns:a16="http://schemas.microsoft.com/office/drawing/2014/main" id="{429FDC07-F3C5-4E64-9DBD-416292668CAA}"/>
              </a:ext>
            </a:extLst>
          </p:cNvPr>
          <p:cNvSpPr>
            <a:spLocks noGrp="1"/>
          </p:cNvSpPr>
          <p:nvPr>
            <p:ph type="sldNum" sz="quarter" idx="12"/>
          </p:nvPr>
        </p:nvSpPr>
        <p:spPr/>
        <p:txBody>
          <a:bodyPr/>
          <a:lstStyle/>
          <a:p>
            <a:fld id="{8E76D059-C0BB-4F98-8040-76D959D3FDC2}" type="slidenum">
              <a:rPr lang="en-US" smtClean="0"/>
              <a:t>25</a:t>
            </a:fld>
            <a:endParaRPr lang="en-US" dirty="0"/>
          </a:p>
        </p:txBody>
      </p:sp>
    </p:spTree>
    <p:extLst>
      <p:ext uri="{BB962C8B-B14F-4D97-AF65-F5344CB8AC3E}">
        <p14:creationId xmlns:p14="http://schemas.microsoft.com/office/powerpoint/2010/main" val="60653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itle 2">
            <a:extLst>
              <a:ext uri="{FF2B5EF4-FFF2-40B4-BE49-F238E27FC236}">
                <a16:creationId xmlns:a16="http://schemas.microsoft.com/office/drawing/2014/main" id="{94C003FD-FE65-4F9E-BCA3-B031B9E252AB}"/>
              </a:ext>
            </a:extLst>
          </p:cNvPr>
          <p:cNvSpPr>
            <a:spLocks noGrp="1"/>
          </p:cNvSpPr>
          <p:nvPr>
            <p:ph type="title"/>
          </p:nvPr>
        </p:nvSpPr>
        <p:spPr>
          <a:xfrm>
            <a:off x="397042" y="155619"/>
            <a:ext cx="7886700" cy="598277"/>
          </a:xfrm>
        </p:spPr>
        <p:txBody>
          <a:bodyPr>
            <a:noAutofit/>
          </a:bodyPr>
          <a:lstStyle/>
          <a:p>
            <a:r>
              <a:rPr lang="en-US" sz="4000" b="1" dirty="0">
                <a:latin typeface="+mn-lt"/>
              </a:rPr>
              <a:t>Worldwide Network</a:t>
            </a:r>
          </a:p>
        </p:txBody>
      </p:sp>
      <p:pic>
        <p:nvPicPr>
          <p:cNvPr id="6" name="Picture 5">
            <a:extLst>
              <a:ext uri="{FF2B5EF4-FFF2-40B4-BE49-F238E27FC236}">
                <a16:creationId xmlns:a16="http://schemas.microsoft.com/office/drawing/2014/main" id="{EC340149-773E-4C3D-942B-E74618EAE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72722"/>
            <a:ext cx="9144000" cy="5629659"/>
          </a:xfrm>
          <a:prstGeom prst="rect">
            <a:avLst/>
          </a:prstGeom>
        </p:spPr>
      </p:pic>
      <p:sp>
        <p:nvSpPr>
          <p:cNvPr id="2" name="Slide Number Placeholder 1">
            <a:extLst>
              <a:ext uri="{FF2B5EF4-FFF2-40B4-BE49-F238E27FC236}">
                <a16:creationId xmlns:a16="http://schemas.microsoft.com/office/drawing/2014/main" id="{6D35ABB6-232C-4B2F-80A6-C7DCDE978C9B}"/>
              </a:ext>
            </a:extLst>
          </p:cNvPr>
          <p:cNvSpPr>
            <a:spLocks noGrp="1"/>
          </p:cNvSpPr>
          <p:nvPr>
            <p:ph type="sldNum" sz="quarter" idx="12"/>
          </p:nvPr>
        </p:nvSpPr>
        <p:spPr/>
        <p:txBody>
          <a:bodyPr/>
          <a:lstStyle/>
          <a:p>
            <a:fld id="{8E76D059-C0BB-4F98-8040-76D959D3FDC2}" type="slidenum">
              <a:rPr lang="en-US" smtClean="0"/>
              <a:t>26</a:t>
            </a:fld>
            <a:endParaRPr lang="en-US" dirty="0"/>
          </a:p>
        </p:txBody>
      </p:sp>
    </p:spTree>
    <p:extLst>
      <p:ext uri="{BB962C8B-B14F-4D97-AF65-F5344CB8AC3E}">
        <p14:creationId xmlns:p14="http://schemas.microsoft.com/office/powerpoint/2010/main" val="1179586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1E59-C087-4EA3-B262-7E172237EAC5}"/>
              </a:ext>
            </a:extLst>
          </p:cNvPr>
          <p:cNvSpPr>
            <a:spLocks noGrp="1"/>
          </p:cNvSpPr>
          <p:nvPr>
            <p:ph type="title"/>
          </p:nvPr>
        </p:nvSpPr>
        <p:spPr>
          <a:xfrm>
            <a:off x="265176" y="69847"/>
            <a:ext cx="7886700" cy="670014"/>
          </a:xfrm>
        </p:spPr>
        <p:txBody>
          <a:bodyPr>
            <a:normAutofit/>
          </a:bodyPr>
          <a:lstStyle/>
          <a:p>
            <a:r>
              <a:rPr lang="en-US" sz="4000" b="1" dirty="0">
                <a:latin typeface="+mn-lt"/>
              </a:rPr>
              <a:t>GLOBAL.REMAX.COM</a:t>
            </a:r>
          </a:p>
        </p:txBody>
      </p:sp>
      <p:pic>
        <p:nvPicPr>
          <p:cNvPr id="6" name="Picture 5">
            <a:extLst>
              <a:ext uri="{FF2B5EF4-FFF2-40B4-BE49-F238E27FC236}">
                <a16:creationId xmlns:a16="http://schemas.microsoft.com/office/drawing/2014/main" id="{99B46D71-E44F-45D7-BA95-63A974E1E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7" name="Picture 6" descr="A picture containing aircraft, transport, balloon&#10;&#10;Description generated with very high confidence">
            <a:extLst>
              <a:ext uri="{FF2B5EF4-FFF2-40B4-BE49-F238E27FC236}">
                <a16:creationId xmlns:a16="http://schemas.microsoft.com/office/drawing/2014/main" id="{907DC6A4-1D9E-4FAB-A5AB-DF9CB8A88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TextBox 3">
            <a:extLst>
              <a:ext uri="{FF2B5EF4-FFF2-40B4-BE49-F238E27FC236}">
                <a16:creationId xmlns:a16="http://schemas.microsoft.com/office/drawing/2014/main" id="{39F1F2BD-7C37-4A59-9C0D-EAA35741D23E}"/>
              </a:ext>
            </a:extLst>
          </p:cNvPr>
          <p:cNvSpPr txBox="1"/>
          <p:nvPr/>
        </p:nvSpPr>
        <p:spPr>
          <a:xfrm>
            <a:off x="393192" y="1556700"/>
            <a:ext cx="8019848" cy="304698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Globalremax.com averages over 900,000+ RE/MAX listings from 100+ countries and territories, making it one of the largest global listing inventories of any real estate brand.  Plus, listings are viewable in more than 40 languages and over 60 currencies.</a:t>
            </a:r>
          </a:p>
        </p:txBody>
      </p:sp>
      <p:sp>
        <p:nvSpPr>
          <p:cNvPr id="8" name="Slide Number Placeholder 7">
            <a:extLst>
              <a:ext uri="{FF2B5EF4-FFF2-40B4-BE49-F238E27FC236}">
                <a16:creationId xmlns:a16="http://schemas.microsoft.com/office/drawing/2014/main" id="{82830B8F-AC66-4C0F-A4F4-F787B9B476EB}"/>
              </a:ext>
            </a:extLst>
          </p:cNvPr>
          <p:cNvSpPr>
            <a:spLocks noGrp="1"/>
          </p:cNvSpPr>
          <p:nvPr>
            <p:ph type="sldNum" sz="quarter" idx="12"/>
          </p:nvPr>
        </p:nvSpPr>
        <p:spPr/>
        <p:txBody>
          <a:bodyPr/>
          <a:lstStyle/>
          <a:p>
            <a:fld id="{8E76D059-C0BB-4F98-8040-76D959D3FDC2}" type="slidenum">
              <a:rPr lang="en-US" smtClean="0"/>
              <a:t>27</a:t>
            </a:fld>
            <a:endParaRPr lang="en-US" dirty="0"/>
          </a:p>
        </p:txBody>
      </p:sp>
    </p:spTree>
    <p:extLst>
      <p:ext uri="{BB962C8B-B14F-4D97-AF65-F5344CB8AC3E}">
        <p14:creationId xmlns:p14="http://schemas.microsoft.com/office/powerpoint/2010/main" val="259939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itle 2">
            <a:extLst>
              <a:ext uri="{FF2B5EF4-FFF2-40B4-BE49-F238E27FC236}">
                <a16:creationId xmlns:a16="http://schemas.microsoft.com/office/drawing/2014/main" id="{3967C7A0-7C11-46AE-B134-55BAF0B0FF1F}"/>
              </a:ext>
            </a:extLst>
          </p:cNvPr>
          <p:cNvSpPr>
            <a:spLocks noGrp="1"/>
          </p:cNvSpPr>
          <p:nvPr>
            <p:ph type="title"/>
          </p:nvPr>
        </p:nvSpPr>
        <p:spPr>
          <a:xfrm>
            <a:off x="176302" y="163981"/>
            <a:ext cx="7886700" cy="553021"/>
          </a:xfrm>
        </p:spPr>
        <p:txBody>
          <a:bodyPr>
            <a:normAutofit fontScale="90000"/>
          </a:bodyPr>
          <a:lstStyle/>
          <a:p>
            <a:r>
              <a:rPr lang="en-US" b="1" dirty="0">
                <a:latin typeface="+mn-lt"/>
                <a:cs typeface="Arial" panose="020B0604020202020204" pitchFamily="34" charset="0"/>
              </a:rPr>
              <a:t>RE/MAX Tools</a:t>
            </a:r>
          </a:p>
        </p:txBody>
      </p:sp>
      <p:sp>
        <p:nvSpPr>
          <p:cNvPr id="2" name="Slide Number Placeholder 1">
            <a:extLst>
              <a:ext uri="{FF2B5EF4-FFF2-40B4-BE49-F238E27FC236}">
                <a16:creationId xmlns:a16="http://schemas.microsoft.com/office/drawing/2014/main" id="{F8B3DDF8-6F44-477F-9522-579802D24B1C}"/>
              </a:ext>
            </a:extLst>
          </p:cNvPr>
          <p:cNvSpPr>
            <a:spLocks noGrp="1"/>
          </p:cNvSpPr>
          <p:nvPr>
            <p:ph type="sldNum" sz="quarter" idx="12"/>
          </p:nvPr>
        </p:nvSpPr>
        <p:spPr/>
        <p:txBody>
          <a:bodyPr/>
          <a:lstStyle/>
          <a:p>
            <a:fld id="{8E76D059-C0BB-4F98-8040-76D959D3FDC2}" type="slidenum">
              <a:rPr lang="en-US" smtClean="0"/>
              <a:t>28</a:t>
            </a:fld>
            <a:endParaRPr lang="en-US" dirty="0"/>
          </a:p>
        </p:txBody>
      </p:sp>
      <p:pic>
        <p:nvPicPr>
          <p:cNvPr id="8" name="Picture 7">
            <a:extLst>
              <a:ext uri="{FF2B5EF4-FFF2-40B4-BE49-F238E27FC236}">
                <a16:creationId xmlns:a16="http://schemas.microsoft.com/office/drawing/2014/main" id="{EC515DCB-CB4C-4A36-B7A9-8FF0984CEA17}"/>
              </a:ext>
            </a:extLst>
          </p:cNvPr>
          <p:cNvPicPr>
            <a:picLocks noChangeAspect="1"/>
          </p:cNvPicPr>
          <p:nvPr/>
        </p:nvPicPr>
        <p:blipFill>
          <a:blip r:embed="rId4"/>
          <a:stretch>
            <a:fillRect/>
          </a:stretch>
        </p:blipFill>
        <p:spPr>
          <a:xfrm>
            <a:off x="0" y="221715"/>
            <a:ext cx="9144000" cy="6241281"/>
          </a:xfrm>
          <a:prstGeom prst="rect">
            <a:avLst/>
          </a:prstGeom>
        </p:spPr>
      </p:pic>
      <p:sp>
        <p:nvSpPr>
          <p:cNvPr id="11" name="Title 1">
            <a:extLst>
              <a:ext uri="{FF2B5EF4-FFF2-40B4-BE49-F238E27FC236}">
                <a16:creationId xmlns:a16="http://schemas.microsoft.com/office/drawing/2014/main" id="{B3D405BC-238B-4EF6-91CF-BCF23F84DA36}"/>
              </a:ext>
            </a:extLst>
          </p:cNvPr>
          <p:cNvSpPr txBox="1">
            <a:spLocks/>
          </p:cNvSpPr>
          <p:nvPr/>
        </p:nvSpPr>
        <p:spPr>
          <a:xfrm>
            <a:off x="265176" y="69847"/>
            <a:ext cx="7886700" cy="6700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latin typeface="+mn-lt"/>
              </a:rPr>
              <a:t>GLOBAL.REMAX.COM</a:t>
            </a:r>
            <a:endParaRPr lang="en-US" sz="4000" b="1" dirty="0">
              <a:latin typeface="+mn-lt"/>
            </a:endParaRPr>
          </a:p>
        </p:txBody>
      </p:sp>
      <p:pic>
        <p:nvPicPr>
          <p:cNvPr id="12" name="Picture 11">
            <a:extLst>
              <a:ext uri="{FF2B5EF4-FFF2-40B4-BE49-F238E27FC236}">
                <a16:creationId xmlns:a16="http://schemas.microsoft.com/office/drawing/2014/main" id="{A9721ACC-0B91-4C14-9AF2-2C3DD0F08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45735"/>
            <a:ext cx="9144000" cy="45719"/>
          </a:xfrm>
          <a:prstGeom prst="rect">
            <a:avLst/>
          </a:prstGeom>
        </p:spPr>
      </p:pic>
      <p:pic>
        <p:nvPicPr>
          <p:cNvPr id="14" name="Picture 13" descr="A picture containing aircraft, transport, balloon&#10;&#10;Description generated with very high confidence">
            <a:extLst>
              <a:ext uri="{FF2B5EF4-FFF2-40B4-BE49-F238E27FC236}">
                <a16:creationId xmlns:a16="http://schemas.microsoft.com/office/drawing/2014/main" id="{2C4BB52F-E276-4ECD-AC8F-03C6E9233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4456" y="221715"/>
            <a:ext cx="507654" cy="643996"/>
          </a:xfrm>
          <a:prstGeom prst="rect">
            <a:avLst/>
          </a:prstGeom>
        </p:spPr>
      </p:pic>
    </p:spTree>
    <p:extLst>
      <p:ext uri="{BB962C8B-B14F-4D97-AF65-F5344CB8AC3E}">
        <p14:creationId xmlns:p14="http://schemas.microsoft.com/office/powerpoint/2010/main" val="1070518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itle 2">
            <a:extLst>
              <a:ext uri="{FF2B5EF4-FFF2-40B4-BE49-F238E27FC236}">
                <a16:creationId xmlns:a16="http://schemas.microsoft.com/office/drawing/2014/main" id="{3967C7A0-7C11-46AE-B134-55BAF0B0FF1F}"/>
              </a:ext>
            </a:extLst>
          </p:cNvPr>
          <p:cNvSpPr>
            <a:spLocks noGrp="1"/>
          </p:cNvSpPr>
          <p:nvPr>
            <p:ph type="title"/>
          </p:nvPr>
        </p:nvSpPr>
        <p:spPr>
          <a:xfrm>
            <a:off x="176302" y="163981"/>
            <a:ext cx="7886700" cy="553021"/>
          </a:xfrm>
        </p:spPr>
        <p:txBody>
          <a:bodyPr>
            <a:normAutofit fontScale="90000"/>
          </a:bodyPr>
          <a:lstStyle/>
          <a:p>
            <a:r>
              <a:rPr lang="en-US" b="1" dirty="0">
                <a:latin typeface="+mn-lt"/>
                <a:cs typeface="Arial" panose="020B0604020202020204" pitchFamily="34" charset="0"/>
              </a:rPr>
              <a:t>RE/MAX Tools</a:t>
            </a:r>
          </a:p>
        </p:txBody>
      </p:sp>
      <p:sp>
        <p:nvSpPr>
          <p:cNvPr id="4" name="Content Placeholder 3">
            <a:extLst>
              <a:ext uri="{FF2B5EF4-FFF2-40B4-BE49-F238E27FC236}">
                <a16:creationId xmlns:a16="http://schemas.microsoft.com/office/drawing/2014/main" id="{4D5F54BD-5170-4FA6-89A2-4FFC53CCE43C}"/>
              </a:ext>
            </a:extLst>
          </p:cNvPr>
          <p:cNvSpPr>
            <a:spLocks noGrp="1"/>
          </p:cNvSpPr>
          <p:nvPr>
            <p:ph idx="1"/>
          </p:nvPr>
        </p:nvSpPr>
        <p:spPr>
          <a:xfrm>
            <a:off x="176302" y="882093"/>
            <a:ext cx="8705812" cy="5408979"/>
          </a:xfrm>
        </p:spPr>
        <p:txBody>
          <a:bodyPr>
            <a:normAutofit fontScale="85000" lnSpcReduction="20000"/>
          </a:bodyPr>
          <a:lstStyle/>
          <a:p>
            <a:pPr>
              <a:buFont typeface="Wingdings" panose="05000000000000000000" pitchFamily="2" charset="2"/>
              <a:buChar char="§"/>
            </a:pPr>
            <a:r>
              <a:rPr lang="en-US" sz="3300" b="1" dirty="0">
                <a:latin typeface="Arial" panose="020B0604020202020204" pitchFamily="34" charset="0"/>
                <a:cs typeface="Arial" panose="020B0604020202020204" pitchFamily="34" charset="0"/>
              </a:rPr>
              <a:t>DESIGN CENTER</a:t>
            </a:r>
          </a:p>
          <a:p>
            <a:pPr marL="630238" indent="-630238" defTabSz="685800">
              <a:lnSpc>
                <a:spcPct val="120000"/>
              </a:lnSpc>
              <a:buNone/>
            </a:pPr>
            <a:r>
              <a:rPr lang="en-US" sz="2600" dirty="0">
                <a:latin typeface="Arial" panose="020B0604020202020204" pitchFamily="34" charset="0"/>
                <a:cs typeface="Arial" panose="020B0604020202020204" pitchFamily="34" charset="0"/>
              </a:rPr>
              <a:t>	With thousands of free, customizable templates for flyers, postcards, virtual tours, websites, and presentations, the RE/MAX Design Center helps you make the best first impression with potential buyers and sellers. It allows you to  be creative and is simple to use, as it automatically pulls property details from the MLS to populate the designs you choose. Plus, projects are instantly branded with your photo and contact info.</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3300" b="1" dirty="0">
                <a:latin typeface="Arial" panose="020B0604020202020204" pitchFamily="34" charset="0"/>
                <a:cs typeface="Arial" panose="020B0604020202020204" pitchFamily="34" charset="0"/>
              </a:rPr>
              <a:t>DESIGN CENTER AUTOMATION</a:t>
            </a:r>
          </a:p>
          <a:p>
            <a:pPr marL="630238" indent="-630238">
              <a:lnSpc>
                <a:spcPct val="110000"/>
              </a:lnSpc>
              <a:buNone/>
            </a:pPr>
            <a:r>
              <a:rPr lang="en-US" sz="2600" dirty="0">
                <a:latin typeface="Arial" panose="020B0604020202020204" pitchFamily="34" charset="0"/>
                <a:cs typeface="Arial" panose="020B0604020202020204" pitchFamily="34" charset="0"/>
              </a:rPr>
              <a:t>	Want to save even more time? With Design Center Automation, a no-cost extension of the service, you automatically receive an email containing a complete marketing package for each of you listings in the MLS.</a:t>
            </a:r>
          </a:p>
        </p:txBody>
      </p:sp>
      <p:sp>
        <p:nvSpPr>
          <p:cNvPr id="2" name="Slide Number Placeholder 1">
            <a:extLst>
              <a:ext uri="{FF2B5EF4-FFF2-40B4-BE49-F238E27FC236}">
                <a16:creationId xmlns:a16="http://schemas.microsoft.com/office/drawing/2014/main" id="{F8B3DDF8-6F44-477F-9522-579802D24B1C}"/>
              </a:ext>
            </a:extLst>
          </p:cNvPr>
          <p:cNvSpPr>
            <a:spLocks noGrp="1"/>
          </p:cNvSpPr>
          <p:nvPr>
            <p:ph type="sldNum" sz="quarter" idx="12"/>
          </p:nvPr>
        </p:nvSpPr>
        <p:spPr/>
        <p:txBody>
          <a:bodyPr/>
          <a:lstStyle/>
          <a:p>
            <a:fld id="{8E76D059-C0BB-4F98-8040-76D959D3FDC2}" type="slidenum">
              <a:rPr lang="en-US" smtClean="0"/>
              <a:t>29</a:t>
            </a:fld>
            <a:endParaRPr lang="en-US" dirty="0"/>
          </a:p>
        </p:txBody>
      </p:sp>
    </p:spTree>
    <p:extLst>
      <p:ext uri="{BB962C8B-B14F-4D97-AF65-F5344CB8AC3E}">
        <p14:creationId xmlns:p14="http://schemas.microsoft.com/office/powerpoint/2010/main" val="208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CCA6-6828-4F81-9F19-B9431ECDC6A9}"/>
              </a:ext>
            </a:extLst>
          </p:cNvPr>
          <p:cNvSpPr>
            <a:spLocks noGrp="1"/>
          </p:cNvSpPr>
          <p:nvPr>
            <p:ph type="title"/>
          </p:nvPr>
        </p:nvSpPr>
        <p:spPr>
          <a:xfrm>
            <a:off x="338364" y="255561"/>
            <a:ext cx="7886700" cy="423585"/>
          </a:xfrm>
        </p:spPr>
        <p:txBody>
          <a:bodyPr>
            <a:normAutofit fontScale="90000"/>
          </a:bodyPr>
          <a:lstStyle/>
          <a:p>
            <a:r>
              <a:rPr lang="en-US" b="1" dirty="0">
                <a:latin typeface="+mn-lt"/>
              </a:rPr>
              <a:t>HISTORY of RE/MAX Right Choice</a:t>
            </a:r>
          </a:p>
        </p:txBody>
      </p:sp>
      <p:sp>
        <p:nvSpPr>
          <p:cNvPr id="3" name="Content Placeholder 2">
            <a:extLst>
              <a:ext uri="{FF2B5EF4-FFF2-40B4-BE49-F238E27FC236}">
                <a16:creationId xmlns:a16="http://schemas.microsoft.com/office/drawing/2014/main" id="{34368D97-D19F-467C-85B3-DA5498ACAB06}"/>
              </a:ext>
            </a:extLst>
          </p:cNvPr>
          <p:cNvSpPr>
            <a:spLocks noGrp="1"/>
          </p:cNvSpPr>
          <p:nvPr>
            <p:ph idx="1"/>
          </p:nvPr>
        </p:nvSpPr>
        <p:spPr>
          <a:xfrm>
            <a:off x="451484" y="1265284"/>
            <a:ext cx="8473060" cy="4871946"/>
          </a:xfrm>
        </p:spPr>
        <p:txBody>
          <a:bodyPr>
            <a:normAutofit fontScale="92500" lnSpcReduction="20000"/>
          </a:bodyPr>
          <a:lstStyle/>
          <a:p>
            <a:pPr>
              <a:lnSpc>
                <a:spcPct val="100000"/>
              </a:lnSpc>
              <a:buFont typeface="Wingdings" panose="05000000000000000000" pitchFamily="2" charset="2"/>
              <a:buChar char="§"/>
            </a:pPr>
            <a:r>
              <a:rPr lang="en-US" sz="2600" b="1" dirty="0"/>
              <a:t>1987</a:t>
            </a:r>
            <a:r>
              <a:rPr lang="en-US" sz="2600" b="1" dirty="0">
                <a:latin typeface="+mj-lt"/>
              </a:rPr>
              <a:t> - </a:t>
            </a:r>
            <a:r>
              <a:rPr lang="en-US" sz="2600" dirty="0"/>
              <a:t>The Wright Company, Realtors</a:t>
            </a:r>
          </a:p>
          <a:p>
            <a:pPr>
              <a:lnSpc>
                <a:spcPct val="100000"/>
              </a:lnSpc>
              <a:buFont typeface="Wingdings" panose="05000000000000000000" pitchFamily="2" charset="2"/>
              <a:buChar char="§"/>
            </a:pPr>
            <a:r>
              <a:rPr lang="en-US" sz="2600" b="1" dirty="0"/>
              <a:t>1997 - </a:t>
            </a:r>
            <a:r>
              <a:rPr lang="en-US" sz="2600" dirty="0"/>
              <a:t>RE/MAX Right Choice</a:t>
            </a:r>
          </a:p>
          <a:p>
            <a:pPr marL="0" indent="0">
              <a:lnSpc>
                <a:spcPct val="100000"/>
              </a:lnSpc>
              <a:buNone/>
            </a:pPr>
            <a:r>
              <a:rPr lang="en-US" sz="2600" b="1" dirty="0"/>
              <a:t>	  </a:t>
            </a:r>
            <a:r>
              <a:rPr lang="en-US" sz="2600" dirty="0"/>
              <a:t>The Wright Company, Realtors</a:t>
            </a:r>
          </a:p>
          <a:p>
            <a:pPr marL="0" indent="0">
              <a:lnSpc>
                <a:spcPct val="100000"/>
              </a:lnSpc>
              <a:buNone/>
            </a:pPr>
            <a:r>
              <a:rPr lang="en-US" sz="2600" b="1" dirty="0"/>
              <a:t>	  </a:t>
            </a:r>
            <a:r>
              <a:rPr lang="en-US" sz="2600" dirty="0"/>
              <a:t>RE/MAX United and RE/MAX Preferred</a:t>
            </a:r>
          </a:p>
          <a:p>
            <a:pPr>
              <a:lnSpc>
                <a:spcPct val="110000"/>
              </a:lnSpc>
              <a:buFont typeface="Wingdings" panose="05000000000000000000" pitchFamily="2" charset="2"/>
              <a:buChar char="§"/>
            </a:pPr>
            <a:r>
              <a:rPr lang="en-US" sz="2600" b="1" dirty="0"/>
              <a:t>2004 - </a:t>
            </a:r>
            <a:r>
              <a:rPr lang="en-US" sz="2600" dirty="0"/>
              <a:t>RE/MAX Realty Associates of Milford became RE/MAX     	  	  Right Choice</a:t>
            </a:r>
          </a:p>
          <a:p>
            <a:pPr>
              <a:lnSpc>
                <a:spcPct val="100000"/>
              </a:lnSpc>
              <a:buFont typeface="Wingdings" panose="05000000000000000000" pitchFamily="2" charset="2"/>
              <a:buChar char="§"/>
            </a:pPr>
            <a:r>
              <a:rPr lang="en-US" sz="2600" b="1" dirty="0"/>
              <a:t>2012 - </a:t>
            </a:r>
            <a:r>
              <a:rPr lang="en-US" sz="2600" dirty="0"/>
              <a:t>Nova Realtors of Bridgeport became RE/MAX Right Choice</a:t>
            </a:r>
          </a:p>
          <a:p>
            <a:pPr>
              <a:lnSpc>
                <a:spcPct val="100000"/>
              </a:lnSpc>
              <a:buFont typeface="Wingdings" panose="05000000000000000000" pitchFamily="2" charset="2"/>
              <a:buChar char="§"/>
            </a:pPr>
            <a:r>
              <a:rPr lang="en-US" sz="2600" b="1" dirty="0"/>
              <a:t>2012 - </a:t>
            </a:r>
            <a:r>
              <a:rPr lang="en-US" sz="2600" dirty="0"/>
              <a:t>RE/MAX Enterprise of Newtown and Bethel became  </a:t>
            </a:r>
          </a:p>
          <a:p>
            <a:pPr marL="0" indent="0">
              <a:lnSpc>
                <a:spcPct val="100000"/>
              </a:lnSpc>
              <a:buNone/>
            </a:pPr>
            <a:r>
              <a:rPr lang="en-US" sz="2600" dirty="0"/>
              <a:t>                RE/MAX Right Choice</a:t>
            </a:r>
          </a:p>
          <a:p>
            <a:pPr>
              <a:lnSpc>
                <a:spcPct val="120000"/>
              </a:lnSpc>
              <a:buFont typeface="Wingdings" panose="05000000000000000000" pitchFamily="2" charset="2"/>
              <a:buChar char="§"/>
            </a:pPr>
            <a:r>
              <a:rPr lang="en-US" sz="2600" b="1" dirty="0"/>
              <a:t>2018 - </a:t>
            </a:r>
            <a:r>
              <a:rPr lang="en-US" sz="2600" dirty="0"/>
              <a:t>RE/MAX Edge of South Windsor, Glastonbury, and Berlin                	  became RE/MAX Right Choice</a:t>
            </a:r>
            <a:endParaRPr lang="en-US" sz="2600" b="1" dirty="0"/>
          </a:p>
          <a:p>
            <a:pPr marL="0" indent="0">
              <a:buNone/>
            </a:pPr>
            <a:endParaRPr lang="en-US" sz="2000" dirty="0"/>
          </a:p>
          <a:p>
            <a:pPr marL="0" indent="0">
              <a:buNone/>
            </a:pPr>
            <a:endParaRPr lang="en-US" sz="2000" b="1" dirty="0">
              <a:latin typeface="+mj-lt"/>
            </a:endParaRPr>
          </a:p>
        </p:txBody>
      </p:sp>
      <p:sp>
        <p:nvSpPr>
          <p:cNvPr id="4" name="Slide Number Placeholder 3">
            <a:extLst>
              <a:ext uri="{FF2B5EF4-FFF2-40B4-BE49-F238E27FC236}">
                <a16:creationId xmlns:a16="http://schemas.microsoft.com/office/drawing/2014/main" id="{DA709EBE-1BDF-430B-8DDF-B3045F341374}"/>
              </a:ext>
            </a:extLst>
          </p:cNvPr>
          <p:cNvSpPr>
            <a:spLocks noGrp="1"/>
          </p:cNvSpPr>
          <p:nvPr>
            <p:ph type="sldNum" sz="quarter" idx="12"/>
          </p:nvPr>
        </p:nvSpPr>
        <p:spPr/>
        <p:txBody>
          <a:bodyPr/>
          <a:lstStyle/>
          <a:p>
            <a:fld id="{8E76D059-C0BB-4F98-8040-76D959D3FDC2}" type="slidenum">
              <a:rPr lang="en-US" smtClean="0"/>
              <a:t>3</a:t>
            </a:fld>
            <a:endParaRPr lang="en-US" dirty="0"/>
          </a:p>
        </p:txBody>
      </p:sp>
      <p:pic>
        <p:nvPicPr>
          <p:cNvPr id="5" name="Picture 4">
            <a:extLst>
              <a:ext uri="{FF2B5EF4-FFF2-40B4-BE49-F238E27FC236}">
                <a16:creationId xmlns:a16="http://schemas.microsoft.com/office/drawing/2014/main" id="{1A51B630-8F42-4792-B505-B75FBB2DD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4DD7CABD-6EF1-4919-8874-C506DCCF9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Tree>
    <p:extLst>
      <p:ext uri="{BB962C8B-B14F-4D97-AF65-F5344CB8AC3E}">
        <p14:creationId xmlns:p14="http://schemas.microsoft.com/office/powerpoint/2010/main" val="25322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itle 2">
            <a:extLst>
              <a:ext uri="{FF2B5EF4-FFF2-40B4-BE49-F238E27FC236}">
                <a16:creationId xmlns:a16="http://schemas.microsoft.com/office/drawing/2014/main" id="{3967C7A0-7C11-46AE-B134-55BAF0B0FF1F}"/>
              </a:ext>
            </a:extLst>
          </p:cNvPr>
          <p:cNvSpPr>
            <a:spLocks noGrp="1"/>
          </p:cNvSpPr>
          <p:nvPr>
            <p:ph type="title"/>
          </p:nvPr>
        </p:nvSpPr>
        <p:spPr>
          <a:xfrm>
            <a:off x="176302" y="163981"/>
            <a:ext cx="7886700" cy="553021"/>
          </a:xfrm>
        </p:spPr>
        <p:txBody>
          <a:bodyPr>
            <a:normAutofit fontScale="90000"/>
          </a:bodyPr>
          <a:lstStyle/>
          <a:p>
            <a:r>
              <a:rPr lang="en-US" b="1" dirty="0">
                <a:latin typeface="+mn-lt"/>
                <a:cs typeface="Arial" panose="020B0604020202020204" pitchFamily="34" charset="0"/>
              </a:rPr>
              <a:t>Design Center Automation </a:t>
            </a:r>
            <a:r>
              <a:rPr lang="en-US" sz="2200" b="1" dirty="0">
                <a:latin typeface="+mn-lt"/>
                <a:cs typeface="Arial" panose="020B0604020202020204" pitchFamily="34" charset="0"/>
              </a:rPr>
              <a:t>(cont.)</a:t>
            </a:r>
            <a:endParaRPr lang="en-US" b="1" dirty="0">
              <a:latin typeface="+mn-lt"/>
              <a:cs typeface="Arial" panose="020B0604020202020204" pitchFamily="34" charset="0"/>
            </a:endParaRPr>
          </a:p>
        </p:txBody>
      </p:sp>
      <p:sp>
        <p:nvSpPr>
          <p:cNvPr id="2" name="TextBox 1">
            <a:extLst>
              <a:ext uri="{FF2B5EF4-FFF2-40B4-BE49-F238E27FC236}">
                <a16:creationId xmlns:a16="http://schemas.microsoft.com/office/drawing/2014/main" id="{9255848D-1094-4FAF-9559-7DF7DD46CBC2}"/>
              </a:ext>
            </a:extLst>
          </p:cNvPr>
          <p:cNvSpPr txBox="1"/>
          <p:nvPr/>
        </p:nvSpPr>
        <p:spPr>
          <a:xfrm>
            <a:off x="283464" y="877825"/>
            <a:ext cx="6611112" cy="1477328"/>
          </a:xfrm>
          <a:prstGeom prst="rect">
            <a:avLst/>
          </a:prstGeom>
          <a:noFill/>
        </p:spPr>
        <p:txBody>
          <a:bodyPr wrap="square" rtlCol="0">
            <a:spAutoFit/>
          </a:bodyPr>
          <a:lstStyle/>
          <a:p>
            <a:r>
              <a:rPr lang="en-US" dirty="0"/>
              <a:t>From: Design Center Listing Automation</a:t>
            </a:r>
          </a:p>
          <a:p>
            <a:r>
              <a:rPr lang="en-US" dirty="0"/>
              <a:t>&lt;</a:t>
            </a:r>
            <a:r>
              <a:rPr lang="en-US" dirty="0">
                <a:hlinkClick r:id="rId4"/>
              </a:rPr>
              <a:t>support@remaxintegra.com</a:t>
            </a:r>
            <a:r>
              <a:rPr lang="en-US" dirty="0"/>
              <a:t>&gt;</a:t>
            </a:r>
            <a:br>
              <a:rPr lang="en-US" dirty="0"/>
            </a:br>
            <a:r>
              <a:rPr lang="en-US" dirty="0"/>
              <a:t>To: </a:t>
            </a:r>
          </a:p>
          <a:p>
            <a:r>
              <a:rPr lang="en-US" dirty="0"/>
              <a:t>Sent:</a:t>
            </a:r>
            <a:br>
              <a:rPr lang="en-US" dirty="0"/>
            </a:br>
            <a:r>
              <a:rPr lang="en-US" dirty="0"/>
              <a:t>Subject: Congrats on Your New Listing at 123 Main Street!</a:t>
            </a:r>
          </a:p>
        </p:txBody>
      </p:sp>
      <p:pic>
        <p:nvPicPr>
          <p:cNvPr id="6" name="Picture 5">
            <a:extLst>
              <a:ext uri="{FF2B5EF4-FFF2-40B4-BE49-F238E27FC236}">
                <a16:creationId xmlns:a16="http://schemas.microsoft.com/office/drawing/2014/main" id="{4C3B5292-71A8-4E00-830E-54BF61215721}"/>
              </a:ext>
            </a:extLst>
          </p:cNvPr>
          <p:cNvPicPr>
            <a:picLocks noChangeAspect="1"/>
          </p:cNvPicPr>
          <p:nvPr/>
        </p:nvPicPr>
        <p:blipFill>
          <a:blip r:embed="rId5"/>
          <a:stretch>
            <a:fillRect/>
          </a:stretch>
        </p:blipFill>
        <p:spPr>
          <a:xfrm>
            <a:off x="2020824" y="2355153"/>
            <a:ext cx="5389435" cy="4414287"/>
          </a:xfrm>
          <a:prstGeom prst="rect">
            <a:avLst/>
          </a:prstGeom>
        </p:spPr>
      </p:pic>
      <p:sp>
        <p:nvSpPr>
          <p:cNvPr id="8" name="Slide Number Placeholder 7">
            <a:extLst>
              <a:ext uri="{FF2B5EF4-FFF2-40B4-BE49-F238E27FC236}">
                <a16:creationId xmlns:a16="http://schemas.microsoft.com/office/drawing/2014/main" id="{392510D4-1D47-450C-8B7D-F016E69B0E7E}"/>
              </a:ext>
            </a:extLst>
          </p:cNvPr>
          <p:cNvSpPr>
            <a:spLocks noGrp="1"/>
          </p:cNvSpPr>
          <p:nvPr>
            <p:ph type="sldNum" sz="quarter" idx="12"/>
          </p:nvPr>
        </p:nvSpPr>
        <p:spPr/>
        <p:txBody>
          <a:bodyPr/>
          <a:lstStyle/>
          <a:p>
            <a:fld id="{8E76D059-C0BB-4F98-8040-76D959D3FDC2}" type="slidenum">
              <a:rPr lang="en-US" smtClean="0"/>
              <a:t>30</a:t>
            </a:fld>
            <a:endParaRPr lang="en-US" dirty="0"/>
          </a:p>
        </p:txBody>
      </p:sp>
    </p:spTree>
    <p:extLst>
      <p:ext uri="{BB962C8B-B14F-4D97-AF65-F5344CB8AC3E}">
        <p14:creationId xmlns:p14="http://schemas.microsoft.com/office/powerpoint/2010/main" val="2815000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itle 2">
            <a:extLst>
              <a:ext uri="{FF2B5EF4-FFF2-40B4-BE49-F238E27FC236}">
                <a16:creationId xmlns:a16="http://schemas.microsoft.com/office/drawing/2014/main" id="{3967C7A0-7C11-46AE-B134-55BAF0B0FF1F}"/>
              </a:ext>
            </a:extLst>
          </p:cNvPr>
          <p:cNvSpPr>
            <a:spLocks noGrp="1"/>
          </p:cNvSpPr>
          <p:nvPr>
            <p:ph type="title"/>
          </p:nvPr>
        </p:nvSpPr>
        <p:spPr>
          <a:xfrm>
            <a:off x="176302" y="163981"/>
            <a:ext cx="7886700" cy="553021"/>
          </a:xfrm>
        </p:spPr>
        <p:txBody>
          <a:bodyPr>
            <a:normAutofit fontScale="90000"/>
          </a:bodyPr>
          <a:lstStyle/>
          <a:p>
            <a:r>
              <a:rPr lang="en-US" b="1" dirty="0">
                <a:latin typeface="+mn-lt"/>
                <a:cs typeface="Arial" panose="020B0604020202020204" pitchFamily="34" charset="0"/>
              </a:rPr>
              <a:t>Design Center Automation </a:t>
            </a:r>
            <a:r>
              <a:rPr lang="en-US" sz="2700" b="1" dirty="0">
                <a:latin typeface="+mn-lt"/>
                <a:cs typeface="Arial" panose="020B0604020202020204" pitchFamily="34" charset="0"/>
              </a:rPr>
              <a:t>(cont.)</a:t>
            </a:r>
            <a:endParaRPr lang="en-US" b="1" dirty="0">
              <a:latin typeface="+mn-lt"/>
              <a:cs typeface="Arial" panose="020B0604020202020204" pitchFamily="34" charset="0"/>
            </a:endParaRPr>
          </a:p>
        </p:txBody>
      </p:sp>
      <p:sp>
        <p:nvSpPr>
          <p:cNvPr id="7" name="Rectangle 6">
            <a:extLst>
              <a:ext uri="{FF2B5EF4-FFF2-40B4-BE49-F238E27FC236}">
                <a16:creationId xmlns:a16="http://schemas.microsoft.com/office/drawing/2014/main" id="{10E699DE-0F4B-4161-9612-57C3F6C5F391}"/>
              </a:ext>
            </a:extLst>
          </p:cNvPr>
          <p:cNvSpPr/>
          <p:nvPr/>
        </p:nvSpPr>
        <p:spPr>
          <a:xfrm>
            <a:off x="286030" y="1039000"/>
            <a:ext cx="8857970" cy="1754326"/>
          </a:xfrm>
          <a:prstGeom prst="rect">
            <a:avLst/>
          </a:prstGeom>
        </p:spPr>
        <p:txBody>
          <a:bodyPr wrap="square">
            <a:spAutoFit/>
          </a:bodyPr>
          <a:lstStyle/>
          <a:p>
            <a:r>
              <a:rPr lang="en-US" dirty="0">
                <a:solidFill>
                  <a:srgbClr val="000000"/>
                </a:solidFill>
                <a:latin typeface="Roboto"/>
              </a:rPr>
              <a:t>It's easy to impress your seller and take the first step in marketing your new listing! Use the links below to preview your "For Sale" Marketing materials. You can send the print pieces directly to your preferred printer, share the listing on social media, or start distributing the hosted digital content. Sign in to your Design Center account to make edits or to email your database. (Courtesy of RE/MAX Right Choice Real Estate) </a:t>
            </a:r>
            <a:br>
              <a:rPr lang="en-US" dirty="0"/>
            </a:br>
            <a:endParaRPr lang="en-US" dirty="0"/>
          </a:p>
        </p:txBody>
      </p:sp>
      <p:pic>
        <p:nvPicPr>
          <p:cNvPr id="8" name="Picture 7">
            <a:extLst>
              <a:ext uri="{FF2B5EF4-FFF2-40B4-BE49-F238E27FC236}">
                <a16:creationId xmlns:a16="http://schemas.microsoft.com/office/drawing/2014/main" id="{5FDD1181-6FBE-43A0-9CFD-38F31C3EEB5A}"/>
              </a:ext>
            </a:extLst>
          </p:cNvPr>
          <p:cNvPicPr>
            <a:picLocks noChangeAspect="1"/>
          </p:cNvPicPr>
          <p:nvPr/>
        </p:nvPicPr>
        <p:blipFill>
          <a:blip r:embed="rId4"/>
          <a:stretch>
            <a:fillRect/>
          </a:stretch>
        </p:blipFill>
        <p:spPr>
          <a:xfrm>
            <a:off x="424194" y="2894815"/>
            <a:ext cx="3695458" cy="2134386"/>
          </a:xfrm>
          <a:prstGeom prst="rect">
            <a:avLst/>
          </a:prstGeom>
        </p:spPr>
      </p:pic>
      <p:pic>
        <p:nvPicPr>
          <p:cNvPr id="9" name="Picture 8">
            <a:extLst>
              <a:ext uri="{FF2B5EF4-FFF2-40B4-BE49-F238E27FC236}">
                <a16:creationId xmlns:a16="http://schemas.microsoft.com/office/drawing/2014/main" id="{1A6BDDF7-1E6E-4DA8-9942-EEF03A1CF977}"/>
              </a:ext>
            </a:extLst>
          </p:cNvPr>
          <p:cNvPicPr>
            <a:picLocks noChangeAspect="1"/>
          </p:cNvPicPr>
          <p:nvPr/>
        </p:nvPicPr>
        <p:blipFill>
          <a:blip r:embed="rId5"/>
          <a:stretch>
            <a:fillRect/>
          </a:stretch>
        </p:blipFill>
        <p:spPr>
          <a:xfrm>
            <a:off x="4830969" y="2894815"/>
            <a:ext cx="3662162" cy="2597658"/>
          </a:xfrm>
          <a:prstGeom prst="rect">
            <a:avLst/>
          </a:prstGeom>
        </p:spPr>
      </p:pic>
      <p:sp>
        <p:nvSpPr>
          <p:cNvPr id="10" name="Rectangle 9">
            <a:extLst>
              <a:ext uri="{FF2B5EF4-FFF2-40B4-BE49-F238E27FC236}">
                <a16:creationId xmlns:a16="http://schemas.microsoft.com/office/drawing/2014/main" id="{270154E1-FF56-4FC9-9707-334F82950EAD}"/>
              </a:ext>
            </a:extLst>
          </p:cNvPr>
          <p:cNvSpPr/>
          <p:nvPr/>
        </p:nvSpPr>
        <p:spPr>
          <a:xfrm>
            <a:off x="536849" y="5956332"/>
            <a:ext cx="8070302" cy="369332"/>
          </a:xfrm>
          <a:prstGeom prst="rect">
            <a:avLst/>
          </a:prstGeom>
        </p:spPr>
        <p:txBody>
          <a:bodyPr wrap="square">
            <a:spAutoFit/>
          </a:bodyPr>
          <a:lstStyle/>
          <a:p>
            <a:r>
              <a:rPr lang="en-US" dirty="0">
                <a:solidFill>
                  <a:srgbClr val="000000"/>
                </a:solidFill>
                <a:latin typeface="Roboto"/>
              </a:rPr>
              <a:t>Update or create materials: </a:t>
            </a:r>
            <a:r>
              <a:rPr lang="en-US" u="sng" dirty="0">
                <a:solidFill>
                  <a:srgbClr val="013BA7"/>
                </a:solidFill>
                <a:latin typeface="Roboto"/>
                <a:hlinkClick r:id="rId6"/>
              </a:rPr>
              <a:t>Log in to Access Design Center via MAX/Center</a:t>
            </a:r>
            <a:r>
              <a:rPr lang="en-US" dirty="0">
                <a:solidFill>
                  <a:srgbClr val="000000"/>
                </a:solidFill>
                <a:latin typeface="Roboto"/>
              </a:rPr>
              <a:t> </a:t>
            </a:r>
            <a:endParaRPr lang="en-US" dirty="0"/>
          </a:p>
        </p:txBody>
      </p:sp>
      <p:sp>
        <p:nvSpPr>
          <p:cNvPr id="11" name="Slide Number Placeholder 10">
            <a:extLst>
              <a:ext uri="{FF2B5EF4-FFF2-40B4-BE49-F238E27FC236}">
                <a16:creationId xmlns:a16="http://schemas.microsoft.com/office/drawing/2014/main" id="{CBA66B13-6482-4CC3-8B3C-6376DEDD5FB3}"/>
              </a:ext>
            </a:extLst>
          </p:cNvPr>
          <p:cNvSpPr>
            <a:spLocks noGrp="1"/>
          </p:cNvSpPr>
          <p:nvPr>
            <p:ph type="sldNum" sz="quarter" idx="12"/>
          </p:nvPr>
        </p:nvSpPr>
        <p:spPr/>
        <p:txBody>
          <a:bodyPr/>
          <a:lstStyle/>
          <a:p>
            <a:fld id="{8E76D059-C0BB-4F98-8040-76D959D3FDC2}" type="slidenum">
              <a:rPr lang="en-US" smtClean="0"/>
              <a:t>31</a:t>
            </a:fld>
            <a:endParaRPr lang="en-US" dirty="0"/>
          </a:p>
        </p:txBody>
      </p:sp>
    </p:spTree>
    <p:extLst>
      <p:ext uri="{BB962C8B-B14F-4D97-AF65-F5344CB8AC3E}">
        <p14:creationId xmlns:p14="http://schemas.microsoft.com/office/powerpoint/2010/main" val="1165962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Title 1">
            <a:extLst>
              <a:ext uri="{FF2B5EF4-FFF2-40B4-BE49-F238E27FC236}">
                <a16:creationId xmlns:a16="http://schemas.microsoft.com/office/drawing/2014/main" id="{2A83E567-9DF8-45E8-8FC0-CD53AE72408B}"/>
              </a:ext>
            </a:extLst>
          </p:cNvPr>
          <p:cNvSpPr>
            <a:spLocks noGrp="1"/>
          </p:cNvSpPr>
          <p:nvPr>
            <p:ph type="title"/>
          </p:nvPr>
        </p:nvSpPr>
        <p:spPr>
          <a:xfrm>
            <a:off x="232450" y="81684"/>
            <a:ext cx="7886700" cy="681037"/>
          </a:xfrm>
        </p:spPr>
        <p:txBody>
          <a:bodyPr>
            <a:normAutofit/>
          </a:bodyPr>
          <a:lstStyle/>
          <a:p>
            <a:r>
              <a:rPr lang="en-US" sz="4000" b="1" dirty="0">
                <a:latin typeface="+mn-lt"/>
              </a:rPr>
              <a:t>RE/MAX Tools </a:t>
            </a:r>
            <a:r>
              <a:rPr lang="en-US" sz="2400" b="1" dirty="0">
                <a:latin typeface="+mn-lt"/>
              </a:rPr>
              <a:t>(cont.)</a:t>
            </a:r>
            <a:endParaRPr lang="en-US" sz="4000" b="1" dirty="0">
              <a:latin typeface="+mn-lt"/>
            </a:endParaRPr>
          </a:p>
        </p:txBody>
      </p:sp>
      <p:sp>
        <p:nvSpPr>
          <p:cNvPr id="4" name="Content Placeholder 3">
            <a:extLst>
              <a:ext uri="{FF2B5EF4-FFF2-40B4-BE49-F238E27FC236}">
                <a16:creationId xmlns:a16="http://schemas.microsoft.com/office/drawing/2014/main" id="{00786041-8842-4DD5-B78A-EFEBBD5F3330}"/>
              </a:ext>
            </a:extLst>
          </p:cNvPr>
          <p:cNvSpPr>
            <a:spLocks noGrp="1"/>
          </p:cNvSpPr>
          <p:nvPr>
            <p:ph idx="1"/>
          </p:nvPr>
        </p:nvSpPr>
        <p:spPr>
          <a:xfrm>
            <a:off x="122722" y="849957"/>
            <a:ext cx="8436062" cy="6008043"/>
          </a:xfrm>
        </p:spPr>
        <p:txBody>
          <a:bodyPr>
            <a:normAutofit fontScale="77500" lnSpcReduction="20000"/>
          </a:bodyPr>
          <a:lstStyle/>
          <a:p>
            <a:pPr>
              <a:buFont typeface="Wingdings" panose="05000000000000000000" pitchFamily="2" charset="2"/>
              <a:buChar char="§"/>
            </a:pPr>
            <a:r>
              <a:rPr lang="en-US" b="1" dirty="0">
                <a:latin typeface="Arial" panose="020B0604020202020204" pitchFamily="34" charset="0"/>
                <a:cs typeface="Arial" panose="020B0604020202020204" pitchFamily="34" charset="0"/>
              </a:rPr>
              <a:t>LAUNCHPAD</a:t>
            </a:r>
            <a:endParaRPr lang="en-US" sz="1800" dirty="0">
              <a:latin typeface="Arial" panose="020B0604020202020204" pitchFamily="34" charset="0"/>
              <a:cs typeface="Arial" panose="020B0604020202020204" pitchFamily="34" charset="0"/>
            </a:endParaRPr>
          </a:p>
          <a:p>
            <a:pPr marL="457200" indent="0">
              <a:lnSpc>
                <a:spcPct val="110000"/>
              </a:lnSpc>
              <a:buNone/>
              <a:tabLst>
                <a:tab pos="512763" algn="l"/>
              </a:tabLst>
            </a:pPr>
            <a:r>
              <a:rPr lang="en-US" sz="2500" dirty="0">
                <a:latin typeface="Arial" panose="020B0604020202020204" pitchFamily="34" charset="0"/>
                <a:cs typeface="Arial" panose="020B0604020202020204" pitchFamily="34" charset="0"/>
              </a:rPr>
              <a:t>RE/MAX Launchpad is a fully comprehensive technology solution that will quickly become your most utilized resource. This mobile responsive platform allows you to set and track yearly production goals and access 	a robust fully-searchable library for marketing resources and industry tools – with greater business intelligence and app customization than ever before. It also features with top real estate partners and connects MAX/Center making it easier for your business to drive results.</a:t>
            </a:r>
          </a:p>
          <a:p>
            <a:pPr marL="0" indent="0">
              <a:lnSpc>
                <a:spcPct val="110000"/>
              </a:lnSpc>
              <a:buNone/>
              <a:tabLst>
                <a:tab pos="741363" algn="l"/>
              </a:tabLst>
            </a:pPr>
            <a:endParaRPr lang="en-US" sz="400" dirty="0">
              <a:latin typeface="Arial" panose="020B0604020202020204" pitchFamily="34" charset="0"/>
              <a:cs typeface="Arial" panose="020B0604020202020204" pitchFamily="34" charset="0"/>
            </a:endParaRPr>
          </a:p>
          <a:p>
            <a:pPr>
              <a:buFont typeface="Wingdings" panose="05000000000000000000" pitchFamily="2" charset="2"/>
              <a:buChar char="§"/>
              <a:tabLst>
                <a:tab pos="741363" algn="l"/>
              </a:tabLst>
            </a:pPr>
            <a:r>
              <a:rPr lang="en-US" b="1" dirty="0">
                <a:latin typeface="Arial" panose="020B0604020202020204" pitchFamily="34" charset="0"/>
                <a:cs typeface="Arial" panose="020B0604020202020204" pitchFamily="34" charset="0"/>
              </a:rPr>
              <a:t>MAX/CENTER</a:t>
            </a:r>
          </a:p>
          <a:p>
            <a:pPr marL="457200" indent="-457200">
              <a:lnSpc>
                <a:spcPct val="120000"/>
              </a:lnSpc>
              <a:buNone/>
              <a:tabLst>
                <a:tab pos="457200" algn="l"/>
              </a:tabLst>
            </a:pPr>
            <a:r>
              <a:rPr lang="en-US" sz="1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Your central access to the entire universe of RE/MAX resources. MAX/Center features a clean layout with apps that correspond to various internal and external sites. You can easily find what you’re looking for, save your favorite items, and discover what’s new – all in one place.</a:t>
            </a:r>
          </a:p>
          <a:p>
            <a:pPr marL="741363" indent="-741363">
              <a:buNone/>
              <a:tabLst>
                <a:tab pos="741363" algn="l"/>
              </a:tabLst>
            </a:pPr>
            <a:endParaRPr lang="en-US" sz="400" dirty="0">
              <a:latin typeface="Arial" panose="020B0604020202020204" pitchFamily="34" charset="0"/>
              <a:cs typeface="Arial" panose="020B0604020202020204" pitchFamily="34" charset="0"/>
            </a:endParaRPr>
          </a:p>
          <a:p>
            <a:pPr>
              <a:buFont typeface="Wingdings" panose="05000000000000000000" pitchFamily="2" charset="2"/>
              <a:buChar char="§"/>
              <a:tabLst>
                <a:tab pos="741363" algn="l"/>
              </a:tabLst>
            </a:pPr>
            <a:r>
              <a:rPr lang="en-US" b="1" dirty="0">
                <a:latin typeface="Arial" panose="020B0604020202020204" pitchFamily="34" charset="0"/>
                <a:cs typeface="Arial" panose="020B0604020202020204" pitchFamily="34" charset="0"/>
              </a:rPr>
              <a:t>RE/MAX MOBILE APP</a:t>
            </a:r>
          </a:p>
          <a:p>
            <a:pPr marL="457200" indent="0">
              <a:lnSpc>
                <a:spcPct val="120000"/>
              </a:lnSpc>
              <a:buNone/>
              <a:tabLst>
                <a:tab pos="457200" algn="l"/>
              </a:tabLst>
            </a:pPr>
            <a:r>
              <a:rPr lang="en-US" sz="2500" dirty="0">
                <a:latin typeface="Arial" panose="020B0604020202020204" pitchFamily="34" charset="0"/>
                <a:cs typeface="Arial" panose="020B0604020202020204" pitchFamily="34" charset="0"/>
              </a:rPr>
              <a:t>With real-time listing updates and one-click sharing, the RE/MAX Mobile App is a modern property search tool for clients and a vital lead generation tool for you. It can be quickly branded with your photo, name, and contact info, so it’s ready to share with prospects.</a:t>
            </a:r>
          </a:p>
        </p:txBody>
      </p:sp>
      <p:sp>
        <p:nvSpPr>
          <p:cNvPr id="3" name="Slide Number Placeholder 2">
            <a:extLst>
              <a:ext uri="{FF2B5EF4-FFF2-40B4-BE49-F238E27FC236}">
                <a16:creationId xmlns:a16="http://schemas.microsoft.com/office/drawing/2014/main" id="{2C30E536-81DA-4EEA-AB17-D7149D67BB10}"/>
              </a:ext>
            </a:extLst>
          </p:cNvPr>
          <p:cNvSpPr>
            <a:spLocks noGrp="1"/>
          </p:cNvSpPr>
          <p:nvPr>
            <p:ph type="sldNum" sz="quarter" idx="12"/>
          </p:nvPr>
        </p:nvSpPr>
        <p:spPr/>
        <p:txBody>
          <a:bodyPr/>
          <a:lstStyle/>
          <a:p>
            <a:fld id="{8E76D059-C0BB-4F98-8040-76D959D3FDC2}" type="slidenum">
              <a:rPr lang="en-US" smtClean="0"/>
              <a:t>32</a:t>
            </a:fld>
            <a:endParaRPr lang="en-US"/>
          </a:p>
        </p:txBody>
      </p:sp>
    </p:spTree>
    <p:extLst>
      <p:ext uri="{BB962C8B-B14F-4D97-AF65-F5344CB8AC3E}">
        <p14:creationId xmlns:p14="http://schemas.microsoft.com/office/powerpoint/2010/main" val="300189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Title 1">
            <a:extLst>
              <a:ext uri="{FF2B5EF4-FFF2-40B4-BE49-F238E27FC236}">
                <a16:creationId xmlns:a16="http://schemas.microsoft.com/office/drawing/2014/main" id="{351F421D-3FB9-4BF0-8B1D-E8083D4A932B}"/>
              </a:ext>
            </a:extLst>
          </p:cNvPr>
          <p:cNvSpPr>
            <a:spLocks noGrp="1"/>
          </p:cNvSpPr>
          <p:nvPr>
            <p:ph type="title"/>
          </p:nvPr>
        </p:nvSpPr>
        <p:spPr>
          <a:xfrm>
            <a:off x="176302" y="166723"/>
            <a:ext cx="7886700" cy="489425"/>
          </a:xfrm>
        </p:spPr>
        <p:txBody>
          <a:bodyPr>
            <a:normAutofit fontScale="90000"/>
          </a:bodyPr>
          <a:lstStyle/>
          <a:p>
            <a:r>
              <a:rPr lang="en-US" b="1" dirty="0">
                <a:latin typeface="+mn-lt"/>
                <a:cs typeface="Arial" panose="020B0604020202020204" pitchFamily="34" charset="0"/>
              </a:rPr>
              <a:t>Education</a:t>
            </a:r>
          </a:p>
        </p:txBody>
      </p:sp>
      <p:sp>
        <p:nvSpPr>
          <p:cNvPr id="4" name="Content Placeholder 3">
            <a:extLst>
              <a:ext uri="{FF2B5EF4-FFF2-40B4-BE49-F238E27FC236}">
                <a16:creationId xmlns:a16="http://schemas.microsoft.com/office/drawing/2014/main" id="{425EC37C-3397-450B-8978-7BC721B2097A}"/>
              </a:ext>
            </a:extLst>
          </p:cNvPr>
          <p:cNvSpPr>
            <a:spLocks noGrp="1"/>
          </p:cNvSpPr>
          <p:nvPr>
            <p:ph idx="1"/>
          </p:nvPr>
        </p:nvSpPr>
        <p:spPr>
          <a:xfrm>
            <a:off x="352604" y="1204539"/>
            <a:ext cx="7886700" cy="4448922"/>
          </a:xfrm>
        </p:spPr>
        <p:txBody>
          <a:bodyPr>
            <a:normAutofit/>
          </a:bodyPr>
          <a:lstStyle/>
          <a:p>
            <a:pPr>
              <a:buFont typeface="Wingdings" panose="05000000000000000000" pitchFamily="2" charset="2"/>
              <a:buChar char="§"/>
            </a:pPr>
            <a:r>
              <a:rPr lang="en-US" sz="3200" dirty="0">
                <a:latin typeface="Arial" panose="020B0604020202020204" pitchFamily="34" charset="0"/>
                <a:cs typeface="Arial" panose="020B0604020202020204" pitchFamily="34" charset="0"/>
              </a:rPr>
              <a:t>  The more you learn, the more you earn</a:t>
            </a:r>
          </a:p>
          <a:p>
            <a:pPr marL="0" indent="0">
              <a:buNone/>
            </a:pPr>
            <a:endParaRPr lang="en-US" sz="32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3200" dirty="0">
                <a:latin typeface="Arial" panose="020B0604020202020204" pitchFamily="34" charset="0"/>
                <a:cs typeface="Arial" panose="020B0604020202020204" pitchFamily="34" charset="0"/>
              </a:rPr>
              <a:t>RE/MAX University allows you to easily stream over 1,000 training videos and 70+ designations and certification courses at the click of a button.</a:t>
            </a:r>
          </a:p>
        </p:txBody>
      </p:sp>
      <p:sp>
        <p:nvSpPr>
          <p:cNvPr id="3" name="Slide Number Placeholder 2">
            <a:extLst>
              <a:ext uri="{FF2B5EF4-FFF2-40B4-BE49-F238E27FC236}">
                <a16:creationId xmlns:a16="http://schemas.microsoft.com/office/drawing/2014/main" id="{367BEA3B-1C3C-4E27-83D3-C7159EE8E867}"/>
              </a:ext>
            </a:extLst>
          </p:cNvPr>
          <p:cNvSpPr>
            <a:spLocks noGrp="1"/>
          </p:cNvSpPr>
          <p:nvPr>
            <p:ph type="sldNum" sz="quarter" idx="12"/>
          </p:nvPr>
        </p:nvSpPr>
        <p:spPr/>
        <p:txBody>
          <a:bodyPr/>
          <a:lstStyle/>
          <a:p>
            <a:fld id="{8E76D059-C0BB-4F98-8040-76D959D3FDC2}" type="slidenum">
              <a:rPr lang="en-US" smtClean="0"/>
              <a:t>33</a:t>
            </a:fld>
            <a:endParaRPr lang="en-US"/>
          </a:p>
        </p:txBody>
      </p:sp>
    </p:spTree>
    <p:extLst>
      <p:ext uri="{BB962C8B-B14F-4D97-AF65-F5344CB8AC3E}">
        <p14:creationId xmlns:p14="http://schemas.microsoft.com/office/powerpoint/2010/main" val="17772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4" name="Picture 3">
            <a:extLst>
              <a:ext uri="{FF2B5EF4-FFF2-40B4-BE49-F238E27FC236}">
                <a16:creationId xmlns:a16="http://schemas.microsoft.com/office/drawing/2014/main" id="{59A9923D-7D1F-4ACB-B8F4-0E6956729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94" y="1866682"/>
            <a:ext cx="7964011" cy="3124636"/>
          </a:xfrm>
          <a:prstGeom prst="rect">
            <a:avLst/>
          </a:prstGeom>
        </p:spPr>
      </p:pic>
      <p:sp>
        <p:nvSpPr>
          <p:cNvPr id="6" name="Title 5">
            <a:extLst>
              <a:ext uri="{FF2B5EF4-FFF2-40B4-BE49-F238E27FC236}">
                <a16:creationId xmlns:a16="http://schemas.microsoft.com/office/drawing/2014/main" id="{48E0421C-1B1A-4885-9474-8DAA6B7E6CB2}"/>
              </a:ext>
            </a:extLst>
          </p:cNvPr>
          <p:cNvSpPr>
            <a:spLocks noGrp="1"/>
          </p:cNvSpPr>
          <p:nvPr>
            <p:ph type="title"/>
          </p:nvPr>
        </p:nvSpPr>
        <p:spPr>
          <a:xfrm>
            <a:off x="397042" y="112964"/>
            <a:ext cx="7886700" cy="626897"/>
          </a:xfrm>
        </p:spPr>
        <p:txBody>
          <a:bodyPr>
            <a:normAutofit fontScale="90000"/>
          </a:bodyPr>
          <a:lstStyle/>
          <a:p>
            <a:r>
              <a:rPr lang="en-US" b="1" dirty="0">
                <a:latin typeface="+mn-lt"/>
              </a:rPr>
              <a:t>Education</a:t>
            </a:r>
          </a:p>
        </p:txBody>
      </p:sp>
      <p:sp>
        <p:nvSpPr>
          <p:cNvPr id="2" name="Slide Number Placeholder 1">
            <a:extLst>
              <a:ext uri="{FF2B5EF4-FFF2-40B4-BE49-F238E27FC236}">
                <a16:creationId xmlns:a16="http://schemas.microsoft.com/office/drawing/2014/main" id="{3A62DC58-0C12-404A-80C5-58E5D702E9F0}"/>
              </a:ext>
            </a:extLst>
          </p:cNvPr>
          <p:cNvSpPr>
            <a:spLocks noGrp="1"/>
          </p:cNvSpPr>
          <p:nvPr>
            <p:ph type="sldNum" sz="quarter" idx="12"/>
          </p:nvPr>
        </p:nvSpPr>
        <p:spPr/>
        <p:txBody>
          <a:bodyPr/>
          <a:lstStyle/>
          <a:p>
            <a:fld id="{8E76D059-C0BB-4F98-8040-76D959D3FDC2}" type="slidenum">
              <a:rPr lang="en-US" smtClean="0"/>
              <a:t>34</a:t>
            </a:fld>
            <a:endParaRPr lang="en-US"/>
          </a:p>
        </p:txBody>
      </p:sp>
    </p:spTree>
    <p:extLst>
      <p:ext uri="{BB962C8B-B14F-4D97-AF65-F5344CB8AC3E}">
        <p14:creationId xmlns:p14="http://schemas.microsoft.com/office/powerpoint/2010/main" val="1722708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Title 5">
            <a:extLst>
              <a:ext uri="{FF2B5EF4-FFF2-40B4-BE49-F238E27FC236}">
                <a16:creationId xmlns:a16="http://schemas.microsoft.com/office/drawing/2014/main" id="{48E0421C-1B1A-4885-9474-8DAA6B7E6CB2}"/>
              </a:ext>
            </a:extLst>
          </p:cNvPr>
          <p:cNvSpPr>
            <a:spLocks noGrp="1"/>
          </p:cNvSpPr>
          <p:nvPr>
            <p:ph type="title"/>
          </p:nvPr>
        </p:nvSpPr>
        <p:spPr>
          <a:xfrm>
            <a:off x="397042" y="112964"/>
            <a:ext cx="7886700" cy="626897"/>
          </a:xfrm>
        </p:spPr>
        <p:txBody>
          <a:bodyPr>
            <a:normAutofit fontScale="90000"/>
          </a:bodyPr>
          <a:lstStyle/>
          <a:p>
            <a:r>
              <a:rPr lang="en-US" b="1" dirty="0">
                <a:latin typeface="+mn-lt"/>
              </a:rPr>
              <a:t>RE/MAX Luxury Collection</a:t>
            </a:r>
          </a:p>
        </p:txBody>
      </p:sp>
      <p:pic>
        <p:nvPicPr>
          <p:cNvPr id="7" name="Picture 6">
            <a:extLst>
              <a:ext uri="{FF2B5EF4-FFF2-40B4-BE49-F238E27FC236}">
                <a16:creationId xmlns:a16="http://schemas.microsoft.com/office/drawing/2014/main" id="{B0496E40-AADC-442C-94F8-734BB3924A6B}"/>
              </a:ext>
            </a:extLst>
          </p:cNvPr>
          <p:cNvPicPr>
            <a:picLocks noChangeAspect="1"/>
          </p:cNvPicPr>
          <p:nvPr/>
        </p:nvPicPr>
        <p:blipFill>
          <a:blip r:embed="rId4"/>
          <a:stretch>
            <a:fillRect/>
          </a:stretch>
        </p:blipFill>
        <p:spPr>
          <a:xfrm>
            <a:off x="466725" y="1582201"/>
            <a:ext cx="8083200" cy="3809999"/>
          </a:xfrm>
          <a:prstGeom prst="rect">
            <a:avLst/>
          </a:prstGeom>
        </p:spPr>
      </p:pic>
      <p:sp>
        <p:nvSpPr>
          <p:cNvPr id="2" name="Slide Number Placeholder 1">
            <a:extLst>
              <a:ext uri="{FF2B5EF4-FFF2-40B4-BE49-F238E27FC236}">
                <a16:creationId xmlns:a16="http://schemas.microsoft.com/office/drawing/2014/main" id="{C823004C-0110-4333-96AC-6D3F3BDC5ED7}"/>
              </a:ext>
            </a:extLst>
          </p:cNvPr>
          <p:cNvSpPr>
            <a:spLocks noGrp="1"/>
          </p:cNvSpPr>
          <p:nvPr>
            <p:ph type="sldNum" sz="quarter" idx="12"/>
          </p:nvPr>
        </p:nvSpPr>
        <p:spPr/>
        <p:txBody>
          <a:bodyPr/>
          <a:lstStyle/>
          <a:p>
            <a:fld id="{8E76D059-C0BB-4F98-8040-76D959D3FDC2}" type="slidenum">
              <a:rPr lang="en-US" smtClean="0"/>
              <a:t>35</a:t>
            </a:fld>
            <a:endParaRPr lang="en-US"/>
          </a:p>
        </p:txBody>
      </p:sp>
    </p:spTree>
    <p:extLst>
      <p:ext uri="{BB962C8B-B14F-4D97-AF65-F5344CB8AC3E}">
        <p14:creationId xmlns:p14="http://schemas.microsoft.com/office/powerpoint/2010/main" val="1170857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itle 2">
            <a:extLst>
              <a:ext uri="{FF2B5EF4-FFF2-40B4-BE49-F238E27FC236}">
                <a16:creationId xmlns:a16="http://schemas.microsoft.com/office/drawing/2014/main" id="{3D673181-5065-49DB-AABD-34D3241F39CD}"/>
              </a:ext>
            </a:extLst>
          </p:cNvPr>
          <p:cNvSpPr>
            <a:spLocks noGrp="1"/>
          </p:cNvSpPr>
          <p:nvPr>
            <p:ph type="title"/>
          </p:nvPr>
        </p:nvSpPr>
        <p:spPr>
          <a:xfrm>
            <a:off x="262890" y="182363"/>
            <a:ext cx="7886700" cy="506843"/>
          </a:xfrm>
        </p:spPr>
        <p:txBody>
          <a:bodyPr>
            <a:normAutofit fontScale="90000"/>
          </a:bodyPr>
          <a:lstStyle/>
          <a:p>
            <a:r>
              <a:rPr lang="en-US" b="1" dirty="0">
                <a:latin typeface="+mn-lt"/>
              </a:rPr>
              <a:t>THEREMAXCOLLECTION.COM</a:t>
            </a:r>
          </a:p>
        </p:txBody>
      </p:sp>
      <p:sp>
        <p:nvSpPr>
          <p:cNvPr id="2" name="TextBox 1">
            <a:extLst>
              <a:ext uri="{FF2B5EF4-FFF2-40B4-BE49-F238E27FC236}">
                <a16:creationId xmlns:a16="http://schemas.microsoft.com/office/drawing/2014/main" id="{FFD14EFB-6440-4528-8ED8-6A140D4FEBB4}"/>
              </a:ext>
            </a:extLst>
          </p:cNvPr>
          <p:cNvSpPr txBox="1"/>
          <p:nvPr/>
        </p:nvSpPr>
        <p:spPr>
          <a:xfrm>
            <a:off x="574427" y="1403302"/>
            <a:ext cx="7918704" cy="3816429"/>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If your listing is twice the average sales price in a zip code, it will automatically be included on the site.  The highly coveted leads generated here are distributed to RE/MAX luxury agents who hold the CLHMS designation or have an active luxury listing.</a:t>
            </a:r>
          </a:p>
          <a:p>
            <a:endParaRPr lang="en-US" dirty="0"/>
          </a:p>
        </p:txBody>
      </p:sp>
      <p:sp>
        <p:nvSpPr>
          <p:cNvPr id="4" name="Slide Number Placeholder 3">
            <a:extLst>
              <a:ext uri="{FF2B5EF4-FFF2-40B4-BE49-F238E27FC236}">
                <a16:creationId xmlns:a16="http://schemas.microsoft.com/office/drawing/2014/main" id="{C1F594A5-A3A9-4824-9930-920210510599}"/>
              </a:ext>
            </a:extLst>
          </p:cNvPr>
          <p:cNvSpPr>
            <a:spLocks noGrp="1"/>
          </p:cNvSpPr>
          <p:nvPr>
            <p:ph type="sldNum" sz="quarter" idx="12"/>
          </p:nvPr>
        </p:nvSpPr>
        <p:spPr/>
        <p:txBody>
          <a:bodyPr/>
          <a:lstStyle/>
          <a:p>
            <a:fld id="{8E76D059-C0BB-4F98-8040-76D959D3FDC2}" type="slidenum">
              <a:rPr lang="en-US" smtClean="0"/>
              <a:t>36</a:t>
            </a:fld>
            <a:endParaRPr lang="en-US"/>
          </a:p>
        </p:txBody>
      </p:sp>
    </p:spTree>
    <p:extLst>
      <p:ext uri="{BB962C8B-B14F-4D97-AF65-F5344CB8AC3E}">
        <p14:creationId xmlns:p14="http://schemas.microsoft.com/office/powerpoint/2010/main" val="2236711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3" name="Picture 2">
            <a:extLst>
              <a:ext uri="{FF2B5EF4-FFF2-40B4-BE49-F238E27FC236}">
                <a16:creationId xmlns:a16="http://schemas.microsoft.com/office/drawing/2014/main" id="{81128B9B-2A83-42B8-AC88-BF0808A7FB24}"/>
              </a:ext>
            </a:extLst>
          </p:cNvPr>
          <p:cNvPicPr>
            <a:picLocks noChangeAspect="1"/>
          </p:cNvPicPr>
          <p:nvPr/>
        </p:nvPicPr>
        <p:blipFill>
          <a:blip r:embed="rId4"/>
          <a:stretch>
            <a:fillRect/>
          </a:stretch>
        </p:blipFill>
        <p:spPr>
          <a:xfrm>
            <a:off x="802536" y="967106"/>
            <a:ext cx="7538927" cy="5495890"/>
          </a:xfrm>
          <a:prstGeom prst="rect">
            <a:avLst/>
          </a:prstGeom>
        </p:spPr>
      </p:pic>
      <p:sp>
        <p:nvSpPr>
          <p:cNvPr id="2" name="Title 1">
            <a:extLst>
              <a:ext uri="{FF2B5EF4-FFF2-40B4-BE49-F238E27FC236}">
                <a16:creationId xmlns:a16="http://schemas.microsoft.com/office/drawing/2014/main" id="{1E6F0808-F567-407C-8CBD-C10559AAA8B1}"/>
              </a:ext>
            </a:extLst>
          </p:cNvPr>
          <p:cNvSpPr>
            <a:spLocks noGrp="1"/>
          </p:cNvSpPr>
          <p:nvPr>
            <p:ph type="title"/>
          </p:nvPr>
        </p:nvSpPr>
        <p:spPr>
          <a:xfrm>
            <a:off x="176302" y="118725"/>
            <a:ext cx="7886700" cy="643996"/>
          </a:xfrm>
        </p:spPr>
        <p:txBody>
          <a:bodyPr>
            <a:normAutofit fontScale="90000"/>
          </a:bodyPr>
          <a:lstStyle/>
          <a:p>
            <a:r>
              <a:rPr lang="en-US" b="1" dirty="0">
                <a:latin typeface="+mn-lt"/>
              </a:rPr>
              <a:t>RE/MAX Commercial</a:t>
            </a:r>
          </a:p>
        </p:txBody>
      </p:sp>
      <p:sp>
        <p:nvSpPr>
          <p:cNvPr id="4" name="Slide Number Placeholder 3">
            <a:extLst>
              <a:ext uri="{FF2B5EF4-FFF2-40B4-BE49-F238E27FC236}">
                <a16:creationId xmlns:a16="http://schemas.microsoft.com/office/drawing/2014/main" id="{AD7AE027-DE49-4F83-9282-12F32CBEED36}"/>
              </a:ext>
            </a:extLst>
          </p:cNvPr>
          <p:cNvSpPr>
            <a:spLocks noGrp="1"/>
          </p:cNvSpPr>
          <p:nvPr>
            <p:ph type="sldNum" sz="quarter" idx="12"/>
          </p:nvPr>
        </p:nvSpPr>
        <p:spPr/>
        <p:txBody>
          <a:bodyPr/>
          <a:lstStyle/>
          <a:p>
            <a:fld id="{8E76D059-C0BB-4F98-8040-76D959D3FDC2}" type="slidenum">
              <a:rPr lang="en-US" smtClean="0"/>
              <a:t>37</a:t>
            </a:fld>
            <a:endParaRPr lang="en-US"/>
          </a:p>
        </p:txBody>
      </p:sp>
    </p:spTree>
    <p:extLst>
      <p:ext uri="{BB962C8B-B14F-4D97-AF65-F5344CB8AC3E}">
        <p14:creationId xmlns:p14="http://schemas.microsoft.com/office/powerpoint/2010/main" val="403707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itle 2">
            <a:extLst>
              <a:ext uri="{FF2B5EF4-FFF2-40B4-BE49-F238E27FC236}">
                <a16:creationId xmlns:a16="http://schemas.microsoft.com/office/drawing/2014/main" id="{0A6D540F-79B0-4773-A31A-08E52BF94F98}"/>
              </a:ext>
            </a:extLst>
          </p:cNvPr>
          <p:cNvSpPr>
            <a:spLocks noGrp="1"/>
          </p:cNvSpPr>
          <p:nvPr>
            <p:ph type="title"/>
          </p:nvPr>
        </p:nvSpPr>
        <p:spPr>
          <a:xfrm>
            <a:off x="271854" y="164442"/>
            <a:ext cx="7886700" cy="552561"/>
          </a:xfrm>
        </p:spPr>
        <p:txBody>
          <a:bodyPr>
            <a:normAutofit fontScale="90000"/>
          </a:bodyPr>
          <a:lstStyle/>
          <a:p>
            <a:r>
              <a:rPr lang="en-US" b="1" dirty="0">
                <a:latin typeface="+mn-lt"/>
              </a:rPr>
              <a:t>RE/MAX Commercial</a:t>
            </a:r>
          </a:p>
        </p:txBody>
      </p:sp>
      <p:sp>
        <p:nvSpPr>
          <p:cNvPr id="4" name="TextBox 3">
            <a:extLst>
              <a:ext uri="{FF2B5EF4-FFF2-40B4-BE49-F238E27FC236}">
                <a16:creationId xmlns:a16="http://schemas.microsoft.com/office/drawing/2014/main" id="{0EAA494E-BF3E-4D33-BE7E-DFCF53659EC5}"/>
              </a:ext>
            </a:extLst>
          </p:cNvPr>
          <p:cNvSpPr txBox="1"/>
          <p:nvPr/>
        </p:nvSpPr>
        <p:spPr>
          <a:xfrm>
            <a:off x="669303" y="1039000"/>
            <a:ext cx="7798041" cy="3785652"/>
          </a:xfrm>
          <a:prstGeom prst="rect">
            <a:avLst/>
          </a:prstGeom>
          <a:noFill/>
        </p:spPr>
        <p:txBody>
          <a:bodyPr wrap="square" rtlCol="0">
            <a:spAutoFit/>
          </a:bodyPr>
          <a:lstStyle/>
          <a:p>
            <a:r>
              <a:rPr lang="en-US" sz="2400" dirty="0"/>
              <a:t>Redesigned in 2017 with over 250,000 listings, remaxcommercial.com boasts an intuitive interface that prominently features commercial listings from around the world.</a:t>
            </a:r>
          </a:p>
          <a:p>
            <a:endParaRPr lang="en-US" sz="2400" dirty="0"/>
          </a:p>
          <a:p>
            <a:r>
              <a:rPr lang="en-US" sz="2400" dirty="0"/>
              <a:t>All product types are represented, and visitors receive additional value through exclusive updates and access to industry reports.  It’s built to help clients find the information they’re looking for faster (and get them connected with Practitioners sooner).</a:t>
            </a:r>
          </a:p>
        </p:txBody>
      </p:sp>
      <p:pic>
        <p:nvPicPr>
          <p:cNvPr id="6" name="Picture 5">
            <a:extLst>
              <a:ext uri="{FF2B5EF4-FFF2-40B4-BE49-F238E27FC236}">
                <a16:creationId xmlns:a16="http://schemas.microsoft.com/office/drawing/2014/main" id="{E337A3A3-7AB6-496B-845C-6E87188F70B4}"/>
              </a:ext>
            </a:extLst>
          </p:cNvPr>
          <p:cNvPicPr>
            <a:picLocks noChangeAspect="1"/>
          </p:cNvPicPr>
          <p:nvPr/>
        </p:nvPicPr>
        <p:blipFill>
          <a:blip r:embed="rId4"/>
          <a:stretch>
            <a:fillRect/>
          </a:stretch>
        </p:blipFill>
        <p:spPr>
          <a:xfrm>
            <a:off x="2249423" y="5042904"/>
            <a:ext cx="3699621" cy="1552192"/>
          </a:xfrm>
          <a:prstGeom prst="rect">
            <a:avLst/>
          </a:prstGeom>
        </p:spPr>
      </p:pic>
      <p:sp>
        <p:nvSpPr>
          <p:cNvPr id="7" name="Slide Number Placeholder 6">
            <a:extLst>
              <a:ext uri="{FF2B5EF4-FFF2-40B4-BE49-F238E27FC236}">
                <a16:creationId xmlns:a16="http://schemas.microsoft.com/office/drawing/2014/main" id="{B2212EA3-128A-4229-BF01-D4750D87A978}"/>
              </a:ext>
            </a:extLst>
          </p:cNvPr>
          <p:cNvSpPr>
            <a:spLocks noGrp="1"/>
          </p:cNvSpPr>
          <p:nvPr>
            <p:ph type="sldNum" sz="quarter" idx="12"/>
          </p:nvPr>
        </p:nvSpPr>
        <p:spPr/>
        <p:txBody>
          <a:bodyPr/>
          <a:lstStyle/>
          <a:p>
            <a:fld id="{8E76D059-C0BB-4F98-8040-76D959D3FDC2}" type="slidenum">
              <a:rPr lang="en-US" smtClean="0"/>
              <a:t>38</a:t>
            </a:fld>
            <a:endParaRPr lang="en-US"/>
          </a:p>
        </p:txBody>
      </p:sp>
    </p:spTree>
    <p:extLst>
      <p:ext uri="{BB962C8B-B14F-4D97-AF65-F5344CB8AC3E}">
        <p14:creationId xmlns:p14="http://schemas.microsoft.com/office/powerpoint/2010/main" val="716580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3" name="Picture 2">
            <a:extLst>
              <a:ext uri="{FF2B5EF4-FFF2-40B4-BE49-F238E27FC236}">
                <a16:creationId xmlns:a16="http://schemas.microsoft.com/office/drawing/2014/main" id="{2BBE481E-94A8-4A69-821B-252CC7E46B62}"/>
              </a:ext>
            </a:extLst>
          </p:cNvPr>
          <p:cNvPicPr>
            <a:picLocks noChangeAspect="1"/>
          </p:cNvPicPr>
          <p:nvPr/>
        </p:nvPicPr>
        <p:blipFill>
          <a:blip r:embed="rId4"/>
          <a:stretch>
            <a:fillRect/>
          </a:stretch>
        </p:blipFill>
        <p:spPr>
          <a:xfrm>
            <a:off x="1138237" y="991550"/>
            <a:ext cx="7429214" cy="5471446"/>
          </a:xfrm>
          <a:prstGeom prst="rect">
            <a:avLst/>
          </a:prstGeom>
        </p:spPr>
      </p:pic>
      <p:sp>
        <p:nvSpPr>
          <p:cNvPr id="2" name="Title 1">
            <a:extLst>
              <a:ext uri="{FF2B5EF4-FFF2-40B4-BE49-F238E27FC236}">
                <a16:creationId xmlns:a16="http://schemas.microsoft.com/office/drawing/2014/main" id="{9FB282C4-F86F-4400-8119-4BBF1EA7C413}"/>
              </a:ext>
            </a:extLst>
          </p:cNvPr>
          <p:cNvSpPr>
            <a:spLocks noGrp="1"/>
          </p:cNvSpPr>
          <p:nvPr>
            <p:ph type="title"/>
          </p:nvPr>
        </p:nvSpPr>
        <p:spPr>
          <a:xfrm>
            <a:off x="281178" y="95865"/>
            <a:ext cx="7886700" cy="643996"/>
          </a:xfrm>
        </p:spPr>
        <p:txBody>
          <a:bodyPr>
            <a:normAutofit fontScale="90000"/>
          </a:bodyPr>
          <a:lstStyle/>
          <a:p>
            <a:r>
              <a:rPr lang="en-US" b="1" dirty="0">
                <a:latin typeface="+mn-lt"/>
              </a:rPr>
              <a:t>Networking Events</a:t>
            </a:r>
          </a:p>
        </p:txBody>
      </p:sp>
      <p:sp>
        <p:nvSpPr>
          <p:cNvPr id="4" name="Slide Number Placeholder 3">
            <a:extLst>
              <a:ext uri="{FF2B5EF4-FFF2-40B4-BE49-F238E27FC236}">
                <a16:creationId xmlns:a16="http://schemas.microsoft.com/office/drawing/2014/main" id="{13A5DB74-D98D-4C8E-B85A-72840333C70B}"/>
              </a:ext>
            </a:extLst>
          </p:cNvPr>
          <p:cNvSpPr>
            <a:spLocks noGrp="1"/>
          </p:cNvSpPr>
          <p:nvPr>
            <p:ph type="sldNum" sz="quarter" idx="12"/>
          </p:nvPr>
        </p:nvSpPr>
        <p:spPr/>
        <p:txBody>
          <a:bodyPr/>
          <a:lstStyle/>
          <a:p>
            <a:fld id="{8E76D059-C0BB-4F98-8040-76D959D3FDC2}" type="slidenum">
              <a:rPr lang="en-US" smtClean="0"/>
              <a:t>39</a:t>
            </a:fld>
            <a:endParaRPr lang="en-US"/>
          </a:p>
        </p:txBody>
      </p:sp>
    </p:spTree>
    <p:extLst>
      <p:ext uri="{BB962C8B-B14F-4D97-AF65-F5344CB8AC3E}">
        <p14:creationId xmlns:p14="http://schemas.microsoft.com/office/powerpoint/2010/main" val="72145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6" name="Rectangle 5">
            <a:extLst>
              <a:ext uri="{FF2B5EF4-FFF2-40B4-BE49-F238E27FC236}">
                <a16:creationId xmlns:a16="http://schemas.microsoft.com/office/drawing/2014/main" id="{BD1CF8BF-D34E-4393-B6BF-C971166373E6}"/>
              </a:ext>
            </a:extLst>
          </p:cNvPr>
          <p:cNvSpPr/>
          <p:nvPr/>
        </p:nvSpPr>
        <p:spPr>
          <a:xfrm>
            <a:off x="592191" y="1901741"/>
            <a:ext cx="7959618" cy="584775"/>
          </a:xfrm>
          <a:prstGeom prst="rect">
            <a:avLst/>
          </a:prstGeom>
        </p:spPr>
        <p:txBody>
          <a:bodyPr wrap="square">
            <a:spAutoFit/>
          </a:bodyPr>
          <a:lstStyle/>
          <a:p>
            <a:endParaRPr lang="en-US" alt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0A29D5F-0205-4E27-A341-9C30054334A5}"/>
              </a:ext>
            </a:extLst>
          </p:cNvPr>
          <p:cNvSpPr/>
          <p:nvPr/>
        </p:nvSpPr>
        <p:spPr>
          <a:xfrm>
            <a:off x="308511" y="1689803"/>
            <a:ext cx="8526978" cy="3416320"/>
          </a:xfrm>
          <a:prstGeom prst="rect">
            <a:avLst/>
          </a:prstGeom>
        </p:spPr>
        <p:txBody>
          <a:bodyPr wrap="square">
            <a:spAutoFit/>
          </a:bodyPr>
          <a:lstStyle/>
          <a:p>
            <a:pPr lvl="0" algn="ctr" defTabSz="914400" fontAlgn="base">
              <a:spcBef>
                <a:spcPct val="0"/>
              </a:spcBef>
              <a:spcAft>
                <a:spcPct val="0"/>
              </a:spcAft>
              <a:defRPr/>
            </a:pPr>
            <a:r>
              <a:rPr lang="en-US" altLang="en-US" sz="6000" b="1" dirty="0">
                <a:solidFill>
                  <a:srgbClr val="000000"/>
                </a:solidFill>
                <a:latin typeface="Arial" panose="020B0604020202020204" pitchFamily="34" charset="0"/>
                <a:cs typeface="Arial" panose="020B0604020202020204" pitchFamily="34" charset="0"/>
              </a:rPr>
              <a:t>The RE/MAX Right </a:t>
            </a:r>
          </a:p>
          <a:p>
            <a:pPr lvl="0" algn="ctr" defTabSz="914400" fontAlgn="base">
              <a:spcBef>
                <a:spcPct val="0"/>
              </a:spcBef>
              <a:spcAft>
                <a:spcPct val="0"/>
              </a:spcAft>
              <a:defRPr/>
            </a:pPr>
            <a:r>
              <a:rPr lang="en-US" altLang="en-US" sz="6000" b="1" dirty="0">
                <a:solidFill>
                  <a:srgbClr val="000000"/>
                </a:solidFill>
                <a:latin typeface="Arial" panose="020B0604020202020204" pitchFamily="34" charset="0"/>
                <a:cs typeface="Arial" panose="020B0604020202020204" pitchFamily="34" charset="0"/>
              </a:rPr>
              <a:t>Choice Difference:</a:t>
            </a:r>
          </a:p>
          <a:p>
            <a:pPr lvl="0" algn="ctr" defTabSz="914400" fontAlgn="base">
              <a:spcBef>
                <a:spcPct val="0"/>
              </a:spcBef>
              <a:spcAft>
                <a:spcPct val="0"/>
              </a:spcAft>
              <a:defRPr/>
            </a:pPr>
            <a:endParaRPr lang="en-US" altLang="en-US" sz="3600" b="1" i="1" dirty="0">
              <a:solidFill>
                <a:srgbClr val="FF0000"/>
              </a:solidFill>
              <a:latin typeface="Arial" panose="020B0604020202020204" pitchFamily="34" charset="0"/>
              <a:cs typeface="Arial" panose="020B0604020202020204" pitchFamily="34" charset="0"/>
            </a:endParaRPr>
          </a:p>
          <a:p>
            <a:pPr marL="857250" lvl="0" indent="-857250" algn="ctr" defTabSz="914400" fontAlgn="base">
              <a:spcBef>
                <a:spcPct val="0"/>
              </a:spcBef>
              <a:spcAft>
                <a:spcPct val="0"/>
              </a:spcAft>
              <a:buFont typeface="Wingdings" panose="05000000000000000000" pitchFamily="2" charset="2"/>
              <a:buChar char="§"/>
              <a:defRPr/>
            </a:pPr>
            <a:r>
              <a:rPr lang="en-US" altLang="en-US" sz="6000" b="1" i="1" dirty="0">
                <a:solidFill>
                  <a:srgbClr val="FF0000"/>
                </a:solidFill>
                <a:latin typeface="Arial" panose="020B0604020202020204" pitchFamily="34" charset="0"/>
                <a:cs typeface="Arial" panose="020B0604020202020204" pitchFamily="34" charset="0"/>
              </a:rPr>
              <a:t>Our agents and staff</a:t>
            </a:r>
            <a:endParaRPr lang="en-US" altLang="en-US" sz="60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04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Title 1">
            <a:extLst>
              <a:ext uri="{FF2B5EF4-FFF2-40B4-BE49-F238E27FC236}">
                <a16:creationId xmlns:a16="http://schemas.microsoft.com/office/drawing/2014/main" id="{9FB282C4-F86F-4400-8119-4BBF1EA7C413}"/>
              </a:ext>
            </a:extLst>
          </p:cNvPr>
          <p:cNvSpPr>
            <a:spLocks noGrp="1"/>
          </p:cNvSpPr>
          <p:nvPr>
            <p:ph type="title"/>
          </p:nvPr>
        </p:nvSpPr>
        <p:spPr>
          <a:xfrm>
            <a:off x="281178" y="95865"/>
            <a:ext cx="7886700" cy="643996"/>
          </a:xfrm>
        </p:spPr>
        <p:txBody>
          <a:bodyPr>
            <a:normAutofit fontScale="90000"/>
          </a:bodyPr>
          <a:lstStyle/>
          <a:p>
            <a:r>
              <a:rPr lang="en-US" b="1" dirty="0">
                <a:latin typeface="+mn-lt"/>
              </a:rPr>
              <a:t>Networking Events </a:t>
            </a:r>
            <a:r>
              <a:rPr lang="en-US" sz="3600" b="1" dirty="0">
                <a:latin typeface="+mn-lt"/>
              </a:rPr>
              <a:t>(cont.)</a:t>
            </a:r>
            <a:endParaRPr lang="en-US" b="1" dirty="0">
              <a:latin typeface="+mn-lt"/>
            </a:endParaRPr>
          </a:p>
        </p:txBody>
      </p:sp>
      <p:sp>
        <p:nvSpPr>
          <p:cNvPr id="4" name="Rectangle 3">
            <a:extLst>
              <a:ext uri="{FF2B5EF4-FFF2-40B4-BE49-F238E27FC236}">
                <a16:creationId xmlns:a16="http://schemas.microsoft.com/office/drawing/2014/main" id="{E699204D-DB20-44D2-8C0F-50BF284806A7}"/>
              </a:ext>
            </a:extLst>
          </p:cNvPr>
          <p:cNvSpPr/>
          <p:nvPr/>
        </p:nvSpPr>
        <p:spPr>
          <a:xfrm>
            <a:off x="768096" y="1263162"/>
            <a:ext cx="5888736" cy="2232021"/>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3200" b="1" dirty="0"/>
              <a:t>R4 Convention</a:t>
            </a:r>
          </a:p>
          <a:p>
            <a:pPr>
              <a:lnSpc>
                <a:spcPct val="150000"/>
              </a:lnSpc>
            </a:pPr>
            <a:r>
              <a:rPr lang="en-US" sz="3200" dirty="0"/>
              <a:t>   		February 25 - 28</a:t>
            </a:r>
            <a:r>
              <a:rPr lang="en-US" sz="3200" baseline="30000" dirty="0"/>
              <a:t>th</a:t>
            </a:r>
            <a:endParaRPr lang="en-US" sz="3200" dirty="0"/>
          </a:p>
          <a:p>
            <a:pPr>
              <a:lnSpc>
                <a:spcPct val="150000"/>
              </a:lnSpc>
            </a:pPr>
            <a:r>
              <a:rPr lang="en-US" sz="3200" dirty="0"/>
              <a:t>  		 MGM Grand, Las Vegas</a:t>
            </a:r>
          </a:p>
        </p:txBody>
      </p:sp>
      <p:pic>
        <p:nvPicPr>
          <p:cNvPr id="6" name="Picture 5">
            <a:extLst>
              <a:ext uri="{FF2B5EF4-FFF2-40B4-BE49-F238E27FC236}">
                <a16:creationId xmlns:a16="http://schemas.microsoft.com/office/drawing/2014/main" id="{33DC892D-24E1-42AE-BCD3-DB20A342D17F}"/>
              </a:ext>
            </a:extLst>
          </p:cNvPr>
          <p:cNvPicPr>
            <a:picLocks noChangeAspect="1"/>
          </p:cNvPicPr>
          <p:nvPr/>
        </p:nvPicPr>
        <p:blipFill>
          <a:blip r:embed="rId4"/>
          <a:stretch>
            <a:fillRect/>
          </a:stretch>
        </p:blipFill>
        <p:spPr>
          <a:xfrm>
            <a:off x="5413248" y="3651042"/>
            <a:ext cx="3414129" cy="2880977"/>
          </a:xfrm>
          <a:prstGeom prst="rect">
            <a:avLst/>
          </a:prstGeom>
        </p:spPr>
      </p:pic>
      <p:sp>
        <p:nvSpPr>
          <p:cNvPr id="7" name="Slide Number Placeholder 6">
            <a:extLst>
              <a:ext uri="{FF2B5EF4-FFF2-40B4-BE49-F238E27FC236}">
                <a16:creationId xmlns:a16="http://schemas.microsoft.com/office/drawing/2014/main" id="{7B4AFC6C-8C0F-4FED-B893-AE8E9A525A81}"/>
              </a:ext>
            </a:extLst>
          </p:cNvPr>
          <p:cNvSpPr>
            <a:spLocks noGrp="1"/>
          </p:cNvSpPr>
          <p:nvPr>
            <p:ph type="sldNum" sz="quarter" idx="12"/>
          </p:nvPr>
        </p:nvSpPr>
        <p:spPr/>
        <p:txBody>
          <a:bodyPr/>
          <a:lstStyle/>
          <a:p>
            <a:fld id="{8E76D059-C0BB-4F98-8040-76D959D3FDC2}" type="slidenum">
              <a:rPr lang="en-US" smtClean="0"/>
              <a:t>40</a:t>
            </a:fld>
            <a:endParaRPr lang="en-US"/>
          </a:p>
        </p:txBody>
      </p:sp>
    </p:spTree>
    <p:extLst>
      <p:ext uri="{BB962C8B-B14F-4D97-AF65-F5344CB8AC3E}">
        <p14:creationId xmlns:p14="http://schemas.microsoft.com/office/powerpoint/2010/main" val="1855358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3" name="Picture 2">
            <a:extLst>
              <a:ext uri="{FF2B5EF4-FFF2-40B4-BE49-F238E27FC236}">
                <a16:creationId xmlns:a16="http://schemas.microsoft.com/office/drawing/2014/main" id="{525E6584-9936-4020-999D-45E7182C7FD3}"/>
              </a:ext>
            </a:extLst>
          </p:cNvPr>
          <p:cNvPicPr>
            <a:picLocks noChangeAspect="1"/>
          </p:cNvPicPr>
          <p:nvPr/>
        </p:nvPicPr>
        <p:blipFill>
          <a:blip r:embed="rId4"/>
          <a:stretch>
            <a:fillRect/>
          </a:stretch>
        </p:blipFill>
        <p:spPr>
          <a:xfrm>
            <a:off x="1026102" y="762721"/>
            <a:ext cx="7091795" cy="5943600"/>
          </a:xfrm>
          <a:prstGeom prst="rect">
            <a:avLst/>
          </a:prstGeom>
        </p:spPr>
      </p:pic>
      <p:sp>
        <p:nvSpPr>
          <p:cNvPr id="2" name="Title 1">
            <a:extLst>
              <a:ext uri="{FF2B5EF4-FFF2-40B4-BE49-F238E27FC236}">
                <a16:creationId xmlns:a16="http://schemas.microsoft.com/office/drawing/2014/main" id="{0EEE7423-3FF4-4143-9F1E-335F8CCBD948}"/>
              </a:ext>
            </a:extLst>
          </p:cNvPr>
          <p:cNvSpPr>
            <a:spLocks noGrp="1"/>
          </p:cNvSpPr>
          <p:nvPr>
            <p:ph type="title"/>
          </p:nvPr>
        </p:nvSpPr>
        <p:spPr>
          <a:xfrm>
            <a:off x="397042" y="73006"/>
            <a:ext cx="7886700" cy="643996"/>
          </a:xfrm>
        </p:spPr>
        <p:txBody>
          <a:bodyPr>
            <a:normAutofit fontScale="90000"/>
          </a:bodyPr>
          <a:lstStyle/>
          <a:p>
            <a:r>
              <a:rPr lang="en-US" b="1" dirty="0">
                <a:latin typeface="+mn-lt"/>
              </a:rPr>
              <a:t>Networking Events</a:t>
            </a:r>
          </a:p>
        </p:txBody>
      </p:sp>
      <p:sp>
        <p:nvSpPr>
          <p:cNvPr id="4" name="Slide Number Placeholder 3">
            <a:extLst>
              <a:ext uri="{FF2B5EF4-FFF2-40B4-BE49-F238E27FC236}">
                <a16:creationId xmlns:a16="http://schemas.microsoft.com/office/drawing/2014/main" id="{894BA44B-F6B6-47DF-83E7-75EC6D83B93D}"/>
              </a:ext>
            </a:extLst>
          </p:cNvPr>
          <p:cNvSpPr>
            <a:spLocks noGrp="1"/>
          </p:cNvSpPr>
          <p:nvPr>
            <p:ph type="sldNum" sz="quarter" idx="12"/>
          </p:nvPr>
        </p:nvSpPr>
        <p:spPr/>
        <p:txBody>
          <a:bodyPr/>
          <a:lstStyle/>
          <a:p>
            <a:fld id="{8E76D059-C0BB-4F98-8040-76D959D3FDC2}" type="slidenum">
              <a:rPr lang="en-US" smtClean="0"/>
              <a:t>41</a:t>
            </a:fld>
            <a:endParaRPr lang="en-US"/>
          </a:p>
        </p:txBody>
      </p:sp>
    </p:spTree>
    <p:extLst>
      <p:ext uri="{BB962C8B-B14F-4D97-AF65-F5344CB8AC3E}">
        <p14:creationId xmlns:p14="http://schemas.microsoft.com/office/powerpoint/2010/main" val="1279515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6" name="Picture 5">
            <a:extLst>
              <a:ext uri="{FF2B5EF4-FFF2-40B4-BE49-F238E27FC236}">
                <a16:creationId xmlns:a16="http://schemas.microsoft.com/office/drawing/2014/main" id="{1FA757DD-5A88-4350-9A8B-0E313D9BB6B2}"/>
              </a:ext>
            </a:extLst>
          </p:cNvPr>
          <p:cNvPicPr>
            <a:picLocks noChangeAspect="1"/>
          </p:cNvPicPr>
          <p:nvPr/>
        </p:nvPicPr>
        <p:blipFill>
          <a:blip r:embed="rId4"/>
          <a:stretch>
            <a:fillRect/>
          </a:stretch>
        </p:blipFill>
        <p:spPr>
          <a:xfrm>
            <a:off x="3520440" y="1084719"/>
            <a:ext cx="2402202" cy="2670381"/>
          </a:xfrm>
          <a:prstGeom prst="rect">
            <a:avLst/>
          </a:prstGeom>
        </p:spPr>
      </p:pic>
      <p:sp>
        <p:nvSpPr>
          <p:cNvPr id="2" name="Title 1">
            <a:extLst>
              <a:ext uri="{FF2B5EF4-FFF2-40B4-BE49-F238E27FC236}">
                <a16:creationId xmlns:a16="http://schemas.microsoft.com/office/drawing/2014/main" id="{E3FE2ED8-5CD4-4804-95BC-3A171FB13265}"/>
              </a:ext>
            </a:extLst>
          </p:cNvPr>
          <p:cNvSpPr>
            <a:spLocks noGrp="1"/>
          </p:cNvSpPr>
          <p:nvPr>
            <p:ph type="title"/>
          </p:nvPr>
        </p:nvSpPr>
        <p:spPr>
          <a:xfrm>
            <a:off x="239357" y="1"/>
            <a:ext cx="9480715" cy="717002"/>
          </a:xfrm>
        </p:spPr>
        <p:txBody>
          <a:bodyPr>
            <a:noAutofit/>
          </a:bodyPr>
          <a:lstStyle/>
          <a:p>
            <a:r>
              <a:rPr lang="en-US" sz="3200" b="1" dirty="0">
                <a:latin typeface="+mn-lt"/>
              </a:rPr>
              <a:t>Children’s Miracle Network Hospitals</a:t>
            </a:r>
          </a:p>
        </p:txBody>
      </p:sp>
      <p:sp>
        <p:nvSpPr>
          <p:cNvPr id="4" name="TextBox 3">
            <a:extLst>
              <a:ext uri="{FF2B5EF4-FFF2-40B4-BE49-F238E27FC236}">
                <a16:creationId xmlns:a16="http://schemas.microsoft.com/office/drawing/2014/main" id="{69751FA4-165B-489F-99C1-DBAEDF4ADE43}"/>
              </a:ext>
            </a:extLst>
          </p:cNvPr>
          <p:cNvSpPr txBox="1"/>
          <p:nvPr/>
        </p:nvSpPr>
        <p:spPr>
          <a:xfrm>
            <a:off x="353969" y="4077098"/>
            <a:ext cx="8436062"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YOU HAVE A BIG HEART, YOU’VE FOUND THE RIGHT PLACE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Through a RE/MAX partnership with Children’s Miracle Network Hospitals ®, you can support kids and their families right in your community.  The best part – 100% of donations stay local.</a:t>
            </a:r>
          </a:p>
        </p:txBody>
      </p:sp>
      <p:sp>
        <p:nvSpPr>
          <p:cNvPr id="7" name="Slide Number Placeholder 6">
            <a:extLst>
              <a:ext uri="{FF2B5EF4-FFF2-40B4-BE49-F238E27FC236}">
                <a16:creationId xmlns:a16="http://schemas.microsoft.com/office/drawing/2014/main" id="{8F5E5220-3E7D-4D48-9C90-A110E01DE7C0}"/>
              </a:ext>
            </a:extLst>
          </p:cNvPr>
          <p:cNvSpPr>
            <a:spLocks noGrp="1"/>
          </p:cNvSpPr>
          <p:nvPr>
            <p:ph type="sldNum" sz="quarter" idx="12"/>
          </p:nvPr>
        </p:nvSpPr>
        <p:spPr/>
        <p:txBody>
          <a:bodyPr/>
          <a:lstStyle/>
          <a:p>
            <a:fld id="{8E76D059-C0BB-4F98-8040-76D959D3FDC2}" type="slidenum">
              <a:rPr lang="en-US" smtClean="0"/>
              <a:t>42</a:t>
            </a:fld>
            <a:endParaRPr lang="en-US"/>
          </a:p>
        </p:txBody>
      </p:sp>
    </p:spTree>
    <p:extLst>
      <p:ext uri="{BB962C8B-B14F-4D97-AF65-F5344CB8AC3E}">
        <p14:creationId xmlns:p14="http://schemas.microsoft.com/office/powerpoint/2010/main" val="3090925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2" name="Picture 1">
            <a:extLst>
              <a:ext uri="{FF2B5EF4-FFF2-40B4-BE49-F238E27FC236}">
                <a16:creationId xmlns:a16="http://schemas.microsoft.com/office/drawing/2014/main" id="{8F499C6F-6205-45F7-BAA4-EBAF73F63B2D}"/>
              </a:ext>
            </a:extLst>
          </p:cNvPr>
          <p:cNvPicPr>
            <a:picLocks noChangeAspect="1"/>
          </p:cNvPicPr>
          <p:nvPr/>
        </p:nvPicPr>
        <p:blipFill>
          <a:blip r:embed="rId4"/>
          <a:stretch>
            <a:fillRect/>
          </a:stretch>
        </p:blipFill>
        <p:spPr>
          <a:xfrm>
            <a:off x="754846" y="798833"/>
            <a:ext cx="7634307" cy="5664163"/>
          </a:xfrm>
          <a:prstGeom prst="rect">
            <a:avLst/>
          </a:prstGeom>
        </p:spPr>
      </p:pic>
      <p:sp>
        <p:nvSpPr>
          <p:cNvPr id="3" name="Title 2">
            <a:extLst>
              <a:ext uri="{FF2B5EF4-FFF2-40B4-BE49-F238E27FC236}">
                <a16:creationId xmlns:a16="http://schemas.microsoft.com/office/drawing/2014/main" id="{CB38C04D-5714-489D-AD9B-E4F0589799B5}"/>
              </a:ext>
            </a:extLst>
          </p:cNvPr>
          <p:cNvSpPr>
            <a:spLocks noGrp="1"/>
          </p:cNvSpPr>
          <p:nvPr>
            <p:ph type="title"/>
          </p:nvPr>
        </p:nvSpPr>
        <p:spPr>
          <a:xfrm>
            <a:off x="397042" y="220362"/>
            <a:ext cx="7886700" cy="440722"/>
          </a:xfrm>
        </p:spPr>
        <p:txBody>
          <a:bodyPr>
            <a:noAutofit/>
          </a:bodyPr>
          <a:lstStyle/>
          <a:p>
            <a:r>
              <a:rPr lang="en-US" sz="3600" b="1" dirty="0">
                <a:latin typeface="+mn-lt"/>
              </a:rPr>
              <a:t>Children’s Miracle Network Hospitals</a:t>
            </a:r>
          </a:p>
        </p:txBody>
      </p:sp>
      <p:sp>
        <p:nvSpPr>
          <p:cNvPr id="4" name="Slide Number Placeholder 3">
            <a:extLst>
              <a:ext uri="{FF2B5EF4-FFF2-40B4-BE49-F238E27FC236}">
                <a16:creationId xmlns:a16="http://schemas.microsoft.com/office/drawing/2014/main" id="{91906929-31EF-4E18-B570-E326C8067EAF}"/>
              </a:ext>
            </a:extLst>
          </p:cNvPr>
          <p:cNvSpPr>
            <a:spLocks noGrp="1"/>
          </p:cNvSpPr>
          <p:nvPr>
            <p:ph type="sldNum" sz="quarter" idx="12"/>
          </p:nvPr>
        </p:nvSpPr>
        <p:spPr/>
        <p:txBody>
          <a:bodyPr/>
          <a:lstStyle/>
          <a:p>
            <a:fld id="{8E76D059-C0BB-4F98-8040-76D959D3FDC2}" type="slidenum">
              <a:rPr lang="en-US" smtClean="0"/>
              <a:t>43</a:t>
            </a:fld>
            <a:endParaRPr lang="en-US"/>
          </a:p>
        </p:txBody>
      </p:sp>
    </p:spTree>
    <p:extLst>
      <p:ext uri="{BB962C8B-B14F-4D97-AF65-F5344CB8AC3E}">
        <p14:creationId xmlns:p14="http://schemas.microsoft.com/office/powerpoint/2010/main" val="3172065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itle 2">
            <a:extLst>
              <a:ext uri="{FF2B5EF4-FFF2-40B4-BE49-F238E27FC236}">
                <a16:creationId xmlns:a16="http://schemas.microsoft.com/office/drawing/2014/main" id="{CB38C04D-5714-489D-AD9B-E4F0589799B5}"/>
              </a:ext>
            </a:extLst>
          </p:cNvPr>
          <p:cNvSpPr>
            <a:spLocks noGrp="1"/>
          </p:cNvSpPr>
          <p:nvPr>
            <p:ph type="title"/>
          </p:nvPr>
        </p:nvSpPr>
        <p:spPr>
          <a:xfrm>
            <a:off x="397042" y="220362"/>
            <a:ext cx="7886700" cy="440722"/>
          </a:xfrm>
        </p:spPr>
        <p:txBody>
          <a:bodyPr>
            <a:noAutofit/>
          </a:bodyPr>
          <a:lstStyle/>
          <a:p>
            <a:r>
              <a:rPr lang="en-US" sz="3200" b="1" dirty="0">
                <a:latin typeface="+mn-lt"/>
              </a:rPr>
              <a:t>Children’s Miracle Network Hospitals</a:t>
            </a:r>
          </a:p>
        </p:txBody>
      </p:sp>
      <p:pic>
        <p:nvPicPr>
          <p:cNvPr id="6" name="Picture 5" descr="A sign on the side of the street&#10;&#10;Description generated with very high confidence">
            <a:extLst>
              <a:ext uri="{FF2B5EF4-FFF2-40B4-BE49-F238E27FC236}">
                <a16:creationId xmlns:a16="http://schemas.microsoft.com/office/drawing/2014/main" id="{44E9625A-9A53-4CAA-81F0-183F6DE7A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952" y="1216454"/>
            <a:ext cx="3222854" cy="51111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a:extLst>
              <a:ext uri="{FF2B5EF4-FFF2-40B4-BE49-F238E27FC236}">
                <a16:creationId xmlns:a16="http://schemas.microsoft.com/office/drawing/2014/main" id="{C29653E4-ABA6-4595-813B-162805E76558}"/>
              </a:ext>
            </a:extLst>
          </p:cNvPr>
          <p:cNvSpPr>
            <a:spLocks noGrp="1"/>
          </p:cNvSpPr>
          <p:nvPr>
            <p:ph type="sldNum" sz="quarter" idx="12"/>
          </p:nvPr>
        </p:nvSpPr>
        <p:spPr/>
        <p:txBody>
          <a:bodyPr/>
          <a:lstStyle/>
          <a:p>
            <a:fld id="{8E76D059-C0BB-4F98-8040-76D959D3FDC2}" type="slidenum">
              <a:rPr lang="en-US" smtClean="0"/>
              <a:t>44</a:t>
            </a:fld>
            <a:endParaRPr lang="en-US"/>
          </a:p>
        </p:txBody>
      </p:sp>
    </p:spTree>
    <p:extLst>
      <p:ext uri="{BB962C8B-B14F-4D97-AF65-F5344CB8AC3E}">
        <p14:creationId xmlns:p14="http://schemas.microsoft.com/office/powerpoint/2010/main" val="364443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2" name="Picture 1">
            <a:extLst>
              <a:ext uri="{FF2B5EF4-FFF2-40B4-BE49-F238E27FC236}">
                <a16:creationId xmlns:a16="http://schemas.microsoft.com/office/drawing/2014/main" id="{24B36230-8A3F-4E9B-B8A9-3367CA3F69A1}"/>
              </a:ext>
            </a:extLst>
          </p:cNvPr>
          <p:cNvPicPr>
            <a:picLocks noChangeAspect="1"/>
          </p:cNvPicPr>
          <p:nvPr/>
        </p:nvPicPr>
        <p:blipFill>
          <a:blip r:embed="rId4"/>
          <a:stretch>
            <a:fillRect/>
          </a:stretch>
        </p:blipFill>
        <p:spPr>
          <a:xfrm>
            <a:off x="2330464" y="787718"/>
            <a:ext cx="4483071" cy="5887406"/>
          </a:xfrm>
          <a:prstGeom prst="rect">
            <a:avLst/>
          </a:prstGeom>
        </p:spPr>
      </p:pic>
      <p:sp>
        <p:nvSpPr>
          <p:cNvPr id="3" name="Title 2">
            <a:extLst>
              <a:ext uri="{FF2B5EF4-FFF2-40B4-BE49-F238E27FC236}">
                <a16:creationId xmlns:a16="http://schemas.microsoft.com/office/drawing/2014/main" id="{2F615139-9E19-4340-A339-E42CEAA6B015}"/>
              </a:ext>
            </a:extLst>
          </p:cNvPr>
          <p:cNvSpPr>
            <a:spLocks noGrp="1"/>
          </p:cNvSpPr>
          <p:nvPr>
            <p:ph type="title"/>
          </p:nvPr>
        </p:nvSpPr>
        <p:spPr>
          <a:xfrm>
            <a:off x="397042" y="182876"/>
            <a:ext cx="7886700" cy="509129"/>
          </a:xfrm>
        </p:spPr>
        <p:txBody>
          <a:bodyPr>
            <a:normAutofit fontScale="90000"/>
          </a:bodyPr>
          <a:lstStyle/>
          <a:p>
            <a:r>
              <a:rPr lang="en-US" b="1" dirty="0">
                <a:latin typeface="+mn-lt"/>
              </a:rPr>
              <a:t>Adam Contos, CEO</a:t>
            </a:r>
          </a:p>
        </p:txBody>
      </p:sp>
      <p:sp>
        <p:nvSpPr>
          <p:cNvPr id="4" name="Slide Number Placeholder 3">
            <a:extLst>
              <a:ext uri="{FF2B5EF4-FFF2-40B4-BE49-F238E27FC236}">
                <a16:creationId xmlns:a16="http://schemas.microsoft.com/office/drawing/2014/main" id="{E9D5EC99-D5FA-4D6D-B39A-130E1A87986D}"/>
              </a:ext>
            </a:extLst>
          </p:cNvPr>
          <p:cNvSpPr>
            <a:spLocks noGrp="1"/>
          </p:cNvSpPr>
          <p:nvPr>
            <p:ph type="sldNum" sz="quarter" idx="12"/>
          </p:nvPr>
        </p:nvSpPr>
        <p:spPr/>
        <p:txBody>
          <a:bodyPr/>
          <a:lstStyle/>
          <a:p>
            <a:fld id="{8E76D059-C0BB-4F98-8040-76D959D3FDC2}" type="slidenum">
              <a:rPr lang="en-US" smtClean="0"/>
              <a:t>45</a:t>
            </a:fld>
            <a:endParaRPr lang="en-US"/>
          </a:p>
        </p:txBody>
      </p:sp>
    </p:spTree>
    <p:extLst>
      <p:ext uri="{BB962C8B-B14F-4D97-AF65-F5344CB8AC3E}">
        <p14:creationId xmlns:p14="http://schemas.microsoft.com/office/powerpoint/2010/main" val="3208936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Title 1">
            <a:extLst>
              <a:ext uri="{FF2B5EF4-FFF2-40B4-BE49-F238E27FC236}">
                <a16:creationId xmlns:a16="http://schemas.microsoft.com/office/drawing/2014/main" id="{E64D7B73-1B96-429D-8CD7-65EB49A37B4C}"/>
              </a:ext>
            </a:extLst>
          </p:cNvPr>
          <p:cNvSpPr>
            <a:spLocks noGrp="1"/>
          </p:cNvSpPr>
          <p:nvPr>
            <p:ph type="title"/>
          </p:nvPr>
        </p:nvSpPr>
        <p:spPr>
          <a:xfrm>
            <a:off x="298414" y="234981"/>
            <a:ext cx="7886700" cy="411484"/>
          </a:xfrm>
        </p:spPr>
        <p:txBody>
          <a:bodyPr>
            <a:normAutofit fontScale="90000"/>
          </a:bodyPr>
          <a:lstStyle/>
          <a:p>
            <a:r>
              <a:rPr lang="en-US" b="1" dirty="0">
                <a:latin typeface="+mn-lt"/>
              </a:rPr>
              <a:t>Adam Contos, CEO</a:t>
            </a:r>
          </a:p>
        </p:txBody>
      </p:sp>
      <p:sp>
        <p:nvSpPr>
          <p:cNvPr id="4" name="TextBox 3">
            <a:extLst>
              <a:ext uri="{FF2B5EF4-FFF2-40B4-BE49-F238E27FC236}">
                <a16:creationId xmlns:a16="http://schemas.microsoft.com/office/drawing/2014/main" id="{77EC134B-0269-4A96-A688-FD540D9D529B}"/>
              </a:ext>
            </a:extLst>
          </p:cNvPr>
          <p:cNvSpPr txBox="1"/>
          <p:nvPr/>
        </p:nvSpPr>
        <p:spPr>
          <a:xfrm>
            <a:off x="428796" y="1360998"/>
            <a:ext cx="8253385" cy="4401205"/>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a:t>Vision for Today, Tomorrow, and Far Into the Future</a:t>
            </a:r>
          </a:p>
          <a:p>
            <a:endParaRPr lang="en-US" sz="2800" b="1" dirty="0"/>
          </a:p>
          <a:p>
            <a:pPr marL="457200" indent="-457200">
              <a:buFont typeface="Wingdings" panose="05000000000000000000" pitchFamily="2" charset="2"/>
              <a:buChar char="§"/>
            </a:pPr>
            <a:r>
              <a:rPr lang="en-US" sz="2800" dirty="0"/>
              <a:t>RE/MAX is built on a culture of productivity, service, and quality.  CEO Adam Contos, who took the reins in early 2018, has a progressive approach that merges the best of the past with the promise of the future. He’s supported by a talented group of senior leaders, all of them focused on servicing an incredible global network of real estate professionals.</a:t>
            </a:r>
          </a:p>
        </p:txBody>
      </p:sp>
      <p:sp>
        <p:nvSpPr>
          <p:cNvPr id="6" name="Slide Number Placeholder 5">
            <a:extLst>
              <a:ext uri="{FF2B5EF4-FFF2-40B4-BE49-F238E27FC236}">
                <a16:creationId xmlns:a16="http://schemas.microsoft.com/office/drawing/2014/main" id="{E669D9C7-A64E-450A-B02A-131C65DAF904}"/>
              </a:ext>
            </a:extLst>
          </p:cNvPr>
          <p:cNvSpPr>
            <a:spLocks noGrp="1"/>
          </p:cNvSpPr>
          <p:nvPr>
            <p:ph type="sldNum" sz="quarter" idx="12"/>
          </p:nvPr>
        </p:nvSpPr>
        <p:spPr/>
        <p:txBody>
          <a:bodyPr/>
          <a:lstStyle/>
          <a:p>
            <a:fld id="{8E76D059-C0BB-4F98-8040-76D959D3FDC2}" type="slidenum">
              <a:rPr lang="en-US" smtClean="0"/>
              <a:t>46</a:t>
            </a:fld>
            <a:endParaRPr lang="en-US"/>
          </a:p>
        </p:txBody>
      </p:sp>
    </p:spTree>
    <p:extLst>
      <p:ext uri="{BB962C8B-B14F-4D97-AF65-F5344CB8AC3E}">
        <p14:creationId xmlns:p14="http://schemas.microsoft.com/office/powerpoint/2010/main" val="289007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pic>
        <p:nvPicPr>
          <p:cNvPr id="2" name="Picture 1">
            <a:extLst>
              <a:ext uri="{FF2B5EF4-FFF2-40B4-BE49-F238E27FC236}">
                <a16:creationId xmlns:a16="http://schemas.microsoft.com/office/drawing/2014/main" id="{04A2E6A8-DF80-4525-B86F-F11F0D4EA36F}"/>
              </a:ext>
            </a:extLst>
          </p:cNvPr>
          <p:cNvPicPr>
            <a:picLocks noChangeAspect="1"/>
          </p:cNvPicPr>
          <p:nvPr/>
        </p:nvPicPr>
        <p:blipFill>
          <a:blip r:embed="rId4"/>
          <a:stretch>
            <a:fillRect/>
          </a:stretch>
        </p:blipFill>
        <p:spPr>
          <a:xfrm>
            <a:off x="844493" y="879285"/>
            <a:ext cx="7455013" cy="5480571"/>
          </a:xfrm>
          <a:prstGeom prst="rect">
            <a:avLst/>
          </a:prstGeom>
        </p:spPr>
      </p:pic>
      <p:sp>
        <p:nvSpPr>
          <p:cNvPr id="3" name="Title 2">
            <a:extLst>
              <a:ext uri="{FF2B5EF4-FFF2-40B4-BE49-F238E27FC236}">
                <a16:creationId xmlns:a16="http://schemas.microsoft.com/office/drawing/2014/main" id="{B2E9FDB0-CD8D-4A85-83B9-988CB035D6E3}"/>
              </a:ext>
            </a:extLst>
          </p:cNvPr>
          <p:cNvSpPr>
            <a:spLocks noGrp="1"/>
          </p:cNvSpPr>
          <p:nvPr>
            <p:ph type="title"/>
          </p:nvPr>
        </p:nvSpPr>
        <p:spPr>
          <a:xfrm>
            <a:off x="213064" y="-116564"/>
            <a:ext cx="8302286" cy="717002"/>
          </a:xfrm>
        </p:spPr>
        <p:txBody>
          <a:bodyPr>
            <a:normAutofit fontScale="90000"/>
          </a:bodyPr>
          <a:lstStyle/>
          <a:p>
            <a:br>
              <a:rPr lang="en-US" sz="3200" b="1" dirty="0">
                <a:latin typeface="+mn-lt"/>
              </a:rPr>
            </a:br>
            <a:r>
              <a:rPr lang="en-US" sz="3200" b="1" dirty="0">
                <a:latin typeface="+mn-lt"/>
              </a:rPr>
              <a:t>Adam Contos, CEO – Dave Liniger (Founder)</a:t>
            </a:r>
          </a:p>
        </p:txBody>
      </p:sp>
      <p:sp>
        <p:nvSpPr>
          <p:cNvPr id="4" name="Slide Number Placeholder 3">
            <a:extLst>
              <a:ext uri="{FF2B5EF4-FFF2-40B4-BE49-F238E27FC236}">
                <a16:creationId xmlns:a16="http://schemas.microsoft.com/office/drawing/2014/main" id="{9E13F744-61DC-4CB0-83E9-AF01E0DECEA1}"/>
              </a:ext>
            </a:extLst>
          </p:cNvPr>
          <p:cNvSpPr>
            <a:spLocks noGrp="1"/>
          </p:cNvSpPr>
          <p:nvPr>
            <p:ph type="sldNum" sz="quarter" idx="12"/>
          </p:nvPr>
        </p:nvSpPr>
        <p:spPr/>
        <p:txBody>
          <a:bodyPr/>
          <a:lstStyle/>
          <a:p>
            <a:fld id="{8E76D059-C0BB-4F98-8040-76D959D3FDC2}" type="slidenum">
              <a:rPr lang="en-US" smtClean="0"/>
              <a:t>47</a:t>
            </a:fld>
            <a:endParaRPr lang="en-US"/>
          </a:p>
        </p:txBody>
      </p:sp>
    </p:spTree>
    <p:extLst>
      <p:ext uri="{BB962C8B-B14F-4D97-AF65-F5344CB8AC3E}">
        <p14:creationId xmlns:p14="http://schemas.microsoft.com/office/powerpoint/2010/main" val="3671105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6900-DF64-4115-BD42-C917A20E222A}"/>
              </a:ext>
            </a:extLst>
          </p:cNvPr>
          <p:cNvSpPr>
            <a:spLocks noGrp="1"/>
          </p:cNvSpPr>
          <p:nvPr>
            <p:ph type="title"/>
          </p:nvPr>
        </p:nvSpPr>
        <p:spPr>
          <a:xfrm>
            <a:off x="352604" y="164327"/>
            <a:ext cx="7886700" cy="552561"/>
          </a:xfrm>
        </p:spPr>
        <p:txBody>
          <a:bodyPr>
            <a:normAutofit fontScale="90000"/>
          </a:bodyPr>
          <a:lstStyle/>
          <a:p>
            <a:r>
              <a:rPr lang="en-US" b="1" dirty="0">
                <a:latin typeface="+mn-lt"/>
              </a:rPr>
              <a:t>RE/MAX Integra</a:t>
            </a:r>
          </a:p>
        </p:txBody>
      </p:sp>
      <p:sp>
        <p:nvSpPr>
          <p:cNvPr id="3" name="Content Placeholder 2">
            <a:extLst>
              <a:ext uri="{FF2B5EF4-FFF2-40B4-BE49-F238E27FC236}">
                <a16:creationId xmlns:a16="http://schemas.microsoft.com/office/drawing/2014/main" id="{D20BF430-C9F8-41AE-B963-D0C1925FC254}"/>
              </a:ext>
            </a:extLst>
          </p:cNvPr>
          <p:cNvSpPr>
            <a:spLocks noGrp="1"/>
          </p:cNvSpPr>
          <p:nvPr>
            <p:ph idx="1"/>
          </p:nvPr>
        </p:nvSpPr>
        <p:spPr>
          <a:xfrm>
            <a:off x="352604" y="1120846"/>
            <a:ext cx="8658046" cy="5253685"/>
          </a:xfrm>
        </p:spPr>
        <p:txBody>
          <a:bodyPr>
            <a:normAutofit/>
          </a:bodyPr>
          <a:lstStyle/>
          <a:p>
            <a:pPr>
              <a:lnSpc>
                <a:spcPct val="10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  40,000 Plus Agents</a:t>
            </a:r>
          </a:p>
          <a:p>
            <a:pPr>
              <a:lnSpc>
                <a:spcPct val="10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  2,900 Plus Offices</a:t>
            </a:r>
          </a:p>
          <a:p>
            <a:pPr marL="457200" indent="-457200">
              <a:lnSpc>
                <a:spcPct val="10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36 Countries to include Ontario and Atlantic   Canada, Europe and the Middle East</a:t>
            </a:r>
          </a:p>
          <a:p>
            <a:pPr marL="457200" indent="-457200">
              <a:lnSpc>
                <a:spcPct val="100000"/>
              </a:lnSpc>
              <a:buFont typeface="Wingdings" panose="05000000000000000000" pitchFamily="2" charset="2"/>
              <a:buChar char="§"/>
            </a:pPr>
            <a:r>
              <a:rPr lang="en-US" sz="3200" dirty="0">
                <a:latin typeface="Arial" panose="020B0604020202020204" pitchFamily="34" charset="0"/>
                <a:cs typeface="Arial" panose="020B0604020202020204" pitchFamily="34" charset="0"/>
              </a:rPr>
              <a:t>RE/MAX of New England, Indiana,                       Minnesota, and Wisconsin</a:t>
            </a:r>
          </a:p>
          <a:p>
            <a:pPr marL="457200" indent="-457200">
              <a:lnSpc>
                <a:spcPct val="100000"/>
              </a:lnSpc>
              <a:buFont typeface="Wingdings" panose="05000000000000000000" pitchFamily="2" charset="2"/>
              <a:buChar char="§"/>
              <a:tabLst>
                <a:tab pos="457200" algn="l"/>
              </a:tabLst>
            </a:pPr>
            <a:r>
              <a:rPr lang="en-US" sz="3200" dirty="0">
                <a:latin typeface="Arial" panose="020B0604020202020204" pitchFamily="34" charset="0"/>
                <a:cs typeface="Arial" panose="020B0604020202020204" pitchFamily="34" charset="0"/>
              </a:rPr>
              <a:t>Debt Free</a:t>
            </a:r>
          </a:p>
        </p:txBody>
      </p:sp>
      <p:pic>
        <p:nvPicPr>
          <p:cNvPr id="6" name="Picture 5">
            <a:extLst>
              <a:ext uri="{FF2B5EF4-FFF2-40B4-BE49-F238E27FC236}">
                <a16:creationId xmlns:a16="http://schemas.microsoft.com/office/drawing/2014/main" id="{501C855E-F5C8-47A4-B71E-CA6F630C7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7" name="Picture 6" descr="A picture containing aircraft, transport, balloon&#10;&#10;Description generated with very high confidence">
            <a:extLst>
              <a:ext uri="{FF2B5EF4-FFF2-40B4-BE49-F238E27FC236}">
                <a16:creationId xmlns:a16="http://schemas.microsoft.com/office/drawing/2014/main" id="{FC7CD050-403C-4DF5-8ABC-52D11B8AE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5" name="Slide Number Placeholder 4">
            <a:extLst>
              <a:ext uri="{FF2B5EF4-FFF2-40B4-BE49-F238E27FC236}">
                <a16:creationId xmlns:a16="http://schemas.microsoft.com/office/drawing/2014/main" id="{BF2CB0C9-5BD8-4D46-9A71-385DDAF08EE5}"/>
              </a:ext>
            </a:extLst>
          </p:cNvPr>
          <p:cNvSpPr>
            <a:spLocks noGrp="1"/>
          </p:cNvSpPr>
          <p:nvPr>
            <p:ph type="sldNum" sz="quarter" idx="12"/>
          </p:nvPr>
        </p:nvSpPr>
        <p:spPr/>
        <p:txBody>
          <a:bodyPr/>
          <a:lstStyle/>
          <a:p>
            <a:fld id="{8E76D059-C0BB-4F98-8040-76D959D3FDC2}" type="slidenum">
              <a:rPr lang="en-US" smtClean="0"/>
              <a:t>48</a:t>
            </a:fld>
            <a:endParaRPr lang="en-US"/>
          </a:p>
        </p:txBody>
      </p:sp>
    </p:spTree>
    <p:extLst>
      <p:ext uri="{BB962C8B-B14F-4D97-AF65-F5344CB8AC3E}">
        <p14:creationId xmlns:p14="http://schemas.microsoft.com/office/powerpoint/2010/main" val="40967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0568-97C8-4651-94CE-DAF63BFA6689}"/>
              </a:ext>
            </a:extLst>
          </p:cNvPr>
          <p:cNvSpPr>
            <a:spLocks noGrp="1"/>
          </p:cNvSpPr>
          <p:nvPr>
            <p:ph type="title"/>
          </p:nvPr>
        </p:nvSpPr>
        <p:spPr>
          <a:xfrm>
            <a:off x="272034" y="136524"/>
            <a:ext cx="7886700" cy="528275"/>
          </a:xfrm>
        </p:spPr>
        <p:txBody>
          <a:bodyPr>
            <a:normAutofit fontScale="90000"/>
          </a:bodyPr>
          <a:lstStyle/>
          <a:p>
            <a:r>
              <a:rPr lang="en-US" b="1" dirty="0">
                <a:latin typeface="+mn-lt"/>
              </a:rPr>
              <a:t>RE/MAX Integra</a:t>
            </a:r>
          </a:p>
        </p:txBody>
      </p:sp>
      <p:pic>
        <p:nvPicPr>
          <p:cNvPr id="8" name="Content Placeholder 7">
            <a:extLst>
              <a:ext uri="{FF2B5EF4-FFF2-40B4-BE49-F238E27FC236}">
                <a16:creationId xmlns:a16="http://schemas.microsoft.com/office/drawing/2014/main" id="{755435D8-E040-45BB-94C6-FE16F5E061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13" y="1971375"/>
            <a:ext cx="8220721" cy="2217275"/>
          </a:xfrm>
        </p:spPr>
      </p:pic>
      <p:pic>
        <p:nvPicPr>
          <p:cNvPr id="5" name="Picture 4">
            <a:extLst>
              <a:ext uri="{FF2B5EF4-FFF2-40B4-BE49-F238E27FC236}">
                <a16:creationId xmlns:a16="http://schemas.microsoft.com/office/drawing/2014/main" id="{D37F45E6-1843-4B4E-A504-7D2031315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AA331F8E-E4CE-4EB4-BA4F-1F5D23549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Slide Number Placeholder 2">
            <a:extLst>
              <a:ext uri="{FF2B5EF4-FFF2-40B4-BE49-F238E27FC236}">
                <a16:creationId xmlns:a16="http://schemas.microsoft.com/office/drawing/2014/main" id="{8487996A-70BF-4B1F-BAEF-CDA606B5E10B}"/>
              </a:ext>
            </a:extLst>
          </p:cNvPr>
          <p:cNvSpPr>
            <a:spLocks noGrp="1"/>
          </p:cNvSpPr>
          <p:nvPr>
            <p:ph type="sldNum" sz="quarter" idx="12"/>
          </p:nvPr>
        </p:nvSpPr>
        <p:spPr/>
        <p:txBody>
          <a:bodyPr/>
          <a:lstStyle/>
          <a:p>
            <a:fld id="{8E76D059-C0BB-4F98-8040-76D959D3FDC2}" type="slidenum">
              <a:rPr lang="en-US" smtClean="0"/>
              <a:t>49</a:t>
            </a:fld>
            <a:endParaRPr lang="en-US"/>
          </a:p>
        </p:txBody>
      </p:sp>
    </p:spTree>
    <p:extLst>
      <p:ext uri="{BB962C8B-B14F-4D97-AF65-F5344CB8AC3E}">
        <p14:creationId xmlns:p14="http://schemas.microsoft.com/office/powerpoint/2010/main" val="321697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6" name="Rectangle 5">
            <a:extLst>
              <a:ext uri="{FF2B5EF4-FFF2-40B4-BE49-F238E27FC236}">
                <a16:creationId xmlns:a16="http://schemas.microsoft.com/office/drawing/2014/main" id="{BD1CF8BF-D34E-4393-B6BF-C971166373E6}"/>
              </a:ext>
            </a:extLst>
          </p:cNvPr>
          <p:cNvSpPr/>
          <p:nvPr/>
        </p:nvSpPr>
        <p:spPr>
          <a:xfrm>
            <a:off x="465277" y="1892597"/>
            <a:ext cx="8213445" cy="1654171"/>
          </a:xfrm>
          <a:prstGeom prst="rect">
            <a:avLst/>
          </a:prstGeom>
        </p:spPr>
        <p:txBody>
          <a:bodyPr wrap="square">
            <a:spAutoFit/>
          </a:bodyPr>
          <a:lstStyle/>
          <a:p>
            <a:pPr algn="ctr">
              <a:lnSpc>
                <a:spcPct val="150000"/>
              </a:lnSpc>
            </a:pPr>
            <a:r>
              <a:rPr lang="en-US" sz="3600" b="1" dirty="0">
                <a:solidFill>
                  <a:srgbClr val="222222"/>
                </a:solidFill>
                <a:latin typeface="Arial" panose="020B0604020202020204" pitchFamily="34" charset="0"/>
                <a:ea typeface="Times New Roman" panose="02020603050405020304" pitchFamily="18" charset="0"/>
              </a:rPr>
              <a:t>HOME OF THE TOP PRODUCERS </a:t>
            </a:r>
          </a:p>
          <a:p>
            <a:pPr algn="ctr">
              <a:lnSpc>
                <a:spcPct val="150000"/>
              </a:lnSpc>
            </a:pPr>
            <a:r>
              <a:rPr lang="en-US" sz="3600" b="1" dirty="0">
                <a:solidFill>
                  <a:srgbClr val="222222"/>
                </a:solidFill>
                <a:latin typeface="Arial" panose="020B0604020202020204" pitchFamily="34" charset="0"/>
                <a:ea typeface="Times New Roman" panose="02020603050405020304" pitchFamily="18" charset="0"/>
              </a:rPr>
              <a:t>AND THOSE THAT WANT TO BE</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627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6715-8438-49A4-9BC2-1AEFE698C354}"/>
              </a:ext>
            </a:extLst>
          </p:cNvPr>
          <p:cNvSpPr>
            <a:spLocks noGrp="1"/>
          </p:cNvSpPr>
          <p:nvPr>
            <p:ph type="title"/>
          </p:nvPr>
        </p:nvSpPr>
        <p:spPr>
          <a:xfrm>
            <a:off x="222059" y="232604"/>
            <a:ext cx="7886700" cy="506299"/>
          </a:xfrm>
        </p:spPr>
        <p:txBody>
          <a:bodyPr>
            <a:normAutofit fontScale="90000"/>
          </a:bodyPr>
          <a:lstStyle/>
          <a:p>
            <a:r>
              <a:rPr lang="en-US" b="1" dirty="0">
                <a:latin typeface="+mn-lt"/>
              </a:rPr>
              <a:t>RE/MAX Integra</a:t>
            </a:r>
          </a:p>
        </p:txBody>
      </p:sp>
      <p:sp>
        <p:nvSpPr>
          <p:cNvPr id="15" name="Content Placeholder 14">
            <a:extLst>
              <a:ext uri="{FF2B5EF4-FFF2-40B4-BE49-F238E27FC236}">
                <a16:creationId xmlns:a16="http://schemas.microsoft.com/office/drawing/2014/main" id="{A5877762-5D9E-442F-A81C-5F74A7359B90}"/>
              </a:ext>
            </a:extLst>
          </p:cNvPr>
          <p:cNvSpPr>
            <a:spLocks noGrp="1"/>
          </p:cNvSpPr>
          <p:nvPr>
            <p:ph idx="1"/>
          </p:nvPr>
        </p:nvSpPr>
        <p:spPr>
          <a:xfrm>
            <a:off x="506513" y="3764829"/>
            <a:ext cx="6168607" cy="1705555"/>
          </a:xfrm>
        </p:spPr>
        <p:txBody>
          <a:bodyPr>
            <a:normAutofit/>
          </a:bodyPr>
          <a:lstStyle/>
          <a:p>
            <a:pPr marL="0" indent="0">
              <a:lnSpc>
                <a:spcPct val="100000"/>
              </a:lnSpc>
              <a:buNone/>
            </a:pPr>
            <a:r>
              <a:rPr lang="en-US" dirty="0"/>
              <a:t>Fiona Petrie           Dan Breault                  </a:t>
            </a:r>
            <a:r>
              <a:rPr lang="en-US" sz="1600" dirty="0"/>
              <a:t>E.V.P		                  E.V.P.                                                            Managing  Director USA               Franchise Sales &amp; Strategic Growth 		                  			</a:t>
            </a:r>
          </a:p>
          <a:p>
            <a:pPr marL="0" indent="0">
              <a:buNone/>
            </a:pPr>
            <a:endParaRPr lang="en-US" dirty="0"/>
          </a:p>
          <a:p>
            <a:pPr marL="0" indent="0">
              <a:buNone/>
            </a:pPr>
            <a:endParaRPr lang="en-US" dirty="0"/>
          </a:p>
        </p:txBody>
      </p:sp>
      <p:pic>
        <p:nvPicPr>
          <p:cNvPr id="17" name="Picture 16">
            <a:extLst>
              <a:ext uri="{FF2B5EF4-FFF2-40B4-BE49-F238E27FC236}">
                <a16:creationId xmlns:a16="http://schemas.microsoft.com/office/drawing/2014/main" id="{BB873150-CC81-40FE-B593-F2D9B514D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8" y="1619512"/>
            <a:ext cx="2661719" cy="2047592"/>
          </a:xfrm>
          <a:prstGeom prst="rect">
            <a:avLst/>
          </a:prstGeom>
        </p:spPr>
      </p:pic>
      <p:pic>
        <p:nvPicPr>
          <p:cNvPr id="19" name="Picture 18">
            <a:extLst>
              <a:ext uri="{FF2B5EF4-FFF2-40B4-BE49-F238E27FC236}">
                <a16:creationId xmlns:a16="http://schemas.microsoft.com/office/drawing/2014/main" id="{080B71D3-28C7-43CB-A167-031ED1FF7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405" y="1605932"/>
            <a:ext cx="2372008" cy="2074752"/>
          </a:xfrm>
          <a:prstGeom prst="rect">
            <a:avLst/>
          </a:prstGeom>
        </p:spPr>
      </p:pic>
      <p:pic>
        <p:nvPicPr>
          <p:cNvPr id="21" name="Picture 20">
            <a:extLst>
              <a:ext uri="{FF2B5EF4-FFF2-40B4-BE49-F238E27FC236}">
                <a16:creationId xmlns:a16="http://schemas.microsoft.com/office/drawing/2014/main" id="{D0CDF458-BC56-4C6B-BFCC-B4864A416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950" y="1301482"/>
            <a:ext cx="1633394" cy="2398414"/>
          </a:xfrm>
          <a:prstGeom prst="rect">
            <a:avLst/>
          </a:prstGeom>
        </p:spPr>
      </p:pic>
      <p:pic>
        <p:nvPicPr>
          <p:cNvPr id="22" name="Picture 21">
            <a:extLst>
              <a:ext uri="{FF2B5EF4-FFF2-40B4-BE49-F238E27FC236}">
                <a16:creationId xmlns:a16="http://schemas.microsoft.com/office/drawing/2014/main" id="{E71A6FEA-3EFE-42B1-A721-E4DA238E8E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0" y="777329"/>
            <a:ext cx="9144000" cy="45719"/>
          </a:xfrm>
          <a:prstGeom prst="rect">
            <a:avLst/>
          </a:prstGeom>
        </p:spPr>
      </p:pic>
      <p:pic>
        <p:nvPicPr>
          <p:cNvPr id="23" name="Picture 22" descr="A picture containing aircraft, transport, balloon&#10;&#10;Description generated with very high confidence">
            <a:extLst>
              <a:ext uri="{FF2B5EF4-FFF2-40B4-BE49-F238E27FC236}">
                <a16:creationId xmlns:a16="http://schemas.microsoft.com/office/drawing/2014/main" id="{8AD805BF-FDD8-4BCA-B4CE-9037F0CCC9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681" y="455331"/>
            <a:ext cx="507654" cy="643996"/>
          </a:xfrm>
          <a:prstGeom prst="rect">
            <a:avLst/>
          </a:prstGeom>
        </p:spPr>
      </p:pic>
      <p:sp>
        <p:nvSpPr>
          <p:cNvPr id="6" name="TextBox 5">
            <a:extLst>
              <a:ext uri="{FF2B5EF4-FFF2-40B4-BE49-F238E27FC236}">
                <a16:creationId xmlns:a16="http://schemas.microsoft.com/office/drawing/2014/main" id="{E7960C67-98D5-4408-B35C-B18BD88F7D28}"/>
              </a:ext>
            </a:extLst>
          </p:cNvPr>
          <p:cNvSpPr txBox="1"/>
          <p:nvPr/>
        </p:nvSpPr>
        <p:spPr>
          <a:xfrm>
            <a:off x="6457950" y="3764829"/>
            <a:ext cx="2178558" cy="1015663"/>
          </a:xfrm>
          <a:prstGeom prst="rect">
            <a:avLst/>
          </a:prstGeom>
          <a:noFill/>
        </p:spPr>
        <p:txBody>
          <a:bodyPr wrap="square" rtlCol="0">
            <a:spAutoFit/>
          </a:bodyPr>
          <a:lstStyle/>
          <a:p>
            <a:r>
              <a:rPr lang="en-US" sz="2800" dirty="0"/>
              <a:t>Bob Leighton</a:t>
            </a:r>
          </a:p>
          <a:p>
            <a:r>
              <a:rPr lang="en-US" sz="1600" dirty="0"/>
              <a:t>Executive Director Franchise Growth</a:t>
            </a:r>
          </a:p>
        </p:txBody>
      </p:sp>
      <p:sp>
        <p:nvSpPr>
          <p:cNvPr id="7" name="Slide Number Placeholder 6">
            <a:extLst>
              <a:ext uri="{FF2B5EF4-FFF2-40B4-BE49-F238E27FC236}">
                <a16:creationId xmlns:a16="http://schemas.microsoft.com/office/drawing/2014/main" id="{237C35C3-27BF-46BE-87C6-262D0D4E7009}"/>
              </a:ext>
            </a:extLst>
          </p:cNvPr>
          <p:cNvSpPr>
            <a:spLocks noGrp="1"/>
          </p:cNvSpPr>
          <p:nvPr>
            <p:ph type="sldNum" sz="quarter" idx="12"/>
          </p:nvPr>
        </p:nvSpPr>
        <p:spPr/>
        <p:txBody>
          <a:bodyPr/>
          <a:lstStyle/>
          <a:p>
            <a:fld id="{8E76D059-C0BB-4F98-8040-76D959D3FDC2}" type="slidenum">
              <a:rPr lang="en-US" smtClean="0"/>
              <a:t>50</a:t>
            </a:fld>
            <a:endParaRPr lang="en-US"/>
          </a:p>
        </p:txBody>
      </p:sp>
    </p:spTree>
    <p:extLst>
      <p:ext uri="{BB962C8B-B14F-4D97-AF65-F5344CB8AC3E}">
        <p14:creationId xmlns:p14="http://schemas.microsoft.com/office/powerpoint/2010/main" val="928750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extBox 2">
            <a:extLst>
              <a:ext uri="{FF2B5EF4-FFF2-40B4-BE49-F238E27FC236}">
                <a16:creationId xmlns:a16="http://schemas.microsoft.com/office/drawing/2014/main" id="{D31E0B7F-F312-42F5-89A8-639E8DC342B1}"/>
              </a:ext>
            </a:extLst>
          </p:cNvPr>
          <p:cNvSpPr txBox="1"/>
          <p:nvPr/>
        </p:nvSpPr>
        <p:spPr>
          <a:xfrm>
            <a:off x="635508" y="2651760"/>
            <a:ext cx="787298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RE/MAX Value Proposition Scripts</a:t>
            </a:r>
          </a:p>
        </p:txBody>
      </p:sp>
    </p:spTree>
    <p:extLst>
      <p:ext uri="{BB962C8B-B14F-4D97-AF65-F5344CB8AC3E}">
        <p14:creationId xmlns:p14="http://schemas.microsoft.com/office/powerpoint/2010/main" val="3724752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extBox 2">
            <a:extLst>
              <a:ext uri="{FF2B5EF4-FFF2-40B4-BE49-F238E27FC236}">
                <a16:creationId xmlns:a16="http://schemas.microsoft.com/office/drawing/2014/main" id="{D31E0B7F-F312-42F5-89A8-639E8DC342B1}"/>
              </a:ext>
            </a:extLst>
          </p:cNvPr>
          <p:cNvSpPr txBox="1"/>
          <p:nvPr/>
        </p:nvSpPr>
        <p:spPr>
          <a:xfrm>
            <a:off x="749808" y="1307592"/>
            <a:ext cx="7616952" cy="4801314"/>
          </a:xfrm>
          <a:prstGeom prst="rect">
            <a:avLst/>
          </a:prstGeom>
          <a:noFill/>
        </p:spPr>
        <p:txBody>
          <a:bodyPr wrap="square" rtlCol="0">
            <a:spAutoFit/>
          </a:bodyPr>
          <a:lstStyle/>
          <a:p>
            <a:r>
              <a:rPr lang="en-US" sz="3200" dirty="0"/>
              <a:t>“Mr. &amp; Mrs. Seller as you may or may not be aware, RE/MAX works very differently than most real estate firms in that once I list your property, all of the sign and advertising calls go only to me. The RE/MAX philosophy which is different than most firms in that we want your inquiries to be handled by the person that knows the most about your property and that would be me.</a:t>
            </a:r>
          </a:p>
          <a:p>
            <a:endParaRPr lang="en-US" dirty="0"/>
          </a:p>
        </p:txBody>
      </p:sp>
      <p:sp>
        <p:nvSpPr>
          <p:cNvPr id="6" name="TextBox 5">
            <a:extLst>
              <a:ext uri="{FF2B5EF4-FFF2-40B4-BE49-F238E27FC236}">
                <a16:creationId xmlns:a16="http://schemas.microsoft.com/office/drawing/2014/main" id="{79BD4904-1432-4C2D-97CD-67325FD007DE}"/>
              </a:ext>
            </a:extLst>
          </p:cNvPr>
          <p:cNvSpPr txBox="1"/>
          <p:nvPr/>
        </p:nvSpPr>
        <p:spPr>
          <a:xfrm>
            <a:off x="397042" y="111467"/>
            <a:ext cx="7525512" cy="707886"/>
          </a:xfrm>
          <a:prstGeom prst="rect">
            <a:avLst/>
          </a:prstGeom>
          <a:noFill/>
        </p:spPr>
        <p:txBody>
          <a:bodyPr wrap="square" rtlCol="0">
            <a:spAutoFit/>
          </a:bodyPr>
          <a:lstStyle/>
          <a:p>
            <a:r>
              <a:rPr lang="en-US" sz="4000" b="1" dirty="0"/>
              <a:t>Sign and Advertising Calls </a:t>
            </a:r>
          </a:p>
        </p:txBody>
      </p:sp>
    </p:spTree>
    <p:extLst>
      <p:ext uri="{BB962C8B-B14F-4D97-AF65-F5344CB8AC3E}">
        <p14:creationId xmlns:p14="http://schemas.microsoft.com/office/powerpoint/2010/main" val="2657087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extBox 2">
            <a:extLst>
              <a:ext uri="{FF2B5EF4-FFF2-40B4-BE49-F238E27FC236}">
                <a16:creationId xmlns:a16="http://schemas.microsoft.com/office/drawing/2014/main" id="{D31E0B7F-F312-42F5-89A8-639E8DC342B1}"/>
              </a:ext>
            </a:extLst>
          </p:cNvPr>
          <p:cNvSpPr txBox="1"/>
          <p:nvPr/>
        </p:nvSpPr>
        <p:spPr>
          <a:xfrm>
            <a:off x="397042" y="950976"/>
            <a:ext cx="8061158" cy="5632311"/>
          </a:xfrm>
          <a:prstGeom prst="rect">
            <a:avLst/>
          </a:prstGeom>
          <a:noFill/>
        </p:spPr>
        <p:txBody>
          <a:bodyPr wrap="square" rtlCol="0">
            <a:spAutoFit/>
          </a:bodyPr>
          <a:lstStyle/>
          <a:p>
            <a:r>
              <a:rPr lang="en-US" sz="2400" dirty="0"/>
              <a:t>“Mr. and Mrs. Seller, take a look at this chart and tell me what it means to you.” </a:t>
            </a:r>
          </a:p>
          <a:p>
            <a:endParaRPr lang="en-US" sz="2400" dirty="0"/>
          </a:p>
          <a:p>
            <a:r>
              <a:rPr lang="en-US" sz="2400" dirty="0"/>
              <a:t>“Well, first what it shows you is that RE/MAX is doing a lot more business than any other real estate firm. Over 1,036,000 closings in 2017. Believe me, it’s a number I’m proud of. However, more importantly is the second number reported...that 17 transactions per agent. That is what really makes me proud to be at RE/MAX.”</a:t>
            </a:r>
          </a:p>
          <a:p>
            <a:endParaRPr lang="en-US" sz="2400" dirty="0"/>
          </a:p>
          <a:p>
            <a:r>
              <a:rPr lang="en-US" sz="2400" dirty="0"/>
              <a:t>“You see, Mr. and Mrs. Seller, as soon as you sign the listing agreement I’m going to set out to get this home sold. The first people I’m going to tell about this listing is my team at RE/MAX. Almost everyone at my firm is a full-time career agent. This is what we do for a living. That is why we outsell the competition. </a:t>
            </a:r>
          </a:p>
        </p:txBody>
      </p:sp>
      <p:sp>
        <p:nvSpPr>
          <p:cNvPr id="6" name="TextBox 5">
            <a:extLst>
              <a:ext uri="{FF2B5EF4-FFF2-40B4-BE49-F238E27FC236}">
                <a16:creationId xmlns:a16="http://schemas.microsoft.com/office/drawing/2014/main" id="{79BD4904-1432-4C2D-97CD-67325FD007DE}"/>
              </a:ext>
            </a:extLst>
          </p:cNvPr>
          <p:cNvSpPr txBox="1"/>
          <p:nvPr/>
        </p:nvSpPr>
        <p:spPr>
          <a:xfrm>
            <a:off x="397042" y="116390"/>
            <a:ext cx="7525512" cy="646331"/>
          </a:xfrm>
          <a:prstGeom prst="rect">
            <a:avLst/>
          </a:prstGeom>
          <a:noFill/>
        </p:spPr>
        <p:txBody>
          <a:bodyPr wrap="square" rtlCol="0">
            <a:spAutoFit/>
          </a:bodyPr>
          <a:lstStyle/>
          <a:p>
            <a:r>
              <a:rPr lang="en-US" sz="3600" b="1" dirty="0"/>
              <a:t>Caliber of Agents At RE/MAX </a:t>
            </a:r>
          </a:p>
        </p:txBody>
      </p:sp>
    </p:spTree>
    <p:extLst>
      <p:ext uri="{BB962C8B-B14F-4D97-AF65-F5344CB8AC3E}">
        <p14:creationId xmlns:p14="http://schemas.microsoft.com/office/powerpoint/2010/main" val="1077102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3" name="TextBox 2">
            <a:extLst>
              <a:ext uri="{FF2B5EF4-FFF2-40B4-BE49-F238E27FC236}">
                <a16:creationId xmlns:a16="http://schemas.microsoft.com/office/drawing/2014/main" id="{D31E0B7F-F312-42F5-89A8-639E8DC342B1}"/>
              </a:ext>
            </a:extLst>
          </p:cNvPr>
          <p:cNvSpPr txBox="1"/>
          <p:nvPr/>
        </p:nvSpPr>
        <p:spPr>
          <a:xfrm>
            <a:off x="433057" y="960120"/>
            <a:ext cx="8073633" cy="3046988"/>
          </a:xfrm>
          <a:prstGeom prst="rect">
            <a:avLst/>
          </a:prstGeom>
          <a:noFill/>
        </p:spPr>
        <p:txBody>
          <a:bodyPr wrap="square" rtlCol="0">
            <a:spAutoFit/>
          </a:bodyPr>
          <a:lstStyle/>
          <a:p>
            <a:r>
              <a:rPr lang="en-US" sz="3200" dirty="0"/>
              <a:t>I have a Design Team - the RE/MAX Design Center, gives me hundreds of marketing materials to choose from...over 1900 materials at my disposal to get your home marketed. We aren’t on our own when it comes to RE/MAX. Some of the materials my team can offer are:</a:t>
            </a:r>
          </a:p>
        </p:txBody>
      </p:sp>
      <p:sp>
        <p:nvSpPr>
          <p:cNvPr id="6" name="TextBox 5">
            <a:extLst>
              <a:ext uri="{FF2B5EF4-FFF2-40B4-BE49-F238E27FC236}">
                <a16:creationId xmlns:a16="http://schemas.microsoft.com/office/drawing/2014/main" id="{79BD4904-1432-4C2D-97CD-67325FD007DE}"/>
              </a:ext>
            </a:extLst>
          </p:cNvPr>
          <p:cNvSpPr txBox="1"/>
          <p:nvPr/>
        </p:nvSpPr>
        <p:spPr>
          <a:xfrm>
            <a:off x="397042" y="116390"/>
            <a:ext cx="7525512" cy="646331"/>
          </a:xfrm>
          <a:prstGeom prst="rect">
            <a:avLst/>
          </a:prstGeom>
          <a:noFill/>
        </p:spPr>
        <p:txBody>
          <a:bodyPr wrap="square" rtlCol="0">
            <a:spAutoFit/>
          </a:bodyPr>
          <a:lstStyle/>
          <a:p>
            <a:r>
              <a:rPr lang="en-US" sz="3600" b="1" dirty="0"/>
              <a:t>My Design Team</a:t>
            </a:r>
          </a:p>
        </p:txBody>
      </p:sp>
      <p:sp>
        <p:nvSpPr>
          <p:cNvPr id="2" name="Rectangle 1">
            <a:extLst>
              <a:ext uri="{FF2B5EF4-FFF2-40B4-BE49-F238E27FC236}">
                <a16:creationId xmlns:a16="http://schemas.microsoft.com/office/drawing/2014/main" id="{DE47AF3E-BFB8-45FE-88CB-2782D410BBDE}"/>
              </a:ext>
            </a:extLst>
          </p:cNvPr>
          <p:cNvSpPr/>
          <p:nvPr/>
        </p:nvSpPr>
        <p:spPr>
          <a:xfrm>
            <a:off x="2623126" y="4007108"/>
            <a:ext cx="4572000" cy="2554545"/>
          </a:xfrm>
          <a:prstGeom prst="rect">
            <a:avLst/>
          </a:prstGeom>
        </p:spPr>
        <p:txBody>
          <a:bodyPr>
            <a:spAutoFit/>
          </a:bodyPr>
          <a:lstStyle/>
          <a:p>
            <a:r>
              <a:rPr lang="en-US" sz="3200" dirty="0"/>
              <a:t>•	Property flyers </a:t>
            </a:r>
          </a:p>
          <a:p>
            <a:r>
              <a:rPr lang="en-US" sz="3200" dirty="0"/>
              <a:t>•	Web commercials </a:t>
            </a:r>
          </a:p>
          <a:p>
            <a:r>
              <a:rPr lang="en-US" sz="3200" dirty="0"/>
              <a:t>•	Property tours </a:t>
            </a:r>
          </a:p>
          <a:p>
            <a:r>
              <a:rPr lang="en-US" sz="3200" dirty="0"/>
              <a:t>•	Marketing brochures </a:t>
            </a:r>
          </a:p>
          <a:p>
            <a:r>
              <a:rPr lang="en-US" sz="3200" dirty="0"/>
              <a:t>•	Postcards </a:t>
            </a:r>
          </a:p>
        </p:txBody>
      </p:sp>
    </p:spTree>
    <p:extLst>
      <p:ext uri="{BB962C8B-B14F-4D97-AF65-F5344CB8AC3E}">
        <p14:creationId xmlns:p14="http://schemas.microsoft.com/office/powerpoint/2010/main" val="2038145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Rectangle 1">
            <a:extLst>
              <a:ext uri="{FF2B5EF4-FFF2-40B4-BE49-F238E27FC236}">
                <a16:creationId xmlns:a16="http://schemas.microsoft.com/office/drawing/2014/main" id="{2775B625-F310-49DA-BBD7-308BC102473C}"/>
              </a:ext>
            </a:extLst>
          </p:cNvPr>
          <p:cNvSpPr/>
          <p:nvPr/>
        </p:nvSpPr>
        <p:spPr>
          <a:xfrm>
            <a:off x="397042" y="116390"/>
            <a:ext cx="4151842" cy="646331"/>
          </a:xfrm>
          <a:prstGeom prst="rect">
            <a:avLst/>
          </a:prstGeom>
        </p:spPr>
        <p:txBody>
          <a:bodyPr wrap="none">
            <a:spAutoFit/>
          </a:bodyPr>
          <a:lstStyle/>
          <a:p>
            <a:r>
              <a:rPr lang="en-US" sz="3600" b="1" dirty="0"/>
              <a:t>Charitable Initiatives</a:t>
            </a:r>
          </a:p>
        </p:txBody>
      </p:sp>
      <p:sp>
        <p:nvSpPr>
          <p:cNvPr id="3" name="Rectangle 2">
            <a:extLst>
              <a:ext uri="{FF2B5EF4-FFF2-40B4-BE49-F238E27FC236}">
                <a16:creationId xmlns:a16="http://schemas.microsoft.com/office/drawing/2014/main" id="{2FAC84F2-185C-4A43-9976-09A5FEF79BD5}"/>
              </a:ext>
            </a:extLst>
          </p:cNvPr>
          <p:cNvSpPr/>
          <p:nvPr/>
        </p:nvSpPr>
        <p:spPr>
          <a:xfrm>
            <a:off x="333034" y="786662"/>
            <a:ext cx="8655518" cy="6129050"/>
          </a:xfrm>
          <a:prstGeom prst="rect">
            <a:avLst/>
          </a:prstGeom>
        </p:spPr>
        <p:txBody>
          <a:bodyPr wrap="square">
            <a:spAutoFit/>
          </a:bodyPr>
          <a:lstStyle/>
          <a:p>
            <a:pPr>
              <a:lnSpc>
                <a:spcPct val="150000"/>
              </a:lnSpc>
            </a:pPr>
            <a:r>
              <a:rPr lang="en-US" sz="2400" dirty="0"/>
              <a:t>“So, Mr. and Mrs. Seller, I’ve done a lot of presentations for sellers. I constantly refine my talk because I want to make sure to cover all the important items that make me different than other real estate agents. There are lots  of us to choose from. One day it occurred to me that the reasons for which a seller would want to work with me are the same reasons as I chose to affiliate with RE/MAX. You see....at one time I too had to choose RE/MAX over all of the other firms out there, just like you’re doing now. Well, one of the big reasons I chose RE/MAX was that that their mission is more than just helping buyers and sellers...they are also about helping communities.” </a:t>
            </a:r>
          </a:p>
        </p:txBody>
      </p:sp>
    </p:spTree>
    <p:extLst>
      <p:ext uri="{BB962C8B-B14F-4D97-AF65-F5344CB8AC3E}">
        <p14:creationId xmlns:p14="http://schemas.microsoft.com/office/powerpoint/2010/main" val="2494282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Rectangle 1">
            <a:extLst>
              <a:ext uri="{FF2B5EF4-FFF2-40B4-BE49-F238E27FC236}">
                <a16:creationId xmlns:a16="http://schemas.microsoft.com/office/drawing/2014/main" id="{A8368AB7-0453-4BA0-82DF-8C28018ADCBC}"/>
              </a:ext>
            </a:extLst>
          </p:cNvPr>
          <p:cNvSpPr/>
          <p:nvPr/>
        </p:nvSpPr>
        <p:spPr>
          <a:xfrm>
            <a:off x="437392" y="1061859"/>
            <a:ext cx="8055739" cy="4524315"/>
          </a:xfrm>
          <a:prstGeom prst="rect">
            <a:avLst/>
          </a:prstGeom>
        </p:spPr>
        <p:txBody>
          <a:bodyPr wrap="square">
            <a:spAutoFit/>
          </a:bodyPr>
          <a:lstStyle/>
          <a:p>
            <a:r>
              <a:rPr 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"A portion of each closing I get goes to Children’s Miracle Network. The money I raise goes to our local Children’s Hospital.”</a:t>
            </a:r>
          </a:p>
          <a:p>
            <a:endParaRPr 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r>
              <a:rPr lang="en-US" sz="2400" dirty="0">
                <a:latin typeface="Arial" panose="020B0604020202020204" pitchFamily="34" charset="0"/>
                <a:cs typeface="Arial" panose="020B0604020202020204" pitchFamily="34" charset="0"/>
              </a:rPr>
              <a:t>“RE/MAX has been working with Children’s Miracle Network Hospitals since 1992 has raised over $150 million dollars which is second only to Walmart.”</a:t>
            </a:r>
          </a:p>
          <a:p>
            <a:endParaRPr 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r>
              <a:rPr 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“RE/MAX is the only one that did so with donations from the workers, from agents, not from the consumer. I believe it’s important to work with companies that give back. That’s a big reason why I chose RE/MAX.” </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3D36FE85-0B72-4A47-9F76-75741669FB6D}"/>
              </a:ext>
            </a:extLst>
          </p:cNvPr>
          <p:cNvSpPr/>
          <p:nvPr/>
        </p:nvSpPr>
        <p:spPr>
          <a:xfrm>
            <a:off x="397042" y="93530"/>
            <a:ext cx="4151842" cy="646331"/>
          </a:xfrm>
          <a:prstGeom prst="rect">
            <a:avLst/>
          </a:prstGeom>
        </p:spPr>
        <p:txBody>
          <a:bodyPr wrap="none">
            <a:spAutoFit/>
          </a:bodyPr>
          <a:lstStyle/>
          <a:p>
            <a:r>
              <a:rPr lang="en-US" sz="3600" b="1" dirty="0"/>
              <a:t>Charitable Initiatives</a:t>
            </a:r>
          </a:p>
        </p:txBody>
      </p:sp>
    </p:spTree>
    <p:extLst>
      <p:ext uri="{BB962C8B-B14F-4D97-AF65-F5344CB8AC3E}">
        <p14:creationId xmlns:p14="http://schemas.microsoft.com/office/powerpoint/2010/main" val="847792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Rectangle 3">
            <a:extLst>
              <a:ext uri="{FF2B5EF4-FFF2-40B4-BE49-F238E27FC236}">
                <a16:creationId xmlns:a16="http://schemas.microsoft.com/office/drawing/2014/main" id="{6EA9C7F1-CC66-469D-B541-F1AFEB800797}"/>
              </a:ext>
            </a:extLst>
          </p:cNvPr>
          <p:cNvSpPr/>
          <p:nvPr/>
        </p:nvSpPr>
        <p:spPr>
          <a:xfrm>
            <a:off x="397042" y="133785"/>
            <a:ext cx="4151842" cy="646331"/>
          </a:xfrm>
          <a:prstGeom prst="rect">
            <a:avLst/>
          </a:prstGeom>
        </p:spPr>
        <p:txBody>
          <a:bodyPr wrap="none">
            <a:spAutoFit/>
          </a:bodyPr>
          <a:lstStyle/>
          <a:p>
            <a:r>
              <a:rPr lang="en-US" sz="3600" b="1" dirty="0"/>
              <a:t>Charitable Initiatives</a:t>
            </a:r>
          </a:p>
        </p:txBody>
      </p:sp>
      <p:sp>
        <p:nvSpPr>
          <p:cNvPr id="2" name="Rectangle 1">
            <a:extLst>
              <a:ext uri="{FF2B5EF4-FFF2-40B4-BE49-F238E27FC236}">
                <a16:creationId xmlns:a16="http://schemas.microsoft.com/office/drawing/2014/main" id="{F3B474E3-F2E8-436E-AB32-E1E390C6D912}"/>
              </a:ext>
            </a:extLst>
          </p:cNvPr>
          <p:cNvSpPr/>
          <p:nvPr/>
        </p:nvSpPr>
        <p:spPr>
          <a:xfrm>
            <a:off x="490576" y="1166842"/>
            <a:ext cx="8256382" cy="4524315"/>
          </a:xfrm>
          <a:prstGeom prst="rect">
            <a:avLst/>
          </a:prstGeom>
        </p:spPr>
        <p:txBody>
          <a:bodyPr wrap="square">
            <a:spAutoFit/>
          </a:bodyPr>
          <a:lstStyle/>
          <a:p>
            <a:r>
              <a:rPr lang="en-US" sz="2400" dirty="0">
                <a:solidFill>
                  <a:srgbClr val="222222"/>
                </a:solidFill>
                <a:latin typeface="Arial" panose="020B0604020202020204" pitchFamily="34" charset="0"/>
                <a:ea typeface="Times New Roman" panose="02020603050405020304" pitchFamily="18" charset="0"/>
              </a:rPr>
              <a:t>“In addition to the Children’s Miracle Network, RE/MAX is a big supporter of the military and many local charities.”</a:t>
            </a:r>
          </a:p>
          <a:p>
            <a:endParaRPr lang="en-US" sz="2400" dirty="0">
              <a:latin typeface="Times New Roman" panose="02020603050405020304" pitchFamily="18" charset="0"/>
              <a:ea typeface="Times New Roman" panose="02020603050405020304" pitchFamily="18" charset="0"/>
            </a:endParaRPr>
          </a:p>
          <a:p>
            <a:r>
              <a:rPr lang="en-US" sz="2400" dirty="0">
                <a:solidFill>
                  <a:srgbClr val="222222"/>
                </a:solidFill>
                <a:latin typeface="Arial" panose="020B0604020202020204" pitchFamily="34" charset="0"/>
                <a:ea typeface="Times New Roman" panose="02020603050405020304" pitchFamily="18" charset="0"/>
              </a:rPr>
              <a:t>(</a:t>
            </a:r>
            <a:r>
              <a:rPr lang="en-US" sz="2400" dirty="0">
                <a:latin typeface="Arial" panose="020B0604020202020204" pitchFamily="34" charset="0"/>
                <a:ea typeface="Times New Roman" panose="02020603050405020304" pitchFamily="18" charset="0"/>
              </a:rPr>
              <a:t>According to the Cone</a:t>
            </a:r>
            <a:r>
              <a:rPr lang="en-US" sz="2400" dirty="0">
                <a:solidFill>
                  <a:srgbClr val="222222"/>
                </a:solidFill>
                <a:latin typeface="Arial" panose="020B0604020202020204" pitchFamily="34" charset="0"/>
                <a:ea typeface="Times New Roman" panose="02020603050405020304" pitchFamily="18" charset="0"/>
              </a:rPr>
              <a:t> Cause Evolution Study, 85 percent of consumers say that they have a more positive image of a product or company when it supports a cause they care about. And nearly 80 percent would switch to a brand that supports a charity).</a:t>
            </a:r>
          </a:p>
          <a:p>
            <a:endParaRPr lang="en-US" sz="2400" dirty="0">
              <a:latin typeface="Times New Roman" panose="02020603050405020304" pitchFamily="18" charset="0"/>
              <a:ea typeface="Times New Roman" panose="02020603050405020304" pitchFamily="18" charset="0"/>
            </a:endParaRPr>
          </a:p>
          <a:p>
            <a:r>
              <a:rPr lang="en-US" sz="2400" dirty="0">
                <a:solidFill>
                  <a:srgbClr val="222222"/>
                </a:solidFill>
                <a:latin typeface="Arial" panose="020B0604020202020204" pitchFamily="34" charset="0"/>
                <a:ea typeface="Times New Roman" panose="02020603050405020304" pitchFamily="18" charset="0"/>
              </a:rPr>
              <a:t>Whether you support a cause that RE/MAX has adopted network-wide or one that's closer to your heart, you can expand your success by reaching out.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6007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Rectangle 1">
            <a:extLst>
              <a:ext uri="{FF2B5EF4-FFF2-40B4-BE49-F238E27FC236}">
                <a16:creationId xmlns:a16="http://schemas.microsoft.com/office/drawing/2014/main" id="{F408BD22-9926-4554-A350-714EF45C133F}"/>
              </a:ext>
            </a:extLst>
          </p:cNvPr>
          <p:cNvSpPr/>
          <p:nvPr/>
        </p:nvSpPr>
        <p:spPr>
          <a:xfrm>
            <a:off x="397042" y="116390"/>
            <a:ext cx="6352701" cy="646331"/>
          </a:xfrm>
          <a:prstGeom prst="rect">
            <a:avLst/>
          </a:prstGeom>
        </p:spPr>
        <p:txBody>
          <a:bodyPr wrap="none">
            <a:spAutoFit/>
          </a:bodyPr>
          <a:lstStyle/>
          <a:p>
            <a:r>
              <a:rPr lang="en-US" sz="3600" b="1" dirty="0">
                <a:solidFill>
                  <a:srgbClr val="222222"/>
                </a:solidFill>
                <a:ea typeface="Calibri" panose="020F0502020204030204" pitchFamily="34" charset="0"/>
              </a:rPr>
              <a:t>RE/MAX University On Demand </a:t>
            </a:r>
            <a:endParaRPr lang="en-US" sz="3600" b="1" dirty="0"/>
          </a:p>
        </p:txBody>
      </p:sp>
      <p:sp>
        <p:nvSpPr>
          <p:cNvPr id="3" name="Rectangle 2">
            <a:extLst>
              <a:ext uri="{FF2B5EF4-FFF2-40B4-BE49-F238E27FC236}">
                <a16:creationId xmlns:a16="http://schemas.microsoft.com/office/drawing/2014/main" id="{9A0D3D44-F0FB-4743-8FB3-772BCBB6B7B9}"/>
              </a:ext>
            </a:extLst>
          </p:cNvPr>
          <p:cNvSpPr/>
          <p:nvPr/>
        </p:nvSpPr>
        <p:spPr>
          <a:xfrm>
            <a:off x="397042" y="879592"/>
            <a:ext cx="7842262" cy="5262979"/>
          </a:xfrm>
          <a:prstGeom prst="rect">
            <a:avLst/>
          </a:prstGeom>
        </p:spPr>
        <p:txBody>
          <a:bodyPr wrap="square">
            <a:spAutoFit/>
          </a:bodyPr>
          <a:lstStyle/>
          <a:p>
            <a:r>
              <a:rPr lang="en-US" sz="2800" dirty="0">
                <a:solidFill>
                  <a:srgbClr val="222222"/>
                </a:solidFill>
                <a:latin typeface="Arial" panose="020B0604020202020204" pitchFamily="34" charset="0"/>
                <a:ea typeface="Times New Roman" panose="02020603050405020304" pitchFamily="18" charset="0"/>
              </a:rPr>
              <a:t>“RE/MAX University is a 24 hour </a:t>
            </a:r>
            <a:r>
              <a:rPr lang="en-US" sz="2800" dirty="0">
                <a:latin typeface="Arial" panose="020B0604020202020204" pitchFamily="34" charset="0"/>
                <a:ea typeface="Times New Roman" panose="02020603050405020304" pitchFamily="18" charset="0"/>
              </a:rPr>
              <a:t>a day 7 day per week</a:t>
            </a:r>
            <a:r>
              <a:rPr lang="en-US" sz="2800" dirty="0">
                <a:solidFill>
                  <a:srgbClr val="222222"/>
                </a:solidFill>
                <a:latin typeface="Arial" panose="020B0604020202020204" pitchFamily="34" charset="0"/>
                <a:ea typeface="Times New Roman" panose="02020603050405020304" pitchFamily="18" charset="0"/>
              </a:rPr>
              <a:t> training center for RE/MAX agents. There are over 1000 classes on negotiating, short sales, marketing, business planning, and more. </a:t>
            </a:r>
          </a:p>
          <a:p>
            <a:endParaRPr lang="en-US" sz="1400" dirty="0">
              <a:solidFill>
                <a:srgbClr val="222222"/>
              </a:solidFill>
              <a:latin typeface="Arial" panose="020B0604020202020204" pitchFamily="34" charset="0"/>
              <a:ea typeface="Times New Roman" panose="02020603050405020304" pitchFamily="18" charset="0"/>
            </a:endParaRPr>
          </a:p>
          <a:p>
            <a:r>
              <a:rPr lang="en-US" sz="2800" dirty="0">
                <a:solidFill>
                  <a:srgbClr val="222222"/>
                </a:solidFill>
                <a:latin typeface="Arial" panose="020B0604020202020204" pitchFamily="34" charset="0"/>
                <a:ea typeface="Times New Roman" panose="02020603050405020304" pitchFamily="18" charset="0"/>
              </a:rPr>
              <a:t>Everything I could possibly want to know about the art of running a real estate sales and marketing business may be found on RE/MAX University.“</a:t>
            </a:r>
          </a:p>
          <a:p>
            <a:r>
              <a:rPr lang="en-US" sz="1400" dirty="0">
                <a:solidFill>
                  <a:schemeClr val="bg1"/>
                </a:solidFill>
                <a:latin typeface="Arial" panose="020B0604020202020204" pitchFamily="34" charset="0"/>
                <a:ea typeface="Times New Roman" panose="02020603050405020304" pitchFamily="18" charset="0"/>
              </a:rPr>
              <a:t>i</a:t>
            </a:r>
            <a:br>
              <a:rPr lang="en-US" sz="2800" dirty="0">
                <a:solidFill>
                  <a:srgbClr val="222222"/>
                </a:solidFill>
                <a:latin typeface="Arial" panose="020B0604020202020204" pitchFamily="34" charset="0"/>
                <a:ea typeface="Times New Roman" panose="02020603050405020304" pitchFamily="18" charset="0"/>
              </a:rPr>
            </a:br>
            <a:r>
              <a:rPr lang="en-US" sz="2800" dirty="0">
                <a:solidFill>
                  <a:srgbClr val="222222"/>
                </a:solidFill>
                <a:latin typeface="Arial" panose="020B0604020202020204" pitchFamily="34" charset="0"/>
                <a:ea typeface="Times New Roman" panose="02020603050405020304" pitchFamily="18" charset="0"/>
              </a:rPr>
              <a:t>I spend that time educating myself to further my ability to be the best possible representative for my clients.”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774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Rectangle 1">
            <a:extLst>
              <a:ext uri="{FF2B5EF4-FFF2-40B4-BE49-F238E27FC236}">
                <a16:creationId xmlns:a16="http://schemas.microsoft.com/office/drawing/2014/main" id="{F408BD22-9926-4554-A350-714EF45C133F}"/>
              </a:ext>
            </a:extLst>
          </p:cNvPr>
          <p:cNvSpPr/>
          <p:nvPr/>
        </p:nvSpPr>
        <p:spPr>
          <a:xfrm>
            <a:off x="397042" y="186671"/>
            <a:ext cx="248786" cy="369332"/>
          </a:xfrm>
          <a:prstGeom prst="rect">
            <a:avLst/>
          </a:prstGeom>
        </p:spPr>
        <p:txBody>
          <a:bodyPr wrap="none">
            <a:spAutoFit/>
          </a:bodyPr>
          <a:lstStyle/>
          <a:p>
            <a:r>
              <a:rPr lang="en-US" dirty="0">
                <a:solidFill>
                  <a:srgbClr val="222222"/>
                </a:solidFill>
                <a:latin typeface="Arial" panose="020B0604020202020204" pitchFamily="34" charset="0"/>
                <a:ea typeface="Calibri" panose="020F0502020204030204" pitchFamily="34" charset="0"/>
              </a:rPr>
              <a:t> </a:t>
            </a:r>
            <a:endParaRPr lang="en-US" dirty="0"/>
          </a:p>
        </p:txBody>
      </p:sp>
      <p:sp>
        <p:nvSpPr>
          <p:cNvPr id="4" name="Rectangle 3">
            <a:extLst>
              <a:ext uri="{FF2B5EF4-FFF2-40B4-BE49-F238E27FC236}">
                <a16:creationId xmlns:a16="http://schemas.microsoft.com/office/drawing/2014/main" id="{4F4702FE-CEF6-4A1A-82B3-801A65A0AC30}"/>
              </a:ext>
            </a:extLst>
          </p:cNvPr>
          <p:cNvSpPr/>
          <p:nvPr/>
        </p:nvSpPr>
        <p:spPr>
          <a:xfrm>
            <a:off x="397042" y="116390"/>
            <a:ext cx="4140429" cy="646331"/>
          </a:xfrm>
          <a:prstGeom prst="rect">
            <a:avLst/>
          </a:prstGeom>
        </p:spPr>
        <p:txBody>
          <a:bodyPr wrap="none">
            <a:spAutoFit/>
          </a:bodyPr>
          <a:lstStyle/>
          <a:p>
            <a:r>
              <a:rPr lang="en-US" sz="3600" b="1" dirty="0">
                <a:solidFill>
                  <a:srgbClr val="222222"/>
                </a:solidFill>
                <a:ea typeface="Calibri" panose="020F0502020204030204" pitchFamily="34" charset="0"/>
              </a:rPr>
              <a:t>RE/MAX on the Web</a:t>
            </a:r>
            <a:endParaRPr lang="en-US" sz="3600" b="1" dirty="0"/>
          </a:p>
        </p:txBody>
      </p:sp>
      <p:sp>
        <p:nvSpPr>
          <p:cNvPr id="6" name="Rectangle 5">
            <a:extLst>
              <a:ext uri="{FF2B5EF4-FFF2-40B4-BE49-F238E27FC236}">
                <a16:creationId xmlns:a16="http://schemas.microsoft.com/office/drawing/2014/main" id="{49EA0F54-0492-41C1-A3C2-C02F375A6467}"/>
              </a:ext>
            </a:extLst>
          </p:cNvPr>
          <p:cNvSpPr/>
          <p:nvPr/>
        </p:nvSpPr>
        <p:spPr>
          <a:xfrm>
            <a:off x="397042" y="923720"/>
            <a:ext cx="8238958" cy="5262979"/>
          </a:xfrm>
          <a:prstGeom prst="rect">
            <a:avLst/>
          </a:prstGeom>
        </p:spPr>
        <p:txBody>
          <a:bodyPr wrap="square">
            <a:spAutoFit/>
          </a:bodyPr>
          <a:lstStyle/>
          <a:p>
            <a:r>
              <a:rPr lang="en-US" sz="2800" dirty="0">
                <a:latin typeface="Arial" panose="020B0604020202020204" pitchFamily="34" charset="0"/>
                <a:ea typeface="Times New Roman" panose="02020603050405020304" pitchFamily="18" charset="0"/>
              </a:rPr>
              <a:t>“Mr. and Mrs. Seller "The National Association of Realtors tell us that 95% of buyers are shopping online for their homes. That means that the internet becomes a vital key in matching a buyer up with your home. When buyers think of buying a home, they think RE/MAX and  your home will have maximum online exposure on REMAX.com”. </a:t>
            </a:r>
          </a:p>
          <a:p>
            <a:endParaRPr lang="en-US" sz="2800" dirty="0">
              <a:latin typeface="Times New Roman" panose="02020603050405020304" pitchFamily="18" charset="0"/>
              <a:ea typeface="Times New Roman" panose="02020603050405020304" pitchFamily="18" charset="0"/>
            </a:endParaRPr>
          </a:p>
          <a:p>
            <a:pPr>
              <a:tabLst>
                <a:tab pos="1371600" algn="l"/>
              </a:tabLst>
            </a:pPr>
            <a:r>
              <a:rPr lang="en-US" sz="2800" dirty="0">
                <a:latin typeface="Arial" panose="020B0604020202020204" pitchFamily="34" charset="0"/>
                <a:ea typeface="Times New Roman" panose="02020603050405020304" pitchFamily="18" charset="0"/>
              </a:rPr>
              <a:t>“Mr. and Mrs. Seller, when you have a moment please go to this site:    				 	 	  				http://workingforyou.remax.com </a:t>
            </a:r>
          </a:p>
          <a:p>
            <a:r>
              <a:rPr lang="en-US" sz="2800" dirty="0">
                <a:latin typeface="Arial" panose="020B0604020202020204" pitchFamily="34" charset="0"/>
                <a:ea typeface="Times New Roman" panose="02020603050405020304" pitchFamily="18" charset="0"/>
              </a:rPr>
              <a:t>It shows you in real time the power of remax.com”.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165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338364" y="166581"/>
            <a:ext cx="6327566" cy="646331"/>
          </a:xfrm>
          <a:prstGeom prst="rect">
            <a:avLst/>
          </a:prstGeom>
        </p:spPr>
        <p:txBody>
          <a:bodyPr wrap="none">
            <a:spAutoFit/>
          </a:bodyPr>
          <a:lstStyle/>
          <a:p>
            <a:r>
              <a:rPr lang="en-US" sz="3600" b="1" dirty="0">
                <a:solidFill>
                  <a:srgbClr val="222222"/>
                </a:solidFill>
                <a:ea typeface="Calibri" panose="020F0502020204030204" pitchFamily="34" charset="0"/>
              </a:rPr>
              <a:t>Our Internal Mission Statement </a:t>
            </a:r>
            <a:endParaRPr lang="en-US" sz="3600" b="1" dirty="0"/>
          </a:p>
        </p:txBody>
      </p:sp>
      <p:sp>
        <p:nvSpPr>
          <p:cNvPr id="6" name="Rectangle 5">
            <a:extLst>
              <a:ext uri="{FF2B5EF4-FFF2-40B4-BE49-F238E27FC236}">
                <a16:creationId xmlns:a16="http://schemas.microsoft.com/office/drawing/2014/main" id="{BD1CF8BF-D34E-4393-B6BF-C971166373E6}"/>
              </a:ext>
            </a:extLst>
          </p:cNvPr>
          <p:cNvSpPr/>
          <p:nvPr/>
        </p:nvSpPr>
        <p:spPr>
          <a:xfrm>
            <a:off x="592191" y="1901741"/>
            <a:ext cx="7959618" cy="2062103"/>
          </a:xfrm>
          <a:prstGeom prst="rect">
            <a:avLst/>
          </a:prstGeom>
        </p:spPr>
        <p:txBody>
          <a:bodyPr wrap="square">
            <a:spAutoFit/>
          </a:bodyPr>
          <a:lstStyle/>
          <a:p>
            <a:r>
              <a:rPr lang="en-US" altLang="en-US" sz="3200" dirty="0">
                <a:latin typeface="Arial" panose="020B0604020202020204" pitchFamily="34" charset="0"/>
                <a:cs typeface="Arial" panose="020B0604020202020204" pitchFamily="34" charset="0"/>
              </a:rPr>
              <a:t>To help agents to reach their full potential so they can live the life they deserve to have where life balance, abundance and greatness is possible.</a:t>
            </a:r>
            <a:endParaRPr lang="en-US" alt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Rectangle 1">
            <a:extLst>
              <a:ext uri="{FF2B5EF4-FFF2-40B4-BE49-F238E27FC236}">
                <a16:creationId xmlns:a16="http://schemas.microsoft.com/office/drawing/2014/main" id="{F408BD22-9926-4554-A350-714EF45C133F}"/>
              </a:ext>
            </a:extLst>
          </p:cNvPr>
          <p:cNvSpPr/>
          <p:nvPr/>
        </p:nvSpPr>
        <p:spPr>
          <a:xfrm>
            <a:off x="397042" y="186671"/>
            <a:ext cx="248786" cy="369332"/>
          </a:xfrm>
          <a:prstGeom prst="rect">
            <a:avLst/>
          </a:prstGeom>
        </p:spPr>
        <p:txBody>
          <a:bodyPr wrap="none">
            <a:spAutoFit/>
          </a:bodyPr>
          <a:lstStyle/>
          <a:p>
            <a:r>
              <a:rPr lang="en-US" dirty="0">
                <a:solidFill>
                  <a:srgbClr val="222222"/>
                </a:solidFill>
                <a:latin typeface="Arial" panose="020B0604020202020204" pitchFamily="34" charset="0"/>
                <a:ea typeface="Calibri" panose="020F0502020204030204" pitchFamily="34" charset="0"/>
              </a:rPr>
              <a:t> </a:t>
            </a:r>
            <a:endParaRPr lang="en-US" dirty="0"/>
          </a:p>
        </p:txBody>
      </p:sp>
      <p:sp>
        <p:nvSpPr>
          <p:cNvPr id="4" name="Rectangle 3">
            <a:extLst>
              <a:ext uri="{FF2B5EF4-FFF2-40B4-BE49-F238E27FC236}">
                <a16:creationId xmlns:a16="http://schemas.microsoft.com/office/drawing/2014/main" id="{4F4702FE-CEF6-4A1A-82B3-801A65A0AC30}"/>
              </a:ext>
            </a:extLst>
          </p:cNvPr>
          <p:cNvSpPr/>
          <p:nvPr/>
        </p:nvSpPr>
        <p:spPr>
          <a:xfrm>
            <a:off x="397042" y="133897"/>
            <a:ext cx="4353371" cy="646331"/>
          </a:xfrm>
          <a:prstGeom prst="rect">
            <a:avLst/>
          </a:prstGeom>
        </p:spPr>
        <p:txBody>
          <a:bodyPr wrap="none">
            <a:spAutoFit/>
          </a:bodyPr>
          <a:lstStyle/>
          <a:p>
            <a:pPr lvl="0"/>
            <a:r>
              <a:rPr lang="en-US" sz="3600" b="1" dirty="0"/>
              <a:t>Control of The Listing </a:t>
            </a:r>
          </a:p>
        </p:txBody>
      </p:sp>
      <p:sp>
        <p:nvSpPr>
          <p:cNvPr id="3" name="Rectangle 2">
            <a:extLst>
              <a:ext uri="{FF2B5EF4-FFF2-40B4-BE49-F238E27FC236}">
                <a16:creationId xmlns:a16="http://schemas.microsoft.com/office/drawing/2014/main" id="{CDDEE9C3-43DB-4DA2-9FED-3A6747F94357}"/>
              </a:ext>
            </a:extLst>
          </p:cNvPr>
          <p:cNvSpPr/>
          <p:nvPr/>
        </p:nvSpPr>
        <p:spPr>
          <a:xfrm>
            <a:off x="397042" y="923720"/>
            <a:ext cx="8198318" cy="5940088"/>
          </a:xfrm>
          <a:prstGeom prst="rect">
            <a:avLst/>
          </a:prstGeom>
        </p:spPr>
        <p:txBody>
          <a:bodyPr wrap="square">
            <a:spAutoFit/>
          </a:bodyPr>
          <a:lstStyle/>
          <a:p>
            <a:r>
              <a:rPr lang="en-US" sz="2800" dirty="0">
                <a:solidFill>
                  <a:srgbClr val="222222"/>
                </a:solidFill>
                <a:latin typeface="Arial" panose="020B0604020202020204" pitchFamily="34" charset="0"/>
                <a:ea typeface="Times New Roman" panose="02020603050405020304" pitchFamily="18" charset="0"/>
              </a:rPr>
              <a:t>“Mr. and Mrs. Seller, I know you told me you are interviewing other agents and you should as it is a very important decision and all realtors are not the same.</a:t>
            </a:r>
          </a:p>
          <a:p>
            <a:endParaRPr lang="en-US" sz="1600" dirty="0">
              <a:latin typeface="Times New Roman" panose="02020603050405020304" pitchFamily="18" charset="0"/>
              <a:ea typeface="Times New Roman" panose="02020603050405020304" pitchFamily="18" charset="0"/>
            </a:endParaRPr>
          </a:p>
          <a:p>
            <a:r>
              <a:rPr lang="en-US" sz="2800" dirty="0">
                <a:solidFill>
                  <a:srgbClr val="222222"/>
                </a:solidFill>
                <a:latin typeface="Arial" panose="020B0604020202020204" pitchFamily="34" charset="0"/>
                <a:ea typeface="Times New Roman" panose="02020603050405020304" pitchFamily="18" charset="0"/>
              </a:rPr>
              <a:t>“At RE/MAX each agent runs his or her business as if they are president of their own </a:t>
            </a:r>
            <a:r>
              <a:rPr lang="en-US" sz="2800" dirty="0">
                <a:latin typeface="Arial" panose="020B0604020202020204" pitchFamily="34" charset="0"/>
                <a:ea typeface="Times New Roman" panose="02020603050405020304" pitchFamily="18" charset="0"/>
              </a:rPr>
              <a:t>Company. We prepare business plans, we study </a:t>
            </a:r>
            <a:r>
              <a:rPr lang="en-US" sz="2800" dirty="0">
                <a:solidFill>
                  <a:srgbClr val="222222"/>
                </a:solidFill>
                <a:latin typeface="Arial" panose="020B0604020202020204" pitchFamily="34" charset="0"/>
                <a:ea typeface="Times New Roman" panose="02020603050405020304" pitchFamily="18" charset="0"/>
              </a:rPr>
              <a:t>marketing strategies, and we control every listing we bring in, from contract to close. I work with my seller closely and when I commit to something, I always come through. I can do that because I run my real estate business”.</a:t>
            </a:r>
          </a:p>
          <a:p>
            <a:r>
              <a:rPr lang="en-US" sz="2800" dirty="0">
                <a:solidFill>
                  <a:srgbClr val="222222"/>
                </a:solidFill>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79699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Rectangle 1">
            <a:extLst>
              <a:ext uri="{FF2B5EF4-FFF2-40B4-BE49-F238E27FC236}">
                <a16:creationId xmlns:a16="http://schemas.microsoft.com/office/drawing/2014/main" id="{F408BD22-9926-4554-A350-714EF45C133F}"/>
              </a:ext>
            </a:extLst>
          </p:cNvPr>
          <p:cNvSpPr/>
          <p:nvPr/>
        </p:nvSpPr>
        <p:spPr>
          <a:xfrm>
            <a:off x="397042" y="186671"/>
            <a:ext cx="248786" cy="369332"/>
          </a:xfrm>
          <a:prstGeom prst="rect">
            <a:avLst/>
          </a:prstGeom>
        </p:spPr>
        <p:txBody>
          <a:bodyPr wrap="none">
            <a:spAutoFit/>
          </a:bodyPr>
          <a:lstStyle/>
          <a:p>
            <a:r>
              <a:rPr lang="en-US" dirty="0">
                <a:solidFill>
                  <a:srgbClr val="222222"/>
                </a:solidFill>
                <a:latin typeface="Arial" panose="020B0604020202020204" pitchFamily="34" charset="0"/>
                <a:ea typeface="Calibri" panose="020F0502020204030204" pitchFamily="34" charset="0"/>
              </a:rPr>
              <a:t> </a:t>
            </a:r>
            <a:endParaRPr lang="en-US" dirty="0"/>
          </a:p>
        </p:txBody>
      </p:sp>
      <p:sp>
        <p:nvSpPr>
          <p:cNvPr id="4" name="Rectangle 3">
            <a:extLst>
              <a:ext uri="{FF2B5EF4-FFF2-40B4-BE49-F238E27FC236}">
                <a16:creationId xmlns:a16="http://schemas.microsoft.com/office/drawing/2014/main" id="{4F4702FE-CEF6-4A1A-82B3-801A65A0AC30}"/>
              </a:ext>
            </a:extLst>
          </p:cNvPr>
          <p:cNvSpPr/>
          <p:nvPr/>
        </p:nvSpPr>
        <p:spPr>
          <a:xfrm>
            <a:off x="397042" y="116390"/>
            <a:ext cx="4978863" cy="646331"/>
          </a:xfrm>
          <a:prstGeom prst="rect">
            <a:avLst/>
          </a:prstGeom>
        </p:spPr>
        <p:txBody>
          <a:bodyPr wrap="none">
            <a:spAutoFit/>
          </a:bodyPr>
          <a:lstStyle/>
          <a:p>
            <a:pPr lvl="0"/>
            <a:r>
              <a:rPr lang="en-US" sz="3600" b="1" dirty="0"/>
              <a:t>National Brand Exposure</a:t>
            </a:r>
            <a:r>
              <a:rPr lang="en-US" dirty="0"/>
              <a:t> </a:t>
            </a:r>
          </a:p>
        </p:txBody>
      </p:sp>
      <p:sp>
        <p:nvSpPr>
          <p:cNvPr id="6" name="Rectangle 5">
            <a:extLst>
              <a:ext uri="{FF2B5EF4-FFF2-40B4-BE49-F238E27FC236}">
                <a16:creationId xmlns:a16="http://schemas.microsoft.com/office/drawing/2014/main" id="{A3C0EE86-2473-4243-ADFE-1288F18D66E6}"/>
              </a:ext>
            </a:extLst>
          </p:cNvPr>
          <p:cNvSpPr/>
          <p:nvPr/>
        </p:nvSpPr>
        <p:spPr>
          <a:xfrm>
            <a:off x="397042" y="1156615"/>
            <a:ext cx="8253182" cy="4801314"/>
          </a:xfrm>
          <a:prstGeom prst="rect">
            <a:avLst/>
          </a:prstGeom>
        </p:spPr>
        <p:txBody>
          <a:bodyPr wrap="square">
            <a:spAutoFit/>
          </a:bodyPr>
          <a:lstStyle/>
          <a:p>
            <a:r>
              <a:rPr lang="en-US" sz="3200" dirty="0">
                <a:solidFill>
                  <a:srgbClr val="222222"/>
                </a:solidFill>
                <a:latin typeface="Arial" panose="020B0604020202020204" pitchFamily="34" charset="0"/>
                <a:ea typeface="Times New Roman" panose="02020603050405020304" pitchFamily="18" charset="0"/>
              </a:rPr>
              <a:t>“Everything we talked about today comes down to one thing...BRAND. When people think real estate they think RE/MAX. The RE/MAX balloon represents the amazing lift our organization has had over the last 45 years. It was built by a great executive team and we continue to remain on the forefront of every consumers mind when people think about buying or selling a home.” </a:t>
            </a:r>
          </a:p>
          <a:p>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7593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Rectangle 1">
            <a:extLst>
              <a:ext uri="{FF2B5EF4-FFF2-40B4-BE49-F238E27FC236}">
                <a16:creationId xmlns:a16="http://schemas.microsoft.com/office/drawing/2014/main" id="{F408BD22-9926-4554-A350-714EF45C133F}"/>
              </a:ext>
            </a:extLst>
          </p:cNvPr>
          <p:cNvSpPr/>
          <p:nvPr/>
        </p:nvSpPr>
        <p:spPr>
          <a:xfrm>
            <a:off x="397042" y="186671"/>
            <a:ext cx="248786" cy="369332"/>
          </a:xfrm>
          <a:prstGeom prst="rect">
            <a:avLst/>
          </a:prstGeom>
        </p:spPr>
        <p:txBody>
          <a:bodyPr wrap="none">
            <a:spAutoFit/>
          </a:bodyPr>
          <a:lstStyle/>
          <a:p>
            <a:r>
              <a:rPr lang="en-US" dirty="0">
                <a:solidFill>
                  <a:srgbClr val="222222"/>
                </a:solidFill>
                <a:latin typeface="Arial" panose="020B0604020202020204" pitchFamily="34" charset="0"/>
                <a:ea typeface="Calibri" panose="020F0502020204030204" pitchFamily="34" charset="0"/>
              </a:rPr>
              <a:t> </a:t>
            </a:r>
            <a:endParaRPr lang="en-US" dirty="0"/>
          </a:p>
        </p:txBody>
      </p:sp>
      <p:sp>
        <p:nvSpPr>
          <p:cNvPr id="4" name="Rectangle 3">
            <a:extLst>
              <a:ext uri="{FF2B5EF4-FFF2-40B4-BE49-F238E27FC236}">
                <a16:creationId xmlns:a16="http://schemas.microsoft.com/office/drawing/2014/main" id="{4F4702FE-CEF6-4A1A-82B3-801A65A0AC30}"/>
              </a:ext>
            </a:extLst>
          </p:cNvPr>
          <p:cNvSpPr/>
          <p:nvPr/>
        </p:nvSpPr>
        <p:spPr>
          <a:xfrm>
            <a:off x="397042" y="116390"/>
            <a:ext cx="4978863" cy="646331"/>
          </a:xfrm>
          <a:prstGeom prst="rect">
            <a:avLst/>
          </a:prstGeom>
        </p:spPr>
        <p:txBody>
          <a:bodyPr wrap="none">
            <a:spAutoFit/>
          </a:bodyPr>
          <a:lstStyle/>
          <a:p>
            <a:pPr lvl="0"/>
            <a:r>
              <a:rPr lang="en-US" sz="3600" b="1" dirty="0"/>
              <a:t>National Brand Exposure</a:t>
            </a:r>
            <a:r>
              <a:rPr lang="en-US" dirty="0"/>
              <a:t> </a:t>
            </a:r>
          </a:p>
        </p:txBody>
      </p:sp>
      <p:sp>
        <p:nvSpPr>
          <p:cNvPr id="3" name="Rectangle 2">
            <a:extLst>
              <a:ext uri="{FF2B5EF4-FFF2-40B4-BE49-F238E27FC236}">
                <a16:creationId xmlns:a16="http://schemas.microsoft.com/office/drawing/2014/main" id="{1362600A-4D81-4216-B58F-55FE22C37FED}"/>
              </a:ext>
            </a:extLst>
          </p:cNvPr>
          <p:cNvSpPr/>
          <p:nvPr/>
        </p:nvSpPr>
        <p:spPr>
          <a:xfrm>
            <a:off x="397042" y="1084719"/>
            <a:ext cx="8225523" cy="5122941"/>
          </a:xfrm>
          <a:prstGeom prst="rect">
            <a:avLst/>
          </a:prstGeom>
        </p:spPr>
        <p:txBody>
          <a:bodyPr wrap="square">
            <a:spAutoFit/>
          </a:bodyPr>
          <a:lstStyle/>
          <a:p>
            <a:pPr>
              <a:lnSpc>
                <a:spcPct val="150000"/>
              </a:lnSpc>
            </a:pPr>
            <a:r>
              <a:rPr lang="en-US" sz="2000" dirty="0">
                <a:solidFill>
                  <a:srgbClr val="222222"/>
                </a:solidFill>
                <a:latin typeface="Arial" panose="020B0604020202020204" pitchFamily="34" charset="0"/>
                <a:ea typeface="Calibri" panose="020F0502020204030204" pitchFamily="34" charset="0"/>
              </a:rPr>
              <a:t>“We continue to remain out in front of the real estate world because RE/MAX remains committed to online web exposure, educating agents, and the best technology available. While other firms have cut back or even eliminated national advertising budgets we continue to realize that to remain dominant </a:t>
            </a:r>
            <a:r>
              <a:rPr lang="en-US" sz="2000">
                <a:solidFill>
                  <a:srgbClr val="222222"/>
                </a:solidFill>
                <a:latin typeface="Arial" panose="020B0604020202020204" pitchFamily="34" charset="0"/>
                <a:ea typeface="Calibri" panose="020F0502020204030204" pitchFamily="34" charset="0"/>
              </a:rPr>
              <a:t>and do </a:t>
            </a:r>
            <a:r>
              <a:rPr lang="en-US" sz="2000" dirty="0">
                <a:solidFill>
                  <a:srgbClr val="222222"/>
                </a:solidFill>
                <a:latin typeface="Arial" panose="020B0604020202020204" pitchFamily="34" charset="0"/>
                <a:ea typeface="Calibri" panose="020F0502020204030204" pitchFamily="34" charset="0"/>
              </a:rPr>
              <a:t>give our sellers the best </a:t>
            </a:r>
            <a:r>
              <a:rPr lang="en-US" sz="2000" dirty="0">
                <a:latin typeface="Arial" panose="020B0604020202020204" pitchFamily="34" charset="0"/>
                <a:cs typeface="Arial" panose="020B0604020202020204" pitchFamily="34" charset="0"/>
              </a:rPr>
              <a:t>budgets we continue to realize that to remain dominant and do give our sellers the best exposure possible a national advertising and brand campaign is not optional. And some of my competitors will tell you that national brand recognition does not matter. They tell you that because they don’t have it. You know who realizes that brand is important? </a:t>
            </a:r>
          </a:p>
          <a:p>
            <a:pPr>
              <a:lnSpc>
                <a:spcPct val="150000"/>
              </a:lnSpc>
            </a:pPr>
            <a:r>
              <a:rPr lang="en-US" sz="2000" dirty="0">
                <a:latin typeface="Arial" panose="020B0604020202020204" pitchFamily="34" charset="0"/>
                <a:cs typeface="Arial" panose="020B0604020202020204" pitchFamily="34" charset="0"/>
              </a:rPr>
              <a:t>Nike....McDonalds...RE/MAX....and now YOU </a:t>
            </a:r>
          </a:p>
        </p:txBody>
      </p:sp>
    </p:spTree>
    <p:extLst>
      <p:ext uri="{BB962C8B-B14F-4D97-AF65-F5344CB8AC3E}">
        <p14:creationId xmlns:p14="http://schemas.microsoft.com/office/powerpoint/2010/main" val="10105612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80DF-85FA-484E-93FE-D9EB5E9092C9}"/>
              </a:ext>
            </a:extLst>
          </p:cNvPr>
          <p:cNvSpPr>
            <a:spLocks noGrp="1"/>
          </p:cNvSpPr>
          <p:nvPr>
            <p:ph type="title"/>
          </p:nvPr>
        </p:nvSpPr>
        <p:spPr>
          <a:xfrm>
            <a:off x="314325" y="169592"/>
            <a:ext cx="7886700" cy="701336"/>
          </a:xfrm>
        </p:spPr>
        <p:txBody>
          <a:bodyPr>
            <a:normAutofit/>
          </a:bodyPr>
          <a:lstStyle/>
          <a:p>
            <a:r>
              <a:rPr lang="en-US" sz="4000" b="1" dirty="0">
                <a:latin typeface="+mn-lt"/>
                <a:cs typeface="Arial" panose="020B0604020202020204" pitchFamily="34" charset="0"/>
              </a:rPr>
              <a:t>Concluding Thoughts</a:t>
            </a:r>
          </a:p>
        </p:txBody>
      </p:sp>
      <p:pic>
        <p:nvPicPr>
          <p:cNvPr id="5" name="Picture 4">
            <a:extLst>
              <a:ext uri="{FF2B5EF4-FFF2-40B4-BE49-F238E27FC236}">
                <a16:creationId xmlns:a16="http://schemas.microsoft.com/office/drawing/2014/main" id="{92EFC313-391C-475F-A0CE-38873C4F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825209"/>
            <a:ext cx="9144000" cy="45719"/>
          </a:xfrm>
          <a:prstGeom prst="rect">
            <a:avLst/>
          </a:prstGeom>
        </p:spPr>
      </p:pic>
      <p:pic>
        <p:nvPicPr>
          <p:cNvPr id="6" name="Picture 5" descr="A picture containing aircraft, transport, balloon&#10;&#10;Description generated with very high confidence">
            <a:extLst>
              <a:ext uri="{FF2B5EF4-FFF2-40B4-BE49-F238E27FC236}">
                <a16:creationId xmlns:a16="http://schemas.microsoft.com/office/drawing/2014/main" id="{86DEA79F-536C-4C27-AEA9-9905D40DB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077" y="503211"/>
            <a:ext cx="507654" cy="643996"/>
          </a:xfrm>
          <a:prstGeom prst="rect">
            <a:avLst/>
          </a:prstGeom>
        </p:spPr>
      </p:pic>
      <p:pic>
        <p:nvPicPr>
          <p:cNvPr id="7" name="Picture 8" descr="http://infinitydesktops.com/free-gallery/success.jpg">
            <a:extLst>
              <a:ext uri="{FF2B5EF4-FFF2-40B4-BE49-F238E27FC236}">
                <a16:creationId xmlns:a16="http://schemas.microsoft.com/office/drawing/2014/main" id="{AD1C813F-9411-44C3-867D-4FED9CBE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5811"/>
            <a:ext cx="7010400" cy="4066233"/>
          </a:xfrm>
          <a:prstGeom prst="rect">
            <a:avLst/>
          </a:prstGeom>
          <a:noFill/>
          <a:ln>
            <a:noFill/>
          </a:ln>
          <a:effectLst>
            <a:glow rad="635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nish line2">
            <a:extLst>
              <a:ext uri="{FF2B5EF4-FFF2-40B4-BE49-F238E27FC236}">
                <a16:creationId xmlns:a16="http://schemas.microsoft.com/office/drawing/2014/main" id="{509631AA-F7C9-48B4-A25D-667888F87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93214"/>
            <a:ext cx="1706897" cy="198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7FA5ACF-D9BD-47B5-BFD5-E89BC137FAF2}"/>
              </a:ext>
            </a:extLst>
          </p:cNvPr>
          <p:cNvSpPr/>
          <p:nvPr/>
        </p:nvSpPr>
        <p:spPr>
          <a:xfrm>
            <a:off x="1746504" y="1786945"/>
            <a:ext cx="6126480" cy="1323439"/>
          </a:xfrm>
          <a:prstGeom prst="rect">
            <a:avLst/>
          </a:prstGeom>
        </p:spPr>
        <p:txBody>
          <a:bodyPr wrap="square">
            <a:spAutoFit/>
          </a:bodyPr>
          <a:lstStyle/>
          <a:p>
            <a:pPr lvl="0" algn="ctr">
              <a:defRPr/>
            </a:pPr>
            <a:r>
              <a:rPr lang="en-US" altLang="en-US" sz="2800" b="1" dirty="0">
                <a:solidFill>
                  <a:srgbClr val="000000"/>
                </a:solidFill>
                <a:latin typeface="Calisto MT" panose="02040603050505030304" pitchFamily="18" charset="0"/>
                <a:ea typeface="MS PGothic" panose="020B0600070205080204" pitchFamily="34" charset="-128"/>
              </a:rPr>
              <a:t>You don’t have to be great to start, but you have to start to be great.</a:t>
            </a:r>
          </a:p>
          <a:p>
            <a:pPr lvl="0">
              <a:defRPr/>
            </a:pPr>
            <a:r>
              <a:rPr lang="en-US" altLang="en-US" sz="2400" b="1" i="1" dirty="0">
                <a:solidFill>
                  <a:srgbClr val="000000"/>
                </a:solidFill>
                <a:latin typeface="Calisto MT" panose="02040603050505030304" pitchFamily="18" charset="0"/>
                <a:ea typeface="MS PGothic" panose="020B0600070205080204" pitchFamily="34" charset="-128"/>
              </a:rPr>
              <a:t>		                                                  </a:t>
            </a:r>
            <a:r>
              <a:rPr lang="en-US" altLang="en-US" sz="2000" b="1" i="1" dirty="0">
                <a:solidFill>
                  <a:srgbClr val="000000"/>
                </a:solidFill>
                <a:latin typeface="Calisto MT" panose="02040603050505030304" pitchFamily="18" charset="0"/>
                <a:ea typeface="MS PGothic" panose="020B0600070205080204" pitchFamily="34" charset="-128"/>
              </a:rPr>
              <a:t>~ Joe Sabah</a:t>
            </a:r>
            <a:endParaRPr lang="en-US" altLang="en-US" sz="2400" b="1" dirty="0">
              <a:solidFill>
                <a:srgbClr val="000000"/>
              </a:solidFill>
              <a:latin typeface="Calisto MT" panose="02040603050505030304" pitchFamily="18" charset="0"/>
              <a:ea typeface="MS PGothic" panose="020B0600070205080204" pitchFamily="34" charset="-128"/>
            </a:endParaRPr>
          </a:p>
        </p:txBody>
      </p:sp>
      <p:sp>
        <p:nvSpPr>
          <p:cNvPr id="3" name="Slide Number Placeholder 2">
            <a:extLst>
              <a:ext uri="{FF2B5EF4-FFF2-40B4-BE49-F238E27FC236}">
                <a16:creationId xmlns:a16="http://schemas.microsoft.com/office/drawing/2014/main" id="{7C706F3D-50F1-48B9-8B03-7888FFC637B5}"/>
              </a:ext>
            </a:extLst>
          </p:cNvPr>
          <p:cNvSpPr>
            <a:spLocks noGrp="1"/>
          </p:cNvSpPr>
          <p:nvPr>
            <p:ph type="sldNum" sz="quarter" idx="12"/>
          </p:nvPr>
        </p:nvSpPr>
        <p:spPr/>
        <p:txBody>
          <a:bodyPr/>
          <a:lstStyle/>
          <a:p>
            <a:fld id="{8E76D059-C0BB-4F98-8040-76D959D3FDC2}" type="slidenum">
              <a:rPr lang="en-US" smtClean="0"/>
              <a:t>63</a:t>
            </a:fld>
            <a:endParaRPr lang="en-US"/>
          </a:p>
        </p:txBody>
      </p:sp>
    </p:spTree>
    <p:extLst>
      <p:ext uri="{BB962C8B-B14F-4D97-AF65-F5344CB8AC3E}">
        <p14:creationId xmlns:p14="http://schemas.microsoft.com/office/powerpoint/2010/main" val="192040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338364" y="166581"/>
            <a:ext cx="5274393" cy="646331"/>
          </a:xfrm>
          <a:prstGeom prst="rect">
            <a:avLst/>
          </a:prstGeom>
        </p:spPr>
        <p:txBody>
          <a:bodyPr wrap="none">
            <a:spAutoFit/>
          </a:bodyPr>
          <a:lstStyle/>
          <a:p>
            <a:r>
              <a:rPr lang="en-US" sz="3600" b="1" dirty="0">
                <a:solidFill>
                  <a:srgbClr val="222222"/>
                </a:solidFill>
                <a:ea typeface="Calibri" panose="020F0502020204030204" pitchFamily="34" charset="0"/>
              </a:rPr>
              <a:t>Why RE/MAX Right Choice</a:t>
            </a:r>
            <a:endParaRPr lang="en-US" sz="3600" b="1" dirty="0"/>
          </a:p>
        </p:txBody>
      </p:sp>
      <p:sp>
        <p:nvSpPr>
          <p:cNvPr id="7" name="TextBox 6">
            <a:extLst>
              <a:ext uri="{FF2B5EF4-FFF2-40B4-BE49-F238E27FC236}">
                <a16:creationId xmlns:a16="http://schemas.microsoft.com/office/drawing/2014/main" id="{5DE659E3-FFC7-43DF-A7D0-08E54F7DC963}"/>
              </a:ext>
            </a:extLst>
          </p:cNvPr>
          <p:cNvSpPr txBox="1"/>
          <p:nvPr/>
        </p:nvSpPr>
        <p:spPr>
          <a:xfrm>
            <a:off x="338364" y="1536174"/>
            <a:ext cx="8662162" cy="3662541"/>
          </a:xfrm>
          <a:prstGeom prst="rect">
            <a:avLst/>
          </a:prstGeom>
          <a:noFill/>
          <a:ln>
            <a:noFill/>
          </a:ln>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3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Our agents and staff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When you surround yourself with like-minded professionals, you get better because of them and they  get better because of you!  </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culture of kindness, integrity, and being your best is very important to us.</a:t>
            </a:r>
          </a:p>
        </p:txBody>
      </p:sp>
    </p:spTree>
    <p:extLst>
      <p:ext uri="{BB962C8B-B14F-4D97-AF65-F5344CB8AC3E}">
        <p14:creationId xmlns:p14="http://schemas.microsoft.com/office/powerpoint/2010/main" val="208383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338364" y="166581"/>
            <a:ext cx="3762890" cy="646331"/>
          </a:xfrm>
          <a:prstGeom prst="rect">
            <a:avLst/>
          </a:prstGeom>
        </p:spPr>
        <p:txBody>
          <a:bodyPr wrap="none">
            <a:spAutoFit/>
          </a:bodyPr>
          <a:lstStyle/>
          <a:p>
            <a:r>
              <a:rPr lang="en-US" sz="3600" b="1" dirty="0">
                <a:solidFill>
                  <a:srgbClr val="222222"/>
                </a:solidFill>
                <a:ea typeface="Calibri" panose="020F0502020204030204" pitchFamily="34" charset="0"/>
              </a:rPr>
              <a:t>Our Belief Systems</a:t>
            </a:r>
            <a:endParaRPr lang="en-US" sz="3600" b="1" dirty="0"/>
          </a:p>
        </p:txBody>
      </p:sp>
      <p:sp>
        <p:nvSpPr>
          <p:cNvPr id="7" name="TextBox 6">
            <a:extLst>
              <a:ext uri="{FF2B5EF4-FFF2-40B4-BE49-F238E27FC236}">
                <a16:creationId xmlns:a16="http://schemas.microsoft.com/office/drawing/2014/main" id="{5DE659E3-FFC7-43DF-A7D0-08E54F7DC963}"/>
              </a:ext>
            </a:extLst>
          </p:cNvPr>
          <p:cNvSpPr txBox="1"/>
          <p:nvPr/>
        </p:nvSpPr>
        <p:spPr>
          <a:xfrm>
            <a:off x="338364" y="1536174"/>
            <a:ext cx="8662162" cy="2492990"/>
          </a:xfrm>
          <a:prstGeom prst="rect">
            <a:avLst/>
          </a:prstGeom>
          <a:noFill/>
          <a:ln>
            <a:noFill/>
          </a:ln>
        </p:spPr>
        <p:txBody>
          <a:bodyPr wrap="square">
            <a:spAutoFit/>
          </a:bodyPr>
          <a:lstStyle/>
          <a:p>
            <a:pPr marL="457200" lvl="0" indent="-457200" defTabSz="914400" fontAlgn="base">
              <a:spcBef>
                <a:spcPct val="0"/>
              </a:spcBef>
              <a:spcAft>
                <a:spcPct val="0"/>
              </a:spcAft>
              <a:buFont typeface="Wingdings" panose="05000000000000000000" pitchFamily="2" charset="2"/>
              <a:buChar char="§"/>
              <a:defRPr/>
            </a:pPr>
            <a:r>
              <a:rPr lang="en-US" altLang="en-US" sz="3200" dirty="0">
                <a:solidFill>
                  <a:srgbClr val="000000"/>
                </a:solidFill>
                <a:latin typeface="Arial" panose="020B0604020202020204" pitchFamily="34" charset="0"/>
                <a:cs typeface="Arial" panose="020B0604020202020204" pitchFamily="34" charset="0"/>
              </a:rPr>
              <a:t>A belief that you can be as great as you desire</a:t>
            </a:r>
          </a:p>
          <a:p>
            <a:pPr lvl="0" defTabSz="914400" fontAlgn="base">
              <a:spcBef>
                <a:spcPct val="0"/>
              </a:spcBef>
              <a:spcAft>
                <a:spcPct val="0"/>
              </a:spcAft>
              <a:defRPr/>
            </a:pPr>
            <a:endParaRPr lang="en-US" altLang="en-US" sz="3200" dirty="0">
              <a:solidFill>
                <a:srgbClr val="000000"/>
              </a:solidFill>
              <a:latin typeface="Arial" panose="020B0604020202020204" pitchFamily="34" charset="0"/>
              <a:cs typeface="Arial" panose="020B0604020202020204" pitchFamily="34" charset="0"/>
            </a:endParaRPr>
          </a:p>
          <a:p>
            <a:pPr marL="457200" lvl="0" indent="-457200" defTabSz="914400" fontAlgn="base">
              <a:spcBef>
                <a:spcPct val="0"/>
              </a:spcBef>
              <a:spcAft>
                <a:spcPct val="0"/>
              </a:spcAft>
              <a:buFont typeface="Wingdings" panose="05000000000000000000" pitchFamily="2" charset="2"/>
              <a:buChar char="§"/>
              <a:defRPr/>
            </a:pPr>
            <a:r>
              <a:rPr lang="en-US" altLang="en-US" sz="3200" dirty="0">
                <a:solidFill>
                  <a:srgbClr val="000000"/>
                </a:solidFill>
                <a:latin typeface="Arial" panose="020B0604020202020204" pitchFamily="34" charset="0"/>
                <a:cs typeface="Arial" panose="020B0604020202020204" pitchFamily="34" charset="0"/>
              </a:rPr>
              <a:t>Greatness is within all of us</a:t>
            </a:r>
          </a:p>
          <a:p>
            <a:pPr marR="0" lvl="0" algn="l" defTabSz="914400" rtl="0" eaLnBrk="0" fontAlgn="base" latinLnBrk="0" hangingPunct="0">
              <a:lnSpc>
                <a:spcPct val="100000"/>
              </a:lnSpc>
              <a:spcBef>
                <a:spcPct val="0"/>
              </a:spcBef>
              <a:spcAft>
                <a:spcPct val="0"/>
              </a:spcAft>
              <a:buClrTx/>
              <a:buSzTx/>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3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338364" y="166581"/>
            <a:ext cx="3567002" cy="646331"/>
          </a:xfrm>
          <a:prstGeom prst="rect">
            <a:avLst/>
          </a:prstGeom>
        </p:spPr>
        <p:txBody>
          <a:bodyPr wrap="none">
            <a:spAutoFit/>
          </a:bodyPr>
          <a:lstStyle/>
          <a:p>
            <a:r>
              <a:rPr lang="en-US" sz="3600" b="1" dirty="0">
                <a:solidFill>
                  <a:srgbClr val="222222"/>
                </a:solidFill>
                <a:ea typeface="Calibri" panose="020F0502020204030204" pitchFamily="34" charset="0"/>
              </a:rPr>
              <a:t>Everyone Matters</a:t>
            </a:r>
            <a:endParaRPr lang="en-US" sz="3600" b="1" dirty="0"/>
          </a:p>
        </p:txBody>
      </p:sp>
      <p:sp>
        <p:nvSpPr>
          <p:cNvPr id="3" name="Rectangle 2">
            <a:extLst>
              <a:ext uri="{FF2B5EF4-FFF2-40B4-BE49-F238E27FC236}">
                <a16:creationId xmlns:a16="http://schemas.microsoft.com/office/drawing/2014/main" id="{29A16F1C-FD8D-4152-B3C8-3BDB843DFC1C}"/>
              </a:ext>
            </a:extLst>
          </p:cNvPr>
          <p:cNvSpPr/>
          <p:nvPr/>
        </p:nvSpPr>
        <p:spPr>
          <a:xfrm>
            <a:off x="448092" y="1383348"/>
            <a:ext cx="8605381" cy="2062103"/>
          </a:xfrm>
          <a:prstGeom prst="rect">
            <a:avLst/>
          </a:prstGeom>
        </p:spPr>
        <p:txBody>
          <a:bodyPr wrap="square">
            <a:spAutoFit/>
          </a:bodyPr>
          <a:lstStyle/>
          <a:p>
            <a:r>
              <a:rPr lang="en-US" altLang="en-US" sz="3200" dirty="0">
                <a:latin typeface="Arial" panose="020B0604020202020204" pitchFamily="34" charset="0"/>
                <a:cs typeface="Arial" panose="020B0604020202020204" pitchFamily="34" charset="0"/>
              </a:rPr>
              <a:t>A philosophy that recognizes the importance </a:t>
            </a:r>
          </a:p>
          <a:p>
            <a:r>
              <a:rPr lang="en-US" altLang="en-US" sz="3200" dirty="0">
                <a:latin typeface="Arial" panose="020B0604020202020204" pitchFamily="34" charset="0"/>
                <a:cs typeface="Arial" panose="020B0604020202020204" pitchFamily="34" charset="0"/>
              </a:rPr>
              <a:t>of every team member because collectively a great team working in harmony is always stronger than any great individual.</a:t>
            </a:r>
          </a:p>
        </p:txBody>
      </p:sp>
      <p:pic>
        <p:nvPicPr>
          <p:cNvPr id="7" name="Picture 6">
            <a:extLst>
              <a:ext uri="{FF2B5EF4-FFF2-40B4-BE49-F238E27FC236}">
                <a16:creationId xmlns:a16="http://schemas.microsoft.com/office/drawing/2014/main" id="{A268FD8D-7B00-4C51-B6F9-49E7A1736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038" y="3921075"/>
            <a:ext cx="4315923" cy="2494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61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S 2008 v3">
  <a:themeElements>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GS 2008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GS 2008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GS 2008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GS 2008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GS 2008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GS 2008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GS 2008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GS 2008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GS 2008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GS 2008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GS 2008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GS 2008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GS 2008 v3">
  <a:themeElements>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GS 2008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GS 2008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GS 2008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GS 2008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GS 2008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GS 2008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GS 2008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GS 2008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GS 2008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GS 2008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GS 2008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GS 2008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2555</TotalTime>
  <Words>2391</Words>
  <Application>Microsoft Office PowerPoint</Application>
  <PresentationFormat>On-screen Show (4:3)</PresentationFormat>
  <Paragraphs>289</Paragraphs>
  <Slides>63</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63</vt:i4>
      </vt:variant>
    </vt:vector>
  </HeadingPairs>
  <TitlesOfParts>
    <vt:vector size="74" baseType="lpstr">
      <vt:lpstr>MS PGothic</vt:lpstr>
      <vt:lpstr>Arial</vt:lpstr>
      <vt:lpstr>Calibri</vt:lpstr>
      <vt:lpstr>Calibri Light</vt:lpstr>
      <vt:lpstr>Calisto MT</vt:lpstr>
      <vt:lpstr>Roboto</vt:lpstr>
      <vt:lpstr>Times New Roman</vt:lpstr>
      <vt:lpstr>Wingdings</vt:lpstr>
      <vt:lpstr>Office Theme</vt:lpstr>
      <vt:lpstr>OGS 2008 v3</vt:lpstr>
      <vt:lpstr>7_OGS 2008 v3</vt:lpstr>
      <vt:lpstr>PowerPoint Presentation</vt:lpstr>
      <vt:lpstr>PowerPoint Presentation</vt:lpstr>
      <vt:lpstr>HISTORY of RE/MAX Right Choice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Success</vt:lpstr>
      <vt:lpstr>Our Success</vt:lpstr>
      <vt:lpstr>Some Things To Know</vt:lpstr>
      <vt:lpstr>My Belief</vt:lpstr>
      <vt:lpstr>PowerPoint Presentation</vt:lpstr>
      <vt:lpstr>RE/MAX CHANGES THE REAL ESTATE INDUSTRY – JANUARY  OF 1973</vt:lpstr>
      <vt:lpstr>RE/MAX Growth</vt:lpstr>
      <vt:lpstr>RE/MAX By The Numbers (2017)</vt:lpstr>
      <vt:lpstr>RE/MAX By The Numbers (2017)</vt:lpstr>
      <vt:lpstr>PowerPoint Presentation</vt:lpstr>
      <vt:lpstr>PowerPoint Presentation</vt:lpstr>
      <vt:lpstr>Brand Power</vt:lpstr>
      <vt:lpstr>Buzzfeed.com/REMAX</vt:lpstr>
      <vt:lpstr>Worldwide Network</vt:lpstr>
      <vt:lpstr>GLOBAL.REMAX.COM</vt:lpstr>
      <vt:lpstr>RE/MAX Tools</vt:lpstr>
      <vt:lpstr>RE/MAX Tools</vt:lpstr>
      <vt:lpstr>Design Center Automation (cont.)</vt:lpstr>
      <vt:lpstr>Design Center Automation (cont.)</vt:lpstr>
      <vt:lpstr>RE/MAX Tools (cont.)</vt:lpstr>
      <vt:lpstr>Education</vt:lpstr>
      <vt:lpstr>Education</vt:lpstr>
      <vt:lpstr>RE/MAX Luxury Collection</vt:lpstr>
      <vt:lpstr>THEREMAXCOLLECTION.COM</vt:lpstr>
      <vt:lpstr>RE/MAX Commercial</vt:lpstr>
      <vt:lpstr>RE/MAX Commercial</vt:lpstr>
      <vt:lpstr>Networking Events</vt:lpstr>
      <vt:lpstr>Networking Events (cont.)</vt:lpstr>
      <vt:lpstr>Networking Events</vt:lpstr>
      <vt:lpstr>Children’s Miracle Network Hospitals</vt:lpstr>
      <vt:lpstr>Children’s Miracle Network Hospitals</vt:lpstr>
      <vt:lpstr>Children’s Miracle Network Hospitals</vt:lpstr>
      <vt:lpstr>Adam Contos, CEO</vt:lpstr>
      <vt:lpstr>Adam Contos, CEO</vt:lpstr>
      <vt:lpstr> Adam Contos, CEO – Dave Liniger (Founder)</vt:lpstr>
      <vt:lpstr>RE/MAX Integra</vt:lpstr>
      <vt:lpstr>RE/MAX Integra</vt:lpstr>
      <vt:lpstr>RE/MAX Integra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Step Win The Year Success Formula</dc:title>
  <dc:creator>mnuzie</dc:creator>
  <cp:lastModifiedBy>mnuzie</cp:lastModifiedBy>
  <cp:revision>148</cp:revision>
  <cp:lastPrinted>2018-10-08T19:04:46Z</cp:lastPrinted>
  <dcterms:created xsi:type="dcterms:W3CDTF">2018-09-25T15:25:38Z</dcterms:created>
  <dcterms:modified xsi:type="dcterms:W3CDTF">2018-10-12T14:49:00Z</dcterms:modified>
</cp:coreProperties>
</file>