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6" r:id="rId2"/>
    <p:sldId id="257" r:id="rId3"/>
    <p:sldId id="258" r:id="rId4"/>
    <p:sldId id="259" r:id="rId5"/>
    <p:sldId id="267" r:id="rId6"/>
    <p:sldId id="1188" r:id="rId7"/>
    <p:sldId id="268" r:id="rId8"/>
    <p:sldId id="269" r:id="rId9"/>
    <p:sldId id="270" r:id="rId10"/>
    <p:sldId id="271" r:id="rId11"/>
    <p:sldId id="272" r:id="rId12"/>
    <p:sldId id="1185" r:id="rId13"/>
    <p:sldId id="273" r:id="rId14"/>
    <p:sldId id="276" r:id="rId15"/>
    <p:sldId id="1169" r:id="rId16"/>
    <p:sldId id="274" r:id="rId17"/>
    <p:sldId id="302" r:id="rId18"/>
    <p:sldId id="1152" r:id="rId19"/>
    <p:sldId id="284" r:id="rId20"/>
    <p:sldId id="1170" r:id="rId21"/>
    <p:sldId id="275" r:id="rId22"/>
    <p:sldId id="1167" r:id="rId23"/>
    <p:sldId id="285" r:id="rId24"/>
    <p:sldId id="1174" r:id="rId25"/>
    <p:sldId id="1175" r:id="rId26"/>
    <p:sldId id="1176" r:id="rId27"/>
    <p:sldId id="1183" r:id="rId28"/>
    <p:sldId id="286" r:id="rId29"/>
    <p:sldId id="287" r:id="rId30"/>
    <p:sldId id="288" r:id="rId31"/>
    <p:sldId id="289" r:id="rId32"/>
    <p:sldId id="290" r:id="rId33"/>
    <p:sldId id="291" r:id="rId34"/>
    <p:sldId id="1182" r:id="rId35"/>
    <p:sldId id="277" r:id="rId36"/>
    <p:sldId id="278" r:id="rId37"/>
    <p:sldId id="282" r:id="rId38"/>
    <p:sldId id="1172" r:id="rId39"/>
    <p:sldId id="1171" r:id="rId40"/>
    <p:sldId id="1166" r:id="rId41"/>
    <p:sldId id="294" r:id="rId42"/>
    <p:sldId id="296" r:id="rId43"/>
    <p:sldId id="295" r:id="rId44"/>
    <p:sldId id="292" r:id="rId45"/>
    <p:sldId id="293" r:id="rId46"/>
    <p:sldId id="281" r:id="rId47"/>
    <p:sldId id="1186" r:id="rId48"/>
    <p:sldId id="297" r:id="rId49"/>
    <p:sldId id="1187" r:id="rId50"/>
    <p:sldId id="298" r:id="rId51"/>
    <p:sldId id="1168" r:id="rId52"/>
    <p:sldId id="303" r:id="rId53"/>
    <p:sldId id="304" r:id="rId54"/>
    <p:sldId id="299" r:id="rId55"/>
    <p:sldId id="300" r:id="rId56"/>
    <p:sldId id="301" r:id="rId57"/>
    <p:sldId id="1184" r:id="rId58"/>
    <p:sldId id="306" r:id="rId59"/>
    <p:sldId id="307" r:id="rId60"/>
    <p:sldId id="308" r:id="rId61"/>
    <p:sldId id="309" r:id="rId62"/>
    <p:sldId id="310" r:id="rId63"/>
    <p:sldId id="311" r:id="rId64"/>
    <p:sldId id="315" r:id="rId65"/>
    <p:sldId id="316" r:id="rId66"/>
    <p:sldId id="314" r:id="rId67"/>
    <p:sldId id="313" r:id="rId68"/>
    <p:sldId id="1179" r:id="rId69"/>
  </p:sldIdLst>
  <p:sldSz cx="9144000" cy="6858000" type="screen4x3"/>
  <p:notesSz cx="7010400" cy="92233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94249" autoAdjust="0"/>
  </p:normalViewPr>
  <p:slideViewPr>
    <p:cSldViewPr snapToGrid="0">
      <p:cViewPr varScale="1">
        <p:scale>
          <a:sx n="72" d="100"/>
          <a:sy n="72" d="100"/>
        </p:scale>
        <p:origin x="13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9" y="1"/>
            <a:ext cx="3038475" cy="461963"/>
          </a:xfrm>
          <a:prstGeom prst="rect">
            <a:avLst/>
          </a:prstGeom>
        </p:spPr>
        <p:txBody>
          <a:bodyPr vert="horz" lIns="91440" tIns="45720" rIns="91440" bIns="45720" rtlCol="0"/>
          <a:lstStyle>
            <a:lvl1pPr algn="r">
              <a:defRPr sz="1200"/>
            </a:lvl1pPr>
          </a:lstStyle>
          <a:p>
            <a:fld id="{E61BC898-37BB-4974-9354-E0A811FCF1EF}" type="datetimeFigureOut">
              <a:rPr lang="en-US" smtClean="0"/>
              <a:t>3/25/2020</a:t>
            </a:fld>
            <a:endParaRPr lang="en-US"/>
          </a:p>
        </p:txBody>
      </p:sp>
      <p:sp>
        <p:nvSpPr>
          <p:cNvPr id="4" name="Slide Image Placeholder 3"/>
          <p:cNvSpPr>
            <a:spLocks noGrp="1" noRot="1" noChangeAspect="1"/>
          </p:cNvSpPr>
          <p:nvPr>
            <p:ph type="sldImg" idx="2"/>
          </p:nvPr>
        </p:nvSpPr>
        <p:spPr>
          <a:xfrm>
            <a:off x="1430338" y="1152525"/>
            <a:ext cx="41497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61413"/>
            <a:ext cx="3038475"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761413"/>
            <a:ext cx="3038475" cy="461962"/>
          </a:xfrm>
          <a:prstGeom prst="rect">
            <a:avLst/>
          </a:prstGeom>
        </p:spPr>
        <p:txBody>
          <a:bodyPr vert="horz" lIns="91440" tIns="45720" rIns="91440" bIns="45720" rtlCol="0" anchor="b"/>
          <a:lstStyle>
            <a:lvl1pPr algn="r">
              <a:defRPr sz="1200"/>
            </a:lvl1pPr>
          </a:lstStyle>
          <a:p>
            <a:fld id="{CF705781-140C-4D42-AF86-0826D146FC2E}" type="slidenum">
              <a:rPr lang="en-US" smtClean="0"/>
              <a:t>‹#›</a:t>
            </a:fld>
            <a:endParaRPr lang="en-US"/>
          </a:p>
        </p:txBody>
      </p:sp>
    </p:spTree>
    <p:extLst>
      <p:ext uri="{BB962C8B-B14F-4D97-AF65-F5344CB8AC3E}">
        <p14:creationId xmlns:p14="http://schemas.microsoft.com/office/powerpoint/2010/main" val="2920279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17</a:t>
            </a:fld>
            <a:endParaRPr lang="en-US"/>
          </a:p>
        </p:txBody>
      </p:sp>
    </p:spTree>
    <p:extLst>
      <p:ext uri="{BB962C8B-B14F-4D97-AF65-F5344CB8AC3E}">
        <p14:creationId xmlns:p14="http://schemas.microsoft.com/office/powerpoint/2010/main" val="3674507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29</a:t>
            </a:fld>
            <a:endParaRPr lang="en-US"/>
          </a:p>
        </p:txBody>
      </p:sp>
    </p:spTree>
    <p:extLst>
      <p:ext uri="{BB962C8B-B14F-4D97-AF65-F5344CB8AC3E}">
        <p14:creationId xmlns:p14="http://schemas.microsoft.com/office/powerpoint/2010/main" val="4268495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30</a:t>
            </a:fld>
            <a:endParaRPr lang="en-US"/>
          </a:p>
        </p:txBody>
      </p:sp>
    </p:spTree>
    <p:extLst>
      <p:ext uri="{BB962C8B-B14F-4D97-AF65-F5344CB8AC3E}">
        <p14:creationId xmlns:p14="http://schemas.microsoft.com/office/powerpoint/2010/main" val="2193759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31</a:t>
            </a:fld>
            <a:endParaRPr lang="en-US"/>
          </a:p>
        </p:txBody>
      </p:sp>
    </p:spTree>
    <p:extLst>
      <p:ext uri="{BB962C8B-B14F-4D97-AF65-F5344CB8AC3E}">
        <p14:creationId xmlns:p14="http://schemas.microsoft.com/office/powerpoint/2010/main" val="2387923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32</a:t>
            </a:fld>
            <a:endParaRPr lang="en-US"/>
          </a:p>
        </p:txBody>
      </p:sp>
    </p:spTree>
    <p:extLst>
      <p:ext uri="{BB962C8B-B14F-4D97-AF65-F5344CB8AC3E}">
        <p14:creationId xmlns:p14="http://schemas.microsoft.com/office/powerpoint/2010/main" val="2764370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33</a:t>
            </a:fld>
            <a:endParaRPr lang="en-US"/>
          </a:p>
        </p:txBody>
      </p:sp>
    </p:spTree>
    <p:extLst>
      <p:ext uri="{BB962C8B-B14F-4D97-AF65-F5344CB8AC3E}">
        <p14:creationId xmlns:p14="http://schemas.microsoft.com/office/powerpoint/2010/main" val="4198366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35</a:t>
            </a:fld>
            <a:endParaRPr lang="en-US"/>
          </a:p>
        </p:txBody>
      </p:sp>
    </p:spTree>
    <p:extLst>
      <p:ext uri="{BB962C8B-B14F-4D97-AF65-F5344CB8AC3E}">
        <p14:creationId xmlns:p14="http://schemas.microsoft.com/office/powerpoint/2010/main" val="2203411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36</a:t>
            </a:fld>
            <a:endParaRPr lang="en-US"/>
          </a:p>
        </p:txBody>
      </p:sp>
    </p:spTree>
    <p:extLst>
      <p:ext uri="{BB962C8B-B14F-4D97-AF65-F5344CB8AC3E}">
        <p14:creationId xmlns:p14="http://schemas.microsoft.com/office/powerpoint/2010/main" val="3539062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37</a:t>
            </a:fld>
            <a:endParaRPr lang="en-US"/>
          </a:p>
        </p:txBody>
      </p:sp>
    </p:spTree>
    <p:extLst>
      <p:ext uri="{BB962C8B-B14F-4D97-AF65-F5344CB8AC3E}">
        <p14:creationId xmlns:p14="http://schemas.microsoft.com/office/powerpoint/2010/main" val="2909385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38</a:t>
            </a:fld>
            <a:endParaRPr lang="en-US"/>
          </a:p>
        </p:txBody>
      </p:sp>
    </p:spTree>
    <p:extLst>
      <p:ext uri="{BB962C8B-B14F-4D97-AF65-F5344CB8AC3E}">
        <p14:creationId xmlns:p14="http://schemas.microsoft.com/office/powerpoint/2010/main" val="3883325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39</a:t>
            </a:fld>
            <a:endParaRPr lang="en-US"/>
          </a:p>
        </p:txBody>
      </p:sp>
    </p:spTree>
    <p:extLst>
      <p:ext uri="{BB962C8B-B14F-4D97-AF65-F5344CB8AC3E}">
        <p14:creationId xmlns:p14="http://schemas.microsoft.com/office/powerpoint/2010/main" val="4113761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19</a:t>
            </a:fld>
            <a:endParaRPr lang="en-US"/>
          </a:p>
        </p:txBody>
      </p:sp>
    </p:spTree>
    <p:extLst>
      <p:ext uri="{BB962C8B-B14F-4D97-AF65-F5344CB8AC3E}">
        <p14:creationId xmlns:p14="http://schemas.microsoft.com/office/powerpoint/2010/main" val="1718725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40</a:t>
            </a:fld>
            <a:endParaRPr lang="en-US"/>
          </a:p>
        </p:txBody>
      </p:sp>
    </p:spTree>
    <p:extLst>
      <p:ext uri="{BB962C8B-B14F-4D97-AF65-F5344CB8AC3E}">
        <p14:creationId xmlns:p14="http://schemas.microsoft.com/office/powerpoint/2010/main" val="3152813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41</a:t>
            </a:fld>
            <a:endParaRPr lang="en-US"/>
          </a:p>
        </p:txBody>
      </p:sp>
    </p:spTree>
    <p:extLst>
      <p:ext uri="{BB962C8B-B14F-4D97-AF65-F5344CB8AC3E}">
        <p14:creationId xmlns:p14="http://schemas.microsoft.com/office/powerpoint/2010/main" val="2094600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42</a:t>
            </a:fld>
            <a:endParaRPr lang="en-US"/>
          </a:p>
        </p:txBody>
      </p:sp>
    </p:spTree>
    <p:extLst>
      <p:ext uri="{BB962C8B-B14F-4D97-AF65-F5344CB8AC3E}">
        <p14:creationId xmlns:p14="http://schemas.microsoft.com/office/powerpoint/2010/main" val="2411802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43</a:t>
            </a:fld>
            <a:endParaRPr lang="en-US"/>
          </a:p>
        </p:txBody>
      </p:sp>
    </p:spTree>
    <p:extLst>
      <p:ext uri="{BB962C8B-B14F-4D97-AF65-F5344CB8AC3E}">
        <p14:creationId xmlns:p14="http://schemas.microsoft.com/office/powerpoint/2010/main" val="3824769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44</a:t>
            </a:fld>
            <a:endParaRPr lang="en-US"/>
          </a:p>
        </p:txBody>
      </p:sp>
    </p:spTree>
    <p:extLst>
      <p:ext uri="{BB962C8B-B14F-4D97-AF65-F5344CB8AC3E}">
        <p14:creationId xmlns:p14="http://schemas.microsoft.com/office/powerpoint/2010/main" val="3606624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45</a:t>
            </a:fld>
            <a:endParaRPr lang="en-US"/>
          </a:p>
        </p:txBody>
      </p:sp>
    </p:spTree>
    <p:extLst>
      <p:ext uri="{BB962C8B-B14F-4D97-AF65-F5344CB8AC3E}">
        <p14:creationId xmlns:p14="http://schemas.microsoft.com/office/powerpoint/2010/main" val="1493297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46</a:t>
            </a:fld>
            <a:endParaRPr lang="en-US"/>
          </a:p>
        </p:txBody>
      </p:sp>
    </p:spTree>
    <p:extLst>
      <p:ext uri="{BB962C8B-B14F-4D97-AF65-F5344CB8AC3E}">
        <p14:creationId xmlns:p14="http://schemas.microsoft.com/office/powerpoint/2010/main" val="3381876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47</a:t>
            </a:fld>
            <a:endParaRPr lang="en-US"/>
          </a:p>
        </p:txBody>
      </p:sp>
    </p:spTree>
    <p:extLst>
      <p:ext uri="{BB962C8B-B14F-4D97-AF65-F5344CB8AC3E}">
        <p14:creationId xmlns:p14="http://schemas.microsoft.com/office/powerpoint/2010/main" val="917183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48</a:t>
            </a:fld>
            <a:endParaRPr lang="en-US"/>
          </a:p>
        </p:txBody>
      </p:sp>
    </p:spTree>
    <p:extLst>
      <p:ext uri="{BB962C8B-B14F-4D97-AF65-F5344CB8AC3E}">
        <p14:creationId xmlns:p14="http://schemas.microsoft.com/office/powerpoint/2010/main" val="1280206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49</a:t>
            </a:fld>
            <a:endParaRPr lang="en-US"/>
          </a:p>
        </p:txBody>
      </p:sp>
    </p:spTree>
    <p:extLst>
      <p:ext uri="{BB962C8B-B14F-4D97-AF65-F5344CB8AC3E}">
        <p14:creationId xmlns:p14="http://schemas.microsoft.com/office/powerpoint/2010/main" val="106026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20</a:t>
            </a:fld>
            <a:endParaRPr lang="en-US"/>
          </a:p>
        </p:txBody>
      </p:sp>
    </p:spTree>
    <p:extLst>
      <p:ext uri="{BB962C8B-B14F-4D97-AF65-F5344CB8AC3E}">
        <p14:creationId xmlns:p14="http://schemas.microsoft.com/office/powerpoint/2010/main" val="1702598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50</a:t>
            </a:fld>
            <a:endParaRPr lang="en-US"/>
          </a:p>
        </p:txBody>
      </p:sp>
    </p:spTree>
    <p:extLst>
      <p:ext uri="{BB962C8B-B14F-4D97-AF65-F5344CB8AC3E}">
        <p14:creationId xmlns:p14="http://schemas.microsoft.com/office/powerpoint/2010/main" val="2454722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51</a:t>
            </a:fld>
            <a:endParaRPr lang="en-US"/>
          </a:p>
        </p:txBody>
      </p:sp>
    </p:spTree>
    <p:extLst>
      <p:ext uri="{BB962C8B-B14F-4D97-AF65-F5344CB8AC3E}">
        <p14:creationId xmlns:p14="http://schemas.microsoft.com/office/powerpoint/2010/main" val="2181180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52</a:t>
            </a:fld>
            <a:endParaRPr lang="en-US"/>
          </a:p>
        </p:txBody>
      </p:sp>
    </p:spTree>
    <p:extLst>
      <p:ext uri="{BB962C8B-B14F-4D97-AF65-F5344CB8AC3E}">
        <p14:creationId xmlns:p14="http://schemas.microsoft.com/office/powerpoint/2010/main" val="110416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53</a:t>
            </a:fld>
            <a:endParaRPr lang="en-US"/>
          </a:p>
        </p:txBody>
      </p:sp>
    </p:spTree>
    <p:extLst>
      <p:ext uri="{BB962C8B-B14F-4D97-AF65-F5344CB8AC3E}">
        <p14:creationId xmlns:p14="http://schemas.microsoft.com/office/powerpoint/2010/main" val="1166858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54</a:t>
            </a:fld>
            <a:endParaRPr lang="en-US"/>
          </a:p>
        </p:txBody>
      </p:sp>
    </p:spTree>
    <p:extLst>
      <p:ext uri="{BB962C8B-B14F-4D97-AF65-F5344CB8AC3E}">
        <p14:creationId xmlns:p14="http://schemas.microsoft.com/office/powerpoint/2010/main" val="3212188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55</a:t>
            </a:fld>
            <a:endParaRPr lang="en-US"/>
          </a:p>
        </p:txBody>
      </p:sp>
    </p:spTree>
    <p:extLst>
      <p:ext uri="{BB962C8B-B14F-4D97-AF65-F5344CB8AC3E}">
        <p14:creationId xmlns:p14="http://schemas.microsoft.com/office/powerpoint/2010/main" val="481453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56</a:t>
            </a:fld>
            <a:endParaRPr lang="en-US"/>
          </a:p>
        </p:txBody>
      </p:sp>
    </p:spTree>
    <p:extLst>
      <p:ext uri="{BB962C8B-B14F-4D97-AF65-F5344CB8AC3E}">
        <p14:creationId xmlns:p14="http://schemas.microsoft.com/office/powerpoint/2010/main" val="3004023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57</a:t>
            </a:fld>
            <a:endParaRPr lang="en-US"/>
          </a:p>
        </p:txBody>
      </p:sp>
    </p:spTree>
    <p:extLst>
      <p:ext uri="{BB962C8B-B14F-4D97-AF65-F5344CB8AC3E}">
        <p14:creationId xmlns:p14="http://schemas.microsoft.com/office/powerpoint/2010/main" val="17187254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58</a:t>
            </a:fld>
            <a:endParaRPr lang="en-US"/>
          </a:p>
        </p:txBody>
      </p:sp>
    </p:spTree>
    <p:extLst>
      <p:ext uri="{BB962C8B-B14F-4D97-AF65-F5344CB8AC3E}">
        <p14:creationId xmlns:p14="http://schemas.microsoft.com/office/powerpoint/2010/main" val="1779836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59</a:t>
            </a:fld>
            <a:endParaRPr lang="en-US"/>
          </a:p>
        </p:txBody>
      </p:sp>
    </p:spTree>
    <p:extLst>
      <p:ext uri="{BB962C8B-B14F-4D97-AF65-F5344CB8AC3E}">
        <p14:creationId xmlns:p14="http://schemas.microsoft.com/office/powerpoint/2010/main" val="2324668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23</a:t>
            </a:fld>
            <a:endParaRPr lang="en-US"/>
          </a:p>
        </p:txBody>
      </p:sp>
    </p:spTree>
    <p:extLst>
      <p:ext uri="{BB962C8B-B14F-4D97-AF65-F5344CB8AC3E}">
        <p14:creationId xmlns:p14="http://schemas.microsoft.com/office/powerpoint/2010/main" val="3428206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60</a:t>
            </a:fld>
            <a:endParaRPr lang="en-US"/>
          </a:p>
        </p:txBody>
      </p:sp>
    </p:spTree>
    <p:extLst>
      <p:ext uri="{BB962C8B-B14F-4D97-AF65-F5344CB8AC3E}">
        <p14:creationId xmlns:p14="http://schemas.microsoft.com/office/powerpoint/2010/main" val="2756058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61</a:t>
            </a:fld>
            <a:endParaRPr lang="en-US"/>
          </a:p>
        </p:txBody>
      </p:sp>
    </p:spTree>
    <p:extLst>
      <p:ext uri="{BB962C8B-B14F-4D97-AF65-F5344CB8AC3E}">
        <p14:creationId xmlns:p14="http://schemas.microsoft.com/office/powerpoint/2010/main" val="3905403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62</a:t>
            </a:fld>
            <a:endParaRPr lang="en-US"/>
          </a:p>
        </p:txBody>
      </p:sp>
    </p:spTree>
    <p:extLst>
      <p:ext uri="{BB962C8B-B14F-4D97-AF65-F5344CB8AC3E}">
        <p14:creationId xmlns:p14="http://schemas.microsoft.com/office/powerpoint/2010/main" val="2953837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63</a:t>
            </a:fld>
            <a:endParaRPr lang="en-US"/>
          </a:p>
        </p:txBody>
      </p:sp>
    </p:spTree>
    <p:extLst>
      <p:ext uri="{BB962C8B-B14F-4D97-AF65-F5344CB8AC3E}">
        <p14:creationId xmlns:p14="http://schemas.microsoft.com/office/powerpoint/2010/main" val="32854325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64</a:t>
            </a:fld>
            <a:endParaRPr lang="en-US"/>
          </a:p>
        </p:txBody>
      </p:sp>
    </p:spTree>
    <p:extLst>
      <p:ext uri="{BB962C8B-B14F-4D97-AF65-F5344CB8AC3E}">
        <p14:creationId xmlns:p14="http://schemas.microsoft.com/office/powerpoint/2010/main" val="33475320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65</a:t>
            </a:fld>
            <a:endParaRPr lang="en-US"/>
          </a:p>
        </p:txBody>
      </p:sp>
    </p:spTree>
    <p:extLst>
      <p:ext uri="{BB962C8B-B14F-4D97-AF65-F5344CB8AC3E}">
        <p14:creationId xmlns:p14="http://schemas.microsoft.com/office/powerpoint/2010/main" val="8283250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66</a:t>
            </a:fld>
            <a:endParaRPr lang="en-US"/>
          </a:p>
        </p:txBody>
      </p:sp>
    </p:spTree>
    <p:extLst>
      <p:ext uri="{BB962C8B-B14F-4D97-AF65-F5344CB8AC3E}">
        <p14:creationId xmlns:p14="http://schemas.microsoft.com/office/powerpoint/2010/main" val="21873669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67</a:t>
            </a:fld>
            <a:endParaRPr lang="en-US"/>
          </a:p>
        </p:txBody>
      </p:sp>
    </p:spTree>
    <p:extLst>
      <p:ext uri="{BB962C8B-B14F-4D97-AF65-F5344CB8AC3E}">
        <p14:creationId xmlns:p14="http://schemas.microsoft.com/office/powerpoint/2010/main" val="31658456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152525"/>
            <a:ext cx="4149725" cy="3113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79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24</a:t>
            </a:fld>
            <a:endParaRPr lang="en-US"/>
          </a:p>
        </p:txBody>
      </p:sp>
    </p:spTree>
    <p:extLst>
      <p:ext uri="{BB962C8B-B14F-4D97-AF65-F5344CB8AC3E}">
        <p14:creationId xmlns:p14="http://schemas.microsoft.com/office/powerpoint/2010/main" val="113125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25</a:t>
            </a:fld>
            <a:endParaRPr lang="en-US"/>
          </a:p>
        </p:txBody>
      </p:sp>
    </p:spTree>
    <p:extLst>
      <p:ext uri="{BB962C8B-B14F-4D97-AF65-F5344CB8AC3E}">
        <p14:creationId xmlns:p14="http://schemas.microsoft.com/office/powerpoint/2010/main" val="1493172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26</a:t>
            </a:fld>
            <a:endParaRPr lang="en-US"/>
          </a:p>
        </p:txBody>
      </p:sp>
    </p:spTree>
    <p:extLst>
      <p:ext uri="{BB962C8B-B14F-4D97-AF65-F5344CB8AC3E}">
        <p14:creationId xmlns:p14="http://schemas.microsoft.com/office/powerpoint/2010/main" val="162896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27</a:t>
            </a:fld>
            <a:endParaRPr lang="en-US"/>
          </a:p>
        </p:txBody>
      </p:sp>
    </p:spTree>
    <p:extLst>
      <p:ext uri="{BB962C8B-B14F-4D97-AF65-F5344CB8AC3E}">
        <p14:creationId xmlns:p14="http://schemas.microsoft.com/office/powerpoint/2010/main" val="342820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28</a:t>
            </a:fld>
            <a:endParaRPr lang="en-US"/>
          </a:p>
        </p:txBody>
      </p:sp>
    </p:spTree>
    <p:extLst>
      <p:ext uri="{BB962C8B-B14F-4D97-AF65-F5344CB8AC3E}">
        <p14:creationId xmlns:p14="http://schemas.microsoft.com/office/powerpoint/2010/main" val="3332010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2C3495-869D-4EB9-B174-F5F64649CFC1}" type="datetime1">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2289905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1D85C4-2EE4-4728-9943-0E0391715DB4}" type="datetime1">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3400303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538AA3-EC0F-488A-AA89-445405A3915A}" type="datetime1">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2834076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77293E-212C-4524-AFAF-65EC69E9AF93}" type="datetime1">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785354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E04118-ABD0-446A-9917-6B496DA14C3D}" type="datetime1">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2284284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A93424-211A-4E22-B82A-97DFEE68013B}" type="datetime1">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1209267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D985CA-7E01-4D50-8E86-057A0EE07A49}" type="datetime1">
              <a:rPr lang="en-US" smtClean="0"/>
              <a:t>3/25/2020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1101533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E3526E-1424-4B53-9822-E1152637E097}" type="datetime1">
              <a:rPr lang="en-US" smtClean="0"/>
              <a:t>3/25/2020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991757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35D97-A022-401D-BEB3-488D1E25CD67}" type="datetime1">
              <a:rPr lang="en-US" smtClean="0"/>
              <a:t>3/25/2020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4239855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EC9AD9-3BB6-44B5-9D75-2544A005ABC5}" type="datetime1">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309628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AD7FFC-2061-43EE-B56A-1D8DF57A16D9}" type="datetime1">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2436212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B7DD7-E227-47C9-8214-91B67A717A6D}" type="datetime1">
              <a:rPr lang="en-US" smtClean="0"/>
              <a:t>3/25/2020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6D059-C0BB-4F98-8040-76D959D3FDC2}" type="slidenum">
              <a:rPr lang="en-US" smtClean="0"/>
              <a:t>‹#›</a:t>
            </a:fld>
            <a:endParaRPr lang="en-US"/>
          </a:p>
        </p:txBody>
      </p:sp>
    </p:spTree>
    <p:extLst>
      <p:ext uri="{BB962C8B-B14F-4D97-AF65-F5344CB8AC3E}">
        <p14:creationId xmlns:p14="http://schemas.microsoft.com/office/powerpoint/2010/main" val="2700004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3.jpeg"/></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4.jpe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5.jpeg"/></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6.jpeg"/></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49.jpeg"/><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CDF6-24E6-44D3-B496-297584E012CE}"/>
              </a:ext>
            </a:extLst>
          </p:cNvPr>
          <p:cNvSpPr>
            <a:spLocks noGrp="1"/>
          </p:cNvSpPr>
          <p:nvPr>
            <p:ph type="ctrTitle"/>
          </p:nvPr>
        </p:nvSpPr>
        <p:spPr>
          <a:xfrm>
            <a:off x="1143000" y="1707734"/>
            <a:ext cx="6858000" cy="2882655"/>
          </a:xfrm>
        </p:spPr>
        <p:txBody>
          <a:bodyPr/>
          <a:lstStyle/>
          <a:p>
            <a:r>
              <a:rPr lang="en-US" altLang="en-US" b="1" dirty="0">
                <a:latin typeface="Arial Narrow" pitchFamily="34" charset="0"/>
              </a:rPr>
              <a:t>25-Step</a:t>
            </a:r>
            <a:br>
              <a:rPr lang="en-US" altLang="en-US" b="1" dirty="0">
                <a:latin typeface="Arial Narrow" pitchFamily="34" charset="0"/>
              </a:rPr>
            </a:br>
            <a:r>
              <a:rPr lang="en-US" altLang="en-US" b="1" i="1" dirty="0">
                <a:latin typeface="Arial Narrow" pitchFamily="34" charset="0"/>
              </a:rPr>
              <a:t>Win The Year</a:t>
            </a:r>
            <a:br>
              <a:rPr lang="en-US" altLang="en-US" b="1" dirty="0">
                <a:latin typeface="Arial Narrow" pitchFamily="34" charset="0"/>
              </a:rPr>
            </a:br>
            <a:r>
              <a:rPr lang="en-US" altLang="en-US" b="1" dirty="0">
                <a:latin typeface="Arial Narrow" pitchFamily="34" charset="0"/>
              </a:rPr>
              <a:t>Success Formula </a:t>
            </a:r>
            <a:endParaRPr lang="en-US" dirty="0"/>
          </a:p>
        </p:txBody>
      </p:sp>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1002842"/>
            <a:ext cx="9144000" cy="45719"/>
          </a:xfrm>
          <a:prstGeom prst="rect">
            <a:avLst/>
          </a:prstGeom>
        </p:spPr>
      </p:pic>
      <p:pic>
        <p:nvPicPr>
          <p:cNvPr id="14" name="Picture 13">
            <a:extLst>
              <a:ext uri="{FF2B5EF4-FFF2-40B4-BE49-F238E27FC236}">
                <a16:creationId xmlns:a16="http://schemas.microsoft.com/office/drawing/2014/main" id="{3CCF8167-4500-4021-889F-39AB99F10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5832298"/>
            <a:ext cx="9144000" cy="45719"/>
          </a:xfrm>
          <a:prstGeom prst="rect">
            <a:avLst/>
          </a:prstGeom>
        </p:spPr>
      </p:pic>
      <p:sp>
        <p:nvSpPr>
          <p:cNvPr id="3" name="Slide Number Placeholder 2">
            <a:extLst>
              <a:ext uri="{FF2B5EF4-FFF2-40B4-BE49-F238E27FC236}">
                <a16:creationId xmlns:a16="http://schemas.microsoft.com/office/drawing/2014/main" id="{86E1FCFB-826E-42D3-87AE-6A9A8F8B8528}"/>
              </a:ext>
            </a:extLst>
          </p:cNvPr>
          <p:cNvSpPr>
            <a:spLocks noGrp="1"/>
          </p:cNvSpPr>
          <p:nvPr>
            <p:ph type="sldNum" sz="quarter" idx="12"/>
          </p:nvPr>
        </p:nvSpPr>
        <p:spPr/>
        <p:txBody>
          <a:bodyPr/>
          <a:lstStyle/>
          <a:p>
            <a:fld id="{8E76D059-C0BB-4F98-8040-76D959D3FDC2}" type="slidenum">
              <a:rPr lang="en-US" smtClean="0"/>
              <a:t>1</a:t>
            </a:fld>
            <a:endParaRPr lang="en-US"/>
          </a:p>
        </p:txBody>
      </p:sp>
    </p:spTree>
    <p:extLst>
      <p:ext uri="{BB962C8B-B14F-4D97-AF65-F5344CB8AC3E}">
        <p14:creationId xmlns:p14="http://schemas.microsoft.com/office/powerpoint/2010/main" val="2429043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239978" y="108295"/>
            <a:ext cx="8049126" cy="600164"/>
          </a:xfrm>
          <a:prstGeom prst="rect">
            <a:avLst/>
          </a:prstGeom>
          <a:noFill/>
        </p:spPr>
        <p:txBody>
          <a:bodyPr wrap="square" rtlCol="0">
            <a:spAutoFit/>
          </a:bodyPr>
          <a:lstStyle/>
          <a:p>
            <a:r>
              <a:rPr lang="en-US" sz="3300" b="1" dirty="0"/>
              <a:t>4. Prospect Daily</a:t>
            </a:r>
          </a:p>
        </p:txBody>
      </p:sp>
      <p:sp>
        <p:nvSpPr>
          <p:cNvPr id="8" name="Rectangle 7">
            <a:extLst>
              <a:ext uri="{FF2B5EF4-FFF2-40B4-BE49-F238E27FC236}">
                <a16:creationId xmlns:a16="http://schemas.microsoft.com/office/drawing/2014/main" id="{7DEC79D4-1950-43D7-BA62-5886667764FC}"/>
              </a:ext>
            </a:extLst>
          </p:cNvPr>
          <p:cNvSpPr/>
          <p:nvPr/>
        </p:nvSpPr>
        <p:spPr>
          <a:xfrm>
            <a:off x="493804" y="1084719"/>
            <a:ext cx="8156390" cy="2308324"/>
          </a:xfrm>
          <a:prstGeom prst="rect">
            <a:avLst/>
          </a:prstGeom>
        </p:spPr>
        <p:txBody>
          <a:bodyPr wrap="square">
            <a:spAutoFit/>
          </a:bodyPr>
          <a:lstStyle/>
          <a:p>
            <a:pPr marL="257175" indent="-257175">
              <a:spcBef>
                <a:spcPct val="20000"/>
              </a:spcBef>
              <a:buSzPct val="100000"/>
              <a:buFont typeface="Arial" pitchFamily="34" charset="0"/>
              <a:buChar char="•"/>
            </a:pPr>
            <a:r>
              <a:rPr lang="en-US" sz="2400" dirty="0">
                <a:latin typeface="Arial" panose="020B0604020202020204" pitchFamily="34" charset="0"/>
                <a:cs typeface="Arial" panose="020B0604020202020204" pitchFamily="34" charset="0"/>
              </a:rPr>
              <a:t>We are in the sales business – we have to sell</a:t>
            </a:r>
          </a:p>
          <a:p>
            <a:pPr>
              <a:spcBef>
                <a:spcPct val="20000"/>
              </a:spcBef>
              <a:buSzPct val="100000"/>
            </a:pPr>
            <a:endParaRPr lang="en-US" sz="1050" dirty="0">
              <a:latin typeface="Arial" panose="020B0604020202020204" pitchFamily="34" charset="0"/>
              <a:cs typeface="Arial" panose="020B0604020202020204" pitchFamily="34" charset="0"/>
            </a:endParaRPr>
          </a:p>
          <a:p>
            <a:pPr marL="257175" indent="-257175">
              <a:spcBef>
                <a:spcPct val="20000"/>
              </a:spcBef>
              <a:buSzPct val="100000"/>
              <a:buFont typeface="Arial" pitchFamily="34" charset="0"/>
              <a:buChar char="•"/>
            </a:pPr>
            <a:r>
              <a:rPr lang="en-US" sz="2400" dirty="0">
                <a:latin typeface="Arial" panose="020B0604020202020204" pitchFamily="34" charset="0"/>
                <a:cs typeface="Arial" panose="020B0604020202020204" pitchFamily="34" charset="0"/>
              </a:rPr>
              <a:t>If you want to increase your business, you need to increase your opportunities. This means you need to create opportunities</a:t>
            </a:r>
          </a:p>
          <a:p>
            <a:pPr marL="257175" indent="-257175">
              <a:spcBef>
                <a:spcPct val="20000"/>
              </a:spcBef>
              <a:buSzPct val="100000"/>
              <a:buFont typeface="Arial" pitchFamily="34" charset="0"/>
              <a:buChar char="•"/>
            </a:pPr>
            <a:endParaRPr lang="en-US"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C192C03-784B-46E5-83B0-276C86DA09FC}"/>
              </a:ext>
            </a:extLst>
          </p:cNvPr>
          <p:cNvPicPr>
            <a:picLocks noChangeAspect="1"/>
          </p:cNvPicPr>
          <p:nvPr/>
        </p:nvPicPr>
        <p:blipFill>
          <a:blip r:embed="rId3"/>
          <a:stretch>
            <a:fillRect/>
          </a:stretch>
        </p:blipFill>
        <p:spPr>
          <a:xfrm>
            <a:off x="2912305" y="4029693"/>
            <a:ext cx="3319387" cy="2485751"/>
          </a:xfrm>
          <a:prstGeom prst="rect">
            <a:avLst/>
          </a:prstGeom>
        </p:spPr>
      </p:pic>
      <p:pic>
        <p:nvPicPr>
          <p:cNvPr id="7" name="Picture 6" descr="A picture containing aircraft, transport, balloon&#10;&#10;Description generated with very high confidence">
            <a:extLst>
              <a:ext uri="{FF2B5EF4-FFF2-40B4-BE49-F238E27FC236}">
                <a16:creationId xmlns:a16="http://schemas.microsoft.com/office/drawing/2014/main" id="{12255E38-565D-42FB-89E3-2716A631E1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B8CA240D-19DA-450D-A305-FBF24892C4E0}"/>
              </a:ext>
            </a:extLst>
          </p:cNvPr>
          <p:cNvSpPr>
            <a:spLocks noGrp="1"/>
          </p:cNvSpPr>
          <p:nvPr>
            <p:ph type="sldNum" sz="quarter" idx="12"/>
          </p:nvPr>
        </p:nvSpPr>
        <p:spPr/>
        <p:txBody>
          <a:bodyPr/>
          <a:lstStyle/>
          <a:p>
            <a:fld id="{8E76D059-C0BB-4F98-8040-76D959D3FDC2}" type="slidenum">
              <a:rPr lang="en-US" smtClean="0"/>
              <a:t>10</a:t>
            </a:fld>
            <a:endParaRPr lang="en-US"/>
          </a:p>
        </p:txBody>
      </p:sp>
    </p:spTree>
    <p:extLst>
      <p:ext uri="{BB962C8B-B14F-4D97-AF65-F5344CB8AC3E}">
        <p14:creationId xmlns:p14="http://schemas.microsoft.com/office/powerpoint/2010/main" val="2587648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7" name="Rectangle 6">
            <a:extLst>
              <a:ext uri="{FF2B5EF4-FFF2-40B4-BE49-F238E27FC236}">
                <a16:creationId xmlns:a16="http://schemas.microsoft.com/office/drawing/2014/main" id="{81C60F9D-0293-460F-8FD3-2679EC8D9909}"/>
              </a:ext>
            </a:extLst>
          </p:cNvPr>
          <p:cNvSpPr/>
          <p:nvPr/>
        </p:nvSpPr>
        <p:spPr>
          <a:xfrm>
            <a:off x="493804" y="1084719"/>
            <a:ext cx="8156390" cy="4339650"/>
          </a:xfrm>
          <a:prstGeom prst="rect">
            <a:avLst/>
          </a:prstGeom>
        </p:spPr>
        <p:txBody>
          <a:bodyPr wrap="square">
            <a:spAutoFit/>
          </a:bodyPr>
          <a:lstStyle/>
          <a:p>
            <a:pPr marL="257175" indent="-257175">
              <a:lnSpc>
                <a:spcPct val="150000"/>
              </a:lnSpc>
              <a:spcBef>
                <a:spcPct val="20000"/>
              </a:spcBef>
              <a:buSzPct val="100000"/>
              <a:buFont typeface="Arial" pitchFamily="34" charset="0"/>
              <a:buChar char="•"/>
            </a:pPr>
            <a:r>
              <a:rPr lang="en-US" sz="2400" dirty="0">
                <a:latin typeface="Arial" panose="020B0604020202020204" pitchFamily="34" charset="0"/>
                <a:cs typeface="Arial" panose="020B0604020202020204" pitchFamily="34" charset="0"/>
              </a:rPr>
              <a:t>Geo-farming/targeting </a:t>
            </a:r>
          </a:p>
          <a:p>
            <a:pPr marL="257175" indent="-257175">
              <a:spcBef>
                <a:spcPct val="20000"/>
              </a:spcBef>
              <a:buSzPct val="100000"/>
              <a:buFont typeface="Arial" pitchFamily="34" charset="0"/>
              <a:buChar char="•"/>
            </a:pPr>
            <a:r>
              <a:rPr lang="en-US" sz="2400" dirty="0">
                <a:solidFill>
                  <a:srgbClr val="222222"/>
                </a:solidFill>
                <a:latin typeface="Arial" panose="020B0604020202020204" pitchFamily="34" charset="0"/>
              </a:rPr>
              <a:t>Circle prospect your listed, under deposit, sold properties and open houses</a:t>
            </a:r>
            <a:endParaRPr lang="en-US" sz="2400" dirty="0">
              <a:latin typeface="Arial" panose="020B0604020202020204" pitchFamily="34" charset="0"/>
              <a:cs typeface="Arial" panose="020B0604020202020204" pitchFamily="34" charset="0"/>
            </a:endParaRPr>
          </a:p>
          <a:p>
            <a:pPr marL="257175" indent="-257175">
              <a:lnSpc>
                <a:spcPct val="150000"/>
              </a:lnSpc>
              <a:spcBef>
                <a:spcPct val="20000"/>
              </a:spcBef>
              <a:buSzPct val="100000"/>
              <a:buFont typeface="Arial" pitchFamily="34" charset="0"/>
              <a:buChar char="•"/>
            </a:pPr>
            <a:r>
              <a:rPr lang="en-US" sz="2400" dirty="0">
                <a:latin typeface="Arial" panose="020B0604020202020204" pitchFamily="34" charset="0"/>
                <a:cs typeface="Arial" panose="020B0604020202020204" pitchFamily="34" charset="0"/>
              </a:rPr>
              <a:t>Top people prospect continuously</a:t>
            </a:r>
          </a:p>
          <a:p>
            <a:pPr marL="257175" indent="-257175">
              <a:spcBef>
                <a:spcPct val="20000"/>
              </a:spcBef>
              <a:buSzPct val="100000"/>
              <a:buFont typeface="Arial" pitchFamily="34" charset="0"/>
              <a:buChar char="•"/>
            </a:pPr>
            <a:r>
              <a:rPr lang="en-US" sz="2400" dirty="0">
                <a:latin typeface="Arial" panose="020B0604020202020204" pitchFamily="34" charset="0"/>
                <a:cs typeface="Arial" panose="020B0604020202020204" pitchFamily="34" charset="0"/>
              </a:rPr>
              <a:t>Never end a prospecting call without adding more value than you have received </a:t>
            </a:r>
          </a:p>
          <a:p>
            <a:pPr>
              <a:spcBef>
                <a:spcPct val="20000"/>
              </a:spcBef>
              <a:buSzPct val="100000"/>
            </a:pPr>
            <a:endParaRPr lang="en-US" sz="1100" b="1" dirty="0">
              <a:solidFill>
                <a:srgbClr val="222222"/>
              </a:solidFill>
              <a:latin typeface="Arial" panose="020B0604020202020204" pitchFamily="34" charset="0"/>
              <a:cs typeface="Arial" panose="020B0604020202020204" pitchFamily="34" charset="0"/>
            </a:endParaRPr>
          </a:p>
          <a:p>
            <a:pPr marL="257175" indent="-257175">
              <a:spcBef>
                <a:spcPct val="20000"/>
              </a:spcBef>
              <a:buSzPct val="100000"/>
              <a:buFont typeface="Arial" pitchFamily="34" charset="0"/>
              <a:buChar char="•"/>
            </a:pPr>
            <a:r>
              <a:rPr lang="en-US" sz="2400" b="1" dirty="0">
                <a:solidFill>
                  <a:srgbClr val="222222"/>
                </a:solidFill>
                <a:latin typeface="Arial" panose="020B0604020202020204" pitchFamily="34" charset="0"/>
              </a:rPr>
              <a:t>USE A CRM .... IT’S A DIFFERENCE MAKER</a:t>
            </a:r>
            <a:endParaRPr lang="en-US" sz="2400" dirty="0">
              <a:solidFill>
                <a:srgbClr val="222222"/>
              </a:solidFill>
              <a:latin typeface="Arial" panose="020B0604020202020204" pitchFamily="34" charset="0"/>
            </a:endParaRPr>
          </a:p>
          <a:p>
            <a:br>
              <a:rPr lang="en-US" sz="2400" dirty="0"/>
            </a:b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E9E0BAC-CE9D-4A15-9D74-0DB7A6AD7B76}"/>
              </a:ext>
            </a:extLst>
          </p:cNvPr>
          <p:cNvPicPr>
            <a:picLocks noChangeAspect="1"/>
          </p:cNvPicPr>
          <p:nvPr/>
        </p:nvPicPr>
        <p:blipFill>
          <a:blip r:embed="rId3"/>
          <a:stretch>
            <a:fillRect/>
          </a:stretch>
        </p:blipFill>
        <p:spPr>
          <a:xfrm>
            <a:off x="2981739" y="4819092"/>
            <a:ext cx="2737999" cy="2051367"/>
          </a:xfrm>
          <a:prstGeom prst="rect">
            <a:avLst/>
          </a:prstGeom>
        </p:spPr>
      </p:pic>
      <p:sp>
        <p:nvSpPr>
          <p:cNvPr id="2" name="Rectangle 1">
            <a:extLst>
              <a:ext uri="{FF2B5EF4-FFF2-40B4-BE49-F238E27FC236}">
                <a16:creationId xmlns:a16="http://schemas.microsoft.com/office/drawing/2014/main" id="{1B20841B-B2D9-41F9-811D-51ADB3904696}"/>
              </a:ext>
            </a:extLst>
          </p:cNvPr>
          <p:cNvSpPr/>
          <p:nvPr/>
        </p:nvSpPr>
        <p:spPr>
          <a:xfrm>
            <a:off x="397042" y="116838"/>
            <a:ext cx="3217163" cy="600164"/>
          </a:xfrm>
          <a:prstGeom prst="rect">
            <a:avLst/>
          </a:prstGeom>
        </p:spPr>
        <p:txBody>
          <a:bodyPr wrap="none">
            <a:spAutoFit/>
          </a:bodyPr>
          <a:lstStyle/>
          <a:p>
            <a:pPr lvl="0"/>
            <a:r>
              <a:rPr lang="en-US" sz="3300" b="1" dirty="0">
                <a:solidFill>
                  <a:prstClr val="black"/>
                </a:solidFill>
              </a:rPr>
              <a:t>4. Prospect Daily </a:t>
            </a:r>
          </a:p>
        </p:txBody>
      </p:sp>
      <p:pic>
        <p:nvPicPr>
          <p:cNvPr id="6" name="Picture 5" descr="A picture containing aircraft, transport, balloon&#10;&#10;Description generated with very high confidence">
            <a:extLst>
              <a:ext uri="{FF2B5EF4-FFF2-40B4-BE49-F238E27FC236}">
                <a16:creationId xmlns:a16="http://schemas.microsoft.com/office/drawing/2014/main" id="{9453C20D-2B4D-4377-8B1B-D8E4DD8A1E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4" name="Slide Number Placeholder 3">
            <a:extLst>
              <a:ext uri="{FF2B5EF4-FFF2-40B4-BE49-F238E27FC236}">
                <a16:creationId xmlns:a16="http://schemas.microsoft.com/office/drawing/2014/main" id="{989D462A-4B7F-4DBB-AE12-2A6A0F4C4205}"/>
              </a:ext>
            </a:extLst>
          </p:cNvPr>
          <p:cNvSpPr>
            <a:spLocks noGrp="1"/>
          </p:cNvSpPr>
          <p:nvPr>
            <p:ph type="sldNum" sz="quarter" idx="12"/>
          </p:nvPr>
        </p:nvSpPr>
        <p:spPr/>
        <p:txBody>
          <a:bodyPr/>
          <a:lstStyle/>
          <a:p>
            <a:fld id="{8E76D059-C0BB-4F98-8040-76D959D3FDC2}" type="slidenum">
              <a:rPr lang="en-US" smtClean="0"/>
              <a:t>11</a:t>
            </a:fld>
            <a:endParaRPr lang="en-US"/>
          </a:p>
        </p:txBody>
      </p:sp>
    </p:spTree>
    <p:extLst>
      <p:ext uri="{BB962C8B-B14F-4D97-AF65-F5344CB8AC3E}">
        <p14:creationId xmlns:p14="http://schemas.microsoft.com/office/powerpoint/2010/main" val="1184727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7" name="Rectangle 6">
            <a:extLst>
              <a:ext uri="{FF2B5EF4-FFF2-40B4-BE49-F238E27FC236}">
                <a16:creationId xmlns:a16="http://schemas.microsoft.com/office/drawing/2014/main" id="{81C60F9D-0293-460F-8FD3-2679EC8D9909}"/>
              </a:ext>
            </a:extLst>
          </p:cNvPr>
          <p:cNvSpPr/>
          <p:nvPr/>
        </p:nvSpPr>
        <p:spPr>
          <a:xfrm>
            <a:off x="493804" y="1084719"/>
            <a:ext cx="8156390" cy="3717171"/>
          </a:xfrm>
          <a:prstGeom prst="rect">
            <a:avLst/>
          </a:prstGeom>
        </p:spPr>
        <p:txBody>
          <a:bodyPr wrap="square">
            <a:spAutoFit/>
          </a:bodyPr>
          <a:lstStyle/>
          <a:p>
            <a:pPr marL="257175" indent="-257175">
              <a:lnSpc>
                <a:spcPct val="150000"/>
              </a:lnSpc>
              <a:spcBef>
                <a:spcPct val="20000"/>
              </a:spcBef>
              <a:buSzPct val="100000"/>
              <a:buFont typeface="Arial" pitchFamily="34" charset="0"/>
              <a:buChar char="•"/>
            </a:pPr>
            <a:r>
              <a:rPr lang="en-US" sz="2400" dirty="0">
                <a:latin typeface="Arial" panose="020B0604020202020204" pitchFamily="34" charset="0"/>
                <a:cs typeface="Arial" panose="020B0604020202020204" pitchFamily="34" charset="0"/>
              </a:rPr>
              <a:t>Video</a:t>
            </a:r>
          </a:p>
          <a:p>
            <a:pPr marL="257175" indent="-257175">
              <a:lnSpc>
                <a:spcPct val="150000"/>
              </a:lnSpc>
              <a:spcBef>
                <a:spcPct val="20000"/>
              </a:spcBef>
              <a:buSzPct val="100000"/>
              <a:buFont typeface="Arial" pitchFamily="34" charset="0"/>
              <a:buChar char="•"/>
            </a:pPr>
            <a:r>
              <a:rPr lang="en-US" sz="2400" dirty="0">
                <a:latin typeface="Arial" panose="020B0604020202020204" pitchFamily="34" charset="0"/>
                <a:cs typeface="Arial" panose="020B0604020202020204" pitchFamily="34" charset="0"/>
              </a:rPr>
              <a:t>Social Media; Facebook, Instagram, LinkedIn, YouTube</a:t>
            </a:r>
          </a:p>
          <a:p>
            <a:pPr marL="257175" indent="-257175">
              <a:lnSpc>
                <a:spcPct val="150000"/>
              </a:lnSpc>
              <a:spcBef>
                <a:spcPct val="20000"/>
              </a:spcBef>
              <a:buSzPct val="100000"/>
              <a:buFont typeface="Arial" pitchFamily="34" charset="0"/>
              <a:buChar char="•"/>
            </a:pPr>
            <a:r>
              <a:rPr lang="en-US" sz="2400" dirty="0">
                <a:latin typeface="Arial" panose="020B0604020202020204" pitchFamily="34" charset="0"/>
                <a:cs typeface="Arial" panose="020B0604020202020204" pitchFamily="34" charset="0"/>
              </a:rPr>
              <a:t>Text</a:t>
            </a:r>
          </a:p>
          <a:p>
            <a:pPr marL="257175" indent="-257175">
              <a:lnSpc>
                <a:spcPct val="150000"/>
              </a:lnSpc>
              <a:spcBef>
                <a:spcPct val="20000"/>
              </a:spcBef>
              <a:buSzPct val="100000"/>
              <a:buFont typeface="Arial" pitchFamily="34" charset="0"/>
              <a:buChar char="•"/>
            </a:pPr>
            <a:r>
              <a:rPr lang="en-US" sz="2400" dirty="0">
                <a:latin typeface="Arial" panose="020B0604020202020204" pitchFamily="34" charset="0"/>
                <a:cs typeface="Arial" panose="020B0604020202020204" pitchFamily="34" charset="0"/>
              </a:rPr>
              <a:t>Constant Contact</a:t>
            </a:r>
          </a:p>
          <a:p>
            <a:pPr marL="257175" indent="-257175">
              <a:lnSpc>
                <a:spcPct val="150000"/>
              </a:lnSpc>
              <a:spcBef>
                <a:spcPct val="20000"/>
              </a:spcBef>
              <a:buSzPct val="100000"/>
              <a:buFont typeface="Arial" pitchFamily="34" charset="0"/>
              <a:buChar char="•"/>
            </a:pPr>
            <a:r>
              <a:rPr lang="en-US" sz="2400" dirty="0">
                <a:latin typeface="Arial" panose="020B0604020202020204" pitchFamily="34" charset="0"/>
                <a:cs typeface="Arial" panose="020B0604020202020204" pitchFamily="34" charset="0"/>
              </a:rPr>
              <a:t>Cellphone</a:t>
            </a:r>
          </a:p>
          <a:p>
            <a:pPr marL="257175" indent="-257175">
              <a:lnSpc>
                <a:spcPct val="150000"/>
              </a:lnSpc>
              <a:spcBef>
                <a:spcPct val="20000"/>
              </a:spcBef>
              <a:buSzPct val="100000"/>
              <a:buFont typeface="Arial" pitchFamily="34" charset="0"/>
              <a:buChar char="•"/>
            </a:pPr>
            <a:r>
              <a:rPr lang="en-US" sz="2400" dirty="0">
                <a:latin typeface="Arial" panose="020B0604020202020204" pitchFamily="34" charset="0"/>
                <a:cs typeface="Arial" panose="020B0604020202020204" pitchFamily="34" charset="0"/>
              </a:rPr>
              <a:t>In person</a:t>
            </a:r>
          </a:p>
        </p:txBody>
      </p:sp>
      <p:sp>
        <p:nvSpPr>
          <p:cNvPr id="2" name="Rectangle 1">
            <a:extLst>
              <a:ext uri="{FF2B5EF4-FFF2-40B4-BE49-F238E27FC236}">
                <a16:creationId xmlns:a16="http://schemas.microsoft.com/office/drawing/2014/main" id="{1B20841B-B2D9-41F9-811D-51ADB3904696}"/>
              </a:ext>
            </a:extLst>
          </p:cNvPr>
          <p:cNvSpPr/>
          <p:nvPr/>
        </p:nvSpPr>
        <p:spPr>
          <a:xfrm>
            <a:off x="397041" y="116838"/>
            <a:ext cx="7043993" cy="600164"/>
          </a:xfrm>
          <a:prstGeom prst="rect">
            <a:avLst/>
          </a:prstGeom>
        </p:spPr>
        <p:txBody>
          <a:bodyPr wrap="square">
            <a:spAutoFit/>
          </a:bodyPr>
          <a:lstStyle/>
          <a:p>
            <a:pPr lvl="0"/>
            <a:r>
              <a:rPr lang="en-US" sz="3300" b="1" dirty="0">
                <a:solidFill>
                  <a:prstClr val="black"/>
                </a:solidFill>
              </a:rPr>
              <a:t>5. Communication Strategy</a:t>
            </a:r>
          </a:p>
        </p:txBody>
      </p:sp>
      <p:pic>
        <p:nvPicPr>
          <p:cNvPr id="6" name="Picture 5" descr="A picture containing aircraft, transport, balloon&#10;&#10;Description generated with very high confidence">
            <a:extLst>
              <a:ext uri="{FF2B5EF4-FFF2-40B4-BE49-F238E27FC236}">
                <a16:creationId xmlns:a16="http://schemas.microsoft.com/office/drawing/2014/main" id="{15AAF066-3537-435A-A9CF-93CCF04027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188ABC37-6951-4B16-A4EA-1D9F8CF713C2}"/>
              </a:ext>
            </a:extLst>
          </p:cNvPr>
          <p:cNvSpPr>
            <a:spLocks noGrp="1"/>
          </p:cNvSpPr>
          <p:nvPr>
            <p:ph type="sldNum" sz="quarter" idx="12"/>
          </p:nvPr>
        </p:nvSpPr>
        <p:spPr/>
        <p:txBody>
          <a:bodyPr/>
          <a:lstStyle/>
          <a:p>
            <a:fld id="{8E76D059-C0BB-4F98-8040-76D959D3FDC2}" type="slidenum">
              <a:rPr lang="en-US" smtClean="0"/>
              <a:t>12</a:t>
            </a:fld>
            <a:endParaRPr lang="en-US"/>
          </a:p>
        </p:txBody>
      </p:sp>
    </p:spTree>
    <p:extLst>
      <p:ext uri="{BB962C8B-B14F-4D97-AF65-F5344CB8AC3E}">
        <p14:creationId xmlns:p14="http://schemas.microsoft.com/office/powerpoint/2010/main" val="1137732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92230" y="122133"/>
            <a:ext cx="8828521" cy="523220"/>
          </a:xfrm>
          <a:prstGeom prst="rect">
            <a:avLst/>
          </a:prstGeom>
          <a:noFill/>
        </p:spPr>
        <p:txBody>
          <a:bodyPr wrap="square" rtlCol="0">
            <a:spAutoFit/>
          </a:bodyPr>
          <a:lstStyle/>
          <a:p>
            <a:r>
              <a:rPr lang="en-US" sz="2800" b="1" dirty="0"/>
              <a:t>6.  Professional Growth.. Increase Education/Knowledge</a:t>
            </a:r>
          </a:p>
        </p:txBody>
      </p:sp>
      <p:sp>
        <p:nvSpPr>
          <p:cNvPr id="7" name="Rectangle 6">
            <a:extLst>
              <a:ext uri="{FF2B5EF4-FFF2-40B4-BE49-F238E27FC236}">
                <a16:creationId xmlns:a16="http://schemas.microsoft.com/office/drawing/2014/main" id="{CBA47E66-71C4-4589-BD79-9630F061B073}"/>
              </a:ext>
            </a:extLst>
          </p:cNvPr>
          <p:cNvSpPr/>
          <p:nvPr/>
        </p:nvSpPr>
        <p:spPr>
          <a:xfrm>
            <a:off x="493805" y="1240223"/>
            <a:ext cx="8156390" cy="3273973"/>
          </a:xfrm>
          <a:prstGeom prst="rect">
            <a:avLst/>
          </a:prstGeom>
        </p:spPr>
        <p:txBody>
          <a:bodyPr wrap="square">
            <a:spAutoFit/>
          </a:bodyPr>
          <a:lstStyle/>
          <a:p>
            <a:pPr marL="257175" indent="-257175" fontAlgn="base">
              <a:lnSpc>
                <a:spcPct val="150000"/>
              </a:lnSpc>
              <a:spcBef>
                <a:spcPct val="20000"/>
              </a:spcBef>
              <a:spcAft>
                <a:spcPct val="0"/>
              </a:spcAft>
              <a:buFontTx/>
              <a:buChar char="•"/>
              <a:defRPr/>
            </a:pPr>
            <a:r>
              <a:rPr lang="en-US" sz="2400" kern="0" dirty="0">
                <a:solidFill>
                  <a:srgbClr val="000000"/>
                </a:solidFill>
                <a:latin typeface="Arial"/>
              </a:rPr>
              <a:t>Be an A+ student, this is YOUR career</a:t>
            </a:r>
          </a:p>
          <a:p>
            <a:pPr marL="257175" indent="-257175" fontAlgn="base">
              <a:spcBef>
                <a:spcPct val="20000"/>
              </a:spcBef>
              <a:spcAft>
                <a:spcPct val="0"/>
              </a:spcAft>
              <a:buFontTx/>
              <a:buChar char="•"/>
              <a:defRPr/>
            </a:pPr>
            <a:r>
              <a:rPr lang="en-US" sz="2400" kern="0" dirty="0">
                <a:solidFill>
                  <a:srgbClr val="000000"/>
                </a:solidFill>
                <a:latin typeface="Arial"/>
              </a:rPr>
              <a:t>The most successful people in life have been blessed with great confidence</a:t>
            </a:r>
          </a:p>
          <a:p>
            <a:pPr marL="257175" indent="-257175" fontAlgn="base">
              <a:lnSpc>
                <a:spcPct val="150000"/>
              </a:lnSpc>
              <a:spcBef>
                <a:spcPct val="20000"/>
              </a:spcBef>
              <a:spcAft>
                <a:spcPct val="0"/>
              </a:spcAft>
              <a:buFontTx/>
              <a:buChar char="•"/>
              <a:defRPr/>
            </a:pPr>
            <a:r>
              <a:rPr lang="en-US" sz="2400" kern="0" dirty="0">
                <a:solidFill>
                  <a:srgbClr val="000000"/>
                </a:solidFill>
                <a:latin typeface="Arial"/>
              </a:rPr>
              <a:t>Designation statistics  </a:t>
            </a:r>
          </a:p>
          <a:p>
            <a:pPr marL="257175" indent="-257175" fontAlgn="base">
              <a:lnSpc>
                <a:spcPct val="150000"/>
              </a:lnSpc>
              <a:spcBef>
                <a:spcPct val="20000"/>
              </a:spcBef>
              <a:spcAft>
                <a:spcPct val="0"/>
              </a:spcAft>
              <a:buFontTx/>
              <a:buChar char="•"/>
              <a:defRPr/>
            </a:pPr>
            <a:r>
              <a:rPr lang="en-US" sz="2400" kern="0" dirty="0">
                <a:solidFill>
                  <a:srgbClr val="000000"/>
                </a:solidFill>
                <a:latin typeface="Arial"/>
              </a:rPr>
              <a:t>Learn RE/MAX TOOLS</a:t>
            </a:r>
          </a:p>
          <a:p>
            <a:pPr marL="257175" indent="-257175" fontAlgn="base">
              <a:lnSpc>
                <a:spcPct val="150000"/>
              </a:lnSpc>
              <a:spcBef>
                <a:spcPct val="20000"/>
              </a:spcBef>
              <a:spcAft>
                <a:spcPct val="0"/>
              </a:spcAft>
              <a:buFontTx/>
              <a:buChar char="•"/>
              <a:defRPr/>
            </a:pPr>
            <a:r>
              <a:rPr lang="en-US" sz="2400" b="1" kern="0" dirty="0">
                <a:solidFill>
                  <a:srgbClr val="000000"/>
                </a:solidFill>
                <a:latin typeface="Arial"/>
              </a:rPr>
              <a:t>Adopt a Mastery Philosophy</a:t>
            </a:r>
          </a:p>
        </p:txBody>
      </p:sp>
      <p:pic>
        <p:nvPicPr>
          <p:cNvPr id="3" name="Picture 2">
            <a:extLst>
              <a:ext uri="{FF2B5EF4-FFF2-40B4-BE49-F238E27FC236}">
                <a16:creationId xmlns:a16="http://schemas.microsoft.com/office/drawing/2014/main" id="{817F4EE0-C1EF-44EB-8CC3-A474D81E16BA}"/>
              </a:ext>
            </a:extLst>
          </p:cNvPr>
          <p:cNvPicPr>
            <a:picLocks noChangeAspect="1"/>
          </p:cNvPicPr>
          <p:nvPr/>
        </p:nvPicPr>
        <p:blipFill>
          <a:blip r:embed="rId3"/>
          <a:stretch>
            <a:fillRect/>
          </a:stretch>
        </p:blipFill>
        <p:spPr>
          <a:xfrm>
            <a:off x="5731661" y="3061319"/>
            <a:ext cx="2493345" cy="3140967"/>
          </a:xfrm>
          <a:prstGeom prst="rect">
            <a:avLst/>
          </a:prstGeom>
        </p:spPr>
      </p:pic>
      <p:pic>
        <p:nvPicPr>
          <p:cNvPr id="8" name="Picture 7" descr="A picture containing aircraft, transport, balloon&#10;&#10;Description generated with very high confidence">
            <a:extLst>
              <a:ext uri="{FF2B5EF4-FFF2-40B4-BE49-F238E27FC236}">
                <a16:creationId xmlns:a16="http://schemas.microsoft.com/office/drawing/2014/main" id="{A5EA9188-A763-4123-B6AD-0B5277F1D9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639" y="359180"/>
            <a:ext cx="507655" cy="643996"/>
          </a:xfrm>
          <a:prstGeom prst="rect">
            <a:avLst/>
          </a:prstGeom>
        </p:spPr>
      </p:pic>
      <p:sp>
        <p:nvSpPr>
          <p:cNvPr id="2" name="Slide Number Placeholder 1">
            <a:extLst>
              <a:ext uri="{FF2B5EF4-FFF2-40B4-BE49-F238E27FC236}">
                <a16:creationId xmlns:a16="http://schemas.microsoft.com/office/drawing/2014/main" id="{724F4E36-4013-4A01-B0E3-8E7B9C664A80}"/>
              </a:ext>
            </a:extLst>
          </p:cNvPr>
          <p:cNvSpPr>
            <a:spLocks noGrp="1"/>
          </p:cNvSpPr>
          <p:nvPr>
            <p:ph type="sldNum" sz="quarter" idx="12"/>
          </p:nvPr>
        </p:nvSpPr>
        <p:spPr/>
        <p:txBody>
          <a:bodyPr/>
          <a:lstStyle/>
          <a:p>
            <a:fld id="{8E76D059-C0BB-4F98-8040-76D959D3FDC2}" type="slidenum">
              <a:rPr lang="en-US" smtClean="0"/>
              <a:t>13</a:t>
            </a:fld>
            <a:endParaRPr lang="en-US"/>
          </a:p>
        </p:txBody>
      </p:sp>
    </p:spTree>
    <p:extLst>
      <p:ext uri="{BB962C8B-B14F-4D97-AF65-F5344CB8AC3E}">
        <p14:creationId xmlns:p14="http://schemas.microsoft.com/office/powerpoint/2010/main" val="3591750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32449" y="55646"/>
            <a:ext cx="8761409" cy="523220"/>
          </a:xfrm>
          <a:prstGeom prst="rect">
            <a:avLst/>
          </a:prstGeom>
          <a:noFill/>
        </p:spPr>
        <p:txBody>
          <a:bodyPr wrap="square" rtlCol="0">
            <a:spAutoFit/>
          </a:bodyPr>
          <a:lstStyle/>
          <a:p>
            <a:r>
              <a:rPr lang="en-US" sz="2800" b="1" dirty="0"/>
              <a:t>6.  Professional Growth.. Increase Education/Knowledge</a:t>
            </a:r>
          </a:p>
        </p:txBody>
      </p:sp>
      <p:sp>
        <p:nvSpPr>
          <p:cNvPr id="8" name="Content Placeholder 2">
            <a:extLst>
              <a:ext uri="{FF2B5EF4-FFF2-40B4-BE49-F238E27FC236}">
                <a16:creationId xmlns:a16="http://schemas.microsoft.com/office/drawing/2014/main" id="{7D37F131-689C-4719-92C5-E07E8C9C8DB7}"/>
              </a:ext>
            </a:extLst>
          </p:cNvPr>
          <p:cNvSpPr txBox="1">
            <a:spLocks/>
          </p:cNvSpPr>
          <p:nvPr/>
        </p:nvSpPr>
        <p:spPr bwMode="auto">
          <a:xfrm>
            <a:off x="397042" y="970719"/>
            <a:ext cx="8229600" cy="37774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400" dirty="0">
                <a:latin typeface="Arial" panose="020B0604020202020204" pitchFamily="34" charset="0"/>
                <a:cs typeface="Arial" panose="020B0604020202020204" pitchFamily="34" charset="0"/>
              </a:rPr>
              <a:t>Mirror what successful agents are doing</a:t>
            </a:r>
          </a:p>
          <a:p>
            <a:pPr marL="0" indent="0">
              <a:buNone/>
            </a:pPr>
            <a:endParaRPr lang="en-US" sz="2400" dirty="0">
              <a:latin typeface="Arial" panose="020B0604020202020204" pitchFamily="34" charset="0"/>
              <a:cs typeface="Arial" panose="020B0604020202020204" pitchFamily="34" charset="0"/>
            </a:endParaRPr>
          </a:p>
          <a:p>
            <a:pPr marL="257175" indent="-257175" eaLnBrk="1" hangingPunct="1">
              <a:lnSpc>
                <a:spcPct val="150000"/>
              </a:lnSpc>
              <a:buSzPct val="100000"/>
              <a:buFont typeface="Arial" pitchFamily="34" charset="0"/>
              <a:buChar char="•"/>
            </a:pPr>
            <a:r>
              <a:rPr lang="en-US" sz="2400" dirty="0">
                <a:latin typeface="Arial" panose="020B0604020202020204" pitchFamily="34" charset="0"/>
                <a:cs typeface="Arial" panose="020B0604020202020204" pitchFamily="34" charset="0"/>
              </a:rPr>
              <a:t>They have industry knowledge</a:t>
            </a:r>
          </a:p>
          <a:p>
            <a:pPr marL="257175" indent="-257175" eaLnBrk="1" hangingPunct="1">
              <a:lnSpc>
                <a:spcPct val="150000"/>
              </a:lnSpc>
              <a:buSzPct val="100000"/>
              <a:buFont typeface="Arial" pitchFamily="34" charset="0"/>
              <a:buChar char="•"/>
            </a:pPr>
            <a:r>
              <a:rPr lang="en-US" sz="2400" dirty="0">
                <a:latin typeface="Arial" panose="020B0604020202020204" pitchFamily="34" charset="0"/>
                <a:cs typeface="Arial" panose="020B0604020202020204" pitchFamily="34" charset="0"/>
              </a:rPr>
              <a:t>They have market knowledge</a:t>
            </a:r>
          </a:p>
          <a:p>
            <a:pPr marL="257175" indent="-257175" eaLnBrk="1" hangingPunct="1">
              <a:lnSpc>
                <a:spcPct val="150000"/>
              </a:lnSpc>
              <a:buSzPct val="100000"/>
              <a:buFont typeface="Arial" pitchFamily="34" charset="0"/>
              <a:buChar char="•"/>
            </a:pPr>
            <a:r>
              <a:rPr lang="en-US" sz="2400" dirty="0">
                <a:latin typeface="Arial" panose="020B0604020202020204" pitchFamily="34" charset="0"/>
                <a:cs typeface="Arial" panose="020B0604020202020204" pitchFamily="34" charset="0"/>
              </a:rPr>
              <a:t>They are hungry for success</a:t>
            </a:r>
          </a:p>
          <a:p>
            <a:pPr marL="257175" indent="-257175" eaLnBrk="1" hangingPunct="1">
              <a:lnSpc>
                <a:spcPct val="150000"/>
              </a:lnSpc>
              <a:buSzPct val="100000"/>
              <a:buFont typeface="Arial" pitchFamily="34" charset="0"/>
              <a:buChar char="•"/>
            </a:pPr>
            <a:r>
              <a:rPr lang="en-US" sz="2400" dirty="0">
                <a:latin typeface="Arial" panose="020B0604020202020204" pitchFamily="34" charset="0"/>
                <a:cs typeface="Arial" panose="020B0604020202020204" pitchFamily="34" charset="0"/>
              </a:rPr>
              <a:t>They have business and usually want more</a:t>
            </a:r>
          </a:p>
          <a:p>
            <a:endParaRPr lang="en-US" sz="2400" dirty="0">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i="0" u="none" strike="noStrike" kern="0" cap="none" spc="0" normalizeH="0" baseline="0" noProof="0" dirty="0">
              <a:ln>
                <a:noFill/>
              </a:ln>
              <a:solidFill>
                <a:srgbClr val="000000"/>
              </a:solidFill>
              <a:effectLst/>
              <a:uLnTx/>
              <a:uFillTx/>
              <a:latin typeface="Arial"/>
              <a:ea typeface="+mn-ea"/>
              <a:cs typeface="+mn-cs"/>
            </a:endParaRPr>
          </a:p>
        </p:txBody>
      </p:sp>
      <p:pic>
        <p:nvPicPr>
          <p:cNvPr id="7" name="Picture 6" descr="A picture containing aircraft, transport, balloon&#10;&#10;Description generated with very high confidence">
            <a:extLst>
              <a:ext uri="{FF2B5EF4-FFF2-40B4-BE49-F238E27FC236}">
                <a16:creationId xmlns:a16="http://schemas.microsoft.com/office/drawing/2014/main" id="{D8ADC519-3D4E-4765-9AD3-2816378E58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17AAD18F-14DF-4D6E-BA13-A66B51A59DBC}"/>
              </a:ext>
            </a:extLst>
          </p:cNvPr>
          <p:cNvSpPr>
            <a:spLocks noGrp="1"/>
          </p:cNvSpPr>
          <p:nvPr>
            <p:ph type="sldNum" sz="quarter" idx="12"/>
          </p:nvPr>
        </p:nvSpPr>
        <p:spPr/>
        <p:txBody>
          <a:bodyPr/>
          <a:lstStyle/>
          <a:p>
            <a:fld id="{8E76D059-C0BB-4F98-8040-76D959D3FDC2}" type="slidenum">
              <a:rPr lang="en-US" smtClean="0"/>
              <a:t>14</a:t>
            </a:fld>
            <a:endParaRPr lang="en-US"/>
          </a:p>
        </p:txBody>
      </p:sp>
    </p:spTree>
    <p:extLst>
      <p:ext uri="{BB962C8B-B14F-4D97-AF65-F5344CB8AC3E}">
        <p14:creationId xmlns:p14="http://schemas.microsoft.com/office/powerpoint/2010/main" val="4266742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8" name="Content Placeholder 2">
            <a:extLst>
              <a:ext uri="{FF2B5EF4-FFF2-40B4-BE49-F238E27FC236}">
                <a16:creationId xmlns:a16="http://schemas.microsoft.com/office/drawing/2014/main" id="{7D37F131-689C-4719-92C5-E07E8C9C8DB7}"/>
              </a:ext>
            </a:extLst>
          </p:cNvPr>
          <p:cNvSpPr txBox="1">
            <a:spLocks/>
          </p:cNvSpPr>
          <p:nvPr/>
        </p:nvSpPr>
        <p:spPr bwMode="auto">
          <a:xfrm>
            <a:off x="397042" y="970719"/>
            <a:ext cx="8229600" cy="5778986"/>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dirty="0">
                <a:latin typeface="Arial" panose="020B0604020202020204" pitchFamily="34" charset="0"/>
                <a:cs typeface="Arial" panose="020B0604020202020204" pitchFamily="34" charset="0"/>
              </a:rPr>
              <a:t>They market their success in social media, and/or they use social media to create their brand presence</a:t>
            </a:r>
          </a:p>
          <a:p>
            <a:pPr marL="0" indent="0">
              <a:buNone/>
            </a:pPr>
            <a:endParaRPr lang="en-US" sz="16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They want to be coached and/or learn more ways to be successful</a:t>
            </a:r>
          </a:p>
          <a:p>
            <a:pPr marL="0" indent="0">
              <a:buNone/>
            </a:pPr>
            <a:endParaRPr lang="en-US" sz="16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They respond immediately when an opportunity presents itself</a:t>
            </a:r>
          </a:p>
          <a:p>
            <a:pPr marL="0" indent="0">
              <a:buNone/>
            </a:pPr>
            <a:endParaRPr lang="en-US" sz="1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They use their success to their advantage at the listing table</a:t>
            </a:r>
          </a:p>
          <a:p>
            <a:pPr marL="0" indent="0">
              <a:buNone/>
            </a:pPr>
            <a:endParaRPr lang="en-US" sz="16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Look in the mirror.  Are you doing what you need to do to become more successful</a:t>
            </a:r>
          </a:p>
          <a:p>
            <a:endParaRPr lang="en-US" sz="2400" dirty="0">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365FA8BF-81D1-4B3B-800F-D422265AA945}"/>
              </a:ext>
            </a:extLst>
          </p:cNvPr>
          <p:cNvSpPr txBox="1"/>
          <p:nvPr/>
        </p:nvSpPr>
        <p:spPr>
          <a:xfrm>
            <a:off x="7282" y="55646"/>
            <a:ext cx="8786576" cy="523220"/>
          </a:xfrm>
          <a:prstGeom prst="rect">
            <a:avLst/>
          </a:prstGeom>
          <a:noFill/>
        </p:spPr>
        <p:txBody>
          <a:bodyPr wrap="square" rtlCol="0">
            <a:spAutoFit/>
          </a:bodyPr>
          <a:lstStyle/>
          <a:p>
            <a:r>
              <a:rPr lang="en-US" sz="2800" b="1" dirty="0"/>
              <a:t>6.  Professional Growth.. Increase Education/Knowledge</a:t>
            </a:r>
          </a:p>
        </p:txBody>
      </p:sp>
      <p:pic>
        <p:nvPicPr>
          <p:cNvPr id="6" name="Picture 5" descr="A picture containing aircraft, transport, balloon&#10;&#10;Description generated with very high confidence">
            <a:extLst>
              <a:ext uri="{FF2B5EF4-FFF2-40B4-BE49-F238E27FC236}">
                <a16:creationId xmlns:a16="http://schemas.microsoft.com/office/drawing/2014/main" id="{3A5E49D2-1A03-4CBD-A30F-C15ADF3097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AEF0681A-5E8A-4179-B093-A2D42AE10D64}"/>
              </a:ext>
            </a:extLst>
          </p:cNvPr>
          <p:cNvSpPr>
            <a:spLocks noGrp="1"/>
          </p:cNvSpPr>
          <p:nvPr>
            <p:ph type="sldNum" sz="quarter" idx="12"/>
          </p:nvPr>
        </p:nvSpPr>
        <p:spPr/>
        <p:txBody>
          <a:bodyPr/>
          <a:lstStyle/>
          <a:p>
            <a:fld id="{8E76D059-C0BB-4F98-8040-76D959D3FDC2}" type="slidenum">
              <a:rPr lang="en-US" smtClean="0"/>
              <a:t>15</a:t>
            </a:fld>
            <a:endParaRPr lang="en-US"/>
          </a:p>
        </p:txBody>
      </p:sp>
    </p:spTree>
    <p:extLst>
      <p:ext uri="{BB962C8B-B14F-4D97-AF65-F5344CB8AC3E}">
        <p14:creationId xmlns:p14="http://schemas.microsoft.com/office/powerpoint/2010/main" val="2015401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2" name="Picture 1">
            <a:extLst>
              <a:ext uri="{FF2B5EF4-FFF2-40B4-BE49-F238E27FC236}">
                <a16:creationId xmlns:a16="http://schemas.microsoft.com/office/drawing/2014/main" id="{83DE61F5-6957-4C6B-B468-5B9D9BB0A521}"/>
              </a:ext>
            </a:extLst>
          </p:cNvPr>
          <p:cNvPicPr>
            <a:picLocks noChangeAspect="1"/>
          </p:cNvPicPr>
          <p:nvPr/>
        </p:nvPicPr>
        <p:blipFill>
          <a:blip r:embed="rId3"/>
          <a:stretch>
            <a:fillRect/>
          </a:stretch>
        </p:blipFill>
        <p:spPr>
          <a:xfrm>
            <a:off x="2549570" y="3168125"/>
            <a:ext cx="2446491" cy="3170100"/>
          </a:xfrm>
          <a:prstGeom prst="rect">
            <a:avLst/>
          </a:prstGeom>
        </p:spPr>
      </p:pic>
      <p:sp>
        <p:nvSpPr>
          <p:cNvPr id="4" name="Rectangle 3">
            <a:extLst>
              <a:ext uri="{FF2B5EF4-FFF2-40B4-BE49-F238E27FC236}">
                <a16:creationId xmlns:a16="http://schemas.microsoft.com/office/drawing/2014/main" id="{5246A07E-943A-4A17-BBFE-7877A67E730B}"/>
              </a:ext>
            </a:extLst>
          </p:cNvPr>
          <p:cNvSpPr/>
          <p:nvPr/>
        </p:nvSpPr>
        <p:spPr>
          <a:xfrm>
            <a:off x="0" y="874455"/>
            <a:ext cx="8998225" cy="2554545"/>
          </a:xfrm>
          <a:prstGeom prst="rect">
            <a:avLst/>
          </a:prstGeom>
        </p:spPr>
        <p:txBody>
          <a:bodyPr wrap="square">
            <a:spAutoFit/>
          </a:bodyPr>
          <a:lstStyle/>
          <a:p>
            <a:pPr lvl="1"/>
            <a:r>
              <a:rPr lang="en-US" altLang="en-US" sz="4000" i="1" dirty="0">
                <a:latin typeface="Times New Roman" panose="02020603050405020304" pitchFamily="18" charset="0"/>
                <a:cs typeface="Times New Roman" panose="02020603050405020304" pitchFamily="18" charset="0"/>
              </a:rPr>
              <a:t>Life is not about waiting for the storms to pass…it’s about learning how to dance in the rain.	</a:t>
            </a:r>
          </a:p>
          <a:p>
            <a:pPr lvl="1"/>
            <a:r>
              <a:rPr lang="en-US" altLang="en-US" sz="4000" i="1"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 Anonymous</a:t>
            </a:r>
            <a:endParaRPr lang="en-US" altLang="en-US" sz="4000" i="1" dirty="0">
              <a:latin typeface="Times New Roman" panose="02020603050405020304" pitchFamily="18" charset="0"/>
              <a:cs typeface="Times New Roman" panose="02020603050405020304" pitchFamily="18" charset="0"/>
            </a:endParaRPr>
          </a:p>
        </p:txBody>
      </p:sp>
      <p:pic>
        <p:nvPicPr>
          <p:cNvPr id="6" name="Picture 5" descr="A picture containing aircraft, transport, balloon&#10;&#10;Description generated with very high confidence">
            <a:extLst>
              <a:ext uri="{FF2B5EF4-FFF2-40B4-BE49-F238E27FC236}">
                <a16:creationId xmlns:a16="http://schemas.microsoft.com/office/drawing/2014/main" id="{44943878-0A55-47DC-BA16-EBACF73604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CBED0945-485D-4D4D-876A-7081B9E27CAA}"/>
              </a:ext>
            </a:extLst>
          </p:cNvPr>
          <p:cNvSpPr>
            <a:spLocks noGrp="1"/>
          </p:cNvSpPr>
          <p:nvPr>
            <p:ph type="sldNum" sz="quarter" idx="12"/>
          </p:nvPr>
        </p:nvSpPr>
        <p:spPr/>
        <p:txBody>
          <a:bodyPr/>
          <a:lstStyle/>
          <a:p>
            <a:fld id="{8E76D059-C0BB-4F98-8040-76D959D3FDC2}" type="slidenum">
              <a:rPr lang="en-US" smtClean="0"/>
              <a:t>16</a:t>
            </a:fld>
            <a:endParaRPr lang="en-US"/>
          </a:p>
        </p:txBody>
      </p:sp>
    </p:spTree>
    <p:extLst>
      <p:ext uri="{BB962C8B-B14F-4D97-AF65-F5344CB8AC3E}">
        <p14:creationId xmlns:p14="http://schemas.microsoft.com/office/powerpoint/2010/main" val="755479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600164"/>
          </a:xfrm>
          <a:prstGeom prst="rect">
            <a:avLst/>
          </a:prstGeom>
          <a:noFill/>
        </p:spPr>
        <p:txBody>
          <a:bodyPr wrap="square" rtlCol="0">
            <a:spAutoFit/>
          </a:bodyPr>
          <a:lstStyle/>
          <a:p>
            <a:r>
              <a:rPr lang="en-US" altLang="en-US" sz="3300" b="1" dirty="0"/>
              <a:t>7. Learn to Uncover Pain, Needs and Wants</a:t>
            </a: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7" y="972377"/>
            <a:ext cx="8242329" cy="5494684"/>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400" dirty="0">
                <a:latin typeface="Arial" panose="020B0604020202020204" pitchFamily="34" charset="0"/>
                <a:cs typeface="Arial" panose="020B0604020202020204" pitchFamily="34" charset="0"/>
              </a:rPr>
              <a:t>Master this skill </a:t>
            </a:r>
          </a:p>
          <a:p>
            <a:pPr>
              <a:lnSpc>
                <a:spcPct val="110000"/>
              </a:lnSpc>
            </a:pPr>
            <a:r>
              <a:rPr lang="en-US" sz="2400" dirty="0">
                <a:latin typeface="Arial" panose="020B0604020202020204" pitchFamily="34" charset="0"/>
                <a:cs typeface="Arial" panose="020B0604020202020204" pitchFamily="34" charset="0"/>
              </a:rPr>
              <a:t>How can I help? Why am I here?</a:t>
            </a:r>
          </a:p>
          <a:p>
            <a:pPr>
              <a:lnSpc>
                <a:spcPct val="110000"/>
              </a:lnSpc>
            </a:pPr>
            <a:r>
              <a:rPr lang="en-US" sz="2400" dirty="0">
                <a:latin typeface="Arial" panose="020B0604020202020204" pitchFamily="34" charset="0"/>
                <a:cs typeface="Arial" panose="020B0604020202020204" pitchFamily="34" charset="0"/>
              </a:rPr>
              <a:t>Pain is determining needs </a:t>
            </a:r>
          </a:p>
          <a:p>
            <a:pPr>
              <a:lnSpc>
                <a:spcPct val="110000"/>
              </a:lnSpc>
            </a:pPr>
            <a:r>
              <a:rPr lang="en-US" sz="2400" dirty="0">
                <a:latin typeface="Arial" panose="020B0604020202020204" pitchFamily="34" charset="0"/>
                <a:cs typeface="Arial" panose="020B0604020202020204" pitchFamily="34" charset="0"/>
              </a:rPr>
              <a:t>Pain is 4x the motivator in making a decision </a:t>
            </a:r>
          </a:p>
          <a:p>
            <a:pPr>
              <a:lnSpc>
                <a:spcPct val="110000"/>
              </a:lnSpc>
            </a:pPr>
            <a:r>
              <a:rPr lang="en-US" sz="2400" dirty="0">
                <a:latin typeface="Arial" panose="020B0604020202020204" pitchFamily="34" charset="0"/>
                <a:cs typeface="Arial" panose="020B0604020202020204" pitchFamily="34" charset="0"/>
              </a:rPr>
              <a:t>People buy emotionally and justify decisions intellectually </a:t>
            </a:r>
          </a:p>
          <a:p>
            <a:pPr>
              <a:lnSpc>
                <a:spcPct val="110000"/>
              </a:lnSpc>
            </a:pPr>
            <a:r>
              <a:rPr lang="en-US" sz="2400" dirty="0">
                <a:latin typeface="Arial" panose="020B0604020202020204" pitchFamily="34" charset="0"/>
                <a:cs typeface="Arial" panose="020B0604020202020204" pitchFamily="34" charset="0"/>
              </a:rPr>
              <a:t>You cannot create solutions until you know the full scope of the problem… what is most important to you? </a:t>
            </a:r>
          </a:p>
          <a:p>
            <a:pPr>
              <a:lnSpc>
                <a:spcPct val="110000"/>
              </a:lnSpc>
            </a:pPr>
            <a:r>
              <a:rPr lang="en-US" sz="2400" dirty="0">
                <a:latin typeface="Arial" panose="020B0604020202020204" pitchFamily="34" charset="0"/>
                <a:cs typeface="Arial" panose="020B0604020202020204" pitchFamily="34" charset="0"/>
              </a:rPr>
              <a:t>What will make this a great sale or purchase for you?</a:t>
            </a:r>
          </a:p>
          <a:p>
            <a:pPr>
              <a:lnSpc>
                <a:spcPct val="110000"/>
              </a:lnSpc>
            </a:pPr>
            <a:r>
              <a:rPr lang="en-US" sz="2400" dirty="0">
                <a:latin typeface="Arial" panose="020B0604020202020204" pitchFamily="34" charset="0"/>
                <a:cs typeface="Arial" panose="020B0604020202020204" pitchFamily="34" charset="0"/>
              </a:rPr>
              <a:t>When uncovering needs, you must know when to ask for further definition and /or clarification. </a:t>
            </a:r>
          </a:p>
        </p:txBody>
      </p:sp>
      <p:pic>
        <p:nvPicPr>
          <p:cNvPr id="9" name="Picture 8" descr="A picture containing aircraft, transport, balloon&#10;&#10;Description generated with very high confidence">
            <a:extLst>
              <a:ext uri="{FF2B5EF4-FFF2-40B4-BE49-F238E27FC236}">
                <a16:creationId xmlns:a16="http://schemas.microsoft.com/office/drawing/2014/main" id="{F20C2899-90AF-4EBA-9C6C-105410F272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E6BC5F98-E2E8-4524-8915-F19AEB703189}"/>
              </a:ext>
            </a:extLst>
          </p:cNvPr>
          <p:cNvSpPr>
            <a:spLocks noGrp="1"/>
          </p:cNvSpPr>
          <p:nvPr>
            <p:ph type="sldNum" sz="quarter" idx="12"/>
          </p:nvPr>
        </p:nvSpPr>
        <p:spPr/>
        <p:txBody>
          <a:bodyPr/>
          <a:lstStyle/>
          <a:p>
            <a:fld id="{8E76D059-C0BB-4F98-8040-76D959D3FDC2}" type="slidenum">
              <a:rPr lang="en-US" smtClean="0"/>
              <a:t>17</a:t>
            </a:fld>
            <a:endParaRPr lang="en-US"/>
          </a:p>
        </p:txBody>
      </p:sp>
    </p:spTree>
    <p:extLst>
      <p:ext uri="{BB962C8B-B14F-4D97-AF65-F5344CB8AC3E}">
        <p14:creationId xmlns:p14="http://schemas.microsoft.com/office/powerpoint/2010/main" val="623117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844EF9-F411-4DF7-8281-084A82394265}"/>
              </a:ext>
            </a:extLst>
          </p:cNvPr>
          <p:cNvSpPr>
            <a:spLocks noGrp="1"/>
          </p:cNvSpPr>
          <p:nvPr>
            <p:ph idx="1"/>
          </p:nvPr>
        </p:nvSpPr>
        <p:spPr>
          <a:xfrm>
            <a:off x="535884" y="748374"/>
            <a:ext cx="7886700" cy="436063"/>
          </a:xfrm>
        </p:spPr>
        <p:txBody>
          <a:bodyPr>
            <a:normAutofit fontScale="25000" lnSpcReduction="20000"/>
          </a:bodyPr>
          <a:lstStyle/>
          <a:p>
            <a:pPr marL="0" indent="0">
              <a:lnSpc>
                <a:spcPct val="120000"/>
              </a:lnSpc>
              <a:buNone/>
            </a:pPr>
            <a:br>
              <a:rPr lang="en-US" sz="4200" dirty="0"/>
            </a:br>
            <a:r>
              <a:rPr lang="en-US" sz="9600" dirty="0">
                <a:solidFill>
                  <a:prstClr val="black"/>
                </a:solidFill>
                <a:latin typeface="Arial" panose="020B0604020202020204" pitchFamily="34" charset="0"/>
                <a:cs typeface="Arial" panose="020B0604020202020204" pitchFamily="34" charset="0"/>
              </a:rPr>
              <a:t>Words to use when talking to a prospect to uncover their emotional pain.</a:t>
            </a:r>
            <a:br>
              <a:rPr lang="en-US" sz="9600"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62E0AC8-DE8B-4F02-8573-7BA4EF56C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67193"/>
            <a:ext cx="9144000" cy="45719"/>
          </a:xfrm>
          <a:prstGeom prst="rect">
            <a:avLst/>
          </a:prstGeom>
        </p:spPr>
      </p:pic>
      <p:pic>
        <p:nvPicPr>
          <p:cNvPr id="7" name="Picture 6">
            <a:extLst>
              <a:ext uri="{FF2B5EF4-FFF2-40B4-BE49-F238E27FC236}">
                <a16:creationId xmlns:a16="http://schemas.microsoft.com/office/drawing/2014/main" id="{90CEDA51-5CCE-40AB-B171-29F9F4D5F5D6}"/>
              </a:ext>
            </a:extLst>
          </p:cNvPr>
          <p:cNvPicPr>
            <a:picLocks noChangeAspect="1"/>
          </p:cNvPicPr>
          <p:nvPr/>
        </p:nvPicPr>
        <p:blipFill>
          <a:blip r:embed="rId3"/>
          <a:stretch>
            <a:fillRect/>
          </a:stretch>
        </p:blipFill>
        <p:spPr>
          <a:xfrm>
            <a:off x="2703444" y="1667793"/>
            <a:ext cx="4069579" cy="5081912"/>
          </a:xfrm>
          <a:prstGeom prst="rect">
            <a:avLst/>
          </a:prstGeom>
        </p:spPr>
      </p:pic>
      <p:sp>
        <p:nvSpPr>
          <p:cNvPr id="10" name="TextBox 9">
            <a:extLst>
              <a:ext uri="{FF2B5EF4-FFF2-40B4-BE49-F238E27FC236}">
                <a16:creationId xmlns:a16="http://schemas.microsoft.com/office/drawing/2014/main" id="{4F527F72-6DB7-46C1-839C-CE1B08E5AE15}"/>
              </a:ext>
            </a:extLst>
          </p:cNvPr>
          <p:cNvSpPr txBox="1"/>
          <p:nvPr/>
        </p:nvSpPr>
        <p:spPr>
          <a:xfrm>
            <a:off x="239977" y="108295"/>
            <a:ext cx="8779735" cy="600164"/>
          </a:xfrm>
          <a:prstGeom prst="rect">
            <a:avLst/>
          </a:prstGeom>
          <a:noFill/>
        </p:spPr>
        <p:txBody>
          <a:bodyPr wrap="square" rtlCol="0">
            <a:spAutoFit/>
          </a:bodyPr>
          <a:lstStyle/>
          <a:p>
            <a:r>
              <a:rPr lang="en-US" altLang="en-US" sz="3300" b="1" dirty="0"/>
              <a:t>7. Learn to Uncover Pain, Needs and Wants</a:t>
            </a:r>
          </a:p>
        </p:txBody>
      </p:sp>
      <p:sp>
        <p:nvSpPr>
          <p:cNvPr id="6" name="Slide Number Placeholder 5">
            <a:extLst>
              <a:ext uri="{FF2B5EF4-FFF2-40B4-BE49-F238E27FC236}">
                <a16:creationId xmlns:a16="http://schemas.microsoft.com/office/drawing/2014/main" id="{9377FA76-8B87-4BA7-BABD-9468BCFE9CE8}"/>
              </a:ext>
            </a:extLst>
          </p:cNvPr>
          <p:cNvSpPr>
            <a:spLocks noGrp="1"/>
          </p:cNvSpPr>
          <p:nvPr>
            <p:ph type="sldNum" sz="quarter" idx="12"/>
          </p:nvPr>
        </p:nvSpPr>
        <p:spPr/>
        <p:txBody>
          <a:bodyPr/>
          <a:lstStyle/>
          <a:p>
            <a:fld id="{8E76D059-C0BB-4F98-8040-76D959D3FDC2}" type="slidenum">
              <a:rPr lang="en-US" smtClean="0"/>
              <a:t>18</a:t>
            </a:fld>
            <a:endParaRPr lang="en-US"/>
          </a:p>
        </p:txBody>
      </p:sp>
      <p:pic>
        <p:nvPicPr>
          <p:cNvPr id="9" name="Picture 8" descr="A picture containing aircraft, transport, balloon&#10;&#10;Description generated with very high confidence">
            <a:extLst>
              <a:ext uri="{FF2B5EF4-FFF2-40B4-BE49-F238E27FC236}">
                <a16:creationId xmlns:a16="http://schemas.microsoft.com/office/drawing/2014/main" id="{968329C7-0BA1-4FA9-90DF-A4E6558463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Tree>
    <p:extLst>
      <p:ext uri="{BB962C8B-B14F-4D97-AF65-F5344CB8AC3E}">
        <p14:creationId xmlns:p14="http://schemas.microsoft.com/office/powerpoint/2010/main" val="1370730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4553"/>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600164"/>
          </a:xfrm>
          <a:prstGeom prst="rect">
            <a:avLst/>
          </a:prstGeom>
          <a:noFill/>
        </p:spPr>
        <p:txBody>
          <a:bodyPr wrap="square" rtlCol="0">
            <a:spAutoFit/>
          </a:bodyPr>
          <a:lstStyle/>
          <a:p>
            <a:r>
              <a:rPr lang="en-US" sz="3300" b="1" dirty="0"/>
              <a:t>8. Earning Trust.. Bonding and Rapport</a:t>
            </a:r>
          </a:p>
        </p:txBody>
      </p:sp>
      <p:sp>
        <p:nvSpPr>
          <p:cNvPr id="9" name="Content Placeholder 2">
            <a:extLst>
              <a:ext uri="{FF2B5EF4-FFF2-40B4-BE49-F238E27FC236}">
                <a16:creationId xmlns:a16="http://schemas.microsoft.com/office/drawing/2014/main" id="{263DDEDE-DC44-4892-8C53-512F8AFDB2DC}"/>
              </a:ext>
            </a:extLst>
          </p:cNvPr>
          <p:cNvSpPr txBox="1">
            <a:spLocks/>
          </p:cNvSpPr>
          <p:nvPr/>
        </p:nvSpPr>
        <p:spPr bwMode="auto">
          <a:xfrm>
            <a:off x="228600" y="1084719"/>
            <a:ext cx="8686800" cy="4739306"/>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We need to understand how our customer/client interprets the world</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We need to be flexible and change the way we communicate with them as they are not going to change how they see the world</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Clients decide in the first 5 to 7 minutes whether they can trust us or not</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Our body language comprises 55% of our communication, our tone of voice is 38%, and words are only 7%</a:t>
            </a:r>
          </a:p>
        </p:txBody>
      </p:sp>
      <p:pic>
        <p:nvPicPr>
          <p:cNvPr id="8" name="Picture 7" descr="A picture containing aircraft, transport, balloon&#10;&#10;Description generated with very high confidence">
            <a:extLst>
              <a:ext uri="{FF2B5EF4-FFF2-40B4-BE49-F238E27FC236}">
                <a16:creationId xmlns:a16="http://schemas.microsoft.com/office/drawing/2014/main" id="{D70A4212-CEC0-4AC6-A37C-3F25E2170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6B1C82EA-8769-4463-BFCB-6233765E27E1}"/>
              </a:ext>
            </a:extLst>
          </p:cNvPr>
          <p:cNvSpPr>
            <a:spLocks noGrp="1"/>
          </p:cNvSpPr>
          <p:nvPr>
            <p:ph type="sldNum" sz="quarter" idx="12"/>
          </p:nvPr>
        </p:nvSpPr>
        <p:spPr/>
        <p:txBody>
          <a:bodyPr/>
          <a:lstStyle/>
          <a:p>
            <a:fld id="{8E76D059-C0BB-4F98-8040-76D959D3FDC2}" type="slidenum">
              <a:rPr lang="en-US" smtClean="0"/>
              <a:t>19</a:t>
            </a:fld>
            <a:endParaRPr lang="en-US"/>
          </a:p>
        </p:txBody>
      </p:sp>
    </p:spTree>
    <p:extLst>
      <p:ext uri="{BB962C8B-B14F-4D97-AF65-F5344CB8AC3E}">
        <p14:creationId xmlns:p14="http://schemas.microsoft.com/office/powerpoint/2010/main" val="2449516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benchmarkwellness.com/wp-content/uploads/2012/05/Men-in-suits-running.jpg">
            <a:extLst>
              <a:ext uri="{FF2B5EF4-FFF2-40B4-BE49-F238E27FC236}">
                <a16:creationId xmlns:a16="http://schemas.microsoft.com/office/drawing/2014/main" id="{BF8673F9-2808-48B2-88B2-8F0FB84AECAB}"/>
              </a:ext>
            </a:extLst>
          </p:cNvPr>
          <p:cNvPicPr>
            <a:picLocks noChangeAspect="1" noChangeArrowheads="1"/>
          </p:cNvPicPr>
          <p:nvPr/>
        </p:nvPicPr>
        <p:blipFill>
          <a:blip r:embed="rId2" cstate="print"/>
          <a:srcRect/>
          <a:stretch>
            <a:fillRect/>
          </a:stretch>
        </p:blipFill>
        <p:spPr bwMode="auto">
          <a:xfrm>
            <a:off x="2787800" y="3429000"/>
            <a:ext cx="3568399" cy="2375769"/>
          </a:xfrm>
          <a:prstGeom prst="rect">
            <a:avLst/>
          </a:prstGeom>
          <a:solidFill>
            <a:schemeClr val="tx1"/>
          </a:solidFill>
          <a:ln w="9525">
            <a:noFill/>
            <a:miter lim="800000"/>
            <a:headEnd/>
            <a:tailEnd/>
          </a:ln>
          <a:effectLst/>
        </p:spPr>
      </p:pic>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67193"/>
            <a:ext cx="9144000" cy="45719"/>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248856" y="126000"/>
            <a:ext cx="8049126" cy="600164"/>
          </a:xfrm>
          <a:prstGeom prst="rect">
            <a:avLst/>
          </a:prstGeom>
          <a:noFill/>
        </p:spPr>
        <p:txBody>
          <a:bodyPr wrap="square" rtlCol="0">
            <a:spAutoFit/>
          </a:bodyPr>
          <a:lstStyle/>
          <a:p>
            <a:r>
              <a:rPr lang="en-US" sz="3300" b="1" dirty="0"/>
              <a:t>Goal:  Win the Day</a:t>
            </a:r>
          </a:p>
        </p:txBody>
      </p:sp>
      <p:sp>
        <p:nvSpPr>
          <p:cNvPr id="7" name="TextBox 6">
            <a:extLst>
              <a:ext uri="{FF2B5EF4-FFF2-40B4-BE49-F238E27FC236}">
                <a16:creationId xmlns:a16="http://schemas.microsoft.com/office/drawing/2014/main" id="{828F6726-7AC6-46B3-94C4-49313ECCA0F4}"/>
              </a:ext>
            </a:extLst>
          </p:cNvPr>
          <p:cNvSpPr txBox="1"/>
          <p:nvPr/>
        </p:nvSpPr>
        <p:spPr>
          <a:xfrm>
            <a:off x="572337" y="1217561"/>
            <a:ext cx="7999326" cy="1717393"/>
          </a:xfrm>
          <a:prstGeom prst="rect">
            <a:avLst/>
          </a:prstGeom>
          <a:noFill/>
        </p:spPr>
        <p:txBody>
          <a:bodyPr wrap="square" rtlCol="0">
            <a:spAutoFit/>
          </a:bodyPr>
          <a:lstStyle/>
          <a:p>
            <a:pPr marL="257175" indent="-257175" fontAlgn="base">
              <a:spcBef>
                <a:spcPct val="20000"/>
              </a:spcBef>
              <a:spcAft>
                <a:spcPct val="0"/>
              </a:spcAft>
              <a:buFontTx/>
              <a:buChar char="•"/>
            </a:pPr>
            <a:r>
              <a:rPr lang="en-US" sz="2400" kern="0" dirty="0">
                <a:solidFill>
                  <a:srgbClr val="000000"/>
                </a:solidFill>
                <a:latin typeface="Arial"/>
              </a:rPr>
              <a:t>Personally and professionally</a:t>
            </a:r>
          </a:p>
          <a:p>
            <a:pPr marL="257175" indent="-257175" fontAlgn="base">
              <a:spcBef>
                <a:spcPct val="20000"/>
              </a:spcBef>
              <a:spcAft>
                <a:spcPct val="0"/>
              </a:spcAft>
              <a:buFontTx/>
              <a:buChar char="•"/>
            </a:pPr>
            <a:r>
              <a:rPr lang="en-US" sz="2400" kern="0" dirty="0">
                <a:solidFill>
                  <a:srgbClr val="000000"/>
                </a:solidFill>
                <a:latin typeface="Arial"/>
              </a:rPr>
              <a:t>Keep the most important things the most important</a:t>
            </a:r>
          </a:p>
          <a:p>
            <a:pPr marL="257175" indent="-257175" fontAlgn="base">
              <a:spcBef>
                <a:spcPct val="20000"/>
              </a:spcBef>
              <a:spcAft>
                <a:spcPct val="0"/>
              </a:spcAft>
              <a:buFontTx/>
              <a:buChar char="•"/>
            </a:pPr>
            <a:r>
              <a:rPr lang="en-US" sz="2400" kern="0" dirty="0">
                <a:solidFill>
                  <a:srgbClr val="000000"/>
                </a:solidFill>
                <a:latin typeface="Arial"/>
              </a:rPr>
              <a:t>Unless you try do something beyond what you have already mastered, you will never grow</a:t>
            </a:r>
          </a:p>
        </p:txBody>
      </p:sp>
      <p:pic>
        <p:nvPicPr>
          <p:cNvPr id="8" name="Picture 7" descr="A picture containing aircraft, transport, balloon&#10;&#10;Description generated with very high confidence">
            <a:extLst>
              <a:ext uri="{FF2B5EF4-FFF2-40B4-BE49-F238E27FC236}">
                <a16:creationId xmlns:a16="http://schemas.microsoft.com/office/drawing/2014/main" id="{D8991DDD-7757-432D-B42D-BA63A25224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fld id="{8E76D059-C0BB-4F98-8040-76D959D3FDC2}" type="slidenum">
              <a:rPr lang="en-US" smtClean="0"/>
              <a:t>2</a:t>
            </a:fld>
            <a:endParaRPr lang="en-US"/>
          </a:p>
        </p:txBody>
      </p:sp>
    </p:spTree>
    <p:extLst>
      <p:ext uri="{BB962C8B-B14F-4D97-AF65-F5344CB8AC3E}">
        <p14:creationId xmlns:p14="http://schemas.microsoft.com/office/powerpoint/2010/main" val="216561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600164"/>
          </a:xfrm>
          <a:prstGeom prst="rect">
            <a:avLst/>
          </a:prstGeom>
          <a:noFill/>
        </p:spPr>
        <p:txBody>
          <a:bodyPr wrap="square" rtlCol="0">
            <a:spAutoFit/>
          </a:bodyPr>
          <a:lstStyle/>
          <a:p>
            <a:r>
              <a:rPr lang="en-US" altLang="en-US" sz="3300" b="1" dirty="0"/>
              <a:t>8. Earning Trust.. Bonding and Rapport</a:t>
            </a: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018096"/>
            <a:ext cx="8109284" cy="5839904"/>
          </a:xfrm>
          <a:prstGeom prst="rect">
            <a:avLst/>
          </a:prstGeom>
          <a:noFill/>
          <a:ln>
            <a:miter lim="800000"/>
            <a:headEnd/>
            <a:tailEnd/>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00" dirty="0">
                <a:latin typeface="Arial" panose="020B0604020202020204" pitchFamily="34" charset="0"/>
                <a:cs typeface="Arial" panose="020B0604020202020204" pitchFamily="34" charset="0"/>
              </a:rPr>
              <a:t>Some things I always try to say: </a:t>
            </a:r>
          </a:p>
          <a:p>
            <a:pPr>
              <a:lnSpc>
                <a:spcPct val="120000"/>
              </a:lnSpc>
            </a:pPr>
            <a:r>
              <a:rPr lang="en-US" sz="3100" dirty="0">
                <a:latin typeface="Arial" panose="020B0604020202020204" pitchFamily="34" charset="0"/>
                <a:cs typeface="Arial" panose="020B0604020202020204" pitchFamily="34" charset="0"/>
              </a:rPr>
              <a:t>My goal is to make this a great transaction for you and your family</a:t>
            </a:r>
          </a:p>
          <a:p>
            <a:pPr>
              <a:lnSpc>
                <a:spcPct val="120000"/>
              </a:lnSpc>
            </a:pPr>
            <a:r>
              <a:rPr lang="en-US" sz="3100" dirty="0">
                <a:latin typeface="Arial" panose="020B0604020202020204" pitchFamily="34" charset="0"/>
                <a:cs typeface="Arial" panose="020B0604020202020204" pitchFamily="34" charset="0"/>
              </a:rPr>
              <a:t>For me it is win-win relationship, or it does not work</a:t>
            </a:r>
          </a:p>
          <a:p>
            <a:pPr>
              <a:lnSpc>
                <a:spcPct val="120000"/>
              </a:lnSpc>
            </a:pPr>
            <a:r>
              <a:rPr lang="en-US" sz="3100" dirty="0">
                <a:latin typeface="Arial" panose="020B0604020202020204" pitchFamily="34" charset="0"/>
                <a:cs typeface="Arial" panose="020B0604020202020204" pitchFamily="34" charset="0"/>
              </a:rPr>
              <a:t>I want you to feel comfortable each step of the way. Please feel free to ask questions at any time</a:t>
            </a:r>
          </a:p>
          <a:p>
            <a:pPr>
              <a:lnSpc>
                <a:spcPct val="120000"/>
              </a:lnSpc>
            </a:pPr>
            <a:r>
              <a:rPr lang="en-US" sz="3100" dirty="0">
                <a:latin typeface="Arial" panose="020B0604020202020204" pitchFamily="34" charset="0"/>
                <a:cs typeface="Arial" panose="020B0604020202020204" pitchFamily="34" charset="0"/>
              </a:rPr>
              <a:t>I will never do anything that is not in your best interest. I will always let you know if I think you are making a mistake, or if you're better off responding in a certain way. From there the decision is yours</a:t>
            </a:r>
          </a:p>
          <a:p>
            <a:pPr>
              <a:lnSpc>
                <a:spcPct val="120000"/>
              </a:lnSpc>
            </a:pPr>
            <a:r>
              <a:rPr lang="en-US" sz="3100" dirty="0">
                <a:latin typeface="Arial" panose="020B0604020202020204" pitchFamily="34" charset="0"/>
                <a:cs typeface="Arial" panose="020B0604020202020204" pitchFamily="34" charset="0"/>
              </a:rPr>
              <a:t>My goal is to earn your trust now and forever</a:t>
            </a:r>
          </a:p>
          <a:p>
            <a:pPr>
              <a:lnSpc>
                <a:spcPct val="120000"/>
              </a:lnSpc>
            </a:pPr>
            <a:r>
              <a:rPr lang="en-US" sz="3100" dirty="0">
                <a:latin typeface="Arial" panose="020B0604020202020204" pitchFamily="34" charset="0"/>
                <a:cs typeface="Arial" panose="020B0604020202020204" pitchFamily="34" charset="0"/>
              </a:rPr>
              <a:t>I always want to know the things that are most important to you in the context of the transaction. This information will help me to make this a great transaction for you </a:t>
            </a:r>
          </a:p>
        </p:txBody>
      </p:sp>
      <p:pic>
        <p:nvPicPr>
          <p:cNvPr id="9" name="Picture 8" descr="A picture containing aircraft, transport, balloon&#10;&#10;Description generated with very high confidence">
            <a:extLst>
              <a:ext uri="{FF2B5EF4-FFF2-40B4-BE49-F238E27FC236}">
                <a16:creationId xmlns:a16="http://schemas.microsoft.com/office/drawing/2014/main" id="{E0AE2848-F0EC-446B-B8B6-B9501E2084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03F6791A-8F04-48C9-84D3-AEC9C61F4178}"/>
              </a:ext>
            </a:extLst>
          </p:cNvPr>
          <p:cNvSpPr>
            <a:spLocks noGrp="1"/>
          </p:cNvSpPr>
          <p:nvPr>
            <p:ph type="sldNum" sz="quarter" idx="12"/>
          </p:nvPr>
        </p:nvSpPr>
        <p:spPr/>
        <p:txBody>
          <a:bodyPr/>
          <a:lstStyle/>
          <a:p>
            <a:fld id="{8E76D059-C0BB-4F98-8040-76D959D3FDC2}" type="slidenum">
              <a:rPr lang="en-US" smtClean="0"/>
              <a:t>20</a:t>
            </a:fld>
            <a:endParaRPr lang="en-US"/>
          </a:p>
        </p:txBody>
      </p:sp>
    </p:spTree>
    <p:extLst>
      <p:ext uri="{BB962C8B-B14F-4D97-AF65-F5344CB8AC3E}">
        <p14:creationId xmlns:p14="http://schemas.microsoft.com/office/powerpoint/2010/main" val="1713879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239978" y="108295"/>
            <a:ext cx="8049126" cy="600164"/>
          </a:xfrm>
          <a:prstGeom prst="rect">
            <a:avLst/>
          </a:prstGeom>
          <a:noFill/>
        </p:spPr>
        <p:txBody>
          <a:bodyPr wrap="square" rtlCol="0">
            <a:spAutoFit/>
          </a:bodyPr>
          <a:lstStyle/>
          <a:p>
            <a:r>
              <a:rPr lang="en-US" sz="3300" b="1" dirty="0"/>
              <a:t>9. Be the Expert</a:t>
            </a:r>
          </a:p>
        </p:txBody>
      </p:sp>
      <p:sp>
        <p:nvSpPr>
          <p:cNvPr id="2" name="Rectangle 1">
            <a:extLst>
              <a:ext uri="{FF2B5EF4-FFF2-40B4-BE49-F238E27FC236}">
                <a16:creationId xmlns:a16="http://schemas.microsoft.com/office/drawing/2014/main" id="{A4DFC3E6-1C4F-4AFE-9C13-C92AAAC5B463}"/>
              </a:ext>
            </a:extLst>
          </p:cNvPr>
          <p:cNvSpPr/>
          <p:nvPr/>
        </p:nvSpPr>
        <p:spPr>
          <a:xfrm>
            <a:off x="151598" y="1021914"/>
            <a:ext cx="8595360" cy="3966470"/>
          </a:xfrm>
          <a:prstGeom prst="rect">
            <a:avLst/>
          </a:prstGeom>
        </p:spPr>
        <p:txBody>
          <a:bodyPr wrap="square">
            <a:spAutoFit/>
          </a:bodyPr>
          <a:lstStyle/>
          <a:p>
            <a:pPr marL="747713" lvl="1" indent="-290513" defTabSz="914400">
              <a:lnSpc>
                <a:spcPct val="200000"/>
              </a:lnSpc>
              <a:spcBef>
                <a:spcPct val="20000"/>
              </a:spcBef>
              <a:buSzPct val="100000"/>
              <a:buFont typeface="Arial" charset="0"/>
              <a:buChar char="•"/>
            </a:pPr>
            <a:r>
              <a:rPr lang="en-US" sz="2400" dirty="0">
                <a:latin typeface="Arial" panose="020B0604020202020204" pitchFamily="34" charset="0"/>
                <a:cs typeface="Arial" panose="020B0604020202020204" pitchFamily="34" charset="0"/>
              </a:rPr>
              <a:t>In a given market</a:t>
            </a:r>
          </a:p>
          <a:p>
            <a:pPr marL="747713" lvl="1" indent="-290513" defTabSz="914400">
              <a:lnSpc>
                <a:spcPct val="200000"/>
              </a:lnSpc>
              <a:spcBef>
                <a:spcPct val="20000"/>
              </a:spcBef>
              <a:buSzPct val="100000"/>
              <a:buFont typeface="Arial" charset="0"/>
              <a:buChar char="•"/>
            </a:pPr>
            <a:r>
              <a:rPr lang="en-US" sz="2400" dirty="0">
                <a:latin typeface="Arial" panose="020B0604020202020204" pitchFamily="34" charset="0"/>
                <a:cs typeface="Arial" panose="020B0604020202020204" pitchFamily="34" charset="0"/>
              </a:rPr>
              <a:t>Property type</a:t>
            </a:r>
          </a:p>
          <a:p>
            <a:pPr marL="747713" lvl="1" indent="-290513" defTabSz="914400">
              <a:lnSpc>
                <a:spcPct val="200000"/>
              </a:lnSpc>
              <a:spcBef>
                <a:spcPct val="20000"/>
              </a:spcBef>
              <a:buSzPct val="100000"/>
              <a:buFont typeface="Arial" charset="0"/>
              <a:buChar char="•"/>
            </a:pPr>
            <a:r>
              <a:rPr lang="en-US" sz="2400" dirty="0">
                <a:latin typeface="Arial" panose="020B0604020202020204" pitchFamily="34" charset="0"/>
                <a:cs typeface="Arial" panose="020B0604020202020204" pitchFamily="34" charset="0"/>
              </a:rPr>
              <a:t>Expired's, FSBO’s</a:t>
            </a:r>
          </a:p>
          <a:p>
            <a:pPr marL="747713" lvl="1" indent="-290513" defTabSz="914400">
              <a:lnSpc>
                <a:spcPct val="200000"/>
              </a:lnSpc>
              <a:spcBef>
                <a:spcPct val="20000"/>
              </a:spcBef>
              <a:buSzPct val="100000"/>
              <a:buFont typeface="Arial" charset="0"/>
              <a:buChar char="•"/>
            </a:pPr>
            <a:r>
              <a:rPr lang="en-US" sz="2400" dirty="0">
                <a:latin typeface="Arial" panose="020B0604020202020204" pitchFamily="34" charset="0"/>
                <a:cs typeface="Arial" panose="020B0604020202020204" pitchFamily="34" charset="0"/>
              </a:rPr>
              <a:t>Become the "referred agent"</a:t>
            </a:r>
          </a:p>
          <a:p>
            <a:pPr marL="747713" lvl="1" indent="-290513" defTabSz="914400">
              <a:lnSpc>
                <a:spcPct val="200000"/>
              </a:lnSpc>
              <a:spcBef>
                <a:spcPct val="20000"/>
              </a:spcBef>
              <a:buSzPct val="100000"/>
              <a:buFont typeface="Arial" charset="0"/>
              <a:buChar char="•"/>
            </a:pPr>
            <a:r>
              <a:rPr lang="en-US" sz="2400" dirty="0">
                <a:latin typeface="Arial" panose="020B0604020202020204" pitchFamily="34" charset="0"/>
                <a:cs typeface="Arial" panose="020B0604020202020204" pitchFamily="34" charset="0"/>
              </a:rPr>
              <a:t>Be more like a doctor</a:t>
            </a:r>
          </a:p>
        </p:txBody>
      </p:sp>
      <p:pic>
        <p:nvPicPr>
          <p:cNvPr id="4" name="Picture 3">
            <a:extLst>
              <a:ext uri="{FF2B5EF4-FFF2-40B4-BE49-F238E27FC236}">
                <a16:creationId xmlns:a16="http://schemas.microsoft.com/office/drawing/2014/main" id="{77D1A65E-2CC2-48DD-BD24-A54877C4940F}"/>
              </a:ext>
            </a:extLst>
          </p:cNvPr>
          <p:cNvPicPr>
            <a:picLocks noChangeAspect="1"/>
          </p:cNvPicPr>
          <p:nvPr/>
        </p:nvPicPr>
        <p:blipFill>
          <a:blip r:embed="rId3"/>
          <a:stretch>
            <a:fillRect/>
          </a:stretch>
        </p:blipFill>
        <p:spPr>
          <a:xfrm>
            <a:off x="4937795" y="3933645"/>
            <a:ext cx="3660798" cy="2427687"/>
          </a:xfrm>
          <a:prstGeom prst="rect">
            <a:avLst/>
          </a:prstGeom>
        </p:spPr>
      </p:pic>
      <p:pic>
        <p:nvPicPr>
          <p:cNvPr id="7" name="Picture 6" descr="A picture containing aircraft, transport, balloon&#10;&#10;Description generated with very high confidence">
            <a:extLst>
              <a:ext uri="{FF2B5EF4-FFF2-40B4-BE49-F238E27FC236}">
                <a16:creationId xmlns:a16="http://schemas.microsoft.com/office/drawing/2014/main" id="{71BE7EA9-B8F2-4C9D-8745-D893AC9218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829D876E-8F3B-42DF-BEFB-8DD1CA9359D2}"/>
              </a:ext>
            </a:extLst>
          </p:cNvPr>
          <p:cNvSpPr>
            <a:spLocks noGrp="1"/>
          </p:cNvSpPr>
          <p:nvPr>
            <p:ph type="sldNum" sz="quarter" idx="12"/>
          </p:nvPr>
        </p:nvSpPr>
        <p:spPr/>
        <p:txBody>
          <a:bodyPr/>
          <a:lstStyle/>
          <a:p>
            <a:fld id="{8E76D059-C0BB-4F98-8040-76D959D3FDC2}" type="slidenum">
              <a:rPr lang="en-US" smtClean="0"/>
              <a:t>21</a:t>
            </a:fld>
            <a:endParaRPr lang="en-US"/>
          </a:p>
        </p:txBody>
      </p:sp>
    </p:spTree>
    <p:extLst>
      <p:ext uri="{BB962C8B-B14F-4D97-AF65-F5344CB8AC3E}">
        <p14:creationId xmlns:p14="http://schemas.microsoft.com/office/powerpoint/2010/main" val="1855088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239978" y="108295"/>
            <a:ext cx="8049126" cy="600164"/>
          </a:xfrm>
          <a:prstGeom prst="rect">
            <a:avLst/>
          </a:prstGeom>
          <a:noFill/>
        </p:spPr>
        <p:txBody>
          <a:bodyPr wrap="square" rtlCol="0">
            <a:spAutoFit/>
          </a:bodyPr>
          <a:lstStyle/>
          <a:p>
            <a:r>
              <a:rPr lang="en-US" sz="3300" b="1" dirty="0"/>
              <a:t>9. Be the Expert </a:t>
            </a:r>
          </a:p>
        </p:txBody>
      </p:sp>
      <p:sp>
        <p:nvSpPr>
          <p:cNvPr id="2" name="Rectangle 1">
            <a:extLst>
              <a:ext uri="{FF2B5EF4-FFF2-40B4-BE49-F238E27FC236}">
                <a16:creationId xmlns:a16="http://schemas.microsoft.com/office/drawing/2014/main" id="{A4DFC3E6-1C4F-4AFE-9C13-C92AAAC5B463}"/>
              </a:ext>
            </a:extLst>
          </p:cNvPr>
          <p:cNvSpPr/>
          <p:nvPr/>
        </p:nvSpPr>
        <p:spPr>
          <a:xfrm>
            <a:off x="151598" y="1021914"/>
            <a:ext cx="8595360" cy="4302716"/>
          </a:xfrm>
          <a:prstGeom prst="rect">
            <a:avLst/>
          </a:prstGeom>
        </p:spPr>
        <p:txBody>
          <a:bodyPr wrap="square">
            <a:spAutoFit/>
          </a:bodyPr>
          <a:lstStyle/>
          <a:p>
            <a:pPr marL="747713" lvl="1" indent="-290513" defTabSz="914400">
              <a:spcBef>
                <a:spcPct val="20000"/>
              </a:spcBef>
              <a:buSzPct val="100000"/>
              <a:buFont typeface="Arial" charset="0"/>
              <a:buChar char="•"/>
            </a:pPr>
            <a:r>
              <a:rPr lang="en-US" sz="2400" dirty="0">
                <a:latin typeface="Arial" panose="020B0604020202020204" pitchFamily="34" charset="0"/>
                <a:cs typeface="Arial" panose="020B0604020202020204" pitchFamily="34" charset="0"/>
              </a:rPr>
              <a:t>Market knowledge is attainable by all</a:t>
            </a:r>
          </a:p>
          <a:p>
            <a:pPr lvl="1" defTabSz="914400">
              <a:spcBef>
                <a:spcPct val="20000"/>
              </a:spcBef>
              <a:buSzPct val="100000"/>
            </a:pPr>
            <a:endParaRPr lang="en-US" sz="2400" dirty="0">
              <a:latin typeface="Arial" panose="020B0604020202020204" pitchFamily="34" charset="0"/>
              <a:cs typeface="Arial" panose="020B0604020202020204" pitchFamily="34" charset="0"/>
            </a:endParaRPr>
          </a:p>
          <a:p>
            <a:pPr marL="747713" lvl="1" indent="-290513" defTabSz="914400">
              <a:spcBef>
                <a:spcPct val="20000"/>
              </a:spcBef>
              <a:buSzPct val="100000"/>
              <a:buFont typeface="Arial" charset="0"/>
              <a:buChar char="•"/>
            </a:pPr>
            <a:r>
              <a:rPr lang="en-US" sz="2400" dirty="0">
                <a:latin typeface="Arial" panose="020B0604020202020204" pitchFamily="34" charset="0"/>
                <a:cs typeface="Arial" panose="020B0604020202020204" pitchFamily="34" charset="0"/>
              </a:rPr>
              <a:t>Drive by properties, preview them, visit Broker or public open houses</a:t>
            </a:r>
          </a:p>
          <a:p>
            <a:pPr lvl="1" defTabSz="914400">
              <a:spcBef>
                <a:spcPct val="20000"/>
              </a:spcBef>
              <a:buSzPct val="100000"/>
            </a:pPr>
            <a:endParaRPr lang="en-US" sz="2400" dirty="0">
              <a:latin typeface="Arial" panose="020B0604020202020204" pitchFamily="34" charset="0"/>
              <a:cs typeface="Arial" panose="020B0604020202020204" pitchFamily="34" charset="0"/>
            </a:endParaRPr>
          </a:p>
          <a:p>
            <a:pPr marL="747713" lvl="1" indent="-290513" defTabSz="914400">
              <a:spcBef>
                <a:spcPct val="20000"/>
              </a:spcBef>
              <a:buSzPct val="100000"/>
              <a:buFont typeface="Arial" charset="0"/>
              <a:buChar char="•"/>
            </a:pPr>
            <a:r>
              <a:rPr lang="en-US" sz="2400" dirty="0">
                <a:latin typeface="Arial" panose="020B0604020202020204" pitchFamily="34" charset="0"/>
                <a:cs typeface="Arial" panose="020B0604020202020204" pitchFamily="34" charset="0"/>
              </a:rPr>
              <a:t>Learn property values by doing CMAs of sold properties</a:t>
            </a:r>
          </a:p>
          <a:p>
            <a:pPr lvl="1" defTabSz="914400">
              <a:spcBef>
                <a:spcPct val="20000"/>
              </a:spcBef>
              <a:buSzPct val="100000"/>
            </a:pPr>
            <a:endParaRPr lang="en-US" sz="2400" dirty="0">
              <a:latin typeface="Arial" panose="020B0604020202020204" pitchFamily="34" charset="0"/>
              <a:cs typeface="Arial" panose="020B0604020202020204" pitchFamily="34" charset="0"/>
            </a:endParaRPr>
          </a:p>
          <a:p>
            <a:pPr marL="747713" lvl="1" indent="-290513" defTabSz="914400">
              <a:spcBef>
                <a:spcPct val="20000"/>
              </a:spcBef>
              <a:buSzPct val="100000"/>
              <a:buFont typeface="Arial" charset="0"/>
              <a:buChar char="•"/>
            </a:pPr>
            <a:r>
              <a:rPr lang="en-US" sz="2400" dirty="0">
                <a:latin typeface="Arial" panose="020B0604020202020204" pitchFamily="34" charset="0"/>
                <a:cs typeface="Arial" panose="020B0604020202020204" pitchFamily="34" charset="0"/>
              </a:rPr>
              <a:t>Market knowledge gives you confidence and allows your customers and clients to trust you sooner in the process</a:t>
            </a:r>
          </a:p>
          <a:p>
            <a:pPr marL="747713" lvl="1" indent="-290513" defTabSz="914400">
              <a:spcBef>
                <a:spcPct val="20000"/>
              </a:spcBef>
              <a:buSzPct val="100000"/>
              <a:buFont typeface="Arial" charset="0"/>
              <a:buChar char="•"/>
            </a:pPr>
            <a:endParaRPr lang="en-US" sz="2400" dirty="0">
              <a:latin typeface="Arial" panose="020B0604020202020204" pitchFamily="34" charset="0"/>
              <a:cs typeface="Arial" panose="020B0604020202020204" pitchFamily="34" charset="0"/>
            </a:endParaRPr>
          </a:p>
        </p:txBody>
      </p:sp>
      <p:pic>
        <p:nvPicPr>
          <p:cNvPr id="7" name="Picture 6" descr="A picture containing aircraft, transport, balloon&#10;&#10;Description generated with very high confidence">
            <a:extLst>
              <a:ext uri="{FF2B5EF4-FFF2-40B4-BE49-F238E27FC236}">
                <a16:creationId xmlns:a16="http://schemas.microsoft.com/office/drawing/2014/main" id="{751F302C-1ACB-477C-958E-D721689A2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D4D30DC0-075A-4445-B46C-3FBF2999DAF4}"/>
              </a:ext>
            </a:extLst>
          </p:cNvPr>
          <p:cNvSpPr>
            <a:spLocks noGrp="1"/>
          </p:cNvSpPr>
          <p:nvPr>
            <p:ph type="sldNum" sz="quarter" idx="12"/>
          </p:nvPr>
        </p:nvSpPr>
        <p:spPr/>
        <p:txBody>
          <a:bodyPr/>
          <a:lstStyle/>
          <a:p>
            <a:fld id="{8E76D059-C0BB-4F98-8040-76D959D3FDC2}" type="slidenum">
              <a:rPr lang="en-US" smtClean="0"/>
              <a:t>22</a:t>
            </a:fld>
            <a:endParaRPr lang="en-US"/>
          </a:p>
        </p:txBody>
      </p:sp>
    </p:spTree>
    <p:extLst>
      <p:ext uri="{BB962C8B-B14F-4D97-AF65-F5344CB8AC3E}">
        <p14:creationId xmlns:p14="http://schemas.microsoft.com/office/powerpoint/2010/main" val="1264627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0" y="35545"/>
            <a:ext cx="8675422" cy="600164"/>
          </a:xfrm>
          <a:prstGeom prst="rect">
            <a:avLst/>
          </a:prstGeom>
          <a:noFill/>
        </p:spPr>
        <p:txBody>
          <a:bodyPr wrap="square" rtlCol="0">
            <a:spAutoFit/>
          </a:bodyPr>
          <a:lstStyle/>
          <a:p>
            <a:pPr lvl="0"/>
            <a:r>
              <a:rPr lang="en-US" sz="3300" b="1" dirty="0">
                <a:solidFill>
                  <a:prstClr val="black"/>
                </a:solidFill>
              </a:rPr>
              <a:t>10. Master Your Pre-listing Phone Conversation</a:t>
            </a:r>
          </a:p>
        </p:txBody>
      </p:sp>
      <p:sp>
        <p:nvSpPr>
          <p:cNvPr id="2" name="Rectangle 1">
            <a:extLst>
              <a:ext uri="{FF2B5EF4-FFF2-40B4-BE49-F238E27FC236}">
                <a16:creationId xmlns:a16="http://schemas.microsoft.com/office/drawing/2014/main" id="{BE12970E-367D-42A4-B179-46EBEE4EA3FE}"/>
              </a:ext>
            </a:extLst>
          </p:cNvPr>
          <p:cNvSpPr/>
          <p:nvPr/>
        </p:nvSpPr>
        <p:spPr>
          <a:xfrm>
            <a:off x="228600" y="874455"/>
            <a:ext cx="8755602" cy="5447645"/>
          </a:xfrm>
          <a:prstGeom prst="rect">
            <a:avLst/>
          </a:prstGeom>
        </p:spPr>
        <p:txBody>
          <a:bodyPr wrap="square">
            <a:spAutoFit/>
          </a:bodyPr>
          <a:lstStyle/>
          <a:p>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1)  </a:t>
            </a:r>
            <a:r>
              <a:rPr lang="en-US" sz="2400" b="1" dirty="0">
                <a:latin typeface="Arial" panose="020B0604020202020204" pitchFamily="34" charset="0"/>
                <a:cs typeface="Arial" panose="020B0604020202020204" pitchFamily="34" charset="0"/>
              </a:rPr>
              <a:t>ANOT</a:t>
            </a:r>
          </a:p>
          <a:p>
            <a:r>
              <a:rPr lang="en-US" sz="2400" b="1" dirty="0">
                <a:latin typeface="Arial" panose="020B0604020202020204" pitchFamily="34" charset="0"/>
                <a:cs typeface="Arial" panose="020B0604020202020204" pitchFamily="34" charset="0"/>
              </a:rPr>
              <a:t>	A </a:t>
            </a:r>
            <a:r>
              <a:rPr lang="en-US" sz="2400" dirty="0">
                <a:latin typeface="Arial" panose="020B0604020202020204" pitchFamily="34" charset="0"/>
                <a:cs typeface="Arial" panose="020B0604020202020204" pitchFamily="34" charset="0"/>
              </a:rPr>
              <a:t>-  First of all, I appreciate you thinking of my firm to help 		 you find / sell your home</a:t>
            </a:r>
          </a:p>
          <a:p>
            <a:r>
              <a:rPr lang="en-US" sz="2400" b="1" dirty="0">
                <a:latin typeface="Arial" panose="020B0604020202020204" pitchFamily="34" charset="0"/>
                <a:cs typeface="Arial" panose="020B0604020202020204" pitchFamily="34" charset="0"/>
              </a:rPr>
              <a:t>	N </a:t>
            </a:r>
            <a:r>
              <a:rPr lang="en-US" sz="2400" dirty="0">
                <a:latin typeface="Arial" panose="020B0604020202020204" pitchFamily="34" charset="0"/>
                <a:cs typeface="Arial" panose="020B0604020202020204" pitchFamily="34" charset="0"/>
              </a:rPr>
              <a:t>-  Naturally, you’re going to have some questions for me, 	       so let’s get those answered</a:t>
            </a:r>
          </a:p>
          <a:p>
            <a:r>
              <a:rPr lang="en-US" sz="2400" b="1" dirty="0">
                <a:latin typeface="Arial" panose="020B0604020202020204" pitchFamily="34" charset="0"/>
                <a:cs typeface="Arial" panose="020B0604020202020204" pitchFamily="34" charset="0"/>
              </a:rPr>
              <a:t>	O </a:t>
            </a:r>
            <a:r>
              <a:rPr lang="en-US" sz="2400" dirty="0">
                <a:latin typeface="Arial" panose="020B0604020202020204" pitchFamily="34" charset="0"/>
                <a:cs typeface="Arial" panose="020B0604020202020204" pitchFamily="34" charset="0"/>
              </a:rPr>
              <a:t>-  Obviously, I’ll have a few myself...I hope you don’t mind 	       if I ask you a few questions</a:t>
            </a:r>
          </a:p>
          <a:p>
            <a:r>
              <a:rPr lang="en-US" sz="2400" b="1" dirty="0">
                <a:latin typeface="Arial" panose="020B0604020202020204" pitchFamily="34" charset="0"/>
                <a:cs typeface="Arial" panose="020B0604020202020204" pitchFamily="34" charset="0"/>
              </a:rPr>
              <a:t>	T </a:t>
            </a:r>
            <a:r>
              <a:rPr lang="en-US" sz="2400" dirty="0">
                <a:latin typeface="Arial" panose="020B0604020202020204" pitchFamily="34" charset="0"/>
                <a:cs typeface="Arial" panose="020B0604020202020204" pitchFamily="34" charset="0"/>
              </a:rPr>
              <a:t>-  Typically, you’ll know at the end if this seems like a fit...if 	       it is, we’ll figure out what the next step is...if it isn’t, then   </a:t>
            </a:r>
          </a:p>
          <a:p>
            <a:r>
              <a:rPr lang="en-US" sz="2400" dirty="0">
                <a:latin typeface="Arial" panose="020B0604020202020204" pitchFamily="34" charset="0"/>
                <a:cs typeface="Arial" panose="020B0604020202020204" pitchFamily="34" charset="0"/>
              </a:rPr>
              <a:t>            let’s not push it – we don’t fit everybody...is that fair?</a:t>
            </a:r>
          </a:p>
          <a:p>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2) So you mentioned you’re moving (       )...I never asked why...I’m sure there’s an exciting reason! (HUG)</a:t>
            </a:r>
          </a:p>
          <a:p>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3) How soon do you have to be there? (HUG)</a:t>
            </a:r>
          </a:p>
        </p:txBody>
      </p:sp>
      <p:pic>
        <p:nvPicPr>
          <p:cNvPr id="8" name="Picture 7" descr="A picture containing aircraft, transport, balloon&#10;&#10;Description generated with very high confidence">
            <a:extLst>
              <a:ext uri="{FF2B5EF4-FFF2-40B4-BE49-F238E27FC236}">
                <a16:creationId xmlns:a16="http://schemas.microsoft.com/office/drawing/2014/main" id="{68756E22-C776-4BB9-9108-31713549E4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9CC8DADA-518B-4578-8E2D-DD1AC103B516}"/>
              </a:ext>
            </a:extLst>
          </p:cNvPr>
          <p:cNvSpPr>
            <a:spLocks noGrp="1"/>
          </p:cNvSpPr>
          <p:nvPr>
            <p:ph type="sldNum" sz="quarter" idx="12"/>
          </p:nvPr>
        </p:nvSpPr>
        <p:spPr/>
        <p:txBody>
          <a:bodyPr/>
          <a:lstStyle/>
          <a:p>
            <a:fld id="{8E76D059-C0BB-4F98-8040-76D959D3FDC2}" type="slidenum">
              <a:rPr lang="en-US" smtClean="0"/>
              <a:t>23</a:t>
            </a:fld>
            <a:endParaRPr lang="en-US"/>
          </a:p>
        </p:txBody>
      </p:sp>
    </p:spTree>
    <p:extLst>
      <p:ext uri="{BB962C8B-B14F-4D97-AF65-F5344CB8AC3E}">
        <p14:creationId xmlns:p14="http://schemas.microsoft.com/office/powerpoint/2010/main" val="2149425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0" y="56033"/>
            <a:ext cx="8790003" cy="600164"/>
          </a:xfrm>
          <a:prstGeom prst="rect">
            <a:avLst/>
          </a:prstGeom>
          <a:noFill/>
        </p:spPr>
        <p:txBody>
          <a:bodyPr wrap="square" rtlCol="0">
            <a:spAutoFit/>
          </a:bodyPr>
          <a:lstStyle/>
          <a:p>
            <a:pPr lvl="0"/>
            <a:r>
              <a:rPr lang="en-US" sz="3300" b="1" dirty="0">
                <a:solidFill>
                  <a:prstClr val="black"/>
                </a:solidFill>
              </a:rPr>
              <a:t>10. Master Your Pre-listing Phone Conversation</a:t>
            </a:r>
          </a:p>
        </p:txBody>
      </p:sp>
      <p:sp>
        <p:nvSpPr>
          <p:cNvPr id="2" name="Rectangle 1">
            <a:extLst>
              <a:ext uri="{FF2B5EF4-FFF2-40B4-BE49-F238E27FC236}">
                <a16:creationId xmlns:a16="http://schemas.microsoft.com/office/drawing/2014/main" id="{BE12970E-367D-42A4-B179-46EBEE4EA3FE}"/>
              </a:ext>
            </a:extLst>
          </p:cNvPr>
          <p:cNvSpPr/>
          <p:nvPr/>
        </p:nvSpPr>
        <p:spPr>
          <a:xfrm>
            <a:off x="194199" y="815435"/>
            <a:ext cx="8755602" cy="5586145"/>
          </a:xfrm>
          <a:prstGeom prst="rect">
            <a:avLst/>
          </a:prstGeom>
        </p:spPr>
        <p:txBody>
          <a:bodyPr wrap="square">
            <a:spAutoFit/>
          </a:bodyPr>
          <a:lstStyle/>
          <a:p>
            <a:endParaRPr lang="en-US" sz="9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4) As you can imagine I study real estate all day long </a:t>
            </a:r>
            <a:r>
              <a:rPr lang="en-US" sz="2400" dirty="0">
                <a:latin typeface="Arial" panose="020B0604020202020204" pitchFamily="34" charset="0"/>
                <a:cs typeface="Arial" panose="020B0604020202020204" pitchFamily="34" charset="0"/>
                <a:sym typeface="Wingdings" panose="05000000000000000000" pitchFamily="2" charset="2"/>
              </a:rPr>
              <a:t>... I’m sure you have a range in mind of what you think your home would sell for. Let’s talk through that bracket and when I see you I’ll share what other homes, like yours, have sold for in the past few months. How quickly do you have to move? (listen for PAIN)</a:t>
            </a:r>
          </a:p>
          <a:p>
            <a:endParaRPr lang="en-US" sz="1200" u="sng" dirty="0">
              <a:latin typeface="Arial" panose="020B0604020202020204" pitchFamily="34" charset="0"/>
              <a:cs typeface="Arial" panose="020B0604020202020204" pitchFamily="34" charset="0"/>
              <a:sym typeface="Wingdings" panose="05000000000000000000" pitchFamily="2" charset="2"/>
            </a:endParaRPr>
          </a:p>
          <a:p>
            <a:r>
              <a:rPr lang="en-US" sz="2400" b="1" dirty="0">
                <a:latin typeface="Arial" panose="020B0604020202020204" pitchFamily="34" charset="0"/>
                <a:cs typeface="Arial" panose="020B0604020202020204" pitchFamily="34" charset="0"/>
                <a:sym typeface="Wingdings" panose="05000000000000000000" pitchFamily="2" charset="2"/>
              </a:rPr>
              <a:t>	</a:t>
            </a:r>
            <a:r>
              <a:rPr lang="en-US" sz="2400" b="1" u="sng" dirty="0">
                <a:latin typeface="Arial" panose="020B0604020202020204" pitchFamily="34" charset="0"/>
                <a:cs typeface="Arial" panose="020B0604020202020204" pitchFamily="34" charset="0"/>
                <a:sym typeface="Wingdings" panose="05000000000000000000" pitchFamily="2" charset="2"/>
              </a:rPr>
              <a:t>Sandler Pain Funnel:</a:t>
            </a:r>
          </a:p>
          <a:p>
            <a:r>
              <a:rPr lang="en-US" sz="2400" dirty="0">
                <a:latin typeface="Arial" panose="020B0604020202020204" pitchFamily="34" charset="0"/>
                <a:cs typeface="Arial" panose="020B0604020202020204" pitchFamily="34" charset="0"/>
                <a:sym typeface="Wingdings" panose="05000000000000000000" pitchFamily="2" charset="2"/>
              </a:rPr>
              <a:t>	...Tell me more about that...</a:t>
            </a:r>
          </a:p>
          <a:p>
            <a:r>
              <a:rPr lang="en-US" sz="2400" dirty="0">
                <a:latin typeface="Arial" panose="020B0604020202020204" pitchFamily="34" charset="0"/>
                <a:cs typeface="Arial" panose="020B0604020202020204" pitchFamily="34" charset="0"/>
                <a:sym typeface="Wingdings" panose="05000000000000000000" pitchFamily="2" charset="2"/>
              </a:rPr>
              <a:t>	...Have you been thinking of selling for a long time?</a:t>
            </a:r>
          </a:p>
          <a:p>
            <a:r>
              <a:rPr lang="en-US" sz="2400" dirty="0">
                <a:latin typeface="Arial" panose="020B0604020202020204" pitchFamily="34" charset="0"/>
                <a:cs typeface="Arial" panose="020B0604020202020204" pitchFamily="34" charset="0"/>
                <a:sym typeface="Wingdings" panose="05000000000000000000" pitchFamily="2" charset="2"/>
              </a:rPr>
              <a:t>	...What did you try to DO about it?</a:t>
            </a:r>
          </a:p>
          <a:p>
            <a:r>
              <a:rPr lang="en-US" sz="2400" dirty="0">
                <a:latin typeface="Arial" panose="020B0604020202020204" pitchFamily="34" charset="0"/>
                <a:cs typeface="Arial" panose="020B0604020202020204" pitchFamily="34" charset="0"/>
                <a:sym typeface="Wingdings" panose="05000000000000000000" pitchFamily="2" charset="2"/>
              </a:rPr>
              <a:t>	...Did that work?</a:t>
            </a:r>
          </a:p>
          <a:p>
            <a:r>
              <a:rPr lang="en-US" sz="2400" dirty="0">
                <a:latin typeface="Arial" panose="020B0604020202020204" pitchFamily="34" charset="0"/>
                <a:cs typeface="Arial" panose="020B0604020202020204" pitchFamily="34" charset="0"/>
                <a:sym typeface="Wingdings" panose="05000000000000000000" pitchFamily="2" charset="2"/>
              </a:rPr>
              <a:t>	...What do you think that cost you?</a:t>
            </a:r>
          </a:p>
          <a:p>
            <a:r>
              <a:rPr lang="en-US" sz="2400" dirty="0">
                <a:latin typeface="Arial" panose="020B0604020202020204" pitchFamily="34" charset="0"/>
                <a:cs typeface="Arial" panose="020B0604020202020204" pitchFamily="34" charset="0"/>
                <a:sym typeface="Wingdings" panose="05000000000000000000" pitchFamily="2" charset="2"/>
              </a:rPr>
              <a:t>	...How do you feel about that?</a:t>
            </a:r>
          </a:p>
          <a:p>
            <a:r>
              <a:rPr lang="en-US" sz="2400" dirty="0">
                <a:latin typeface="Arial" panose="020B0604020202020204" pitchFamily="34" charset="0"/>
                <a:cs typeface="Arial" panose="020B0604020202020204" pitchFamily="34" charset="0"/>
                <a:sym typeface="Wingdings" panose="05000000000000000000" pitchFamily="2" charset="2"/>
              </a:rPr>
              <a:t>	...Finally ready to do something about it?</a:t>
            </a:r>
            <a:endParaRPr lang="en-US" sz="2000" dirty="0">
              <a:latin typeface="Arial" panose="020B0604020202020204" pitchFamily="34" charset="0"/>
              <a:cs typeface="Arial" panose="020B0604020202020204" pitchFamily="34" charset="0"/>
              <a:sym typeface="Wingdings" panose="05000000000000000000" pitchFamily="2" charset="2"/>
            </a:endParaRPr>
          </a:p>
        </p:txBody>
      </p:sp>
      <p:pic>
        <p:nvPicPr>
          <p:cNvPr id="8" name="Picture 7" descr="A picture containing aircraft, transport, balloon&#10;&#10;Description generated with very high confidence">
            <a:extLst>
              <a:ext uri="{FF2B5EF4-FFF2-40B4-BE49-F238E27FC236}">
                <a16:creationId xmlns:a16="http://schemas.microsoft.com/office/drawing/2014/main" id="{4C20C7E4-58C0-4C68-A98F-C5C548C86E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A80AB9EB-0CFD-4487-8EE5-20378029B647}"/>
              </a:ext>
            </a:extLst>
          </p:cNvPr>
          <p:cNvSpPr>
            <a:spLocks noGrp="1"/>
          </p:cNvSpPr>
          <p:nvPr>
            <p:ph type="sldNum" sz="quarter" idx="12"/>
          </p:nvPr>
        </p:nvSpPr>
        <p:spPr/>
        <p:txBody>
          <a:bodyPr/>
          <a:lstStyle/>
          <a:p>
            <a:fld id="{8E76D059-C0BB-4F98-8040-76D959D3FDC2}" type="slidenum">
              <a:rPr lang="en-US" smtClean="0"/>
              <a:t>24</a:t>
            </a:fld>
            <a:endParaRPr lang="en-US"/>
          </a:p>
        </p:txBody>
      </p:sp>
    </p:spTree>
    <p:extLst>
      <p:ext uri="{BB962C8B-B14F-4D97-AF65-F5344CB8AC3E}">
        <p14:creationId xmlns:p14="http://schemas.microsoft.com/office/powerpoint/2010/main" val="1248177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0" y="50577"/>
            <a:ext cx="8755602" cy="600164"/>
          </a:xfrm>
          <a:prstGeom prst="rect">
            <a:avLst/>
          </a:prstGeom>
          <a:noFill/>
        </p:spPr>
        <p:txBody>
          <a:bodyPr wrap="square" rtlCol="0">
            <a:spAutoFit/>
          </a:bodyPr>
          <a:lstStyle/>
          <a:p>
            <a:pPr lvl="0"/>
            <a:r>
              <a:rPr lang="en-US" sz="3300" b="1" dirty="0">
                <a:solidFill>
                  <a:prstClr val="black"/>
                </a:solidFill>
              </a:rPr>
              <a:t>10. Master Your Pre-listing Phone Conversation</a:t>
            </a:r>
          </a:p>
        </p:txBody>
      </p:sp>
      <p:sp>
        <p:nvSpPr>
          <p:cNvPr id="2" name="Rectangle 1">
            <a:extLst>
              <a:ext uri="{FF2B5EF4-FFF2-40B4-BE49-F238E27FC236}">
                <a16:creationId xmlns:a16="http://schemas.microsoft.com/office/drawing/2014/main" id="{BE12970E-367D-42A4-B179-46EBEE4EA3FE}"/>
              </a:ext>
            </a:extLst>
          </p:cNvPr>
          <p:cNvSpPr/>
          <p:nvPr/>
        </p:nvSpPr>
        <p:spPr>
          <a:xfrm>
            <a:off x="228600" y="1033089"/>
            <a:ext cx="8755602" cy="5078313"/>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5) What happens if it takes longer to sell your property than you were anticipating? And then what would happen (refer back to Pain Funnel questions)?</a:t>
            </a:r>
          </a:p>
          <a:p>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6) You must be very proud of your home. Is there anything left to pay on your property? (HUG)</a:t>
            </a:r>
          </a:p>
          <a:p>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7) When you or your family have made a decision like this in the past, how have you gone about it? Is there anyone else in your family who will be impacted by selling your home?</a:t>
            </a:r>
          </a:p>
          <a:p>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8) If there were one or two things you could do to improve the value of your home and the probability of selling it, what would those be? Would you be willing to do those if need be?</a:t>
            </a:r>
          </a:p>
        </p:txBody>
      </p:sp>
      <p:pic>
        <p:nvPicPr>
          <p:cNvPr id="8" name="Picture 7" descr="A picture containing aircraft, transport, balloon&#10;&#10;Description generated with very high confidence">
            <a:extLst>
              <a:ext uri="{FF2B5EF4-FFF2-40B4-BE49-F238E27FC236}">
                <a16:creationId xmlns:a16="http://schemas.microsoft.com/office/drawing/2014/main" id="{14D4A66C-82DD-47AC-888B-89BB08D72C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A3B9AFCF-63FC-4B1E-996B-6BAD6D4E5409}"/>
              </a:ext>
            </a:extLst>
          </p:cNvPr>
          <p:cNvSpPr>
            <a:spLocks noGrp="1"/>
          </p:cNvSpPr>
          <p:nvPr>
            <p:ph type="sldNum" sz="quarter" idx="12"/>
          </p:nvPr>
        </p:nvSpPr>
        <p:spPr/>
        <p:txBody>
          <a:bodyPr/>
          <a:lstStyle/>
          <a:p>
            <a:fld id="{8E76D059-C0BB-4F98-8040-76D959D3FDC2}" type="slidenum">
              <a:rPr lang="en-US" smtClean="0"/>
              <a:t>25</a:t>
            </a:fld>
            <a:endParaRPr lang="en-US"/>
          </a:p>
        </p:txBody>
      </p:sp>
    </p:spTree>
    <p:extLst>
      <p:ext uri="{BB962C8B-B14F-4D97-AF65-F5344CB8AC3E}">
        <p14:creationId xmlns:p14="http://schemas.microsoft.com/office/powerpoint/2010/main" val="739077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0" y="59354"/>
            <a:ext cx="8755602" cy="600164"/>
          </a:xfrm>
          <a:prstGeom prst="rect">
            <a:avLst/>
          </a:prstGeom>
          <a:noFill/>
        </p:spPr>
        <p:txBody>
          <a:bodyPr wrap="square" rtlCol="0">
            <a:spAutoFit/>
          </a:bodyPr>
          <a:lstStyle/>
          <a:p>
            <a:pPr lvl="0"/>
            <a:r>
              <a:rPr lang="en-US" sz="3300" b="1" dirty="0">
                <a:solidFill>
                  <a:prstClr val="black"/>
                </a:solidFill>
              </a:rPr>
              <a:t>10. Master Your Pre-listing Phone Conversation</a:t>
            </a:r>
          </a:p>
        </p:txBody>
      </p:sp>
      <p:sp>
        <p:nvSpPr>
          <p:cNvPr id="2" name="Rectangle 1">
            <a:extLst>
              <a:ext uri="{FF2B5EF4-FFF2-40B4-BE49-F238E27FC236}">
                <a16:creationId xmlns:a16="http://schemas.microsoft.com/office/drawing/2014/main" id="{BE12970E-367D-42A4-B179-46EBEE4EA3FE}"/>
              </a:ext>
            </a:extLst>
          </p:cNvPr>
          <p:cNvSpPr/>
          <p:nvPr/>
        </p:nvSpPr>
        <p:spPr>
          <a:xfrm>
            <a:off x="228600" y="931666"/>
            <a:ext cx="8755602" cy="2677656"/>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9) I’ll be sending some information to you to read prior to my arrival which should help our conversation. Do you think you can read it before I arrive?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10) I’m sure there are some things you’d like to ask before I get there. What would you like to ask me so you can be as comfortable as possible during our discussion?</a:t>
            </a:r>
          </a:p>
        </p:txBody>
      </p:sp>
      <p:pic>
        <p:nvPicPr>
          <p:cNvPr id="8" name="Picture 7" descr="A picture containing aircraft, transport, balloon&#10;&#10;Description generated with very high confidence">
            <a:extLst>
              <a:ext uri="{FF2B5EF4-FFF2-40B4-BE49-F238E27FC236}">
                <a16:creationId xmlns:a16="http://schemas.microsoft.com/office/drawing/2014/main" id="{1320E12E-B0C9-4E39-9E5E-193E8FA48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E70C66E3-4549-4BE9-AB51-E7485CE73FC4}"/>
              </a:ext>
            </a:extLst>
          </p:cNvPr>
          <p:cNvSpPr>
            <a:spLocks noGrp="1"/>
          </p:cNvSpPr>
          <p:nvPr>
            <p:ph type="sldNum" sz="quarter" idx="12"/>
          </p:nvPr>
        </p:nvSpPr>
        <p:spPr/>
        <p:txBody>
          <a:bodyPr/>
          <a:lstStyle/>
          <a:p>
            <a:fld id="{8E76D059-C0BB-4F98-8040-76D959D3FDC2}" type="slidenum">
              <a:rPr lang="en-US" smtClean="0"/>
              <a:t>26</a:t>
            </a:fld>
            <a:endParaRPr lang="en-US"/>
          </a:p>
        </p:txBody>
      </p:sp>
    </p:spTree>
    <p:extLst>
      <p:ext uri="{BB962C8B-B14F-4D97-AF65-F5344CB8AC3E}">
        <p14:creationId xmlns:p14="http://schemas.microsoft.com/office/powerpoint/2010/main" val="164159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600164"/>
          </a:xfrm>
          <a:prstGeom prst="rect">
            <a:avLst/>
          </a:prstGeom>
          <a:noFill/>
        </p:spPr>
        <p:txBody>
          <a:bodyPr wrap="square" rtlCol="0">
            <a:spAutoFit/>
          </a:bodyPr>
          <a:lstStyle/>
          <a:p>
            <a:r>
              <a:rPr lang="en-US" sz="3300" b="1" dirty="0"/>
              <a:t>11. Master Your Listing Presentation</a:t>
            </a:r>
          </a:p>
        </p:txBody>
      </p:sp>
      <p:sp>
        <p:nvSpPr>
          <p:cNvPr id="9" name="Content Placeholder 2">
            <a:extLst>
              <a:ext uri="{FF2B5EF4-FFF2-40B4-BE49-F238E27FC236}">
                <a16:creationId xmlns:a16="http://schemas.microsoft.com/office/drawing/2014/main" id="{263DDEDE-DC44-4892-8C53-512F8AFDB2DC}"/>
              </a:ext>
            </a:extLst>
          </p:cNvPr>
          <p:cNvSpPr txBox="1">
            <a:spLocks/>
          </p:cNvSpPr>
          <p:nvPr/>
        </p:nvSpPr>
        <p:spPr bwMode="auto">
          <a:xfrm>
            <a:off x="186489" y="4922885"/>
            <a:ext cx="8771021" cy="769096"/>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p>
            <a:r>
              <a:rPr lang="en-US" sz="3200" b="1" dirty="0">
                <a:latin typeface="Arial" panose="020B0604020202020204" pitchFamily="34" charset="0"/>
                <a:cs typeface="Arial" panose="020B0604020202020204" pitchFamily="34" charset="0"/>
              </a:rPr>
              <a:t>a. You need to be able to deliver on demand.</a:t>
            </a:r>
          </a:p>
        </p:txBody>
      </p:sp>
      <p:pic>
        <p:nvPicPr>
          <p:cNvPr id="8" name="Picture 3">
            <a:extLst>
              <a:ext uri="{FF2B5EF4-FFF2-40B4-BE49-F238E27FC236}">
                <a16:creationId xmlns:a16="http://schemas.microsoft.com/office/drawing/2014/main" id="{AB4BBEEB-DF10-4788-95BE-AE71F52B3B22}"/>
              </a:ext>
            </a:extLst>
          </p:cNvPr>
          <p:cNvPicPr>
            <a:picLocks noChangeAspect="1"/>
          </p:cNvPicPr>
          <p:nvPr/>
        </p:nvPicPr>
        <p:blipFill>
          <a:blip r:embed="rId4" cstate="print"/>
          <a:srcRect/>
          <a:stretch>
            <a:fillRect/>
          </a:stretch>
        </p:blipFill>
        <p:spPr bwMode="auto">
          <a:xfrm>
            <a:off x="2770897" y="1288479"/>
            <a:ext cx="3890963" cy="2590800"/>
          </a:xfrm>
          <a:prstGeom prst="rect">
            <a:avLst/>
          </a:prstGeom>
          <a:noFill/>
          <a:ln w="9525">
            <a:noFill/>
            <a:miter lim="800000"/>
            <a:headEnd/>
            <a:tailEnd/>
          </a:ln>
        </p:spPr>
      </p:pic>
      <p:pic>
        <p:nvPicPr>
          <p:cNvPr id="10" name="Picture 9" descr="A picture containing aircraft, transport, balloon&#10;&#10;Description generated with very high confidence">
            <a:extLst>
              <a:ext uri="{FF2B5EF4-FFF2-40B4-BE49-F238E27FC236}">
                <a16:creationId xmlns:a16="http://schemas.microsoft.com/office/drawing/2014/main" id="{5AE15E0D-14AF-407F-A77C-02EE27F574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CECBDF40-2D0B-4374-A91C-DCB2DDB0F486}"/>
              </a:ext>
            </a:extLst>
          </p:cNvPr>
          <p:cNvSpPr>
            <a:spLocks noGrp="1"/>
          </p:cNvSpPr>
          <p:nvPr>
            <p:ph type="sldNum" sz="quarter" idx="12"/>
          </p:nvPr>
        </p:nvSpPr>
        <p:spPr/>
        <p:txBody>
          <a:bodyPr/>
          <a:lstStyle/>
          <a:p>
            <a:fld id="{8E76D059-C0BB-4F98-8040-76D959D3FDC2}" type="slidenum">
              <a:rPr lang="en-US" smtClean="0"/>
              <a:t>27</a:t>
            </a:fld>
            <a:endParaRPr lang="en-US"/>
          </a:p>
        </p:txBody>
      </p:sp>
    </p:spTree>
    <p:extLst>
      <p:ext uri="{BB962C8B-B14F-4D97-AF65-F5344CB8AC3E}">
        <p14:creationId xmlns:p14="http://schemas.microsoft.com/office/powerpoint/2010/main" val="1931771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965480"/>
            <a:ext cx="8398042" cy="302740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b="1" dirty="0"/>
              <a:t>You need to know -</a:t>
            </a:r>
          </a:p>
          <a:p>
            <a:pPr eaLnBrk="1" hangingPunct="1">
              <a:buFontTx/>
              <a:buNone/>
            </a:pPr>
            <a:r>
              <a:rPr lang="en-US" altLang="en-US" b="1" dirty="0"/>
              <a:t>	</a:t>
            </a:r>
            <a:r>
              <a:rPr lang="en-US" altLang="en-US" b="1" dirty="0">
                <a:latin typeface="Arial" panose="020B0604020202020204" pitchFamily="34" charset="0"/>
                <a:cs typeface="Arial" panose="020B0604020202020204" pitchFamily="34" charset="0"/>
              </a:rPr>
              <a:t>		b. What a seller can control?	</a:t>
            </a:r>
            <a:r>
              <a:rPr lang="en-US" altLang="en-US" sz="2400" dirty="0">
                <a:latin typeface="Arial" panose="020B0604020202020204" pitchFamily="34" charset="0"/>
                <a:cs typeface="Arial" panose="020B0604020202020204" pitchFamily="34" charset="0"/>
              </a:rPr>
              <a:t>                 </a:t>
            </a:r>
          </a:p>
          <a:p>
            <a:pPr eaLnBrk="1" hangingPunct="1">
              <a:buFontTx/>
              <a:buNone/>
            </a:pPr>
            <a:r>
              <a:rPr lang="en-US" altLang="en-US" sz="2400" dirty="0">
                <a:latin typeface="Arial" panose="020B0604020202020204" pitchFamily="34" charset="0"/>
                <a:cs typeface="Arial" panose="020B0604020202020204" pitchFamily="34" charset="0"/>
              </a:rPr>
              <a:t>				- Price</a:t>
            </a:r>
          </a:p>
          <a:p>
            <a:pPr eaLnBrk="1" hangingPunct="1">
              <a:buFontTx/>
              <a:buNone/>
            </a:pPr>
            <a:r>
              <a:rPr lang="en-US" altLang="en-US" sz="2400" dirty="0">
                <a:latin typeface="Arial" panose="020B0604020202020204" pitchFamily="34" charset="0"/>
                <a:cs typeface="Arial" panose="020B0604020202020204" pitchFamily="34" charset="0"/>
              </a:rPr>
              <a:t>				- Condition</a:t>
            </a:r>
          </a:p>
          <a:p>
            <a:pPr eaLnBrk="1" hangingPunct="1">
              <a:buFontTx/>
              <a:buNone/>
            </a:pPr>
            <a:r>
              <a:rPr lang="en-US" altLang="en-US" sz="2400" dirty="0">
                <a:latin typeface="Arial" panose="020B0604020202020204" pitchFamily="34" charset="0"/>
                <a:cs typeface="Arial" panose="020B0604020202020204" pitchFamily="34" charset="0"/>
              </a:rPr>
              <a:t>				- Commission being offered</a:t>
            </a:r>
          </a:p>
          <a:p>
            <a:pPr eaLnBrk="1" hangingPunct="1">
              <a:buFontTx/>
              <a:buNone/>
            </a:pPr>
            <a:r>
              <a:rPr lang="en-US" altLang="en-US" sz="2400" dirty="0">
                <a:latin typeface="Arial" panose="020B0604020202020204" pitchFamily="34" charset="0"/>
                <a:cs typeface="Arial" panose="020B0604020202020204" pitchFamily="34" charset="0"/>
              </a:rPr>
              <a:t>				- Who markets their property</a:t>
            </a:r>
          </a:p>
          <a:p>
            <a:pPr marL="0" marR="0" lvl="0" indent="0" algn="l" defTabSz="914400" rtl="0" eaLnBrk="1" fontAlgn="base" latinLnBrk="0" hangingPunct="1">
              <a:lnSpc>
                <a:spcPct val="100000"/>
              </a:lnSpc>
              <a:spcBef>
                <a:spcPct val="20000"/>
              </a:spcBef>
              <a:spcAft>
                <a:spcPct val="0"/>
              </a:spcAft>
              <a:buClrTx/>
              <a:buSz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263DDEDE-DC44-4892-8C53-512F8AFDB2DC}"/>
              </a:ext>
            </a:extLst>
          </p:cNvPr>
          <p:cNvSpPr txBox="1">
            <a:spLocks/>
          </p:cNvSpPr>
          <p:nvPr/>
        </p:nvSpPr>
        <p:spPr bwMode="auto">
          <a:xfrm>
            <a:off x="372979" y="4513562"/>
            <a:ext cx="8686800" cy="1752600"/>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p>
            <a:endParaRPr lang="en-US" sz="32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AC537AC-4F8A-42AA-960F-09AD016313E9}"/>
              </a:ext>
            </a:extLst>
          </p:cNvPr>
          <p:cNvPicPr>
            <a:picLocks noChangeAspect="1"/>
          </p:cNvPicPr>
          <p:nvPr/>
        </p:nvPicPr>
        <p:blipFill>
          <a:blip r:embed="rId4"/>
          <a:stretch>
            <a:fillRect/>
          </a:stretch>
        </p:blipFill>
        <p:spPr>
          <a:xfrm>
            <a:off x="3200281" y="4095798"/>
            <a:ext cx="2743438" cy="2170364"/>
          </a:xfrm>
          <a:prstGeom prst="rect">
            <a:avLst/>
          </a:prstGeom>
        </p:spPr>
      </p:pic>
      <p:sp>
        <p:nvSpPr>
          <p:cNvPr id="3" name="Rectangle 2">
            <a:extLst>
              <a:ext uri="{FF2B5EF4-FFF2-40B4-BE49-F238E27FC236}">
                <a16:creationId xmlns:a16="http://schemas.microsoft.com/office/drawing/2014/main" id="{486FA7AA-599D-4FDC-9FF9-EB9F8A78CD6C}"/>
              </a:ext>
            </a:extLst>
          </p:cNvPr>
          <p:cNvSpPr/>
          <p:nvPr/>
        </p:nvSpPr>
        <p:spPr>
          <a:xfrm>
            <a:off x="279172" y="85936"/>
            <a:ext cx="7680960" cy="600164"/>
          </a:xfrm>
          <a:prstGeom prst="rect">
            <a:avLst/>
          </a:prstGeom>
        </p:spPr>
        <p:txBody>
          <a:bodyPr wrap="square">
            <a:spAutoFit/>
          </a:bodyPr>
          <a:lstStyle/>
          <a:p>
            <a:pPr lvl="0"/>
            <a:r>
              <a:rPr lang="en-US" sz="3300" b="1" dirty="0">
                <a:solidFill>
                  <a:prstClr val="black"/>
                </a:solidFill>
              </a:rPr>
              <a:t>11. Master Your Listing Presentation </a:t>
            </a:r>
          </a:p>
        </p:txBody>
      </p:sp>
      <p:pic>
        <p:nvPicPr>
          <p:cNvPr id="7" name="Picture 6" descr="A picture containing aircraft, transport, balloon&#10;&#10;Description generated with very high confidence">
            <a:extLst>
              <a:ext uri="{FF2B5EF4-FFF2-40B4-BE49-F238E27FC236}">
                <a16:creationId xmlns:a16="http://schemas.microsoft.com/office/drawing/2014/main" id="{24FC424C-1997-48AB-88A6-FCE6EA209E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4" name="Slide Number Placeholder 3">
            <a:extLst>
              <a:ext uri="{FF2B5EF4-FFF2-40B4-BE49-F238E27FC236}">
                <a16:creationId xmlns:a16="http://schemas.microsoft.com/office/drawing/2014/main" id="{AA09A732-1D7E-46D5-BB64-BFCBBE555160}"/>
              </a:ext>
            </a:extLst>
          </p:cNvPr>
          <p:cNvSpPr>
            <a:spLocks noGrp="1"/>
          </p:cNvSpPr>
          <p:nvPr>
            <p:ph type="sldNum" sz="quarter" idx="12"/>
          </p:nvPr>
        </p:nvSpPr>
        <p:spPr/>
        <p:txBody>
          <a:bodyPr/>
          <a:lstStyle/>
          <a:p>
            <a:fld id="{8E76D059-C0BB-4F98-8040-76D959D3FDC2}" type="slidenum">
              <a:rPr lang="en-US" smtClean="0"/>
              <a:t>28</a:t>
            </a:fld>
            <a:endParaRPr lang="en-US"/>
          </a:p>
        </p:txBody>
      </p:sp>
    </p:spTree>
    <p:extLst>
      <p:ext uri="{BB962C8B-B14F-4D97-AF65-F5344CB8AC3E}">
        <p14:creationId xmlns:p14="http://schemas.microsoft.com/office/powerpoint/2010/main" val="1378465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965480"/>
            <a:ext cx="8398042" cy="302740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AA94A8D1-5211-4D65-BA06-DBE9A675E662}"/>
              </a:ext>
            </a:extLst>
          </p:cNvPr>
          <p:cNvPicPr>
            <a:picLocks noChangeAspect="1"/>
          </p:cNvPicPr>
          <p:nvPr/>
        </p:nvPicPr>
        <p:blipFill>
          <a:blip r:embed="rId4"/>
          <a:stretch>
            <a:fillRect/>
          </a:stretch>
        </p:blipFill>
        <p:spPr>
          <a:xfrm>
            <a:off x="2717216" y="3864273"/>
            <a:ext cx="3709568" cy="2471333"/>
          </a:xfrm>
          <a:prstGeom prst="rect">
            <a:avLst/>
          </a:prstGeom>
        </p:spPr>
      </p:pic>
      <p:sp>
        <p:nvSpPr>
          <p:cNvPr id="7" name="Rectangle 6">
            <a:extLst>
              <a:ext uri="{FF2B5EF4-FFF2-40B4-BE49-F238E27FC236}">
                <a16:creationId xmlns:a16="http://schemas.microsoft.com/office/drawing/2014/main" id="{F7EA2E15-F163-4B67-8482-3FA81FDA6073}"/>
              </a:ext>
            </a:extLst>
          </p:cNvPr>
          <p:cNvSpPr/>
          <p:nvPr/>
        </p:nvSpPr>
        <p:spPr>
          <a:xfrm>
            <a:off x="517358" y="1097593"/>
            <a:ext cx="7821970" cy="2634567"/>
          </a:xfrm>
          <a:prstGeom prst="rect">
            <a:avLst/>
          </a:prstGeom>
        </p:spPr>
        <p:txBody>
          <a:bodyPr wrap="square">
            <a:spAutoFit/>
          </a:bodyPr>
          <a:lstStyle/>
          <a:p>
            <a:pPr marL="342900" lvl="0" indent="-342900" defTabSz="914400" fontAlgn="base">
              <a:spcBef>
                <a:spcPct val="20000"/>
              </a:spcBef>
              <a:spcAft>
                <a:spcPct val="0"/>
              </a:spcAft>
            </a:pPr>
            <a:r>
              <a:rPr lang="en-US" altLang="en-US" sz="3200" b="1" kern="0" dirty="0">
                <a:solidFill>
                  <a:srgbClr val="000000"/>
                </a:solidFill>
                <a:latin typeface="Arial"/>
              </a:rPr>
              <a:t>c. What a seller can not control?</a:t>
            </a:r>
          </a:p>
          <a:p>
            <a:pPr marL="342900" lvl="0" indent="-342900" defTabSz="914400" fontAlgn="base">
              <a:spcBef>
                <a:spcPct val="20000"/>
              </a:spcBef>
              <a:spcAft>
                <a:spcPct val="0"/>
              </a:spcAft>
            </a:pPr>
            <a:r>
              <a:rPr lang="en-US" altLang="en-US" sz="3900" kern="0" dirty="0">
                <a:solidFill>
                  <a:srgbClr val="000000"/>
                </a:solidFill>
                <a:latin typeface="Arial"/>
              </a:rPr>
              <a:t>			</a:t>
            </a:r>
            <a:r>
              <a:rPr lang="en-US" altLang="en-US" sz="2400" kern="0" dirty="0">
                <a:solidFill>
                  <a:srgbClr val="000000"/>
                </a:solidFill>
                <a:latin typeface="Arial"/>
              </a:rPr>
              <a:t>- Economy</a:t>
            </a:r>
          </a:p>
          <a:p>
            <a:pPr marL="742950" lvl="1" indent="-285750" defTabSz="914400" fontAlgn="base">
              <a:spcBef>
                <a:spcPct val="20000"/>
              </a:spcBef>
              <a:spcAft>
                <a:spcPct val="0"/>
              </a:spcAft>
            </a:pPr>
            <a:r>
              <a:rPr lang="en-US" altLang="en-US" sz="2400" kern="0" dirty="0">
                <a:solidFill>
                  <a:srgbClr val="000000"/>
                </a:solidFill>
                <a:latin typeface="Arial"/>
              </a:rPr>
              <a:t>			- Real estate market                </a:t>
            </a:r>
          </a:p>
          <a:p>
            <a:pPr marL="342900" lvl="0" indent="-342900" defTabSz="914400" fontAlgn="base">
              <a:spcBef>
                <a:spcPct val="20000"/>
              </a:spcBef>
              <a:spcAft>
                <a:spcPct val="0"/>
              </a:spcAft>
            </a:pPr>
            <a:r>
              <a:rPr lang="en-US" altLang="en-US" sz="2400" kern="0" dirty="0">
                <a:solidFill>
                  <a:srgbClr val="000000"/>
                </a:solidFill>
                <a:latin typeface="Arial"/>
              </a:rPr>
              <a:t>			- Other properties prices</a:t>
            </a:r>
          </a:p>
          <a:p>
            <a:pPr marL="342900" lvl="0" indent="-342900" defTabSz="914400" fontAlgn="base">
              <a:spcBef>
                <a:spcPct val="20000"/>
              </a:spcBef>
              <a:spcAft>
                <a:spcPct val="0"/>
              </a:spcAft>
            </a:pPr>
            <a:r>
              <a:rPr lang="en-US" altLang="en-US" sz="2400" kern="0" dirty="0">
                <a:solidFill>
                  <a:srgbClr val="000000"/>
                </a:solidFill>
                <a:latin typeface="Arial"/>
              </a:rPr>
              <a:t>			- Location</a:t>
            </a:r>
          </a:p>
        </p:txBody>
      </p:sp>
      <p:sp>
        <p:nvSpPr>
          <p:cNvPr id="2" name="Rectangle 1">
            <a:extLst>
              <a:ext uri="{FF2B5EF4-FFF2-40B4-BE49-F238E27FC236}">
                <a16:creationId xmlns:a16="http://schemas.microsoft.com/office/drawing/2014/main" id="{74C52D7E-220F-426F-904B-5BF04EC4DCE2}"/>
              </a:ext>
            </a:extLst>
          </p:cNvPr>
          <p:cNvSpPr/>
          <p:nvPr/>
        </p:nvSpPr>
        <p:spPr>
          <a:xfrm>
            <a:off x="397042" y="65626"/>
            <a:ext cx="8183880" cy="600164"/>
          </a:xfrm>
          <a:prstGeom prst="rect">
            <a:avLst/>
          </a:prstGeom>
        </p:spPr>
        <p:txBody>
          <a:bodyPr wrap="square">
            <a:spAutoFit/>
          </a:bodyPr>
          <a:lstStyle/>
          <a:p>
            <a:pPr lvl="0"/>
            <a:r>
              <a:rPr lang="en-US" sz="3300" b="1" dirty="0">
                <a:solidFill>
                  <a:prstClr val="black"/>
                </a:solidFill>
              </a:rPr>
              <a:t>11. Master Your Listing Presentation </a:t>
            </a:r>
          </a:p>
        </p:txBody>
      </p:sp>
      <p:pic>
        <p:nvPicPr>
          <p:cNvPr id="8" name="Picture 7" descr="A picture containing aircraft, transport, balloon&#10;&#10;Description generated with very high confidence">
            <a:extLst>
              <a:ext uri="{FF2B5EF4-FFF2-40B4-BE49-F238E27FC236}">
                <a16:creationId xmlns:a16="http://schemas.microsoft.com/office/drawing/2014/main" id="{8F08AC32-EA21-4E72-B067-EA4C4528C9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13013514-4E08-4E0C-A9AA-C879563A95DE}"/>
              </a:ext>
            </a:extLst>
          </p:cNvPr>
          <p:cNvSpPr>
            <a:spLocks noGrp="1"/>
          </p:cNvSpPr>
          <p:nvPr>
            <p:ph type="sldNum" sz="quarter" idx="12"/>
          </p:nvPr>
        </p:nvSpPr>
        <p:spPr/>
        <p:txBody>
          <a:bodyPr/>
          <a:lstStyle/>
          <a:p>
            <a:fld id="{8E76D059-C0BB-4F98-8040-76D959D3FDC2}" type="slidenum">
              <a:rPr lang="en-US" smtClean="0"/>
              <a:t>29</a:t>
            </a:fld>
            <a:endParaRPr lang="en-US"/>
          </a:p>
        </p:txBody>
      </p:sp>
    </p:spTree>
    <p:extLst>
      <p:ext uri="{BB962C8B-B14F-4D97-AF65-F5344CB8AC3E}">
        <p14:creationId xmlns:p14="http://schemas.microsoft.com/office/powerpoint/2010/main" val="995047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77810"/>
            <a:ext cx="9144000" cy="45719"/>
          </a:xfrm>
          <a:prstGeom prst="rect">
            <a:avLst/>
          </a:prstGeom>
        </p:spPr>
      </p:pic>
      <p:sp>
        <p:nvSpPr>
          <p:cNvPr id="7" name="TextBox 6">
            <a:extLst>
              <a:ext uri="{FF2B5EF4-FFF2-40B4-BE49-F238E27FC236}">
                <a16:creationId xmlns:a16="http://schemas.microsoft.com/office/drawing/2014/main" id="{828F6726-7AC6-46B3-94C4-49313ECCA0F4}"/>
              </a:ext>
            </a:extLst>
          </p:cNvPr>
          <p:cNvSpPr txBox="1"/>
          <p:nvPr/>
        </p:nvSpPr>
        <p:spPr>
          <a:xfrm>
            <a:off x="572337" y="1260396"/>
            <a:ext cx="7999326" cy="1348061"/>
          </a:xfrm>
          <a:prstGeom prst="rect">
            <a:avLst/>
          </a:prstGeom>
          <a:noFill/>
        </p:spPr>
        <p:txBody>
          <a:bodyPr wrap="square" rtlCol="0">
            <a:spAutoFit/>
          </a:bodyPr>
          <a:lstStyle/>
          <a:p>
            <a:pPr marL="257175" indent="-257175" fontAlgn="base">
              <a:spcBef>
                <a:spcPct val="20000"/>
              </a:spcBef>
              <a:spcAft>
                <a:spcPct val="0"/>
              </a:spcAft>
              <a:buFontTx/>
              <a:buChar char="•"/>
            </a:pPr>
            <a:r>
              <a:rPr lang="en-US" sz="2400" kern="0" dirty="0">
                <a:solidFill>
                  <a:srgbClr val="000000"/>
                </a:solidFill>
                <a:latin typeface="Arial"/>
              </a:rPr>
              <a:t>Success is a journey – NOT a destination</a:t>
            </a:r>
          </a:p>
          <a:p>
            <a:pPr marL="257175" indent="-257175" fontAlgn="base">
              <a:spcBef>
                <a:spcPct val="20000"/>
              </a:spcBef>
              <a:spcAft>
                <a:spcPct val="0"/>
              </a:spcAft>
              <a:buFontTx/>
              <a:buChar char="•"/>
            </a:pPr>
            <a:r>
              <a:rPr lang="en-US" sz="2400" kern="0" dirty="0">
                <a:solidFill>
                  <a:srgbClr val="000000"/>
                </a:solidFill>
                <a:latin typeface="Arial"/>
              </a:rPr>
              <a:t>The infamous January 1</a:t>
            </a:r>
            <a:r>
              <a:rPr lang="en-US" sz="2400" kern="0" baseline="30000" dirty="0">
                <a:solidFill>
                  <a:srgbClr val="000000"/>
                </a:solidFill>
                <a:latin typeface="Arial"/>
              </a:rPr>
              <a:t>st</a:t>
            </a:r>
            <a:r>
              <a:rPr lang="en-US" sz="2400" kern="0" dirty="0">
                <a:solidFill>
                  <a:srgbClr val="000000"/>
                </a:solidFill>
                <a:latin typeface="Arial"/>
              </a:rPr>
              <a:t> – you can start today</a:t>
            </a:r>
          </a:p>
          <a:p>
            <a:pPr marL="257175" indent="-257175" fontAlgn="base">
              <a:spcBef>
                <a:spcPct val="20000"/>
              </a:spcBef>
              <a:spcAft>
                <a:spcPct val="0"/>
              </a:spcAft>
              <a:buFontTx/>
              <a:buChar char="•"/>
            </a:pPr>
            <a:r>
              <a:rPr lang="en-US" sz="2400" kern="0" dirty="0">
                <a:solidFill>
                  <a:srgbClr val="000000"/>
                </a:solidFill>
                <a:latin typeface="Arial"/>
              </a:rPr>
              <a:t>Nothing like starting on the path of success right now</a:t>
            </a:r>
          </a:p>
        </p:txBody>
      </p:sp>
      <p:pic>
        <p:nvPicPr>
          <p:cNvPr id="2" name="Picture 1">
            <a:extLst>
              <a:ext uri="{FF2B5EF4-FFF2-40B4-BE49-F238E27FC236}">
                <a16:creationId xmlns:a16="http://schemas.microsoft.com/office/drawing/2014/main" id="{6ED843A7-56E6-4BCD-9ED6-9300DCA00C6F}"/>
              </a:ext>
            </a:extLst>
          </p:cNvPr>
          <p:cNvPicPr>
            <a:picLocks noChangeAspect="1"/>
          </p:cNvPicPr>
          <p:nvPr/>
        </p:nvPicPr>
        <p:blipFill>
          <a:blip r:embed="rId3"/>
          <a:stretch>
            <a:fillRect/>
          </a:stretch>
        </p:blipFill>
        <p:spPr>
          <a:xfrm>
            <a:off x="2791326" y="3429000"/>
            <a:ext cx="3365726" cy="2523033"/>
          </a:xfrm>
          <a:prstGeom prst="rect">
            <a:avLst/>
          </a:prstGeom>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8B120D65-D031-4A47-B604-9F61078E948C}"/>
              </a:ext>
            </a:extLst>
          </p:cNvPr>
          <p:cNvSpPr txBox="1"/>
          <p:nvPr/>
        </p:nvSpPr>
        <p:spPr>
          <a:xfrm>
            <a:off x="248856" y="126000"/>
            <a:ext cx="8049126" cy="600164"/>
          </a:xfrm>
          <a:prstGeom prst="rect">
            <a:avLst/>
          </a:prstGeom>
          <a:noFill/>
        </p:spPr>
        <p:txBody>
          <a:bodyPr wrap="square" rtlCol="0">
            <a:spAutoFit/>
          </a:bodyPr>
          <a:lstStyle/>
          <a:p>
            <a:r>
              <a:rPr lang="en-US" sz="3300" b="1" dirty="0"/>
              <a:t>Goal:  Win the Day</a:t>
            </a:r>
          </a:p>
        </p:txBody>
      </p:sp>
      <p:pic>
        <p:nvPicPr>
          <p:cNvPr id="9" name="Picture 8" descr="A picture containing aircraft, transport, balloon&#10;&#10;Description generated with very high confidence">
            <a:extLst>
              <a:ext uri="{FF2B5EF4-FFF2-40B4-BE49-F238E27FC236}">
                <a16:creationId xmlns:a16="http://schemas.microsoft.com/office/drawing/2014/main" id="{9DFF19FE-E241-49F2-BBAA-C2708A2EB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4" name="Slide Number Placeholder 3">
            <a:extLst>
              <a:ext uri="{FF2B5EF4-FFF2-40B4-BE49-F238E27FC236}">
                <a16:creationId xmlns:a16="http://schemas.microsoft.com/office/drawing/2014/main" id="{6875C3D5-ED95-4137-974B-C41298FEB27F}"/>
              </a:ext>
            </a:extLst>
          </p:cNvPr>
          <p:cNvSpPr>
            <a:spLocks noGrp="1"/>
          </p:cNvSpPr>
          <p:nvPr>
            <p:ph type="sldNum" sz="quarter" idx="12"/>
          </p:nvPr>
        </p:nvSpPr>
        <p:spPr/>
        <p:txBody>
          <a:bodyPr/>
          <a:lstStyle/>
          <a:p>
            <a:fld id="{8E76D059-C0BB-4F98-8040-76D959D3FDC2}" type="slidenum">
              <a:rPr lang="en-US" smtClean="0"/>
              <a:t>3</a:t>
            </a:fld>
            <a:endParaRPr lang="en-US"/>
          </a:p>
        </p:txBody>
      </p:sp>
    </p:spTree>
    <p:extLst>
      <p:ext uri="{BB962C8B-B14F-4D97-AF65-F5344CB8AC3E}">
        <p14:creationId xmlns:p14="http://schemas.microsoft.com/office/powerpoint/2010/main" val="2744992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600164"/>
          </a:xfrm>
          <a:prstGeom prst="rect">
            <a:avLst/>
          </a:prstGeom>
          <a:noFill/>
        </p:spPr>
        <p:txBody>
          <a:bodyPr wrap="square" rtlCol="0">
            <a:spAutoFit/>
          </a:bodyPr>
          <a:lstStyle/>
          <a:p>
            <a:r>
              <a:rPr lang="en-US" sz="3300" b="1" dirty="0"/>
              <a:t>12. Determine Your Points of Difference</a:t>
            </a:r>
          </a:p>
        </p:txBody>
      </p:sp>
      <p:sp>
        <p:nvSpPr>
          <p:cNvPr id="9" name="Content Placeholder 2">
            <a:extLst>
              <a:ext uri="{FF2B5EF4-FFF2-40B4-BE49-F238E27FC236}">
                <a16:creationId xmlns:a16="http://schemas.microsoft.com/office/drawing/2014/main" id="{263DDEDE-DC44-4892-8C53-512F8AFDB2DC}"/>
              </a:ext>
            </a:extLst>
          </p:cNvPr>
          <p:cNvSpPr txBox="1">
            <a:spLocks/>
          </p:cNvSpPr>
          <p:nvPr/>
        </p:nvSpPr>
        <p:spPr bwMode="auto">
          <a:xfrm>
            <a:off x="517358" y="1084719"/>
            <a:ext cx="8229600" cy="1329297"/>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p>
            <a:r>
              <a:rPr lang="en-US" sz="2400" dirty="0">
                <a:latin typeface="Arial" panose="020B0604020202020204" pitchFamily="34" charset="0"/>
                <a:cs typeface="Arial" panose="020B0604020202020204" pitchFamily="34" charset="0"/>
              </a:rPr>
              <a:t>a.  What is your unfair advantage?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  Why should someone list with you?</a:t>
            </a:r>
          </a:p>
        </p:txBody>
      </p:sp>
      <p:pic>
        <p:nvPicPr>
          <p:cNvPr id="10" name="Picture 3">
            <a:extLst>
              <a:ext uri="{FF2B5EF4-FFF2-40B4-BE49-F238E27FC236}">
                <a16:creationId xmlns:a16="http://schemas.microsoft.com/office/drawing/2014/main" id="{C767E8F0-5B19-4868-BC00-39534BE9BC3C}"/>
              </a:ext>
            </a:extLst>
          </p:cNvPr>
          <p:cNvPicPr>
            <a:picLocks noChangeAspect="1"/>
          </p:cNvPicPr>
          <p:nvPr/>
        </p:nvPicPr>
        <p:blipFill>
          <a:blip r:embed="rId4" cstate="print"/>
          <a:srcRect/>
          <a:stretch>
            <a:fillRect/>
          </a:stretch>
        </p:blipFill>
        <p:spPr bwMode="auto">
          <a:xfrm>
            <a:off x="2542032" y="2909666"/>
            <a:ext cx="3810000" cy="3068638"/>
          </a:xfrm>
          <a:prstGeom prst="rect">
            <a:avLst/>
          </a:prstGeom>
          <a:noFill/>
          <a:ln w="9525">
            <a:noFill/>
            <a:miter lim="800000"/>
            <a:headEnd/>
            <a:tailEnd/>
          </a:ln>
        </p:spPr>
      </p:pic>
      <p:pic>
        <p:nvPicPr>
          <p:cNvPr id="8" name="Picture 7" descr="A picture containing aircraft, transport, balloon&#10;&#10;Description generated with very high confidence">
            <a:extLst>
              <a:ext uri="{FF2B5EF4-FFF2-40B4-BE49-F238E27FC236}">
                <a16:creationId xmlns:a16="http://schemas.microsoft.com/office/drawing/2014/main" id="{1FDD1746-E9F6-468C-9BE7-72D365F86C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F9B4B5A2-3A54-4CE9-9AAB-D1DBA8B419EF}"/>
              </a:ext>
            </a:extLst>
          </p:cNvPr>
          <p:cNvSpPr>
            <a:spLocks noGrp="1"/>
          </p:cNvSpPr>
          <p:nvPr>
            <p:ph type="sldNum" sz="quarter" idx="12"/>
          </p:nvPr>
        </p:nvSpPr>
        <p:spPr/>
        <p:txBody>
          <a:bodyPr/>
          <a:lstStyle/>
          <a:p>
            <a:fld id="{8E76D059-C0BB-4F98-8040-76D959D3FDC2}" type="slidenum">
              <a:rPr lang="en-US" smtClean="0"/>
              <a:t>30</a:t>
            </a:fld>
            <a:endParaRPr lang="en-US"/>
          </a:p>
        </p:txBody>
      </p:sp>
    </p:spTree>
    <p:extLst>
      <p:ext uri="{BB962C8B-B14F-4D97-AF65-F5344CB8AC3E}">
        <p14:creationId xmlns:p14="http://schemas.microsoft.com/office/powerpoint/2010/main" val="1590747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F59BCE4C-FCB9-41F2-89A2-C26C7F5C34FE}"/>
              </a:ext>
            </a:extLst>
          </p:cNvPr>
          <p:cNvSpPr txBox="1">
            <a:spLocks/>
          </p:cNvSpPr>
          <p:nvPr/>
        </p:nvSpPr>
        <p:spPr bwMode="auto">
          <a:xfrm>
            <a:off x="624840" y="942974"/>
            <a:ext cx="8001801" cy="3720466"/>
          </a:xfrm>
          <a:prstGeom prst="rect">
            <a:avLst/>
          </a:prstGeom>
          <a:noFill/>
          <a:ln>
            <a:miter lim="800000"/>
            <a:headEnd/>
            <a:tailEnd/>
          </a:ln>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buFontTx/>
              <a:buNone/>
            </a:pPr>
            <a:r>
              <a:rPr lang="en-US" altLang="en-US" sz="9800" b="1" dirty="0"/>
              <a:t>What is your unfair advantage?</a:t>
            </a:r>
          </a:p>
          <a:p>
            <a:pPr marL="400050" indent="-400050">
              <a:buFontTx/>
              <a:buNone/>
            </a:pPr>
            <a:endParaRPr lang="en-US" altLang="en-US" sz="300" b="1" dirty="0"/>
          </a:p>
          <a:p>
            <a:pPr>
              <a:lnSpc>
                <a:spcPct val="170000"/>
              </a:lnSpc>
            </a:pPr>
            <a:r>
              <a:rPr lang="en-US" altLang="en-US" sz="7400" dirty="0">
                <a:latin typeface="Arial" panose="020B0604020202020204" pitchFamily="34" charset="0"/>
                <a:cs typeface="Arial" panose="020B0604020202020204" pitchFamily="34" charset="0"/>
              </a:rPr>
              <a:t>Expertise</a:t>
            </a:r>
          </a:p>
          <a:p>
            <a:pPr>
              <a:lnSpc>
                <a:spcPct val="170000"/>
              </a:lnSpc>
            </a:pPr>
            <a:r>
              <a:rPr lang="en-US" altLang="en-US" sz="7400" dirty="0">
                <a:latin typeface="Arial" panose="020B0604020202020204" pitchFamily="34" charset="0"/>
                <a:cs typeface="Arial" panose="020B0604020202020204" pitchFamily="34" charset="0"/>
              </a:rPr>
              <a:t>List to sale/price ratio</a:t>
            </a:r>
          </a:p>
          <a:p>
            <a:pPr>
              <a:lnSpc>
                <a:spcPct val="170000"/>
              </a:lnSpc>
            </a:pPr>
            <a:r>
              <a:rPr lang="en-US" altLang="en-US" sz="7400" dirty="0">
                <a:latin typeface="Arial" panose="020B0604020202020204" pitchFamily="34" charset="0"/>
                <a:cs typeface="Arial" panose="020B0604020202020204" pitchFamily="34" charset="0"/>
              </a:rPr>
              <a:t>Transaction count compared to an average agent</a:t>
            </a:r>
          </a:p>
          <a:p>
            <a:pPr marL="400050" indent="-400050">
              <a:buFontTx/>
              <a:buNone/>
            </a:pPr>
            <a:r>
              <a:rPr lang="en-US" altLang="en-US" sz="7400" dirty="0">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FB9A0A94-2F1E-4D1F-BD2C-1F8024AF4E1A}"/>
              </a:ext>
            </a:extLst>
          </p:cNvPr>
          <p:cNvPicPr>
            <a:picLocks noChangeAspect="1"/>
          </p:cNvPicPr>
          <p:nvPr/>
        </p:nvPicPr>
        <p:blipFill>
          <a:blip r:embed="rId4"/>
          <a:stretch>
            <a:fillRect/>
          </a:stretch>
        </p:blipFill>
        <p:spPr>
          <a:xfrm>
            <a:off x="3988903" y="3904488"/>
            <a:ext cx="1454952" cy="2190790"/>
          </a:xfrm>
          <a:prstGeom prst="rect">
            <a:avLst/>
          </a:prstGeom>
        </p:spPr>
      </p:pic>
      <p:sp>
        <p:nvSpPr>
          <p:cNvPr id="3" name="Rectangle 2">
            <a:extLst>
              <a:ext uri="{FF2B5EF4-FFF2-40B4-BE49-F238E27FC236}">
                <a16:creationId xmlns:a16="http://schemas.microsoft.com/office/drawing/2014/main" id="{8FA4A876-19FF-4238-8FFD-B884592019A3}"/>
              </a:ext>
            </a:extLst>
          </p:cNvPr>
          <p:cNvSpPr/>
          <p:nvPr/>
        </p:nvSpPr>
        <p:spPr>
          <a:xfrm>
            <a:off x="232450" y="53329"/>
            <a:ext cx="9144000" cy="600164"/>
          </a:xfrm>
          <a:prstGeom prst="rect">
            <a:avLst/>
          </a:prstGeom>
        </p:spPr>
        <p:txBody>
          <a:bodyPr wrap="square">
            <a:spAutoFit/>
          </a:bodyPr>
          <a:lstStyle/>
          <a:p>
            <a:pPr lvl="0"/>
            <a:r>
              <a:rPr lang="en-US" sz="3300" b="1" dirty="0">
                <a:solidFill>
                  <a:prstClr val="black"/>
                </a:solidFill>
              </a:rPr>
              <a:t>12. Determine Your Points of Difference </a:t>
            </a:r>
          </a:p>
        </p:txBody>
      </p:sp>
      <p:pic>
        <p:nvPicPr>
          <p:cNvPr id="7" name="Picture 6" descr="A picture containing aircraft, transport, balloon&#10;&#10;Description generated with very high confidence">
            <a:extLst>
              <a:ext uri="{FF2B5EF4-FFF2-40B4-BE49-F238E27FC236}">
                <a16:creationId xmlns:a16="http://schemas.microsoft.com/office/drawing/2014/main" id="{70D772EC-9822-4384-834B-02741A3D46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4" name="Slide Number Placeholder 3">
            <a:extLst>
              <a:ext uri="{FF2B5EF4-FFF2-40B4-BE49-F238E27FC236}">
                <a16:creationId xmlns:a16="http://schemas.microsoft.com/office/drawing/2014/main" id="{243F0372-1358-45C6-9587-81BB4CA25AB5}"/>
              </a:ext>
            </a:extLst>
          </p:cNvPr>
          <p:cNvSpPr>
            <a:spLocks noGrp="1"/>
          </p:cNvSpPr>
          <p:nvPr>
            <p:ph type="sldNum" sz="quarter" idx="12"/>
          </p:nvPr>
        </p:nvSpPr>
        <p:spPr/>
        <p:txBody>
          <a:bodyPr/>
          <a:lstStyle/>
          <a:p>
            <a:fld id="{8E76D059-C0BB-4F98-8040-76D959D3FDC2}" type="slidenum">
              <a:rPr lang="en-US" smtClean="0"/>
              <a:t>31</a:t>
            </a:fld>
            <a:endParaRPr lang="en-US"/>
          </a:p>
        </p:txBody>
      </p:sp>
    </p:spTree>
    <p:extLst>
      <p:ext uri="{BB962C8B-B14F-4D97-AF65-F5344CB8AC3E}">
        <p14:creationId xmlns:p14="http://schemas.microsoft.com/office/powerpoint/2010/main" val="814146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F59BCE4C-FCB9-41F2-89A2-C26C7F5C34FE}"/>
              </a:ext>
            </a:extLst>
          </p:cNvPr>
          <p:cNvSpPr txBox="1">
            <a:spLocks/>
          </p:cNvSpPr>
          <p:nvPr/>
        </p:nvSpPr>
        <p:spPr bwMode="auto">
          <a:xfrm>
            <a:off x="624841" y="942974"/>
            <a:ext cx="8122118" cy="3750946"/>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latin typeface="Arial" panose="020B0604020202020204" pitchFamily="34" charset="0"/>
                <a:cs typeface="Arial" panose="020B0604020202020204" pitchFamily="34" charset="0"/>
              </a:rPr>
              <a:t>Market share</a:t>
            </a:r>
          </a:p>
          <a:p>
            <a:r>
              <a:rPr lang="en-US" altLang="en-US" sz="2400" dirty="0">
                <a:latin typeface="Arial" panose="020B0604020202020204" pitchFamily="34" charset="0"/>
                <a:cs typeface="Arial" panose="020B0604020202020204" pitchFamily="34" charset="0"/>
              </a:rPr>
              <a:t>Specific type of property market share</a:t>
            </a:r>
          </a:p>
          <a:p>
            <a:r>
              <a:rPr lang="en-US" altLang="en-US" sz="2400" dirty="0">
                <a:latin typeface="Arial" panose="020B0604020202020204" pitchFamily="34" charset="0"/>
                <a:cs typeface="Arial" panose="020B0604020202020204" pitchFamily="34" charset="0"/>
              </a:rPr>
              <a:t>Enthusiasm</a:t>
            </a:r>
          </a:p>
          <a:p>
            <a:r>
              <a:rPr lang="en-US" altLang="en-US" sz="2400" dirty="0">
                <a:latin typeface="Arial" panose="020B0604020202020204" pitchFamily="34" charset="0"/>
                <a:cs typeface="Arial" panose="020B0604020202020204" pitchFamily="34" charset="0"/>
              </a:rPr>
              <a:t>Internet marketing expertise</a:t>
            </a:r>
          </a:p>
          <a:p>
            <a:r>
              <a:rPr lang="en-US" altLang="en-US" sz="2400" dirty="0">
                <a:latin typeface="Arial" panose="020B0604020202020204" pitchFamily="34" charset="0"/>
                <a:cs typeface="Arial" panose="020B0604020202020204" pitchFamily="34" charset="0"/>
              </a:rPr>
              <a:t>If you are new you can pull into the accomplishments of your brokerage </a:t>
            </a:r>
          </a:p>
        </p:txBody>
      </p:sp>
      <p:pic>
        <p:nvPicPr>
          <p:cNvPr id="7" name="Picture 5">
            <a:extLst>
              <a:ext uri="{FF2B5EF4-FFF2-40B4-BE49-F238E27FC236}">
                <a16:creationId xmlns:a16="http://schemas.microsoft.com/office/drawing/2014/main" id="{C1106689-0564-4423-B5FD-4155496F2D4C}"/>
              </a:ext>
            </a:extLst>
          </p:cNvPr>
          <p:cNvPicPr>
            <a:picLocks noChangeAspect="1" noChangeArrowheads="1"/>
          </p:cNvPicPr>
          <p:nvPr/>
        </p:nvPicPr>
        <p:blipFill>
          <a:blip r:embed="rId4" cstate="print"/>
          <a:srcRect/>
          <a:stretch>
            <a:fillRect/>
          </a:stretch>
        </p:blipFill>
        <p:spPr bwMode="auto">
          <a:xfrm>
            <a:off x="3338906" y="4174637"/>
            <a:ext cx="2693988" cy="1798638"/>
          </a:xfrm>
          <a:prstGeom prst="rect">
            <a:avLst/>
          </a:prstGeom>
          <a:noFill/>
          <a:ln w="9525">
            <a:noFill/>
            <a:miter lim="800000"/>
            <a:headEnd/>
            <a:tailEnd/>
          </a:ln>
          <a:effectLst/>
        </p:spPr>
      </p:pic>
      <p:sp>
        <p:nvSpPr>
          <p:cNvPr id="2" name="Rectangle 1">
            <a:extLst>
              <a:ext uri="{FF2B5EF4-FFF2-40B4-BE49-F238E27FC236}">
                <a16:creationId xmlns:a16="http://schemas.microsoft.com/office/drawing/2014/main" id="{63E871B4-80FD-47DB-8D8E-70CD50F6BD14}"/>
              </a:ext>
            </a:extLst>
          </p:cNvPr>
          <p:cNvSpPr/>
          <p:nvPr/>
        </p:nvSpPr>
        <p:spPr>
          <a:xfrm>
            <a:off x="264776" y="94922"/>
            <a:ext cx="8842248" cy="600164"/>
          </a:xfrm>
          <a:prstGeom prst="rect">
            <a:avLst/>
          </a:prstGeom>
        </p:spPr>
        <p:txBody>
          <a:bodyPr wrap="square">
            <a:spAutoFit/>
          </a:bodyPr>
          <a:lstStyle/>
          <a:p>
            <a:pPr lvl="0"/>
            <a:r>
              <a:rPr lang="en-US" sz="3300" b="1" dirty="0">
                <a:solidFill>
                  <a:prstClr val="black"/>
                </a:solidFill>
              </a:rPr>
              <a:t>12. Determine Your Points of Difference </a:t>
            </a:r>
          </a:p>
        </p:txBody>
      </p:sp>
      <p:pic>
        <p:nvPicPr>
          <p:cNvPr id="9" name="Picture 8" descr="A picture containing aircraft, transport, balloon&#10;&#10;Description generated with very high confidence">
            <a:extLst>
              <a:ext uri="{FF2B5EF4-FFF2-40B4-BE49-F238E27FC236}">
                <a16:creationId xmlns:a16="http://schemas.microsoft.com/office/drawing/2014/main" id="{4C44CBE9-D746-466E-835C-93D24AF609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6D580B51-60AD-4A87-812B-CD17E9FE395C}"/>
              </a:ext>
            </a:extLst>
          </p:cNvPr>
          <p:cNvSpPr>
            <a:spLocks noGrp="1"/>
          </p:cNvSpPr>
          <p:nvPr>
            <p:ph type="sldNum" sz="quarter" idx="12"/>
          </p:nvPr>
        </p:nvSpPr>
        <p:spPr/>
        <p:txBody>
          <a:bodyPr/>
          <a:lstStyle/>
          <a:p>
            <a:fld id="{8E76D059-C0BB-4F98-8040-76D959D3FDC2}" type="slidenum">
              <a:rPr lang="en-US" smtClean="0"/>
              <a:t>32</a:t>
            </a:fld>
            <a:endParaRPr lang="en-US"/>
          </a:p>
        </p:txBody>
      </p:sp>
    </p:spTree>
    <p:extLst>
      <p:ext uri="{BB962C8B-B14F-4D97-AF65-F5344CB8AC3E}">
        <p14:creationId xmlns:p14="http://schemas.microsoft.com/office/powerpoint/2010/main" val="1162288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19C36974-E9C0-4B06-8984-2D359F4C8351}"/>
              </a:ext>
            </a:extLst>
          </p:cNvPr>
          <p:cNvPicPr>
            <a:picLocks noChangeAspect="1"/>
          </p:cNvPicPr>
          <p:nvPr/>
        </p:nvPicPr>
        <p:blipFill>
          <a:blip r:embed="rId4"/>
          <a:stretch>
            <a:fillRect/>
          </a:stretch>
        </p:blipFill>
        <p:spPr>
          <a:xfrm>
            <a:off x="5456722" y="4544175"/>
            <a:ext cx="3169920" cy="1814903"/>
          </a:xfrm>
          <a:prstGeom prst="rect">
            <a:avLst/>
          </a:prstGeom>
        </p:spPr>
      </p:pic>
      <p:sp>
        <p:nvSpPr>
          <p:cNvPr id="3" name="Rectangle 2">
            <a:extLst>
              <a:ext uri="{FF2B5EF4-FFF2-40B4-BE49-F238E27FC236}">
                <a16:creationId xmlns:a16="http://schemas.microsoft.com/office/drawing/2014/main" id="{662417E0-7D06-48EE-BCE6-78EE926D70CF}"/>
              </a:ext>
            </a:extLst>
          </p:cNvPr>
          <p:cNvSpPr/>
          <p:nvPr/>
        </p:nvSpPr>
        <p:spPr>
          <a:xfrm>
            <a:off x="228600" y="739861"/>
            <a:ext cx="8518358" cy="4431983"/>
          </a:xfrm>
          <a:prstGeom prst="rect">
            <a:avLst/>
          </a:prstGeom>
        </p:spPr>
        <p:txBody>
          <a:bodyPr wrap="square">
            <a:spAutoFit/>
          </a:bodyPr>
          <a:lstStyle/>
          <a:p>
            <a:pPr lvl="0" defTabSz="914400" fontAlgn="base">
              <a:spcBef>
                <a:spcPct val="20000"/>
              </a:spcBef>
              <a:spcAft>
                <a:spcPct val="0"/>
              </a:spcAft>
            </a:pPr>
            <a:r>
              <a:rPr lang="en-US" altLang="en-US" sz="3300" b="1" kern="0" dirty="0">
                <a:solidFill>
                  <a:srgbClr val="000000"/>
                </a:solidFill>
                <a:latin typeface="Calibri" panose="020F0502020204030204" pitchFamily="34" charset="0"/>
                <a:cs typeface="Calibri" panose="020F0502020204030204" pitchFamily="34" charset="0"/>
              </a:rPr>
              <a:t>In 60 seconds or less you should be able to highlight…	 </a:t>
            </a:r>
          </a:p>
          <a:p>
            <a:pPr marL="342900" lvl="0" indent="-342900" defTabSz="914400" fontAlgn="base">
              <a:spcBef>
                <a:spcPct val="20000"/>
              </a:spcBef>
              <a:spcAft>
                <a:spcPct val="0"/>
              </a:spcAft>
            </a:pPr>
            <a:r>
              <a:rPr lang="en-US" altLang="en-US" sz="3600" b="1" kern="0" dirty="0">
                <a:solidFill>
                  <a:srgbClr val="000000"/>
                </a:solidFill>
                <a:latin typeface="Arial"/>
              </a:rPr>
              <a:t>	</a:t>
            </a:r>
            <a:r>
              <a:rPr lang="en-US" altLang="en-US" sz="2400" kern="0" dirty="0">
                <a:solidFill>
                  <a:srgbClr val="000000"/>
                </a:solidFill>
                <a:latin typeface="Arial"/>
              </a:rPr>
              <a:t>  1. The great majority of the time when the seller took my 	   	advice, I was able to sell their property</a:t>
            </a:r>
          </a:p>
          <a:p>
            <a:pPr marL="342900" lvl="0" indent="-342900" defTabSz="914400" fontAlgn="base">
              <a:spcBef>
                <a:spcPct val="20000"/>
              </a:spcBef>
              <a:spcAft>
                <a:spcPct val="0"/>
              </a:spcAft>
            </a:pPr>
            <a:r>
              <a:rPr lang="en-US" altLang="en-US" sz="2400" kern="0" dirty="0">
                <a:solidFill>
                  <a:srgbClr val="000000"/>
                </a:solidFill>
                <a:latin typeface="Arial"/>
              </a:rPr>
              <a:t>      2. Comprehensive marketing plan</a:t>
            </a:r>
          </a:p>
          <a:p>
            <a:pPr marL="342900" lvl="0" indent="-342900" defTabSz="914400" fontAlgn="base">
              <a:spcBef>
                <a:spcPct val="20000"/>
              </a:spcBef>
              <a:spcAft>
                <a:spcPct val="0"/>
              </a:spcAft>
            </a:pPr>
            <a:r>
              <a:rPr lang="en-US" altLang="en-US" sz="2400" kern="0" dirty="0">
                <a:solidFill>
                  <a:srgbClr val="000000"/>
                </a:solidFill>
                <a:latin typeface="Arial"/>
              </a:rPr>
              <a:t>      3. Market expertise</a:t>
            </a:r>
          </a:p>
          <a:p>
            <a:pPr marL="342900" lvl="0" indent="-342900" defTabSz="914400" fontAlgn="base">
              <a:spcBef>
                <a:spcPct val="20000"/>
              </a:spcBef>
              <a:spcAft>
                <a:spcPct val="0"/>
              </a:spcAft>
            </a:pPr>
            <a:r>
              <a:rPr lang="en-US" altLang="en-US" sz="2400" kern="0" dirty="0">
                <a:solidFill>
                  <a:srgbClr val="000000"/>
                </a:solidFill>
                <a:latin typeface="Arial"/>
              </a:rPr>
              <a:t>      4. Market leaders</a:t>
            </a:r>
          </a:p>
          <a:p>
            <a:pPr marL="342900" lvl="0" indent="-342900" defTabSz="914400" fontAlgn="base">
              <a:spcBef>
                <a:spcPct val="20000"/>
              </a:spcBef>
              <a:spcAft>
                <a:spcPct val="0"/>
              </a:spcAft>
            </a:pPr>
            <a:r>
              <a:rPr lang="en-US" altLang="en-US" sz="2400" kern="0" dirty="0">
                <a:solidFill>
                  <a:srgbClr val="000000"/>
                </a:solidFill>
                <a:latin typeface="Arial"/>
              </a:rPr>
              <a:t>      5. Negotiating skills</a:t>
            </a:r>
          </a:p>
          <a:p>
            <a:pPr marL="342900" lvl="0" indent="-342900" defTabSz="914400" fontAlgn="base">
              <a:spcBef>
                <a:spcPct val="20000"/>
              </a:spcBef>
              <a:spcAft>
                <a:spcPct val="0"/>
              </a:spcAft>
            </a:pPr>
            <a:r>
              <a:rPr lang="en-US" altLang="en-US" sz="2400" kern="0" dirty="0">
                <a:solidFill>
                  <a:srgbClr val="000000"/>
                </a:solidFill>
                <a:latin typeface="Arial"/>
              </a:rPr>
              <a:t>      6. Strong desire to represent you</a:t>
            </a:r>
          </a:p>
        </p:txBody>
      </p:sp>
      <p:sp>
        <p:nvSpPr>
          <p:cNvPr id="4" name="Rectangle 3">
            <a:extLst>
              <a:ext uri="{FF2B5EF4-FFF2-40B4-BE49-F238E27FC236}">
                <a16:creationId xmlns:a16="http://schemas.microsoft.com/office/drawing/2014/main" id="{A7CEDE42-9C41-4F30-97B6-A1359F022ACF}"/>
              </a:ext>
            </a:extLst>
          </p:cNvPr>
          <p:cNvSpPr/>
          <p:nvPr/>
        </p:nvSpPr>
        <p:spPr>
          <a:xfrm>
            <a:off x="228600" y="76378"/>
            <a:ext cx="8065008" cy="600164"/>
          </a:xfrm>
          <a:prstGeom prst="rect">
            <a:avLst/>
          </a:prstGeom>
        </p:spPr>
        <p:txBody>
          <a:bodyPr wrap="square">
            <a:spAutoFit/>
          </a:bodyPr>
          <a:lstStyle/>
          <a:p>
            <a:pPr lvl="0"/>
            <a:r>
              <a:rPr lang="en-US" sz="3300" b="1" dirty="0">
                <a:solidFill>
                  <a:prstClr val="black"/>
                </a:solidFill>
              </a:rPr>
              <a:t>12. Determine Your Points of Difference </a:t>
            </a:r>
          </a:p>
        </p:txBody>
      </p:sp>
      <p:pic>
        <p:nvPicPr>
          <p:cNvPr id="7" name="Picture 6" descr="A picture containing aircraft, transport, balloon&#10;&#10;Description generated with very high confidence">
            <a:extLst>
              <a:ext uri="{FF2B5EF4-FFF2-40B4-BE49-F238E27FC236}">
                <a16:creationId xmlns:a16="http://schemas.microsoft.com/office/drawing/2014/main" id="{E5F26A04-F302-4C63-8DBD-955235C591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8" name="Slide Number Placeholder 7">
            <a:extLst>
              <a:ext uri="{FF2B5EF4-FFF2-40B4-BE49-F238E27FC236}">
                <a16:creationId xmlns:a16="http://schemas.microsoft.com/office/drawing/2014/main" id="{C33B6728-6DE0-4560-866A-9335AAE5A7E2}"/>
              </a:ext>
            </a:extLst>
          </p:cNvPr>
          <p:cNvSpPr>
            <a:spLocks noGrp="1"/>
          </p:cNvSpPr>
          <p:nvPr>
            <p:ph type="sldNum" sz="quarter" idx="12"/>
          </p:nvPr>
        </p:nvSpPr>
        <p:spPr/>
        <p:txBody>
          <a:bodyPr/>
          <a:lstStyle/>
          <a:p>
            <a:fld id="{8E76D059-C0BB-4F98-8040-76D959D3FDC2}" type="slidenum">
              <a:rPr lang="en-US" smtClean="0"/>
              <a:t>33</a:t>
            </a:fld>
            <a:endParaRPr lang="en-US"/>
          </a:p>
        </p:txBody>
      </p:sp>
    </p:spTree>
    <p:extLst>
      <p:ext uri="{BB962C8B-B14F-4D97-AF65-F5344CB8AC3E}">
        <p14:creationId xmlns:p14="http://schemas.microsoft.com/office/powerpoint/2010/main" val="1918880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239978" y="108295"/>
            <a:ext cx="8049126" cy="600164"/>
          </a:xfrm>
          <a:prstGeom prst="rect">
            <a:avLst/>
          </a:prstGeom>
          <a:noFill/>
        </p:spPr>
        <p:txBody>
          <a:bodyPr wrap="square" rtlCol="0">
            <a:spAutoFit/>
          </a:bodyPr>
          <a:lstStyle/>
          <a:p>
            <a:r>
              <a:rPr lang="en-US" sz="3300" b="1" dirty="0"/>
              <a:t>13.  Improve Negotiating/Closing Skills</a:t>
            </a:r>
          </a:p>
        </p:txBody>
      </p:sp>
      <p:pic>
        <p:nvPicPr>
          <p:cNvPr id="3" name="Picture 2">
            <a:extLst>
              <a:ext uri="{FF2B5EF4-FFF2-40B4-BE49-F238E27FC236}">
                <a16:creationId xmlns:a16="http://schemas.microsoft.com/office/drawing/2014/main" id="{0FAA95BB-F828-4FA1-8D07-C4A682B159AF}"/>
              </a:ext>
            </a:extLst>
          </p:cNvPr>
          <p:cNvPicPr>
            <a:picLocks noChangeAspect="1"/>
          </p:cNvPicPr>
          <p:nvPr/>
        </p:nvPicPr>
        <p:blipFill>
          <a:blip r:embed="rId3"/>
          <a:stretch>
            <a:fillRect/>
          </a:stretch>
        </p:blipFill>
        <p:spPr>
          <a:xfrm>
            <a:off x="2374617" y="3710353"/>
            <a:ext cx="3779848" cy="2920237"/>
          </a:xfrm>
          <a:prstGeom prst="rect">
            <a:avLst/>
          </a:prstGeom>
        </p:spPr>
      </p:pic>
      <p:sp>
        <p:nvSpPr>
          <p:cNvPr id="8" name="Content Placeholder 2">
            <a:extLst>
              <a:ext uri="{FF2B5EF4-FFF2-40B4-BE49-F238E27FC236}">
                <a16:creationId xmlns:a16="http://schemas.microsoft.com/office/drawing/2014/main" id="{7D37F131-689C-4719-92C5-E07E8C9C8DB7}"/>
              </a:ext>
            </a:extLst>
          </p:cNvPr>
          <p:cNvSpPr txBox="1">
            <a:spLocks/>
          </p:cNvSpPr>
          <p:nvPr/>
        </p:nvSpPr>
        <p:spPr bwMode="auto">
          <a:xfrm>
            <a:off x="357286" y="1110845"/>
            <a:ext cx="8229600" cy="203680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i="0" u="none" strike="noStrike" kern="0" cap="none" spc="0" normalizeH="0" baseline="0" noProof="0" dirty="0">
                <a:ln>
                  <a:noFill/>
                </a:ln>
                <a:solidFill>
                  <a:srgbClr val="000000"/>
                </a:solidFill>
                <a:effectLst/>
                <a:uLnTx/>
                <a:uFillTx/>
                <a:latin typeface="Arial"/>
                <a:ea typeface="+mn-ea"/>
                <a:cs typeface="+mn-cs"/>
              </a:rPr>
              <a:t>Anticipate objections, rehearse, learn scripts, close, close, close</a:t>
            </a:r>
          </a:p>
          <a:p>
            <a:pPr marL="0" marR="0" lvl="0" indent="0" algn="l" defTabSz="914400" rtl="0" eaLnBrk="1" fontAlgn="base" latinLnBrk="0" hangingPunct="1">
              <a:lnSpc>
                <a:spcPct val="100000"/>
              </a:lnSpc>
              <a:spcBef>
                <a:spcPct val="20000"/>
              </a:spcBef>
              <a:spcAft>
                <a:spcPct val="0"/>
              </a:spcAft>
              <a:buClrTx/>
              <a:buSzTx/>
              <a:buNone/>
              <a:tabLst/>
              <a:defRPr/>
            </a:pPr>
            <a:endParaRPr kumimoji="0" lang="en-US" sz="240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i="0" u="none" strike="noStrike" kern="0" cap="none" spc="0" normalizeH="0" baseline="0" noProof="0" dirty="0">
                <a:ln>
                  <a:noFill/>
                </a:ln>
                <a:solidFill>
                  <a:srgbClr val="000000"/>
                </a:solidFill>
                <a:effectLst/>
                <a:uLnTx/>
                <a:uFillTx/>
                <a:latin typeface="Arial"/>
                <a:ea typeface="+mn-ea"/>
                <a:cs typeface="+mn-cs"/>
              </a:rPr>
              <a:t>Earning potential is directly related to your closing ability</a:t>
            </a:r>
          </a:p>
          <a:p>
            <a:pPr marL="0" marR="0" lvl="0" indent="0" algn="l" defTabSz="914400" rtl="0" eaLnBrk="1" fontAlgn="base" latinLnBrk="0" hangingPunct="1">
              <a:lnSpc>
                <a:spcPct val="100000"/>
              </a:lnSpc>
              <a:spcBef>
                <a:spcPct val="20000"/>
              </a:spcBef>
              <a:spcAft>
                <a:spcPct val="0"/>
              </a:spcAft>
              <a:buClrTx/>
              <a:buSzTx/>
              <a:buNone/>
              <a:tabLst/>
              <a:defRPr/>
            </a:pPr>
            <a:endParaRPr kumimoji="0" lang="en-US" sz="240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i="0" u="none" strike="noStrike" kern="0" cap="none" spc="0" normalizeH="0" baseline="0" noProof="0" dirty="0">
                <a:ln>
                  <a:noFill/>
                </a:ln>
                <a:solidFill>
                  <a:srgbClr val="000000"/>
                </a:solidFill>
                <a:effectLst/>
                <a:uLnTx/>
                <a:uFillTx/>
                <a:latin typeface="Arial"/>
                <a:ea typeface="+mn-ea"/>
                <a:cs typeface="+mn-cs"/>
              </a:rPr>
              <a:t>Some were born to negotiate, others learn how</a:t>
            </a:r>
          </a:p>
        </p:txBody>
      </p:sp>
      <p:pic>
        <p:nvPicPr>
          <p:cNvPr id="7" name="Picture 6" descr="A picture containing aircraft, transport, balloon&#10;&#10;Description generated with very high confidence">
            <a:extLst>
              <a:ext uri="{FF2B5EF4-FFF2-40B4-BE49-F238E27FC236}">
                <a16:creationId xmlns:a16="http://schemas.microsoft.com/office/drawing/2014/main" id="{D806735D-971D-4BF6-9E8E-8776FDBDD6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4BB3A049-E9B3-488C-BC5F-A85FDFB498E8}"/>
              </a:ext>
            </a:extLst>
          </p:cNvPr>
          <p:cNvSpPr>
            <a:spLocks noGrp="1"/>
          </p:cNvSpPr>
          <p:nvPr>
            <p:ph type="sldNum" sz="quarter" idx="12"/>
          </p:nvPr>
        </p:nvSpPr>
        <p:spPr/>
        <p:txBody>
          <a:bodyPr/>
          <a:lstStyle/>
          <a:p>
            <a:fld id="{8E76D059-C0BB-4F98-8040-76D959D3FDC2}" type="slidenum">
              <a:rPr lang="en-US" smtClean="0"/>
              <a:t>34</a:t>
            </a:fld>
            <a:endParaRPr lang="en-US"/>
          </a:p>
        </p:txBody>
      </p:sp>
    </p:spTree>
    <p:extLst>
      <p:ext uri="{BB962C8B-B14F-4D97-AF65-F5344CB8AC3E}">
        <p14:creationId xmlns:p14="http://schemas.microsoft.com/office/powerpoint/2010/main" val="108963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8" name="Content Placeholder 2">
            <a:extLst>
              <a:ext uri="{FF2B5EF4-FFF2-40B4-BE49-F238E27FC236}">
                <a16:creationId xmlns:a16="http://schemas.microsoft.com/office/drawing/2014/main" id="{7D37F131-689C-4719-92C5-E07E8C9C8DB7}"/>
              </a:ext>
            </a:extLst>
          </p:cNvPr>
          <p:cNvSpPr txBox="1">
            <a:spLocks/>
          </p:cNvSpPr>
          <p:nvPr/>
        </p:nvSpPr>
        <p:spPr bwMode="auto">
          <a:xfrm>
            <a:off x="397042" y="970718"/>
            <a:ext cx="8229600" cy="230705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85763" lvl="0" indent="-328613" defTabSz="914400" eaLnBrk="1" fontAlgn="auto" hangingPunct="1">
              <a:lnSpc>
                <a:spcPct val="200000"/>
              </a:lnSpc>
              <a:spcAft>
                <a:spcPts val="0"/>
              </a:spcAft>
              <a:buClr>
                <a:srgbClr val="F0A22E"/>
              </a:buClr>
              <a:buSzPct val="70000"/>
              <a:buNone/>
            </a:pPr>
            <a:r>
              <a:rPr lang="en-US" sz="2400" dirty="0">
                <a:latin typeface="Arial" panose="020B0604020202020204" pitchFamily="34" charset="0"/>
                <a:cs typeface="Arial" panose="020B0604020202020204" pitchFamily="34" charset="0"/>
              </a:rPr>
              <a:t>• Firmness, with passion and most of all with confidence</a:t>
            </a:r>
          </a:p>
          <a:p>
            <a:pPr marL="385763" lvl="0" indent="-328613" defTabSz="914400" eaLnBrk="1" fontAlgn="auto" hangingPunct="1">
              <a:lnSpc>
                <a:spcPct val="200000"/>
              </a:lnSpc>
              <a:spcAft>
                <a:spcPts val="0"/>
              </a:spcAft>
              <a:buClr>
                <a:srgbClr val="F0A22E"/>
              </a:buClr>
              <a:buSzPct val="70000"/>
              <a:buNone/>
            </a:pPr>
            <a:r>
              <a:rPr lang="en-US" sz="2400" dirty="0">
                <a:latin typeface="Arial" panose="020B0604020202020204" pitchFamily="34" charset="0"/>
                <a:cs typeface="Arial" panose="020B0604020202020204" pitchFamily="34" charset="0"/>
              </a:rPr>
              <a:t>• Read the seller, especially their nonverbal signs</a:t>
            </a:r>
          </a:p>
          <a:p>
            <a:pPr marL="385763" lvl="0" indent="-328613" defTabSz="914400" eaLnBrk="1" fontAlgn="auto" hangingPunct="1">
              <a:lnSpc>
                <a:spcPct val="200000"/>
              </a:lnSpc>
              <a:spcAft>
                <a:spcPts val="0"/>
              </a:spcAft>
              <a:buClr>
                <a:srgbClr val="F0A22E"/>
              </a:buClr>
              <a:buSzPct val="70000"/>
              <a:buNone/>
            </a:pPr>
            <a:r>
              <a:rPr lang="en-US" sz="2400" dirty="0">
                <a:latin typeface="Arial" panose="020B0604020202020204" pitchFamily="34" charset="0"/>
                <a:cs typeface="Arial" panose="020B0604020202020204" pitchFamily="34" charset="0"/>
              </a:rPr>
              <a:t>• You have to be able to listen and hear their reaction</a:t>
            </a:r>
          </a:p>
          <a:p>
            <a:pPr marL="385763" lvl="0" indent="-328613" defTabSz="914400" eaLnBrk="1" fontAlgn="auto" hangingPunct="1">
              <a:spcAft>
                <a:spcPts val="0"/>
              </a:spcAft>
              <a:buClr>
                <a:srgbClr val="F0A22E"/>
              </a:buClr>
              <a:buSzPct val="70000"/>
              <a:buNone/>
            </a:pPr>
            <a:r>
              <a:rPr lang="en-US" sz="2400" dirty="0">
                <a:latin typeface="Arial" panose="020B0604020202020204" pitchFamily="34" charset="0"/>
                <a:cs typeface="Arial" panose="020B0604020202020204" pitchFamily="34" charset="0"/>
              </a:rPr>
              <a:t>•  Always, always, always, acknowledge what their </a:t>
            </a:r>
          </a:p>
          <a:p>
            <a:pPr marL="385763" lvl="0" indent="-328613" defTabSz="914400" eaLnBrk="1" fontAlgn="auto" hangingPunct="1">
              <a:spcAft>
                <a:spcPts val="0"/>
              </a:spcAft>
              <a:buClr>
                <a:srgbClr val="F0A22E"/>
              </a:buClr>
              <a:buSzPct val="70000"/>
              <a:buNone/>
            </a:pPr>
            <a:r>
              <a:rPr lang="en-US" sz="2400" dirty="0">
                <a:latin typeface="Arial" panose="020B0604020202020204" pitchFamily="34" charset="0"/>
                <a:cs typeface="Arial" panose="020B0604020202020204" pitchFamily="34" charset="0"/>
              </a:rPr>
              <a:t>   objections are</a:t>
            </a:r>
          </a:p>
        </p:txBody>
      </p:sp>
      <p:pic>
        <p:nvPicPr>
          <p:cNvPr id="2" name="Picture 1">
            <a:extLst>
              <a:ext uri="{FF2B5EF4-FFF2-40B4-BE49-F238E27FC236}">
                <a16:creationId xmlns:a16="http://schemas.microsoft.com/office/drawing/2014/main" id="{C28E4973-334A-4F7E-A133-027664C6DA75}"/>
              </a:ext>
            </a:extLst>
          </p:cNvPr>
          <p:cNvPicPr>
            <a:picLocks noChangeAspect="1"/>
          </p:cNvPicPr>
          <p:nvPr/>
        </p:nvPicPr>
        <p:blipFill>
          <a:blip r:embed="rId4"/>
          <a:stretch>
            <a:fillRect/>
          </a:stretch>
        </p:blipFill>
        <p:spPr>
          <a:xfrm>
            <a:off x="5311991" y="4378369"/>
            <a:ext cx="2927313" cy="2063516"/>
          </a:xfrm>
          <a:prstGeom prst="rect">
            <a:avLst/>
          </a:prstGeom>
        </p:spPr>
      </p:pic>
      <p:sp>
        <p:nvSpPr>
          <p:cNvPr id="4" name="Rectangle 3">
            <a:extLst>
              <a:ext uri="{FF2B5EF4-FFF2-40B4-BE49-F238E27FC236}">
                <a16:creationId xmlns:a16="http://schemas.microsoft.com/office/drawing/2014/main" id="{C7E16603-8FCA-4B55-9A9A-48F0CE61E76C}"/>
              </a:ext>
            </a:extLst>
          </p:cNvPr>
          <p:cNvSpPr/>
          <p:nvPr/>
        </p:nvSpPr>
        <p:spPr>
          <a:xfrm>
            <a:off x="397042" y="116838"/>
            <a:ext cx="7842262" cy="600164"/>
          </a:xfrm>
          <a:prstGeom prst="rect">
            <a:avLst/>
          </a:prstGeom>
        </p:spPr>
        <p:txBody>
          <a:bodyPr wrap="square">
            <a:spAutoFit/>
          </a:bodyPr>
          <a:lstStyle/>
          <a:p>
            <a:pPr lvl="0"/>
            <a:r>
              <a:rPr lang="en-US" sz="3300" b="1" dirty="0">
                <a:solidFill>
                  <a:prstClr val="black"/>
                </a:solidFill>
              </a:rPr>
              <a:t>13. Improve Negotiating/Closing Skills </a:t>
            </a:r>
            <a:r>
              <a:rPr lang="en-US" sz="2400" b="1" dirty="0">
                <a:solidFill>
                  <a:prstClr val="black"/>
                </a:solidFill>
              </a:rPr>
              <a:t> </a:t>
            </a:r>
            <a:endParaRPr lang="en-US" sz="3300" b="1" dirty="0">
              <a:solidFill>
                <a:prstClr val="black"/>
              </a:solidFill>
            </a:endParaRPr>
          </a:p>
        </p:txBody>
      </p:sp>
      <p:pic>
        <p:nvPicPr>
          <p:cNvPr id="6" name="Picture 5" descr="A picture containing aircraft, transport, balloon&#10;&#10;Description generated with very high confidence">
            <a:extLst>
              <a:ext uri="{FF2B5EF4-FFF2-40B4-BE49-F238E27FC236}">
                <a16:creationId xmlns:a16="http://schemas.microsoft.com/office/drawing/2014/main" id="{E71A72A5-0C37-4004-8B6A-4820EE400E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27FA64DC-783A-4157-B227-EEB9175904F5}"/>
              </a:ext>
            </a:extLst>
          </p:cNvPr>
          <p:cNvSpPr>
            <a:spLocks noGrp="1"/>
          </p:cNvSpPr>
          <p:nvPr>
            <p:ph type="sldNum" sz="quarter" idx="12"/>
          </p:nvPr>
        </p:nvSpPr>
        <p:spPr/>
        <p:txBody>
          <a:bodyPr/>
          <a:lstStyle/>
          <a:p>
            <a:fld id="{8E76D059-C0BB-4F98-8040-76D959D3FDC2}" type="slidenum">
              <a:rPr lang="en-US" smtClean="0"/>
              <a:t>35</a:t>
            </a:fld>
            <a:endParaRPr lang="en-US"/>
          </a:p>
        </p:txBody>
      </p:sp>
    </p:spTree>
    <p:extLst>
      <p:ext uri="{BB962C8B-B14F-4D97-AF65-F5344CB8AC3E}">
        <p14:creationId xmlns:p14="http://schemas.microsoft.com/office/powerpoint/2010/main" val="2185990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8" name="Content Placeholder 2">
            <a:extLst>
              <a:ext uri="{FF2B5EF4-FFF2-40B4-BE49-F238E27FC236}">
                <a16:creationId xmlns:a16="http://schemas.microsoft.com/office/drawing/2014/main" id="{7D37F131-689C-4719-92C5-E07E8C9C8DB7}"/>
              </a:ext>
            </a:extLst>
          </p:cNvPr>
          <p:cNvSpPr txBox="1">
            <a:spLocks/>
          </p:cNvSpPr>
          <p:nvPr/>
        </p:nvSpPr>
        <p:spPr bwMode="auto">
          <a:xfrm>
            <a:off x="397042" y="970719"/>
            <a:ext cx="8229600" cy="203680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28613" indent="-328613">
              <a:buNone/>
            </a:pPr>
            <a:r>
              <a:rPr lang="en-US" sz="2400" dirty="0">
                <a:latin typeface="Arial" panose="020B0604020202020204" pitchFamily="34" charset="0"/>
                <a:cs typeface="Arial" panose="020B0604020202020204" pitchFamily="34" charset="0"/>
              </a:rPr>
              <a:t>•  “I can appreciate that…I agree…I understand…That’s a valid concern.”</a:t>
            </a:r>
          </a:p>
          <a:p>
            <a:pPr marL="328613" indent="-328613">
              <a:buNone/>
            </a:pPr>
            <a:endParaRPr lang="en-US" sz="1200" dirty="0">
              <a:latin typeface="Arial" panose="020B0604020202020204" pitchFamily="34" charset="0"/>
              <a:cs typeface="Arial" panose="020B0604020202020204" pitchFamily="34" charset="0"/>
            </a:endParaRPr>
          </a:p>
          <a:p>
            <a:pPr marL="328613" indent="-328613">
              <a:buNone/>
            </a:pPr>
            <a:r>
              <a:rPr lang="en-US" sz="2400" dirty="0">
                <a:latin typeface="Arial" panose="020B0604020202020204" pitchFamily="34" charset="0"/>
                <a:cs typeface="Arial" panose="020B0604020202020204" pitchFamily="34" charset="0"/>
              </a:rPr>
              <a:t>•  Caution about using the word “but.”</a:t>
            </a:r>
          </a:p>
          <a:p>
            <a:pPr marL="328613" indent="-328613">
              <a:buNone/>
            </a:pPr>
            <a:endParaRPr lang="en-US" sz="1200" dirty="0">
              <a:latin typeface="Arial" panose="020B0604020202020204" pitchFamily="34" charset="0"/>
              <a:cs typeface="Arial" panose="020B0604020202020204" pitchFamily="34" charset="0"/>
            </a:endParaRPr>
          </a:p>
          <a:p>
            <a:pPr marL="328613" indent="-328613">
              <a:buNone/>
            </a:pPr>
            <a:r>
              <a:rPr lang="en-US" sz="2400" dirty="0">
                <a:latin typeface="Arial" panose="020B0604020202020204" pitchFamily="34" charset="0"/>
                <a:cs typeface="Arial" panose="020B0604020202020204" pitchFamily="34" charset="0"/>
              </a:rPr>
              <a:t>•  Once you have said “I agree” or “I understand,” you can use the word ‘and’ as a segues.</a:t>
            </a:r>
          </a:p>
          <a:p>
            <a:pPr marL="328613" indent="-328613">
              <a:buNone/>
            </a:pPr>
            <a:endParaRPr lang="en-US" sz="1200" dirty="0">
              <a:latin typeface="Arial" panose="020B0604020202020204" pitchFamily="34" charset="0"/>
              <a:cs typeface="Arial" panose="020B0604020202020204" pitchFamily="34" charset="0"/>
            </a:endParaRPr>
          </a:p>
          <a:p>
            <a:pPr marL="284163" indent="-284163">
              <a:buNone/>
              <a:tabLst>
                <a:tab pos="284163" algn="l"/>
              </a:tabLst>
            </a:pPr>
            <a:r>
              <a:rPr lang="en-US" sz="2400" dirty="0">
                <a:latin typeface="Arial" panose="020B0604020202020204" pitchFamily="34" charset="0"/>
                <a:cs typeface="Arial" panose="020B0604020202020204" pitchFamily="34" charset="0"/>
              </a:rPr>
              <a:t>•  If you can, have them to tell you specifically what causes     them to feel that way, what causes them to believe that.</a:t>
            </a:r>
          </a:p>
        </p:txBody>
      </p:sp>
      <p:pic>
        <p:nvPicPr>
          <p:cNvPr id="3" name="Picture 2">
            <a:extLst>
              <a:ext uri="{FF2B5EF4-FFF2-40B4-BE49-F238E27FC236}">
                <a16:creationId xmlns:a16="http://schemas.microsoft.com/office/drawing/2014/main" id="{007D340C-61FE-48EB-8927-6E1998DF6580}"/>
              </a:ext>
            </a:extLst>
          </p:cNvPr>
          <p:cNvPicPr>
            <a:picLocks noChangeAspect="1"/>
          </p:cNvPicPr>
          <p:nvPr/>
        </p:nvPicPr>
        <p:blipFill>
          <a:blip r:embed="rId4"/>
          <a:stretch>
            <a:fillRect/>
          </a:stretch>
        </p:blipFill>
        <p:spPr>
          <a:xfrm>
            <a:off x="3151451" y="4603148"/>
            <a:ext cx="2841097" cy="1896397"/>
          </a:xfrm>
          <a:prstGeom prst="rect">
            <a:avLst/>
          </a:prstGeom>
        </p:spPr>
      </p:pic>
      <p:sp>
        <p:nvSpPr>
          <p:cNvPr id="2" name="Rectangle 1">
            <a:extLst>
              <a:ext uri="{FF2B5EF4-FFF2-40B4-BE49-F238E27FC236}">
                <a16:creationId xmlns:a16="http://schemas.microsoft.com/office/drawing/2014/main" id="{1ADD5BDD-01E5-4524-A88D-BCEC08A24554}"/>
              </a:ext>
            </a:extLst>
          </p:cNvPr>
          <p:cNvSpPr/>
          <p:nvPr/>
        </p:nvSpPr>
        <p:spPr>
          <a:xfrm>
            <a:off x="311176" y="94922"/>
            <a:ext cx="7616952" cy="600164"/>
          </a:xfrm>
          <a:prstGeom prst="rect">
            <a:avLst/>
          </a:prstGeom>
        </p:spPr>
        <p:txBody>
          <a:bodyPr wrap="square">
            <a:spAutoFit/>
          </a:bodyPr>
          <a:lstStyle/>
          <a:p>
            <a:pPr lvl="0"/>
            <a:r>
              <a:rPr lang="en-US" sz="3300" b="1" dirty="0">
                <a:solidFill>
                  <a:prstClr val="black"/>
                </a:solidFill>
              </a:rPr>
              <a:t>13. Improve Negotiating/Closing Skills </a:t>
            </a:r>
          </a:p>
        </p:txBody>
      </p:sp>
      <p:pic>
        <p:nvPicPr>
          <p:cNvPr id="6" name="Picture 5" descr="A picture containing aircraft, transport, balloon&#10;&#10;Description generated with very high confidence">
            <a:extLst>
              <a:ext uri="{FF2B5EF4-FFF2-40B4-BE49-F238E27FC236}">
                <a16:creationId xmlns:a16="http://schemas.microsoft.com/office/drawing/2014/main" id="{14C229A1-3300-4E44-8ADE-13A1386E0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4" name="Slide Number Placeholder 3">
            <a:extLst>
              <a:ext uri="{FF2B5EF4-FFF2-40B4-BE49-F238E27FC236}">
                <a16:creationId xmlns:a16="http://schemas.microsoft.com/office/drawing/2014/main" id="{4111271F-0712-4A5A-AC84-6AB11A299EC0}"/>
              </a:ext>
            </a:extLst>
          </p:cNvPr>
          <p:cNvSpPr>
            <a:spLocks noGrp="1"/>
          </p:cNvSpPr>
          <p:nvPr>
            <p:ph type="sldNum" sz="quarter" idx="12"/>
          </p:nvPr>
        </p:nvSpPr>
        <p:spPr/>
        <p:txBody>
          <a:bodyPr/>
          <a:lstStyle/>
          <a:p>
            <a:fld id="{8E76D059-C0BB-4F98-8040-76D959D3FDC2}" type="slidenum">
              <a:rPr lang="en-US" smtClean="0"/>
              <a:t>36</a:t>
            </a:fld>
            <a:endParaRPr lang="en-US"/>
          </a:p>
        </p:txBody>
      </p:sp>
    </p:spTree>
    <p:extLst>
      <p:ext uri="{BB962C8B-B14F-4D97-AF65-F5344CB8AC3E}">
        <p14:creationId xmlns:p14="http://schemas.microsoft.com/office/powerpoint/2010/main" val="838189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1" name="Content Placeholder 2">
            <a:extLst>
              <a:ext uri="{FF2B5EF4-FFF2-40B4-BE49-F238E27FC236}">
                <a16:creationId xmlns:a16="http://schemas.microsoft.com/office/drawing/2014/main" id="{30081A6D-B5C4-4CE7-AB5F-D414948FC39E}"/>
              </a:ext>
            </a:extLst>
          </p:cNvPr>
          <p:cNvSpPr txBox="1">
            <a:spLocks/>
          </p:cNvSpPr>
          <p:nvPr/>
        </p:nvSpPr>
        <p:spPr bwMode="auto">
          <a:xfrm>
            <a:off x="228600" y="817111"/>
            <a:ext cx="8820310" cy="5945967"/>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None/>
            </a:pPr>
            <a:r>
              <a:rPr lang="en-US" sz="2400" dirty="0">
                <a:solidFill>
                  <a:schemeClr val="tx1"/>
                </a:solidFill>
                <a:latin typeface="Arial" panose="020B0604020202020204" pitchFamily="34" charset="0"/>
                <a:cs typeface="Arial" panose="020B0604020202020204" pitchFamily="34" charset="0"/>
              </a:rPr>
              <a:t>You must learn the power of reversing </a:t>
            </a:r>
          </a:p>
          <a:p>
            <a:pPr marL="0" indent="0">
              <a:buNone/>
            </a:pPr>
            <a:endParaRPr lang="en-US" sz="1050" dirty="0">
              <a:solidFill>
                <a:schemeClr val="tx1"/>
              </a:solidFill>
              <a:latin typeface="Arial" panose="020B0604020202020204" pitchFamily="34" charset="0"/>
              <a:cs typeface="Arial" panose="020B0604020202020204" pitchFamily="34" charset="0"/>
            </a:endParaRPr>
          </a:p>
          <a:p>
            <a:pPr marL="0" indent="0">
              <a:lnSpc>
                <a:spcPct val="150000"/>
              </a:lnSpc>
              <a:buNone/>
            </a:pPr>
            <a:r>
              <a:rPr lang="en-US" sz="2000" dirty="0">
                <a:solidFill>
                  <a:schemeClr val="tx1"/>
                </a:solidFill>
                <a:latin typeface="Arial" panose="020B0604020202020204" pitchFamily="34" charset="0"/>
                <a:cs typeface="Arial" panose="020B0604020202020204" pitchFamily="34" charset="0"/>
              </a:rPr>
              <a:t>a) Good question. Why did you bring that up just now?</a:t>
            </a:r>
          </a:p>
          <a:p>
            <a:pPr marL="0" indent="0">
              <a:lnSpc>
                <a:spcPct val="150000"/>
              </a:lnSpc>
              <a:buNone/>
            </a:pPr>
            <a:r>
              <a:rPr lang="en-US" sz="2000" dirty="0">
                <a:solidFill>
                  <a:schemeClr val="tx1"/>
                </a:solidFill>
                <a:latin typeface="Arial" panose="020B0604020202020204" pitchFamily="34" charset="0"/>
                <a:cs typeface="Arial" panose="020B0604020202020204" pitchFamily="34" charset="0"/>
              </a:rPr>
              <a:t>b) That’s an interesting question, and the reason you asked is?</a:t>
            </a:r>
          </a:p>
          <a:p>
            <a:pPr marL="0" indent="0">
              <a:lnSpc>
                <a:spcPct val="150000"/>
              </a:lnSpc>
              <a:buNone/>
            </a:pPr>
            <a:r>
              <a:rPr lang="en-US" sz="2000" dirty="0">
                <a:solidFill>
                  <a:schemeClr val="tx1"/>
                </a:solidFill>
                <a:latin typeface="Arial" panose="020B0604020202020204" pitchFamily="34" charset="0"/>
                <a:cs typeface="Arial" panose="020B0604020202020204" pitchFamily="34" charset="0"/>
              </a:rPr>
              <a:t>c) That makes sense. Why is that important? </a:t>
            </a:r>
          </a:p>
          <a:p>
            <a:pPr marL="0" indent="0">
              <a:lnSpc>
                <a:spcPct val="150000"/>
              </a:lnSpc>
              <a:buNone/>
            </a:pPr>
            <a:r>
              <a:rPr lang="en-US" sz="2000" dirty="0">
                <a:solidFill>
                  <a:schemeClr val="tx1"/>
                </a:solidFill>
                <a:latin typeface="Arial" panose="020B0604020202020204" pitchFamily="34" charset="0"/>
                <a:cs typeface="Arial" panose="020B0604020202020204" pitchFamily="34" charset="0"/>
              </a:rPr>
              <a:t>d) A lot of people ask that. Can you tell me why you asked that just now?</a:t>
            </a:r>
          </a:p>
          <a:p>
            <a:pPr marL="0" indent="0">
              <a:lnSpc>
                <a:spcPct val="150000"/>
              </a:lnSpc>
              <a:buNone/>
            </a:pPr>
            <a:r>
              <a:rPr lang="en-US" sz="2000" dirty="0">
                <a:solidFill>
                  <a:schemeClr val="tx1"/>
                </a:solidFill>
                <a:latin typeface="Arial" panose="020B0604020202020204" pitchFamily="34" charset="0"/>
                <a:cs typeface="Arial" panose="020B0604020202020204" pitchFamily="34" charset="0"/>
              </a:rPr>
              <a:t>e) I am glad you asked. What if I said I can deliver what you asked?</a:t>
            </a:r>
          </a:p>
          <a:p>
            <a:pPr marL="0" indent="0">
              <a:lnSpc>
                <a:spcPct val="150000"/>
              </a:lnSpc>
              <a:buNone/>
            </a:pPr>
            <a:r>
              <a:rPr lang="en-US" sz="2000" dirty="0">
                <a:solidFill>
                  <a:schemeClr val="tx1"/>
                </a:solidFill>
                <a:latin typeface="Arial" panose="020B0604020202020204" pitchFamily="34" charset="0"/>
                <a:cs typeface="Arial" panose="020B0604020202020204" pitchFamily="34" charset="0"/>
              </a:rPr>
              <a:t>f) I understand, if you were me, what would you do?</a:t>
            </a:r>
          </a:p>
          <a:p>
            <a:pPr marL="0" indent="0">
              <a:buNone/>
            </a:pPr>
            <a:endParaRPr lang="en-US" sz="700" dirty="0">
              <a:solidFill>
                <a:schemeClr val="tx1"/>
              </a:solidFill>
              <a:latin typeface="Arial" panose="020B0604020202020204" pitchFamily="34" charset="0"/>
              <a:cs typeface="Arial" panose="020B0604020202020204" pitchFamily="34" charset="0"/>
            </a:endParaRPr>
          </a:p>
          <a:p>
            <a:pPr marL="0" indent="0">
              <a:buNone/>
            </a:pPr>
            <a:r>
              <a:rPr lang="en-US" sz="2000" dirty="0">
                <a:solidFill>
                  <a:schemeClr val="tx1"/>
                </a:solidFill>
                <a:latin typeface="Arial" panose="020B0604020202020204" pitchFamily="34" charset="0"/>
                <a:cs typeface="Arial" panose="020B0604020202020204" pitchFamily="34" charset="0"/>
              </a:rPr>
              <a:t>g) That sounds important to you, if we could provide that, what would be the next step?</a:t>
            </a:r>
          </a:p>
          <a:p>
            <a:pPr marL="0" indent="0">
              <a:buNone/>
            </a:pPr>
            <a:endParaRPr lang="en-US" sz="1100" dirty="0">
              <a:solidFill>
                <a:schemeClr val="tx1"/>
              </a:solidFill>
              <a:latin typeface="Arial" panose="020B0604020202020204" pitchFamily="34" charset="0"/>
              <a:cs typeface="Arial" panose="020B0604020202020204" pitchFamily="34" charset="0"/>
            </a:endParaRPr>
          </a:p>
          <a:p>
            <a:pPr marL="0" indent="0">
              <a:buNone/>
            </a:pPr>
            <a:r>
              <a:rPr lang="en-US" sz="2000" dirty="0">
                <a:solidFill>
                  <a:schemeClr val="tx1"/>
                </a:solidFill>
                <a:latin typeface="Arial" panose="020B0604020202020204" pitchFamily="34" charset="0"/>
                <a:cs typeface="Arial" panose="020B0604020202020204" pitchFamily="34" charset="0"/>
              </a:rPr>
              <a:t>h) That’s an excellent question. I really want to make sure that I understand what’s important to you. Please give me a specific example of what that looks like.</a:t>
            </a:r>
          </a:p>
          <a:p>
            <a:pPr marL="747713" marR="0" lvl="1" indent="-290513" algn="l" defTabSz="914400" rtl="0" eaLnBrk="1" fontAlgn="auto" latinLnBrk="0" hangingPunct="1">
              <a:lnSpc>
                <a:spcPct val="100000"/>
              </a:lnSpc>
              <a:spcBef>
                <a:spcPct val="20000"/>
              </a:spcBef>
              <a:spcAft>
                <a:spcPts val="0"/>
              </a:spcAft>
              <a:buClrTx/>
              <a:buSzPct val="100000"/>
              <a:buFont typeface="Arial" charset="0"/>
              <a:buChar char="•"/>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ct val="20000"/>
              </a:spcBef>
              <a:spcAft>
                <a:spcPts val="0"/>
              </a:spcAft>
              <a:buClrTx/>
              <a:buSzPct val="100000"/>
              <a:buNone/>
              <a:tabLst/>
              <a:defRPr/>
            </a:pPr>
            <a:endParaRPr lang="en-US" sz="2400" dirty="0">
              <a:solidFill>
                <a:schemeClr val="tx1"/>
              </a:solidFill>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ct val="20000"/>
              </a:spcBef>
              <a:spcAft>
                <a:spcPts val="0"/>
              </a:spcAft>
              <a:buClrTx/>
              <a:buSzPct val="100000"/>
              <a:buNone/>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3568A0A-70C0-4836-B959-FBED443823FC}"/>
              </a:ext>
            </a:extLst>
          </p:cNvPr>
          <p:cNvSpPr/>
          <p:nvPr/>
        </p:nvSpPr>
        <p:spPr>
          <a:xfrm>
            <a:off x="311176" y="94922"/>
            <a:ext cx="7616952" cy="600164"/>
          </a:xfrm>
          <a:prstGeom prst="rect">
            <a:avLst/>
          </a:prstGeom>
        </p:spPr>
        <p:txBody>
          <a:bodyPr wrap="square">
            <a:spAutoFit/>
          </a:bodyPr>
          <a:lstStyle/>
          <a:p>
            <a:pPr lvl="0"/>
            <a:r>
              <a:rPr lang="en-US" sz="3300" b="1" dirty="0">
                <a:solidFill>
                  <a:prstClr val="black"/>
                </a:solidFill>
              </a:rPr>
              <a:t>13. Improve Negotiating/Closing Skills </a:t>
            </a:r>
          </a:p>
        </p:txBody>
      </p:sp>
      <p:pic>
        <p:nvPicPr>
          <p:cNvPr id="8" name="Picture 7" descr="A picture containing aircraft, transport, balloon&#10;&#10;Description generated with very high confidence">
            <a:extLst>
              <a:ext uri="{FF2B5EF4-FFF2-40B4-BE49-F238E27FC236}">
                <a16:creationId xmlns:a16="http://schemas.microsoft.com/office/drawing/2014/main" id="{78899CE2-281B-4829-AF6C-06C946DA16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621F75C7-E208-42E9-9BE0-AE9A2A05DECE}"/>
              </a:ext>
            </a:extLst>
          </p:cNvPr>
          <p:cNvSpPr>
            <a:spLocks noGrp="1"/>
          </p:cNvSpPr>
          <p:nvPr>
            <p:ph type="sldNum" sz="quarter" idx="12"/>
          </p:nvPr>
        </p:nvSpPr>
        <p:spPr/>
        <p:txBody>
          <a:bodyPr/>
          <a:lstStyle/>
          <a:p>
            <a:fld id="{8E76D059-C0BB-4F98-8040-76D959D3FDC2}" type="slidenum">
              <a:rPr lang="en-US" smtClean="0"/>
              <a:t>37</a:t>
            </a:fld>
            <a:endParaRPr lang="en-US"/>
          </a:p>
        </p:txBody>
      </p:sp>
    </p:spTree>
    <p:extLst>
      <p:ext uri="{BB962C8B-B14F-4D97-AF65-F5344CB8AC3E}">
        <p14:creationId xmlns:p14="http://schemas.microsoft.com/office/powerpoint/2010/main" val="2115653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1" name="Content Placeholder 2">
            <a:extLst>
              <a:ext uri="{FF2B5EF4-FFF2-40B4-BE49-F238E27FC236}">
                <a16:creationId xmlns:a16="http://schemas.microsoft.com/office/drawing/2014/main" id="{30081A6D-B5C4-4CE7-AB5F-D414948FC39E}"/>
              </a:ext>
            </a:extLst>
          </p:cNvPr>
          <p:cNvSpPr txBox="1">
            <a:spLocks/>
          </p:cNvSpPr>
          <p:nvPr/>
        </p:nvSpPr>
        <p:spPr bwMode="auto">
          <a:xfrm>
            <a:off x="311176" y="1062171"/>
            <a:ext cx="8531552" cy="5645885"/>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None/>
            </a:pPr>
            <a:r>
              <a:rPr lang="en-US" sz="2400" b="1" dirty="0">
                <a:solidFill>
                  <a:schemeClr val="tx1"/>
                </a:solidFill>
                <a:latin typeface="Arial" panose="020B0604020202020204" pitchFamily="34" charset="0"/>
                <a:cs typeface="Arial" panose="020B0604020202020204" pitchFamily="34" charset="0"/>
              </a:rPr>
              <a:t>Prospect: </a:t>
            </a:r>
            <a:r>
              <a:rPr lang="en-US" sz="2400" dirty="0">
                <a:solidFill>
                  <a:schemeClr val="tx1"/>
                </a:solidFill>
                <a:latin typeface="Arial" panose="020B0604020202020204" pitchFamily="34" charset="0"/>
                <a:cs typeface="Arial" panose="020B0604020202020204" pitchFamily="34" charset="0"/>
              </a:rPr>
              <a:t>I believe that there’s a good chance that we will list our house with you.</a:t>
            </a:r>
          </a:p>
          <a:p>
            <a:pPr marL="0" indent="0">
              <a:buNone/>
            </a:pPr>
            <a:r>
              <a:rPr lang="en-US" sz="2400" b="1" dirty="0">
                <a:solidFill>
                  <a:schemeClr val="tx1"/>
                </a:solidFill>
                <a:latin typeface="Arial" panose="020B0604020202020204" pitchFamily="34" charset="0"/>
                <a:cs typeface="Arial" panose="020B0604020202020204" pitchFamily="34" charset="0"/>
              </a:rPr>
              <a:t>Salesperson: </a:t>
            </a:r>
            <a:r>
              <a:rPr lang="en-US" sz="2400" dirty="0">
                <a:solidFill>
                  <a:schemeClr val="tx1"/>
                </a:solidFill>
                <a:latin typeface="Arial" panose="020B0604020202020204" pitchFamily="34" charset="0"/>
                <a:cs typeface="Arial" panose="020B0604020202020204" pitchFamily="34" charset="0"/>
              </a:rPr>
              <a:t>I appreciate you telling me that. I’m curious, however. When you say, “good chance,” what does that mean?</a:t>
            </a:r>
          </a:p>
          <a:p>
            <a:pPr marL="0" indent="0">
              <a:buNone/>
            </a:pPr>
            <a:endParaRPr lang="en-US" sz="2400" b="1" dirty="0">
              <a:solidFill>
                <a:schemeClr val="tx1"/>
              </a:solidFill>
              <a:latin typeface="Arial" panose="020B0604020202020204" pitchFamily="34" charset="0"/>
              <a:cs typeface="Arial" panose="020B0604020202020204" pitchFamily="34" charset="0"/>
            </a:endParaRPr>
          </a:p>
          <a:p>
            <a:pPr marL="0" indent="0">
              <a:buNone/>
            </a:pPr>
            <a:r>
              <a:rPr lang="en-US" sz="2400" b="1" dirty="0">
                <a:solidFill>
                  <a:schemeClr val="tx1"/>
                </a:solidFill>
                <a:latin typeface="Arial" panose="020B0604020202020204" pitchFamily="34" charset="0"/>
                <a:cs typeface="Arial" panose="020B0604020202020204" pitchFamily="34" charset="0"/>
              </a:rPr>
              <a:t>Prospect: </a:t>
            </a:r>
            <a:r>
              <a:rPr lang="en-US" sz="2400" dirty="0">
                <a:solidFill>
                  <a:schemeClr val="tx1"/>
                </a:solidFill>
                <a:latin typeface="Arial" panose="020B0604020202020204" pitchFamily="34" charset="0"/>
                <a:cs typeface="Arial" panose="020B0604020202020204" pitchFamily="34" charset="0"/>
              </a:rPr>
              <a:t>We’re inclined to list our house this spring. </a:t>
            </a:r>
          </a:p>
          <a:p>
            <a:pPr marL="0" indent="0">
              <a:buNone/>
            </a:pPr>
            <a:r>
              <a:rPr lang="en-US" sz="2400" b="1" dirty="0">
                <a:solidFill>
                  <a:schemeClr val="tx1"/>
                </a:solidFill>
                <a:latin typeface="Arial" panose="020B0604020202020204" pitchFamily="34" charset="0"/>
                <a:cs typeface="Arial" panose="020B0604020202020204" pitchFamily="34" charset="0"/>
              </a:rPr>
              <a:t>Salesperson: </a:t>
            </a:r>
            <a:r>
              <a:rPr lang="en-US" sz="2400" dirty="0">
                <a:solidFill>
                  <a:schemeClr val="tx1"/>
                </a:solidFill>
                <a:latin typeface="Arial" panose="020B0604020202020204" pitchFamily="34" charset="0"/>
                <a:cs typeface="Arial" panose="020B0604020202020204" pitchFamily="34" charset="0"/>
              </a:rPr>
              <a:t>That’s great. Let me ask you something. When you say “inclined,” what does that mean?</a:t>
            </a:r>
          </a:p>
          <a:p>
            <a:pPr marL="0" indent="0">
              <a:buNone/>
            </a:pPr>
            <a:endParaRPr lang="en-US" sz="2400" b="1" dirty="0">
              <a:solidFill>
                <a:schemeClr val="tx1"/>
              </a:solidFill>
              <a:latin typeface="Arial" panose="020B0604020202020204" pitchFamily="34" charset="0"/>
              <a:cs typeface="Arial" panose="020B0604020202020204" pitchFamily="34" charset="0"/>
            </a:endParaRPr>
          </a:p>
          <a:p>
            <a:pPr marL="0" indent="0">
              <a:buNone/>
            </a:pPr>
            <a:r>
              <a:rPr lang="en-US" sz="2400" b="1" dirty="0">
                <a:solidFill>
                  <a:schemeClr val="tx1"/>
                </a:solidFill>
                <a:latin typeface="Arial" panose="020B0604020202020204" pitchFamily="34" charset="0"/>
                <a:cs typeface="Arial" panose="020B0604020202020204" pitchFamily="34" charset="0"/>
              </a:rPr>
              <a:t>Prospect: </a:t>
            </a:r>
            <a:r>
              <a:rPr lang="en-US" sz="2400" dirty="0">
                <a:solidFill>
                  <a:schemeClr val="tx1"/>
                </a:solidFill>
                <a:latin typeface="Arial" panose="020B0604020202020204" pitchFamily="34" charset="0"/>
                <a:cs typeface="Arial" panose="020B0604020202020204" pitchFamily="34" charset="0"/>
              </a:rPr>
              <a:t>We’ll be making our decision very soon.</a:t>
            </a:r>
          </a:p>
          <a:p>
            <a:pPr marL="0" indent="0">
              <a:buNone/>
            </a:pPr>
            <a:r>
              <a:rPr lang="en-US" sz="2400" b="1" dirty="0">
                <a:solidFill>
                  <a:schemeClr val="tx1"/>
                </a:solidFill>
                <a:latin typeface="Arial" panose="020B0604020202020204" pitchFamily="34" charset="0"/>
                <a:cs typeface="Arial" panose="020B0604020202020204" pitchFamily="34" charset="0"/>
              </a:rPr>
              <a:t>Salesperson: </a:t>
            </a:r>
            <a:r>
              <a:rPr lang="en-US" sz="2400" dirty="0">
                <a:solidFill>
                  <a:schemeClr val="tx1"/>
                </a:solidFill>
                <a:latin typeface="Arial" panose="020B0604020202020204" pitchFamily="34" charset="0"/>
                <a:cs typeface="Arial" panose="020B0604020202020204" pitchFamily="34" charset="0"/>
              </a:rPr>
              <a:t>I appreciate you sharing that information with me. When you say, “very soon,” what exactly does that mean?</a:t>
            </a:r>
          </a:p>
          <a:p>
            <a:pPr marL="747713" marR="0" lvl="1" indent="-290513" algn="l" defTabSz="914400" rtl="0" eaLnBrk="1" fontAlgn="auto" latinLnBrk="0" hangingPunct="1">
              <a:lnSpc>
                <a:spcPct val="100000"/>
              </a:lnSpc>
              <a:spcBef>
                <a:spcPct val="20000"/>
              </a:spcBef>
              <a:spcAft>
                <a:spcPts val="0"/>
              </a:spcAft>
              <a:buClrTx/>
              <a:buSzPct val="100000"/>
              <a:buFont typeface="Arial" charset="0"/>
              <a:buChar char="•"/>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ct val="20000"/>
              </a:spcBef>
              <a:spcAft>
                <a:spcPts val="0"/>
              </a:spcAft>
              <a:buClrTx/>
              <a:buSzPct val="100000"/>
              <a:buNone/>
              <a:tabLst/>
              <a:defRPr/>
            </a:pPr>
            <a:endParaRPr lang="en-US" sz="2400" dirty="0">
              <a:solidFill>
                <a:schemeClr val="tx1"/>
              </a:solidFill>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ct val="20000"/>
              </a:spcBef>
              <a:spcAft>
                <a:spcPts val="0"/>
              </a:spcAft>
              <a:buClrTx/>
              <a:buSzPct val="100000"/>
              <a:buNone/>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F5F18E9-910D-4CDA-865D-2AFB00F5E6CF}"/>
              </a:ext>
            </a:extLst>
          </p:cNvPr>
          <p:cNvSpPr/>
          <p:nvPr/>
        </p:nvSpPr>
        <p:spPr>
          <a:xfrm>
            <a:off x="311176" y="94922"/>
            <a:ext cx="7616952" cy="600164"/>
          </a:xfrm>
          <a:prstGeom prst="rect">
            <a:avLst/>
          </a:prstGeom>
        </p:spPr>
        <p:txBody>
          <a:bodyPr wrap="square">
            <a:spAutoFit/>
          </a:bodyPr>
          <a:lstStyle/>
          <a:p>
            <a:pPr lvl="0"/>
            <a:r>
              <a:rPr lang="en-US" sz="3300" b="1" dirty="0">
                <a:solidFill>
                  <a:prstClr val="black"/>
                </a:solidFill>
              </a:rPr>
              <a:t>13. Improve Negotiating/Closing Skills </a:t>
            </a:r>
          </a:p>
        </p:txBody>
      </p:sp>
      <p:pic>
        <p:nvPicPr>
          <p:cNvPr id="8" name="Picture 7" descr="A picture containing aircraft, transport, balloon&#10;&#10;Description generated with very high confidence">
            <a:extLst>
              <a:ext uri="{FF2B5EF4-FFF2-40B4-BE49-F238E27FC236}">
                <a16:creationId xmlns:a16="http://schemas.microsoft.com/office/drawing/2014/main" id="{7FE22F14-F63E-45C8-927C-39BD627B9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552BF440-31DC-4376-87B4-0CB83B863ED8}"/>
              </a:ext>
            </a:extLst>
          </p:cNvPr>
          <p:cNvSpPr>
            <a:spLocks noGrp="1"/>
          </p:cNvSpPr>
          <p:nvPr>
            <p:ph type="sldNum" sz="quarter" idx="12"/>
          </p:nvPr>
        </p:nvSpPr>
        <p:spPr/>
        <p:txBody>
          <a:bodyPr/>
          <a:lstStyle/>
          <a:p>
            <a:fld id="{8E76D059-C0BB-4F98-8040-76D959D3FDC2}" type="slidenum">
              <a:rPr lang="en-US" smtClean="0"/>
              <a:t>38</a:t>
            </a:fld>
            <a:endParaRPr lang="en-US"/>
          </a:p>
        </p:txBody>
      </p:sp>
    </p:spTree>
    <p:extLst>
      <p:ext uri="{BB962C8B-B14F-4D97-AF65-F5344CB8AC3E}">
        <p14:creationId xmlns:p14="http://schemas.microsoft.com/office/powerpoint/2010/main" val="2943508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D4566914-06FD-4F02-98ED-E5681C08DFA3}"/>
              </a:ext>
            </a:extLst>
          </p:cNvPr>
          <p:cNvPicPr>
            <a:picLocks noChangeAspect="1"/>
          </p:cNvPicPr>
          <p:nvPr/>
        </p:nvPicPr>
        <p:blipFill>
          <a:blip r:embed="rId4"/>
          <a:stretch>
            <a:fillRect/>
          </a:stretch>
        </p:blipFill>
        <p:spPr>
          <a:xfrm>
            <a:off x="3096935" y="5024377"/>
            <a:ext cx="2394349" cy="1589244"/>
          </a:xfrm>
          <a:prstGeom prst="rect">
            <a:avLst/>
          </a:prstGeom>
        </p:spPr>
      </p:pic>
      <p:sp>
        <p:nvSpPr>
          <p:cNvPr id="11" name="Content Placeholder 2">
            <a:extLst>
              <a:ext uri="{FF2B5EF4-FFF2-40B4-BE49-F238E27FC236}">
                <a16:creationId xmlns:a16="http://schemas.microsoft.com/office/drawing/2014/main" id="{30081A6D-B5C4-4CE7-AB5F-D414948FC39E}"/>
              </a:ext>
            </a:extLst>
          </p:cNvPr>
          <p:cNvSpPr txBox="1">
            <a:spLocks/>
          </p:cNvSpPr>
          <p:nvPr/>
        </p:nvSpPr>
        <p:spPr bwMode="auto">
          <a:xfrm>
            <a:off x="95090" y="1039000"/>
            <a:ext cx="8398041" cy="3048000"/>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747713" marR="0" lvl="1" indent="-290513" algn="l" defTabSz="914400" rtl="0" eaLnBrk="1" fontAlgn="auto" latinLnBrk="0" hangingPunct="1">
              <a:lnSpc>
                <a:spcPct val="100000"/>
              </a:lnSpc>
              <a:spcBef>
                <a:spcPct val="20000"/>
              </a:spcBef>
              <a:spcAft>
                <a:spcPts val="0"/>
              </a:spcAft>
              <a:buClrTx/>
              <a:buSzPct val="100000"/>
              <a:buFont typeface="Arial"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The best elevator speeches are specific: Who do you help? How? What results do you provide?</a:t>
            </a:r>
          </a:p>
          <a:p>
            <a:pPr marL="457200" marR="0" lvl="1" indent="0" algn="l" defTabSz="914400" rtl="0" eaLnBrk="1" fontAlgn="auto" latinLnBrk="0" hangingPunct="1">
              <a:lnSpc>
                <a:spcPct val="100000"/>
              </a:lnSpc>
              <a:spcBef>
                <a:spcPct val="20000"/>
              </a:spcBef>
              <a:spcAft>
                <a:spcPts val="0"/>
              </a:spcAft>
              <a:buClrTx/>
              <a:buSzPct val="100000"/>
              <a:buNone/>
              <a:tabLst/>
              <a:defRPr/>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747713" marR="0" lvl="1" indent="-290513" algn="l" defTabSz="914400" rtl="0" eaLnBrk="1" fontAlgn="auto" latinLnBrk="0" hangingPunct="1">
              <a:lnSpc>
                <a:spcPct val="100000"/>
              </a:lnSpc>
              <a:spcBef>
                <a:spcPct val="20000"/>
              </a:spcBef>
              <a:spcAft>
                <a:spcPts val="0"/>
              </a:spcAft>
              <a:buClrTx/>
              <a:buSzPct val="100000"/>
              <a:buFont typeface="Arial"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Most people hire me for one of three reasons:</a:t>
            </a:r>
          </a:p>
          <a:p>
            <a:pPr marL="457200" marR="0" lvl="1" indent="0" algn="l" defTabSz="914400" rtl="0" eaLnBrk="1" fontAlgn="auto" latinLnBrk="0" hangingPunct="1">
              <a:lnSpc>
                <a:spcPct val="100000"/>
              </a:lnSpc>
              <a:spcBef>
                <a:spcPct val="20000"/>
              </a:spcBef>
              <a:spcAft>
                <a:spcPts val="0"/>
              </a:spcAft>
              <a:buClrTx/>
              <a:buSzPct val="100000"/>
              <a:buNone/>
              <a:tabLst/>
              <a:defRPr/>
            </a:pPr>
            <a:r>
              <a:rPr lang="en-US" sz="2400" dirty="0">
                <a:solidFill>
                  <a:schemeClr val="tx1"/>
                </a:solidFill>
                <a:latin typeface="Arial" panose="020B0604020202020204" pitchFamily="34" charset="0"/>
                <a:cs typeface="Arial" panose="020B0604020202020204" pitchFamily="34" charset="0"/>
              </a:rPr>
              <a:t>	   One, they are concerned about getting full market 	   value for their home</a:t>
            </a:r>
          </a:p>
          <a:p>
            <a:pPr marL="457200" marR="0" lvl="1" indent="0" algn="l" defTabSz="914400" rtl="0" eaLnBrk="1" fontAlgn="auto" latinLnBrk="0" hangingPunct="1">
              <a:lnSpc>
                <a:spcPct val="100000"/>
              </a:lnSpc>
              <a:spcBef>
                <a:spcPct val="20000"/>
              </a:spcBef>
              <a:spcAft>
                <a:spcPts val="0"/>
              </a:spcAft>
              <a:buClrTx/>
              <a:buSzPct val="100000"/>
              <a:buNone/>
              <a:tabLst/>
              <a:defRPr/>
            </a:pPr>
            <a:r>
              <a:rPr lang="en-US" sz="2400" dirty="0">
                <a:solidFill>
                  <a:schemeClr val="tx1"/>
                </a:solidFill>
                <a:latin typeface="Arial" panose="020B0604020202020204" pitchFamily="34" charset="0"/>
                <a:cs typeface="Arial" panose="020B0604020202020204" pitchFamily="34" charset="0"/>
              </a:rPr>
              <a:t>	   Two, they have a fear their house may not sell in the 	   time frame they would like, and</a:t>
            </a:r>
          </a:p>
          <a:p>
            <a:pPr marL="457200" marR="0" lvl="1" indent="0" algn="l" defTabSz="914400" rtl="0" eaLnBrk="1" fontAlgn="auto" latinLnBrk="0" hangingPunct="1">
              <a:lnSpc>
                <a:spcPct val="100000"/>
              </a:lnSpc>
              <a:spcBef>
                <a:spcPct val="20000"/>
              </a:spcBef>
              <a:spcAft>
                <a:spcPts val="0"/>
              </a:spcAft>
              <a:buClrTx/>
              <a:buSzPct val="100000"/>
              <a:buNone/>
              <a:tabLst/>
              <a:defRPr/>
            </a:pPr>
            <a:r>
              <a:rPr lang="en-US" sz="2400" dirty="0">
                <a:solidFill>
                  <a:schemeClr val="tx1"/>
                </a:solidFill>
                <a:latin typeface="Arial" panose="020B0604020202020204" pitchFamily="34" charset="0"/>
                <a:cs typeface="Arial" panose="020B0604020202020204" pitchFamily="34" charset="0"/>
              </a:rPr>
              <a:t>	   Three, they were upset that the last realtor they      	   hired did not make them feel like a priority</a:t>
            </a:r>
          </a:p>
          <a:p>
            <a:pPr marL="457200" marR="0" lvl="1" indent="0" algn="l" defTabSz="914400" rtl="0" eaLnBrk="1" fontAlgn="auto" latinLnBrk="0" hangingPunct="1">
              <a:lnSpc>
                <a:spcPct val="100000"/>
              </a:lnSpc>
              <a:spcBef>
                <a:spcPct val="20000"/>
              </a:spcBef>
              <a:spcAft>
                <a:spcPts val="0"/>
              </a:spcAft>
              <a:buClrTx/>
              <a:buSzPct val="100000"/>
              <a:buNone/>
              <a:tabLst/>
              <a:defRPr/>
            </a:pPr>
            <a:endParaRPr lang="en-US" sz="2400" dirty="0">
              <a:solidFill>
                <a:schemeClr val="tx1"/>
              </a:solidFill>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ct val="20000"/>
              </a:spcBef>
              <a:spcAft>
                <a:spcPts val="0"/>
              </a:spcAft>
              <a:buClrTx/>
              <a:buSzPct val="100000"/>
              <a:buNone/>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4CF1868-02D1-4CB2-A8A0-293FF68EA3BD}"/>
              </a:ext>
            </a:extLst>
          </p:cNvPr>
          <p:cNvSpPr/>
          <p:nvPr/>
        </p:nvSpPr>
        <p:spPr>
          <a:xfrm>
            <a:off x="397042" y="94922"/>
            <a:ext cx="7119326" cy="600164"/>
          </a:xfrm>
          <a:prstGeom prst="rect">
            <a:avLst/>
          </a:prstGeom>
        </p:spPr>
        <p:txBody>
          <a:bodyPr wrap="square">
            <a:spAutoFit/>
          </a:bodyPr>
          <a:lstStyle/>
          <a:p>
            <a:pPr lvl="0"/>
            <a:r>
              <a:rPr lang="en-US" sz="3300" b="1" dirty="0">
                <a:solidFill>
                  <a:prstClr val="black"/>
                </a:solidFill>
              </a:rPr>
              <a:t>14. Develop Your Elevator Speech </a:t>
            </a:r>
          </a:p>
        </p:txBody>
      </p:sp>
      <p:pic>
        <p:nvPicPr>
          <p:cNvPr id="7" name="Picture 6" descr="A picture containing aircraft, transport, balloon&#10;&#10;Description generated with very high confidence">
            <a:extLst>
              <a:ext uri="{FF2B5EF4-FFF2-40B4-BE49-F238E27FC236}">
                <a16:creationId xmlns:a16="http://schemas.microsoft.com/office/drawing/2014/main" id="{E0566FFF-D3B8-4815-A0CD-7CCEE4786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F7858D82-13A3-4F8D-8076-E66C3E58F2F6}"/>
              </a:ext>
            </a:extLst>
          </p:cNvPr>
          <p:cNvSpPr>
            <a:spLocks noGrp="1"/>
          </p:cNvSpPr>
          <p:nvPr>
            <p:ph type="sldNum" sz="quarter" idx="12"/>
          </p:nvPr>
        </p:nvSpPr>
        <p:spPr/>
        <p:txBody>
          <a:bodyPr/>
          <a:lstStyle/>
          <a:p>
            <a:fld id="{8E76D059-C0BB-4F98-8040-76D959D3FDC2}" type="slidenum">
              <a:rPr lang="en-US" smtClean="0"/>
              <a:t>39</a:t>
            </a:fld>
            <a:endParaRPr lang="en-US"/>
          </a:p>
        </p:txBody>
      </p:sp>
    </p:spTree>
    <p:extLst>
      <p:ext uri="{BB962C8B-B14F-4D97-AF65-F5344CB8AC3E}">
        <p14:creationId xmlns:p14="http://schemas.microsoft.com/office/powerpoint/2010/main" val="4046115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239978" y="108295"/>
            <a:ext cx="8049126" cy="600164"/>
          </a:xfrm>
          <a:prstGeom prst="rect">
            <a:avLst/>
          </a:prstGeom>
          <a:noFill/>
        </p:spPr>
        <p:txBody>
          <a:bodyPr wrap="square" rtlCol="0">
            <a:spAutoFit/>
          </a:bodyPr>
          <a:lstStyle/>
          <a:p>
            <a:r>
              <a:rPr lang="en-US" sz="3300" b="1" dirty="0"/>
              <a:t>1.  Win the Year Plan</a:t>
            </a:r>
          </a:p>
        </p:txBody>
      </p:sp>
      <p:sp>
        <p:nvSpPr>
          <p:cNvPr id="7" name="TextBox 6">
            <a:extLst>
              <a:ext uri="{FF2B5EF4-FFF2-40B4-BE49-F238E27FC236}">
                <a16:creationId xmlns:a16="http://schemas.microsoft.com/office/drawing/2014/main" id="{828F6726-7AC6-46B3-94C4-49313ECCA0F4}"/>
              </a:ext>
            </a:extLst>
          </p:cNvPr>
          <p:cNvSpPr txBox="1"/>
          <p:nvPr/>
        </p:nvSpPr>
        <p:spPr>
          <a:xfrm>
            <a:off x="572337" y="1023576"/>
            <a:ext cx="7999326" cy="5410712"/>
          </a:xfrm>
          <a:prstGeom prst="rect">
            <a:avLst/>
          </a:prstGeom>
          <a:noFill/>
        </p:spPr>
        <p:txBody>
          <a:bodyPr wrap="square" rtlCol="0">
            <a:spAutoFit/>
          </a:bodyPr>
          <a:lstStyle/>
          <a:p>
            <a:pPr marL="257175" indent="-257175" fontAlgn="base">
              <a:lnSpc>
                <a:spcPct val="150000"/>
              </a:lnSpc>
              <a:spcBef>
                <a:spcPct val="20000"/>
              </a:spcBef>
              <a:spcAft>
                <a:spcPct val="0"/>
              </a:spcAft>
              <a:buFontTx/>
              <a:buChar char="•"/>
            </a:pPr>
            <a:r>
              <a:rPr lang="en-US" sz="2400" kern="0" dirty="0">
                <a:solidFill>
                  <a:srgbClr val="000000"/>
                </a:solidFill>
                <a:latin typeface="Arial"/>
              </a:rPr>
              <a:t>Must be in writing</a:t>
            </a:r>
          </a:p>
          <a:p>
            <a:pPr marL="257175" indent="-257175" fontAlgn="base">
              <a:spcBef>
                <a:spcPct val="20000"/>
              </a:spcBef>
              <a:spcAft>
                <a:spcPct val="0"/>
              </a:spcAft>
              <a:buFontTx/>
              <a:buChar char="•"/>
            </a:pPr>
            <a:r>
              <a:rPr lang="en-US" sz="2400" dirty="0">
                <a:latin typeface="Arial" panose="020B0604020202020204" pitchFamily="34" charset="0"/>
                <a:cs typeface="Arial" panose="020B0604020202020204" pitchFamily="34" charset="0"/>
              </a:rPr>
              <a:t>Do you know where you want to go? Start there and strategize backwards.</a:t>
            </a:r>
          </a:p>
          <a:p>
            <a:pPr marL="257175" indent="-257175" fontAlgn="base">
              <a:lnSpc>
                <a:spcPct val="150000"/>
              </a:lnSpc>
              <a:spcBef>
                <a:spcPct val="20000"/>
              </a:spcBef>
              <a:spcAft>
                <a:spcPct val="0"/>
              </a:spcAft>
              <a:buFontTx/>
              <a:buChar char="•"/>
            </a:pPr>
            <a:r>
              <a:rPr lang="en-US" sz="2400" kern="0" dirty="0">
                <a:solidFill>
                  <a:srgbClr val="000000"/>
                </a:solidFill>
                <a:latin typeface="Arial"/>
              </a:rPr>
              <a:t>What you desire, precise date, willing to give in return</a:t>
            </a:r>
          </a:p>
          <a:p>
            <a:pPr marL="257175" indent="-257175" fontAlgn="base">
              <a:lnSpc>
                <a:spcPct val="150000"/>
              </a:lnSpc>
              <a:spcBef>
                <a:spcPct val="20000"/>
              </a:spcBef>
              <a:spcAft>
                <a:spcPct val="0"/>
              </a:spcAft>
              <a:buFontTx/>
              <a:buChar char="•"/>
            </a:pPr>
            <a:r>
              <a:rPr lang="en-US" sz="2400" kern="0" dirty="0">
                <a:solidFill>
                  <a:srgbClr val="000000"/>
                </a:solidFill>
                <a:latin typeface="Arial"/>
              </a:rPr>
              <a:t>Feed your goals with emotion</a:t>
            </a:r>
          </a:p>
          <a:p>
            <a:pPr marL="257175" indent="-257175" fontAlgn="base">
              <a:lnSpc>
                <a:spcPct val="150000"/>
              </a:lnSpc>
              <a:spcBef>
                <a:spcPct val="20000"/>
              </a:spcBef>
              <a:spcAft>
                <a:spcPct val="0"/>
              </a:spcAft>
              <a:buFontTx/>
              <a:buChar char="•"/>
            </a:pPr>
            <a:r>
              <a:rPr lang="en-US" sz="2400" kern="0" dirty="0">
                <a:solidFill>
                  <a:srgbClr val="000000"/>
                </a:solidFill>
                <a:latin typeface="Arial"/>
              </a:rPr>
              <a:t>Read them everyday</a:t>
            </a:r>
          </a:p>
          <a:p>
            <a:pPr marL="257175" indent="-257175" fontAlgn="base">
              <a:spcBef>
                <a:spcPct val="20000"/>
              </a:spcBef>
              <a:spcAft>
                <a:spcPct val="0"/>
              </a:spcAft>
              <a:buFontTx/>
              <a:buChar char="•"/>
            </a:pPr>
            <a:r>
              <a:rPr lang="en-US" sz="2400" kern="0" dirty="0">
                <a:solidFill>
                  <a:srgbClr val="000000"/>
                </a:solidFill>
                <a:latin typeface="Arial"/>
              </a:rPr>
              <a:t>Make them visible: bathroom mirror, nightstand,                        car, phone </a:t>
            </a:r>
          </a:p>
          <a:p>
            <a:pPr marL="257175" indent="-257175" fontAlgn="base">
              <a:spcBef>
                <a:spcPct val="20000"/>
              </a:spcBef>
              <a:spcAft>
                <a:spcPct val="0"/>
              </a:spcAft>
              <a:buFontTx/>
              <a:buChar char="•"/>
            </a:pPr>
            <a:r>
              <a:rPr lang="en-US" sz="2400" dirty="0">
                <a:latin typeface="Arial" panose="020B0604020202020204" pitchFamily="34" charset="0"/>
              </a:rPr>
              <a:t>Create a Screensaver: $100k, $250k, $500k, $750k or $1M</a:t>
            </a:r>
          </a:p>
          <a:p>
            <a:pPr marL="257175" indent="-257175" fontAlgn="base">
              <a:spcBef>
                <a:spcPct val="20000"/>
              </a:spcBef>
              <a:spcAft>
                <a:spcPct val="0"/>
              </a:spcAft>
              <a:buFontTx/>
              <a:buChar char="•"/>
            </a:pPr>
            <a:r>
              <a:rPr lang="en-US" sz="2400" b="1" kern="0" dirty="0">
                <a:solidFill>
                  <a:srgbClr val="222222"/>
                </a:solidFill>
                <a:latin typeface="Arial" panose="020B0604020202020204" pitchFamily="34" charset="0"/>
              </a:rPr>
              <a:t>Out of sight, out of mind.  In sight, in focus.</a:t>
            </a:r>
            <a:endParaRPr lang="en-US" sz="2400" b="1" kern="0" dirty="0">
              <a:solidFill>
                <a:srgbClr val="000000"/>
              </a:solidFill>
              <a:latin typeface="Arial"/>
            </a:endParaRPr>
          </a:p>
        </p:txBody>
      </p:sp>
      <p:pic>
        <p:nvPicPr>
          <p:cNvPr id="8" name="Picture 7" descr="A picture containing aircraft, transport, balloon&#10;&#10;Description generated with very high confidence">
            <a:extLst>
              <a:ext uri="{FF2B5EF4-FFF2-40B4-BE49-F238E27FC236}">
                <a16:creationId xmlns:a16="http://schemas.microsoft.com/office/drawing/2014/main" id="{69190F78-48D0-450D-87A3-32EA10A7B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31FAD20A-E0EB-4DB9-A6B9-7D31E1E872EE}"/>
              </a:ext>
            </a:extLst>
          </p:cNvPr>
          <p:cNvSpPr>
            <a:spLocks noGrp="1"/>
          </p:cNvSpPr>
          <p:nvPr>
            <p:ph type="sldNum" sz="quarter" idx="12"/>
          </p:nvPr>
        </p:nvSpPr>
        <p:spPr/>
        <p:txBody>
          <a:bodyPr/>
          <a:lstStyle/>
          <a:p>
            <a:fld id="{8E76D059-C0BB-4F98-8040-76D959D3FDC2}" type="slidenum">
              <a:rPr lang="en-US" smtClean="0"/>
              <a:t>4</a:t>
            </a:fld>
            <a:endParaRPr lang="en-US"/>
          </a:p>
        </p:txBody>
      </p:sp>
    </p:spTree>
    <p:extLst>
      <p:ext uri="{BB962C8B-B14F-4D97-AF65-F5344CB8AC3E}">
        <p14:creationId xmlns:p14="http://schemas.microsoft.com/office/powerpoint/2010/main" val="2023503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597516-B1EF-4DA3-9113-EDDA3D91450D}"/>
              </a:ext>
            </a:extLst>
          </p:cNvPr>
          <p:cNvSpPr>
            <a:spLocks noGrp="1"/>
          </p:cNvSpPr>
          <p:nvPr>
            <p:ph idx="1"/>
          </p:nvPr>
        </p:nvSpPr>
        <p:spPr>
          <a:xfrm>
            <a:off x="520116" y="1013880"/>
            <a:ext cx="8328461" cy="5657760"/>
          </a:xfrm>
        </p:spPr>
        <p:txBody>
          <a:bodyPr>
            <a:normAutofit fontScale="25000" lnSpcReduction="20000"/>
          </a:bodyPr>
          <a:lstStyle/>
          <a:p>
            <a:pPr marL="0" indent="0">
              <a:buNone/>
            </a:pPr>
            <a:r>
              <a:rPr lang="en-US" sz="8000" dirty="0">
                <a:latin typeface="Arial" panose="020B0604020202020204" pitchFamily="34" charset="0"/>
                <a:cs typeface="Arial" panose="020B0604020202020204" pitchFamily="34" charset="0"/>
              </a:rPr>
              <a:t>Clients come to us for a variety of reasons, but most often they come because:</a:t>
            </a:r>
          </a:p>
          <a:p>
            <a:pPr>
              <a:lnSpc>
                <a:spcPct val="120000"/>
              </a:lnSpc>
            </a:pPr>
            <a:r>
              <a:rPr lang="en-US" sz="7200" dirty="0">
                <a:latin typeface="Arial" panose="020B0604020202020204" pitchFamily="34" charset="0"/>
                <a:cs typeface="Arial" panose="020B0604020202020204" pitchFamily="34" charset="0"/>
              </a:rPr>
              <a:t>They are frustrated by the challenging real estate market</a:t>
            </a:r>
          </a:p>
          <a:p>
            <a:pPr>
              <a:lnSpc>
                <a:spcPct val="120000"/>
              </a:lnSpc>
            </a:pPr>
            <a:r>
              <a:rPr lang="en-US" sz="7200" dirty="0">
                <a:latin typeface="Arial" panose="020B0604020202020204" pitchFamily="34" charset="0"/>
                <a:cs typeface="Arial" panose="020B0604020202020204" pitchFamily="34" charset="0"/>
              </a:rPr>
              <a:t>They are concerned they may leave hard earned dollars on the table</a:t>
            </a:r>
          </a:p>
          <a:p>
            <a:pPr>
              <a:lnSpc>
                <a:spcPct val="120000"/>
              </a:lnSpc>
            </a:pPr>
            <a:r>
              <a:rPr lang="en-US" sz="7200" dirty="0">
                <a:latin typeface="Arial" panose="020B0604020202020204" pitchFamily="34" charset="0"/>
                <a:cs typeface="Arial" panose="020B0604020202020204" pitchFamily="34" charset="0"/>
              </a:rPr>
              <a:t>They are overwhelmed by the entire real estate sales process</a:t>
            </a:r>
          </a:p>
          <a:p>
            <a:pPr>
              <a:lnSpc>
                <a:spcPct val="120000"/>
              </a:lnSpc>
            </a:pPr>
            <a:r>
              <a:rPr lang="en-US" sz="7200" dirty="0">
                <a:latin typeface="Arial" panose="020B0604020202020204" pitchFamily="34" charset="0"/>
                <a:cs typeface="Arial" panose="020B0604020202020204" pitchFamily="34" charset="0"/>
              </a:rPr>
              <a:t>They are upset that their previous Realtor did not make them a priority</a:t>
            </a:r>
          </a:p>
          <a:p>
            <a:pPr>
              <a:lnSpc>
                <a:spcPct val="120000"/>
              </a:lnSpc>
            </a:pPr>
            <a:r>
              <a:rPr lang="en-US" sz="7200" dirty="0">
                <a:latin typeface="Arial" panose="020B0604020202020204" pitchFamily="34" charset="0"/>
                <a:cs typeface="Arial" panose="020B0604020202020204" pitchFamily="34" charset="0"/>
              </a:rPr>
              <a:t>They are afraid / terrified they will make a big mistake</a:t>
            </a:r>
          </a:p>
          <a:p>
            <a:pPr>
              <a:lnSpc>
                <a:spcPct val="120000"/>
              </a:lnSpc>
            </a:pPr>
            <a:r>
              <a:rPr lang="en-US" sz="7200" dirty="0">
                <a:latin typeface="Arial" panose="020B0604020202020204" pitchFamily="34" charset="0"/>
                <a:cs typeface="Arial" panose="020B0604020202020204" pitchFamily="34" charset="0"/>
              </a:rPr>
              <a:t>They are worried that not all Realtors understand how to sell a high-end home or a vintage home</a:t>
            </a:r>
          </a:p>
          <a:p>
            <a:pPr>
              <a:lnSpc>
                <a:spcPct val="120000"/>
              </a:lnSpc>
            </a:pPr>
            <a:r>
              <a:rPr lang="en-US" sz="7200" dirty="0">
                <a:latin typeface="Arial" panose="020B0604020202020204" pitchFamily="34" charset="0"/>
                <a:cs typeface="Arial" panose="020B0604020202020204" pitchFamily="34" charset="0"/>
              </a:rPr>
              <a:t>They are concerned about not maximizing the money they receive in a very challenging market</a:t>
            </a:r>
          </a:p>
          <a:p>
            <a:pPr>
              <a:lnSpc>
                <a:spcPct val="120000"/>
              </a:lnSpc>
            </a:pPr>
            <a:r>
              <a:rPr lang="en-US" sz="7200" dirty="0">
                <a:latin typeface="Arial" panose="020B0604020202020204" pitchFamily="34" charset="0"/>
                <a:cs typeface="Arial" panose="020B0604020202020204" pitchFamily="34" charset="0"/>
              </a:rPr>
              <a:t>They are pressured to sell quickly, and they want someone who understands what needs to be done so they do not get trapped</a:t>
            </a:r>
          </a:p>
          <a:p>
            <a:pPr>
              <a:lnSpc>
                <a:spcPct val="120000"/>
              </a:lnSpc>
            </a:pPr>
            <a:r>
              <a:rPr lang="en-US" sz="7200" dirty="0">
                <a:latin typeface="Arial" panose="020B0604020202020204" pitchFamily="34" charset="0"/>
                <a:cs typeface="Arial" panose="020B0604020202020204" pitchFamily="34" charset="0"/>
              </a:rPr>
              <a:t>First- time home buyers come to us because they are overwhelmed by the entire home buying process</a:t>
            </a:r>
          </a:p>
          <a:p>
            <a:pPr>
              <a:lnSpc>
                <a:spcPct val="120000"/>
              </a:lnSpc>
            </a:pPr>
            <a:r>
              <a:rPr lang="en-US" sz="7200" dirty="0">
                <a:latin typeface="Arial" panose="020B0604020202020204" pitchFamily="34" charset="0"/>
                <a:cs typeface="Arial" panose="020B0604020202020204" pitchFamily="34" charset="0"/>
              </a:rPr>
              <a:t>They doubt they will find someone they can trust</a:t>
            </a:r>
          </a:p>
          <a:p>
            <a:pPr marL="1143000" indent="-1143000">
              <a:buAutoNum type="arabicPeriod"/>
            </a:pPr>
            <a:endParaRPr lang="en-US" sz="6000" dirty="0"/>
          </a:p>
          <a:p>
            <a:pPr marL="0" indent="0">
              <a:buNone/>
            </a:pPr>
            <a:endParaRPr lang="en-US" dirty="0"/>
          </a:p>
        </p:txBody>
      </p:sp>
      <p:pic>
        <p:nvPicPr>
          <p:cNvPr id="5" name="Picture 4">
            <a:extLst>
              <a:ext uri="{FF2B5EF4-FFF2-40B4-BE49-F238E27FC236}">
                <a16:creationId xmlns:a16="http://schemas.microsoft.com/office/drawing/2014/main" id="{EC5FDB68-3F8E-4232-A349-D20EB67E4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695086"/>
            <a:ext cx="9144000" cy="45719"/>
          </a:xfrm>
          <a:prstGeom prst="rect">
            <a:avLst/>
          </a:prstGeom>
        </p:spPr>
      </p:pic>
      <p:sp>
        <p:nvSpPr>
          <p:cNvPr id="7" name="Rectangle 6">
            <a:extLst>
              <a:ext uri="{FF2B5EF4-FFF2-40B4-BE49-F238E27FC236}">
                <a16:creationId xmlns:a16="http://schemas.microsoft.com/office/drawing/2014/main" id="{5BB41666-878B-4892-B8D5-3363AD9C2DB8}"/>
              </a:ext>
            </a:extLst>
          </p:cNvPr>
          <p:cNvSpPr/>
          <p:nvPr/>
        </p:nvSpPr>
        <p:spPr>
          <a:xfrm>
            <a:off x="397042" y="94922"/>
            <a:ext cx="7119326" cy="600164"/>
          </a:xfrm>
          <a:prstGeom prst="rect">
            <a:avLst/>
          </a:prstGeom>
        </p:spPr>
        <p:txBody>
          <a:bodyPr wrap="square">
            <a:spAutoFit/>
          </a:bodyPr>
          <a:lstStyle/>
          <a:p>
            <a:pPr lvl="0"/>
            <a:r>
              <a:rPr lang="en-US" sz="3300" b="1" dirty="0">
                <a:solidFill>
                  <a:prstClr val="black"/>
                </a:solidFill>
              </a:rPr>
              <a:t>14. Develop Your Elevator Speech </a:t>
            </a:r>
          </a:p>
        </p:txBody>
      </p:sp>
      <p:sp>
        <p:nvSpPr>
          <p:cNvPr id="2" name="Slide Number Placeholder 1">
            <a:extLst>
              <a:ext uri="{FF2B5EF4-FFF2-40B4-BE49-F238E27FC236}">
                <a16:creationId xmlns:a16="http://schemas.microsoft.com/office/drawing/2014/main" id="{C54BAD10-3F80-4465-B3DA-F6B97E74817D}"/>
              </a:ext>
            </a:extLst>
          </p:cNvPr>
          <p:cNvSpPr>
            <a:spLocks noGrp="1"/>
          </p:cNvSpPr>
          <p:nvPr>
            <p:ph type="sldNum" sz="quarter" idx="12"/>
          </p:nvPr>
        </p:nvSpPr>
        <p:spPr/>
        <p:txBody>
          <a:bodyPr/>
          <a:lstStyle/>
          <a:p>
            <a:fld id="{8E76D059-C0BB-4F98-8040-76D959D3FDC2}" type="slidenum">
              <a:rPr lang="en-US" smtClean="0"/>
              <a:t>40</a:t>
            </a:fld>
            <a:endParaRPr lang="en-US"/>
          </a:p>
        </p:txBody>
      </p:sp>
      <p:pic>
        <p:nvPicPr>
          <p:cNvPr id="6" name="Picture 5" descr="A picture containing aircraft, transport, balloon&#10;&#10;Description generated with very high confidence">
            <a:extLst>
              <a:ext uri="{FF2B5EF4-FFF2-40B4-BE49-F238E27FC236}">
                <a16:creationId xmlns:a16="http://schemas.microsoft.com/office/drawing/2014/main" id="{690E7263-8D50-4FD3-8709-D7A6C6ABC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Tree>
    <p:extLst>
      <p:ext uri="{BB962C8B-B14F-4D97-AF65-F5344CB8AC3E}">
        <p14:creationId xmlns:p14="http://schemas.microsoft.com/office/powerpoint/2010/main" val="1942256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98127"/>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381000" y="1520352"/>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600164"/>
          </a:xfrm>
          <a:prstGeom prst="rect">
            <a:avLst/>
          </a:prstGeom>
          <a:noFill/>
        </p:spPr>
        <p:txBody>
          <a:bodyPr wrap="square" rtlCol="0">
            <a:spAutoFit/>
          </a:bodyPr>
          <a:lstStyle/>
          <a:p>
            <a:r>
              <a:rPr lang="en-US" sz="3300" b="1" dirty="0"/>
              <a:t>15. </a:t>
            </a:r>
            <a:r>
              <a:rPr lang="en-US" altLang="en-US" sz="3300" b="1" dirty="0"/>
              <a:t>How Do You Want to Be Known?  </a:t>
            </a:r>
          </a:p>
        </p:txBody>
      </p:sp>
      <p:sp>
        <p:nvSpPr>
          <p:cNvPr id="9" name="Content Placeholder 2">
            <a:extLst>
              <a:ext uri="{FF2B5EF4-FFF2-40B4-BE49-F238E27FC236}">
                <a16:creationId xmlns:a16="http://schemas.microsoft.com/office/drawing/2014/main" id="{263DDEDE-DC44-4892-8C53-512F8AFDB2DC}"/>
              </a:ext>
            </a:extLst>
          </p:cNvPr>
          <p:cNvSpPr txBox="1">
            <a:spLocks/>
          </p:cNvSpPr>
          <p:nvPr/>
        </p:nvSpPr>
        <p:spPr bwMode="auto">
          <a:xfrm>
            <a:off x="1673352" y="1818915"/>
            <a:ext cx="7089648" cy="2966149"/>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p>
            <a:pPr marL="457200" indent="-457200" defTabSz="854075">
              <a:lnSpc>
                <a:spcPct val="150000"/>
              </a:lnSpc>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Your reputation: honesty, integrity</a:t>
            </a:r>
          </a:p>
          <a:p>
            <a:pPr marL="457200" indent="-457200" defTabSz="854075">
              <a:lnSpc>
                <a:spcPct val="150000"/>
              </a:lnSpc>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Your expertise</a:t>
            </a:r>
          </a:p>
          <a:p>
            <a:pPr marL="457200" indent="-457200" defTabSz="854075">
              <a:lnSpc>
                <a:spcPct val="150000"/>
              </a:lnSpc>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Your education</a:t>
            </a:r>
          </a:p>
          <a:p>
            <a:pPr marL="457200" indent="-457200" defTabSz="854075">
              <a:lnSpc>
                <a:spcPct val="150000"/>
              </a:lnSpc>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Your care and compassion</a:t>
            </a:r>
          </a:p>
          <a:p>
            <a:pPr marL="457200" indent="-457200" defTabSz="854075">
              <a:lnSpc>
                <a:spcPct val="150000"/>
              </a:lnSpc>
              <a:buFont typeface="Arial" panose="020B0604020202020204" pitchFamily="34" charset="0"/>
              <a:buChar char="•"/>
              <a:defRPr/>
            </a:pPr>
            <a:r>
              <a:rPr lang="en-US" sz="2400" dirty="0">
                <a:latin typeface="Arial" panose="020B0604020202020204" pitchFamily="34" charset="0"/>
                <a:cs typeface="Arial" panose="020B0604020202020204" pitchFamily="34" charset="0"/>
              </a:rPr>
              <a:t>Kindness</a:t>
            </a:r>
          </a:p>
          <a:p>
            <a:pPr marL="457200" indent="-457200" defTabSz="854075">
              <a:lnSpc>
                <a:spcPct val="150000"/>
              </a:lnSpc>
              <a:buFont typeface="Arial" panose="020B0604020202020204" pitchFamily="34" charset="0"/>
              <a:buChar char="•"/>
              <a:defRPr/>
            </a:pPr>
            <a:endParaRPr lang="en-US" altLang="en-US"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40F0F7E-B49F-4C3C-AEE0-87AB67F9FEC6}"/>
              </a:ext>
            </a:extLst>
          </p:cNvPr>
          <p:cNvPicPr>
            <a:picLocks noChangeAspect="1"/>
          </p:cNvPicPr>
          <p:nvPr/>
        </p:nvPicPr>
        <p:blipFill>
          <a:blip r:embed="rId4"/>
          <a:stretch>
            <a:fillRect/>
          </a:stretch>
        </p:blipFill>
        <p:spPr>
          <a:xfrm>
            <a:off x="6423555" y="3054096"/>
            <a:ext cx="2184095" cy="3290782"/>
          </a:xfrm>
          <a:prstGeom prst="rect">
            <a:avLst/>
          </a:prstGeom>
        </p:spPr>
      </p:pic>
      <p:sp>
        <p:nvSpPr>
          <p:cNvPr id="3" name="Rectangle 2">
            <a:extLst>
              <a:ext uri="{FF2B5EF4-FFF2-40B4-BE49-F238E27FC236}">
                <a16:creationId xmlns:a16="http://schemas.microsoft.com/office/drawing/2014/main" id="{2D5832F0-331E-40B7-ABE6-349D7AFED237}"/>
              </a:ext>
            </a:extLst>
          </p:cNvPr>
          <p:cNvSpPr/>
          <p:nvPr/>
        </p:nvSpPr>
        <p:spPr>
          <a:xfrm>
            <a:off x="880281" y="1110304"/>
            <a:ext cx="5863528" cy="584775"/>
          </a:xfrm>
          <a:prstGeom prst="rect">
            <a:avLst/>
          </a:prstGeom>
        </p:spPr>
        <p:txBody>
          <a:bodyPr wrap="none">
            <a:spAutoFit/>
          </a:bodyPr>
          <a:lstStyle/>
          <a:p>
            <a:r>
              <a:rPr lang="en-US" altLang="en-US" sz="3200" b="1" dirty="0"/>
              <a:t>What is </a:t>
            </a:r>
            <a:r>
              <a:rPr lang="en-US" altLang="en-US" sz="3200" b="1" i="1" dirty="0"/>
              <a:t>your professional equity?</a:t>
            </a:r>
            <a:endParaRPr lang="en-US" sz="3200" dirty="0"/>
          </a:p>
        </p:txBody>
      </p:sp>
      <p:pic>
        <p:nvPicPr>
          <p:cNvPr id="8" name="Picture 7" descr="A picture containing aircraft, transport, balloon&#10;&#10;Description generated with very high confidence">
            <a:extLst>
              <a:ext uri="{FF2B5EF4-FFF2-40B4-BE49-F238E27FC236}">
                <a16:creationId xmlns:a16="http://schemas.microsoft.com/office/drawing/2014/main" id="{867845E4-1B71-40C8-93EE-3898BF572B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4" name="Slide Number Placeholder 3">
            <a:extLst>
              <a:ext uri="{FF2B5EF4-FFF2-40B4-BE49-F238E27FC236}">
                <a16:creationId xmlns:a16="http://schemas.microsoft.com/office/drawing/2014/main" id="{BDF4F5A9-FB4B-41CC-A51F-12CC9199CBA6}"/>
              </a:ext>
            </a:extLst>
          </p:cNvPr>
          <p:cNvSpPr>
            <a:spLocks noGrp="1"/>
          </p:cNvSpPr>
          <p:nvPr>
            <p:ph type="sldNum" sz="quarter" idx="12"/>
          </p:nvPr>
        </p:nvSpPr>
        <p:spPr/>
        <p:txBody>
          <a:bodyPr/>
          <a:lstStyle/>
          <a:p>
            <a:fld id="{8E76D059-C0BB-4F98-8040-76D959D3FDC2}" type="slidenum">
              <a:rPr lang="en-US" smtClean="0"/>
              <a:t>41</a:t>
            </a:fld>
            <a:endParaRPr lang="en-US"/>
          </a:p>
        </p:txBody>
      </p:sp>
    </p:spTree>
    <p:extLst>
      <p:ext uri="{BB962C8B-B14F-4D97-AF65-F5344CB8AC3E}">
        <p14:creationId xmlns:p14="http://schemas.microsoft.com/office/powerpoint/2010/main" val="3710174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9" name="Content Placeholder 2">
            <a:extLst>
              <a:ext uri="{FF2B5EF4-FFF2-40B4-BE49-F238E27FC236}">
                <a16:creationId xmlns:a16="http://schemas.microsoft.com/office/drawing/2014/main" id="{263DDEDE-DC44-4892-8C53-512F8AFDB2DC}"/>
              </a:ext>
            </a:extLst>
          </p:cNvPr>
          <p:cNvSpPr txBox="1">
            <a:spLocks/>
          </p:cNvSpPr>
          <p:nvPr/>
        </p:nvSpPr>
        <p:spPr bwMode="auto">
          <a:xfrm>
            <a:off x="517358" y="1030252"/>
            <a:ext cx="8504722" cy="1752600"/>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p>
            <a:pPr>
              <a:buFont typeface="Arial" pitchFamily="34" charset="0"/>
              <a:buChar char="•"/>
            </a:pPr>
            <a:r>
              <a:rPr lang="en-US" sz="2400" dirty="0">
                <a:latin typeface="Arial" panose="020B0604020202020204" pitchFamily="34" charset="0"/>
                <a:cs typeface="Arial" panose="020B0604020202020204" pitchFamily="34" charset="0"/>
              </a:rPr>
              <a:t>  People like to do business with people they like and trust</a:t>
            </a:r>
          </a:p>
          <a:p>
            <a:endParaRPr lang="en-US" sz="2400" dirty="0">
              <a:latin typeface="Arial" panose="020B0604020202020204" pitchFamily="34" charset="0"/>
              <a:cs typeface="Arial" panose="020B0604020202020204" pitchFamily="34" charset="0"/>
            </a:endParaRPr>
          </a:p>
          <a:p>
            <a:pPr>
              <a:buFont typeface="Arial" pitchFamily="34" charset="0"/>
              <a:buChar char="•"/>
            </a:pPr>
            <a:r>
              <a:rPr lang="en-US" sz="2400" dirty="0">
                <a:latin typeface="Arial" panose="020B0604020202020204" pitchFamily="34" charset="0"/>
                <a:cs typeface="Arial" panose="020B0604020202020204" pitchFamily="34" charset="0"/>
              </a:rPr>
              <a:t>  Always remember making a difference is more important </a:t>
            </a:r>
          </a:p>
          <a:p>
            <a:r>
              <a:rPr lang="en-US" sz="2400" dirty="0">
                <a:latin typeface="Arial" panose="020B0604020202020204" pitchFamily="34" charset="0"/>
                <a:cs typeface="Arial" panose="020B0604020202020204" pitchFamily="34" charset="0"/>
              </a:rPr>
              <a:t>   than making a dollar</a:t>
            </a:r>
          </a:p>
          <a:p>
            <a:endParaRPr lang="en-US" sz="2400" dirty="0">
              <a:latin typeface="Arial" panose="020B0604020202020204" pitchFamily="34" charset="0"/>
              <a:cs typeface="Arial" panose="020B0604020202020204" pitchFamily="34" charset="0"/>
            </a:endParaRPr>
          </a:p>
          <a:p>
            <a:pPr>
              <a:buFont typeface="Arial" pitchFamily="34" charset="0"/>
              <a:buChar char="•"/>
            </a:pPr>
            <a:r>
              <a:rPr lang="en-US" sz="2400" dirty="0">
                <a:latin typeface="Arial" panose="020B0604020202020204" pitchFamily="34" charset="0"/>
                <a:cs typeface="Arial" panose="020B0604020202020204" pitchFamily="34" charset="0"/>
              </a:rPr>
              <a:t>  If you focus on your client’s needs, and not yours, you will </a:t>
            </a:r>
          </a:p>
          <a:p>
            <a:r>
              <a:rPr lang="en-US" sz="2400" dirty="0">
                <a:latin typeface="Arial" panose="020B0604020202020204" pitchFamily="34" charset="0"/>
                <a:cs typeface="Arial" panose="020B0604020202020204" pitchFamily="34" charset="0"/>
              </a:rPr>
              <a:t>   build a lasting solid relationship  </a:t>
            </a:r>
          </a:p>
          <a:p>
            <a:pPr lvl="1"/>
            <a:endParaRPr lang="en-US" sz="3200" dirty="0"/>
          </a:p>
        </p:txBody>
      </p:sp>
      <p:pic>
        <p:nvPicPr>
          <p:cNvPr id="7" name="Picture 2" descr="http://structuredriskanalytics.com/images/clientmeeting.jpg">
            <a:extLst>
              <a:ext uri="{FF2B5EF4-FFF2-40B4-BE49-F238E27FC236}">
                <a16:creationId xmlns:a16="http://schemas.microsoft.com/office/drawing/2014/main" id="{1ACFCE41-B40D-43CB-8171-A1720F82C136}"/>
              </a:ext>
            </a:extLst>
          </p:cNvPr>
          <p:cNvPicPr>
            <a:picLocks noChangeAspect="1" noChangeArrowheads="1"/>
          </p:cNvPicPr>
          <p:nvPr/>
        </p:nvPicPr>
        <p:blipFill>
          <a:blip r:embed="rId4" cstate="print"/>
          <a:srcRect/>
          <a:stretch>
            <a:fillRect/>
          </a:stretch>
        </p:blipFill>
        <p:spPr bwMode="auto">
          <a:xfrm>
            <a:off x="2439916" y="3860800"/>
            <a:ext cx="4264167" cy="2819400"/>
          </a:xfrm>
          <a:prstGeom prst="rect">
            <a:avLst/>
          </a:prstGeom>
          <a:noFill/>
        </p:spPr>
      </p:pic>
      <p:sp>
        <p:nvSpPr>
          <p:cNvPr id="8" name="TextBox 7">
            <a:extLst>
              <a:ext uri="{FF2B5EF4-FFF2-40B4-BE49-F238E27FC236}">
                <a16:creationId xmlns:a16="http://schemas.microsoft.com/office/drawing/2014/main" id="{0FFAB59D-A49E-4D0A-9ED7-2CAB31FFA23F}"/>
              </a:ext>
            </a:extLst>
          </p:cNvPr>
          <p:cNvSpPr txBox="1"/>
          <p:nvPr/>
        </p:nvSpPr>
        <p:spPr>
          <a:xfrm>
            <a:off x="239978" y="108295"/>
            <a:ext cx="8049126" cy="600164"/>
          </a:xfrm>
          <a:prstGeom prst="rect">
            <a:avLst/>
          </a:prstGeom>
          <a:noFill/>
        </p:spPr>
        <p:txBody>
          <a:bodyPr wrap="square" rtlCol="0">
            <a:spAutoFit/>
          </a:bodyPr>
          <a:lstStyle/>
          <a:p>
            <a:r>
              <a:rPr lang="en-US" sz="3300" b="1" dirty="0"/>
              <a:t>15. </a:t>
            </a:r>
            <a:r>
              <a:rPr lang="en-US" altLang="en-US" sz="3300" b="1" dirty="0"/>
              <a:t>How Do You Want to Be Known?  </a:t>
            </a:r>
          </a:p>
        </p:txBody>
      </p:sp>
      <p:pic>
        <p:nvPicPr>
          <p:cNvPr id="6" name="Picture 5" descr="A picture containing aircraft, transport, balloon&#10;&#10;Description generated with very high confidence">
            <a:extLst>
              <a:ext uri="{FF2B5EF4-FFF2-40B4-BE49-F238E27FC236}">
                <a16:creationId xmlns:a16="http://schemas.microsoft.com/office/drawing/2014/main" id="{FFABD430-CB0B-45E1-8D62-8FBA130F7B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96398B96-1C7B-4445-9448-1C608494E3CC}"/>
              </a:ext>
            </a:extLst>
          </p:cNvPr>
          <p:cNvSpPr>
            <a:spLocks noGrp="1"/>
          </p:cNvSpPr>
          <p:nvPr>
            <p:ph type="sldNum" sz="quarter" idx="12"/>
          </p:nvPr>
        </p:nvSpPr>
        <p:spPr/>
        <p:txBody>
          <a:bodyPr/>
          <a:lstStyle/>
          <a:p>
            <a:fld id="{8E76D059-C0BB-4F98-8040-76D959D3FDC2}" type="slidenum">
              <a:rPr lang="en-US" smtClean="0"/>
              <a:t>42</a:t>
            </a:fld>
            <a:endParaRPr lang="en-US"/>
          </a:p>
        </p:txBody>
      </p:sp>
    </p:spTree>
    <p:extLst>
      <p:ext uri="{BB962C8B-B14F-4D97-AF65-F5344CB8AC3E}">
        <p14:creationId xmlns:p14="http://schemas.microsoft.com/office/powerpoint/2010/main" val="3141099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30254"/>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263DDEDE-DC44-4892-8C53-512F8AFDB2DC}"/>
              </a:ext>
            </a:extLst>
          </p:cNvPr>
          <p:cNvSpPr txBox="1">
            <a:spLocks/>
          </p:cNvSpPr>
          <p:nvPr/>
        </p:nvSpPr>
        <p:spPr bwMode="auto">
          <a:xfrm>
            <a:off x="121920" y="988035"/>
            <a:ext cx="8793480" cy="1752600"/>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Befriend every agent in a negotiation – thank them for their effort showing your property and making an offer</a:t>
            </a:r>
          </a:p>
          <a:p>
            <a:pPr lvl="1"/>
            <a:endParaRPr lang="en-US" sz="2400"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It is important that every professional you work with in the process respects you</a:t>
            </a:r>
          </a:p>
          <a:p>
            <a:pPr lvl="1"/>
            <a:endParaRPr lang="en-US" sz="2400"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They are all great referral sources</a:t>
            </a:r>
          </a:p>
        </p:txBody>
      </p:sp>
      <p:pic>
        <p:nvPicPr>
          <p:cNvPr id="3" name="Picture 2">
            <a:extLst>
              <a:ext uri="{FF2B5EF4-FFF2-40B4-BE49-F238E27FC236}">
                <a16:creationId xmlns:a16="http://schemas.microsoft.com/office/drawing/2014/main" id="{955FAAAE-6EFE-45C0-ACEA-87DB6CB5B5C4}"/>
              </a:ext>
            </a:extLst>
          </p:cNvPr>
          <p:cNvPicPr>
            <a:picLocks noChangeAspect="1"/>
          </p:cNvPicPr>
          <p:nvPr/>
        </p:nvPicPr>
        <p:blipFill>
          <a:blip r:embed="rId4"/>
          <a:stretch>
            <a:fillRect/>
          </a:stretch>
        </p:blipFill>
        <p:spPr>
          <a:xfrm>
            <a:off x="2730500" y="3906654"/>
            <a:ext cx="2926682" cy="2951346"/>
          </a:xfrm>
          <a:prstGeom prst="rect">
            <a:avLst/>
          </a:prstGeom>
        </p:spPr>
      </p:pic>
      <p:sp>
        <p:nvSpPr>
          <p:cNvPr id="7" name="TextBox 6">
            <a:extLst>
              <a:ext uri="{FF2B5EF4-FFF2-40B4-BE49-F238E27FC236}">
                <a16:creationId xmlns:a16="http://schemas.microsoft.com/office/drawing/2014/main" id="{214C59FB-5F07-486B-BC94-42D6A54DADFA}"/>
              </a:ext>
            </a:extLst>
          </p:cNvPr>
          <p:cNvSpPr txBox="1"/>
          <p:nvPr/>
        </p:nvSpPr>
        <p:spPr>
          <a:xfrm>
            <a:off x="239978" y="108295"/>
            <a:ext cx="8049126" cy="600164"/>
          </a:xfrm>
          <a:prstGeom prst="rect">
            <a:avLst/>
          </a:prstGeom>
          <a:noFill/>
        </p:spPr>
        <p:txBody>
          <a:bodyPr wrap="square" rtlCol="0">
            <a:spAutoFit/>
          </a:bodyPr>
          <a:lstStyle/>
          <a:p>
            <a:r>
              <a:rPr lang="en-US" sz="3300" b="1" dirty="0"/>
              <a:t>15. </a:t>
            </a:r>
            <a:r>
              <a:rPr lang="en-US" altLang="en-US" sz="3300" b="1" dirty="0"/>
              <a:t>How Do You Want to Be Known?  </a:t>
            </a:r>
          </a:p>
        </p:txBody>
      </p:sp>
      <p:pic>
        <p:nvPicPr>
          <p:cNvPr id="8" name="Picture 7" descr="A picture containing aircraft, transport, balloon&#10;&#10;Description generated with very high confidence">
            <a:extLst>
              <a:ext uri="{FF2B5EF4-FFF2-40B4-BE49-F238E27FC236}">
                <a16:creationId xmlns:a16="http://schemas.microsoft.com/office/drawing/2014/main" id="{951BBC44-7A11-41A4-A167-CA13BB7373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C355FC08-6107-4390-89DD-9976DC570E6D}"/>
              </a:ext>
            </a:extLst>
          </p:cNvPr>
          <p:cNvSpPr>
            <a:spLocks noGrp="1"/>
          </p:cNvSpPr>
          <p:nvPr>
            <p:ph type="sldNum" sz="quarter" idx="12"/>
          </p:nvPr>
        </p:nvSpPr>
        <p:spPr/>
        <p:txBody>
          <a:bodyPr/>
          <a:lstStyle/>
          <a:p>
            <a:fld id="{8E76D059-C0BB-4F98-8040-76D959D3FDC2}" type="slidenum">
              <a:rPr lang="en-US" smtClean="0"/>
              <a:t>43</a:t>
            </a:fld>
            <a:endParaRPr lang="en-US"/>
          </a:p>
        </p:txBody>
      </p:sp>
    </p:spTree>
    <p:extLst>
      <p:ext uri="{BB962C8B-B14F-4D97-AF65-F5344CB8AC3E}">
        <p14:creationId xmlns:p14="http://schemas.microsoft.com/office/powerpoint/2010/main" val="2065767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600164"/>
          </a:xfrm>
          <a:prstGeom prst="rect">
            <a:avLst/>
          </a:prstGeom>
          <a:noFill/>
        </p:spPr>
        <p:txBody>
          <a:bodyPr wrap="square" rtlCol="0">
            <a:spAutoFit/>
          </a:bodyPr>
          <a:lstStyle/>
          <a:p>
            <a:r>
              <a:rPr lang="en-US" sz="3300" b="1" dirty="0"/>
              <a:t>The Dash</a:t>
            </a:r>
          </a:p>
        </p:txBody>
      </p:sp>
      <p:sp>
        <p:nvSpPr>
          <p:cNvPr id="9" name="Content Placeholder 2">
            <a:extLst>
              <a:ext uri="{FF2B5EF4-FFF2-40B4-BE49-F238E27FC236}">
                <a16:creationId xmlns:a16="http://schemas.microsoft.com/office/drawing/2014/main" id="{263DDEDE-DC44-4892-8C53-512F8AFDB2DC}"/>
              </a:ext>
            </a:extLst>
          </p:cNvPr>
          <p:cNvSpPr txBox="1">
            <a:spLocks/>
          </p:cNvSpPr>
          <p:nvPr/>
        </p:nvSpPr>
        <p:spPr bwMode="auto">
          <a:xfrm>
            <a:off x="242236" y="995112"/>
            <a:ext cx="8673164" cy="1752600"/>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p>
            <a:r>
              <a:rPr lang="en-US" sz="2800" dirty="0">
                <a:latin typeface="Arial" panose="020B0604020202020204" pitchFamily="34" charset="0"/>
                <a:cs typeface="Arial" panose="020B0604020202020204" pitchFamily="34" charset="0"/>
              </a:rPr>
              <a:t>Man speaks at the funeral of a friend. He refers to the dates on her tomb stone from the beginning to the end. </a:t>
            </a:r>
          </a:p>
          <a:p>
            <a:endParaRPr lang="en-US" sz="16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He said what mattered most of all was the dash between those years. For that dash represents all the time that she spent alive on earth and now only those who loved her know what that little line is worth. </a:t>
            </a:r>
          </a:p>
          <a:p>
            <a:endParaRPr lang="en-US" sz="16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For it matters not, how much we own, the cars, the house, the cash, what matters is how we live and love and how we spend our dash. </a:t>
            </a:r>
          </a:p>
          <a:p>
            <a:pPr>
              <a:lnSpc>
                <a:spcPct val="80000"/>
              </a:lnSpc>
            </a:pPr>
            <a:endParaRPr lang="en-US" sz="2000" dirty="0"/>
          </a:p>
          <a:p>
            <a:pPr algn="ctr">
              <a:lnSpc>
                <a:spcPct val="80000"/>
              </a:lnSpc>
            </a:pPr>
            <a:r>
              <a:rPr lang="en-US" sz="5400" dirty="0"/>
              <a:t>1963- ?</a:t>
            </a:r>
          </a:p>
        </p:txBody>
      </p:sp>
      <p:pic>
        <p:nvPicPr>
          <p:cNvPr id="8" name="Picture 7" descr="A picture containing aircraft, transport, balloon&#10;&#10;Description generated with very high confidence">
            <a:extLst>
              <a:ext uri="{FF2B5EF4-FFF2-40B4-BE49-F238E27FC236}">
                <a16:creationId xmlns:a16="http://schemas.microsoft.com/office/drawing/2014/main" id="{5C6D2A51-DB42-41F8-AB9C-F99B005B35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A0B40388-F144-4E50-A131-33F741EDF61B}"/>
              </a:ext>
            </a:extLst>
          </p:cNvPr>
          <p:cNvSpPr>
            <a:spLocks noGrp="1"/>
          </p:cNvSpPr>
          <p:nvPr>
            <p:ph type="sldNum" sz="quarter" idx="12"/>
          </p:nvPr>
        </p:nvSpPr>
        <p:spPr/>
        <p:txBody>
          <a:bodyPr/>
          <a:lstStyle/>
          <a:p>
            <a:fld id="{8E76D059-C0BB-4F98-8040-76D959D3FDC2}" type="slidenum">
              <a:rPr lang="en-US" smtClean="0"/>
              <a:t>44</a:t>
            </a:fld>
            <a:endParaRPr lang="en-US"/>
          </a:p>
        </p:txBody>
      </p:sp>
    </p:spTree>
    <p:extLst>
      <p:ext uri="{BB962C8B-B14F-4D97-AF65-F5344CB8AC3E}">
        <p14:creationId xmlns:p14="http://schemas.microsoft.com/office/powerpoint/2010/main" val="710010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600164"/>
          </a:xfrm>
          <a:prstGeom prst="rect">
            <a:avLst/>
          </a:prstGeom>
          <a:noFill/>
        </p:spPr>
        <p:txBody>
          <a:bodyPr wrap="square" rtlCol="0">
            <a:spAutoFit/>
          </a:bodyPr>
          <a:lstStyle/>
          <a:p>
            <a:r>
              <a:rPr lang="en-US" sz="3300" b="1" dirty="0"/>
              <a:t>The Dash</a:t>
            </a:r>
          </a:p>
        </p:txBody>
      </p:sp>
      <p:sp>
        <p:nvSpPr>
          <p:cNvPr id="9" name="Content Placeholder 2">
            <a:extLst>
              <a:ext uri="{FF2B5EF4-FFF2-40B4-BE49-F238E27FC236}">
                <a16:creationId xmlns:a16="http://schemas.microsoft.com/office/drawing/2014/main" id="{263DDEDE-DC44-4892-8C53-512F8AFDB2DC}"/>
              </a:ext>
            </a:extLst>
          </p:cNvPr>
          <p:cNvSpPr txBox="1">
            <a:spLocks/>
          </p:cNvSpPr>
          <p:nvPr/>
        </p:nvSpPr>
        <p:spPr bwMode="auto">
          <a:xfrm>
            <a:off x="242236" y="924787"/>
            <a:ext cx="8504722" cy="1752600"/>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p>
            <a:r>
              <a:rPr lang="en-US" sz="2800" dirty="0">
                <a:latin typeface="Arial" panose="020B0604020202020204" pitchFamily="34" charset="0"/>
                <a:cs typeface="Arial" panose="020B0604020202020204" pitchFamily="34" charset="0"/>
              </a:rPr>
              <a:t>You never know how much time is left. </a:t>
            </a:r>
          </a:p>
          <a:p>
            <a:endParaRPr lang="en-US" sz="16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Slow down and always try to understand the way other people feel. </a:t>
            </a:r>
          </a:p>
          <a:p>
            <a:endParaRPr lang="en-US" sz="16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Be less quick to anger and show appreciation more and love the people in our lives like we’ve never loved before. </a:t>
            </a:r>
          </a:p>
          <a:p>
            <a:endParaRPr lang="en-US" sz="16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When your eulogy is being read with your life’s actions would you be proud of the things they say about how spent your dash? </a:t>
            </a:r>
          </a:p>
        </p:txBody>
      </p:sp>
      <p:pic>
        <p:nvPicPr>
          <p:cNvPr id="2" name="Picture 1">
            <a:extLst>
              <a:ext uri="{FF2B5EF4-FFF2-40B4-BE49-F238E27FC236}">
                <a16:creationId xmlns:a16="http://schemas.microsoft.com/office/drawing/2014/main" id="{299137DB-1701-4A60-90A8-BB218F2DD81E}"/>
              </a:ext>
            </a:extLst>
          </p:cNvPr>
          <p:cNvPicPr>
            <a:picLocks noChangeAspect="1"/>
          </p:cNvPicPr>
          <p:nvPr/>
        </p:nvPicPr>
        <p:blipFill>
          <a:blip r:embed="rId4"/>
          <a:stretch>
            <a:fillRect/>
          </a:stretch>
        </p:blipFill>
        <p:spPr>
          <a:xfrm>
            <a:off x="5839523" y="5256498"/>
            <a:ext cx="2297312" cy="1528787"/>
          </a:xfrm>
          <a:prstGeom prst="rect">
            <a:avLst/>
          </a:prstGeom>
        </p:spPr>
      </p:pic>
      <p:pic>
        <p:nvPicPr>
          <p:cNvPr id="8" name="Picture 7" descr="A picture containing aircraft, transport, balloon&#10;&#10;Description generated with very high confidence">
            <a:extLst>
              <a:ext uri="{FF2B5EF4-FFF2-40B4-BE49-F238E27FC236}">
                <a16:creationId xmlns:a16="http://schemas.microsoft.com/office/drawing/2014/main" id="{9CD34FDB-6A69-4760-8DE9-D7633864BE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0FF27A10-2A96-43D4-B675-3B0CAACC9739}"/>
              </a:ext>
            </a:extLst>
          </p:cNvPr>
          <p:cNvSpPr>
            <a:spLocks noGrp="1"/>
          </p:cNvSpPr>
          <p:nvPr>
            <p:ph type="sldNum" sz="quarter" idx="12"/>
          </p:nvPr>
        </p:nvSpPr>
        <p:spPr/>
        <p:txBody>
          <a:bodyPr/>
          <a:lstStyle/>
          <a:p>
            <a:fld id="{8E76D059-C0BB-4F98-8040-76D959D3FDC2}" type="slidenum">
              <a:rPr lang="en-US" smtClean="0"/>
              <a:t>45</a:t>
            </a:fld>
            <a:endParaRPr lang="en-US"/>
          </a:p>
        </p:txBody>
      </p:sp>
    </p:spTree>
    <p:extLst>
      <p:ext uri="{BB962C8B-B14F-4D97-AF65-F5344CB8AC3E}">
        <p14:creationId xmlns:p14="http://schemas.microsoft.com/office/powerpoint/2010/main" val="3989667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8" name="Content Placeholder 2">
            <a:extLst>
              <a:ext uri="{FF2B5EF4-FFF2-40B4-BE49-F238E27FC236}">
                <a16:creationId xmlns:a16="http://schemas.microsoft.com/office/drawing/2014/main" id="{7D37F131-689C-4719-92C5-E07E8C9C8DB7}"/>
              </a:ext>
            </a:extLst>
          </p:cNvPr>
          <p:cNvSpPr txBox="1">
            <a:spLocks/>
          </p:cNvSpPr>
          <p:nvPr/>
        </p:nvSpPr>
        <p:spPr bwMode="auto">
          <a:xfrm>
            <a:off x="397042" y="973778"/>
            <a:ext cx="8229600" cy="48044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dirty="0">
                <a:latin typeface="Arial" panose="020B0604020202020204" pitchFamily="34" charset="0"/>
                <a:cs typeface="Arial" panose="020B0604020202020204" pitchFamily="34" charset="0"/>
              </a:rPr>
              <a:t>Understand how to mange the real estate listing and selling process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Understand how to manage the agent you are co-brokering with- we are all different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Self evaluate what creates the stress- lack of knowledge, self confidence, ok ness, communication, organizational skills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747713" lvl="1" indent="-290513" eaLnBrk="1" hangingPunct="1">
              <a:buFont typeface="Arial" charset="0"/>
              <a:buChar char="•"/>
            </a:pPr>
            <a:endParaRPr lang="en-US" sz="24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1107996"/>
          </a:xfrm>
          <a:prstGeom prst="rect">
            <a:avLst/>
          </a:prstGeom>
          <a:noFill/>
        </p:spPr>
        <p:txBody>
          <a:bodyPr wrap="square" rtlCol="0">
            <a:spAutoFit/>
          </a:bodyPr>
          <a:lstStyle/>
          <a:p>
            <a:r>
              <a:rPr lang="en-US" sz="3300" b="1" dirty="0"/>
              <a:t> 16. </a:t>
            </a:r>
            <a:r>
              <a:rPr lang="en-US" altLang="en-US" sz="3300" b="1" dirty="0"/>
              <a:t>Manage Professional Stress</a:t>
            </a:r>
          </a:p>
          <a:p>
            <a:endParaRPr lang="en-US" sz="3300" b="1" dirty="0"/>
          </a:p>
        </p:txBody>
      </p:sp>
      <p:pic>
        <p:nvPicPr>
          <p:cNvPr id="9" name="Picture 8" descr="A picture containing aircraft, transport, balloon&#10;&#10;Description generated with very high confidence">
            <a:extLst>
              <a:ext uri="{FF2B5EF4-FFF2-40B4-BE49-F238E27FC236}">
                <a16:creationId xmlns:a16="http://schemas.microsoft.com/office/drawing/2014/main" id="{4E770361-0C37-4A5B-A162-A270D705D2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78EEC7F0-ECDA-47CB-8308-73B602AF8161}"/>
              </a:ext>
            </a:extLst>
          </p:cNvPr>
          <p:cNvSpPr>
            <a:spLocks noGrp="1"/>
          </p:cNvSpPr>
          <p:nvPr>
            <p:ph type="sldNum" sz="quarter" idx="12"/>
          </p:nvPr>
        </p:nvSpPr>
        <p:spPr/>
        <p:txBody>
          <a:bodyPr/>
          <a:lstStyle/>
          <a:p>
            <a:fld id="{8E76D059-C0BB-4F98-8040-76D959D3FDC2}" type="slidenum">
              <a:rPr lang="en-US" smtClean="0"/>
              <a:t>46</a:t>
            </a:fld>
            <a:endParaRPr lang="en-US"/>
          </a:p>
        </p:txBody>
      </p:sp>
    </p:spTree>
    <p:extLst>
      <p:ext uri="{BB962C8B-B14F-4D97-AF65-F5344CB8AC3E}">
        <p14:creationId xmlns:p14="http://schemas.microsoft.com/office/powerpoint/2010/main" val="3705399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8" name="Content Placeholder 2">
            <a:extLst>
              <a:ext uri="{FF2B5EF4-FFF2-40B4-BE49-F238E27FC236}">
                <a16:creationId xmlns:a16="http://schemas.microsoft.com/office/drawing/2014/main" id="{7D37F131-689C-4719-92C5-E07E8C9C8DB7}"/>
              </a:ext>
            </a:extLst>
          </p:cNvPr>
          <p:cNvSpPr txBox="1">
            <a:spLocks/>
          </p:cNvSpPr>
          <p:nvPr/>
        </p:nvSpPr>
        <p:spPr bwMode="auto">
          <a:xfrm>
            <a:off x="397042" y="973778"/>
            <a:ext cx="8229600" cy="48044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dirty="0">
                <a:latin typeface="Arial" panose="020B0604020202020204" pitchFamily="34" charset="0"/>
                <a:cs typeface="Arial" panose="020B0604020202020204" pitchFamily="34" charset="0"/>
              </a:rPr>
              <a:t>If some thing does not seem right, or if someone seems unnecessarily or uncharacteristically short or rude do not punch back - ask questions</a:t>
            </a:r>
          </a:p>
          <a:p>
            <a:pPr marL="0" indent="0">
              <a:buNone/>
            </a:pPr>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Kindness is magical, free and powerful</a:t>
            </a:r>
          </a:p>
          <a:p>
            <a:pPr marL="0" indent="0">
              <a:buNone/>
            </a:pPr>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 one has a perfect life</a:t>
            </a:r>
          </a:p>
          <a:p>
            <a:pPr marL="0" indent="0">
              <a:buNone/>
            </a:pPr>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 real estate company is perfect</a:t>
            </a:r>
          </a:p>
          <a:p>
            <a:pPr marL="0" indent="0">
              <a:buNone/>
            </a:pPr>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 human is perfect</a:t>
            </a:r>
          </a:p>
          <a:p>
            <a:pPr marL="0" indent="0">
              <a:buNone/>
            </a:pPr>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Do not let gossip, pettiness and “it’s all about you”, distract you from being uber productive and focused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747713" lvl="1" indent="-290513" eaLnBrk="1" hangingPunct="1">
              <a:buFont typeface="Arial" charset="0"/>
              <a:buChar char="•"/>
            </a:pPr>
            <a:endParaRPr lang="en-US" sz="24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600164"/>
          </a:xfrm>
          <a:prstGeom prst="rect">
            <a:avLst/>
          </a:prstGeom>
          <a:noFill/>
        </p:spPr>
        <p:txBody>
          <a:bodyPr wrap="square" rtlCol="0">
            <a:spAutoFit/>
          </a:bodyPr>
          <a:lstStyle/>
          <a:p>
            <a:r>
              <a:rPr lang="en-US" sz="3300" b="1" dirty="0"/>
              <a:t> 17. Get Out of Judgment and into Curiosity</a:t>
            </a:r>
          </a:p>
        </p:txBody>
      </p:sp>
      <p:pic>
        <p:nvPicPr>
          <p:cNvPr id="9" name="Picture 8" descr="A picture containing aircraft, transport, balloon&#10;&#10;Description generated with very high confidence">
            <a:extLst>
              <a:ext uri="{FF2B5EF4-FFF2-40B4-BE49-F238E27FC236}">
                <a16:creationId xmlns:a16="http://schemas.microsoft.com/office/drawing/2014/main" id="{7DD67ED3-76DA-4CC4-8178-FCE09B285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F043BAE3-169A-4F99-AE9D-6C974C5781A1}"/>
              </a:ext>
            </a:extLst>
          </p:cNvPr>
          <p:cNvSpPr>
            <a:spLocks noGrp="1"/>
          </p:cNvSpPr>
          <p:nvPr>
            <p:ph type="sldNum" sz="quarter" idx="12"/>
          </p:nvPr>
        </p:nvSpPr>
        <p:spPr/>
        <p:txBody>
          <a:bodyPr/>
          <a:lstStyle/>
          <a:p>
            <a:fld id="{8E76D059-C0BB-4F98-8040-76D959D3FDC2}" type="slidenum">
              <a:rPr lang="en-US" smtClean="0"/>
              <a:t>47</a:t>
            </a:fld>
            <a:endParaRPr lang="en-US"/>
          </a:p>
        </p:txBody>
      </p:sp>
    </p:spTree>
    <p:extLst>
      <p:ext uri="{BB962C8B-B14F-4D97-AF65-F5344CB8AC3E}">
        <p14:creationId xmlns:p14="http://schemas.microsoft.com/office/powerpoint/2010/main" val="3623567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485D999D-AEF6-4481-AF5F-261A8FE493D1}"/>
              </a:ext>
            </a:extLst>
          </p:cNvPr>
          <p:cNvSpPr/>
          <p:nvPr/>
        </p:nvSpPr>
        <p:spPr>
          <a:xfrm>
            <a:off x="787400" y="1102315"/>
            <a:ext cx="7839242" cy="3785652"/>
          </a:xfrm>
          <a:prstGeom prst="rect">
            <a:avLst/>
          </a:prstGeom>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People learn by the time they were five years old (and they hope you never learn) that they are not OK. They have spent 75% of their life covering that up</a:t>
            </a:r>
          </a:p>
          <a:p>
            <a:pPr marL="120650" indent="-120650">
              <a:buFont typeface="Arial"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Everyone is fighting for Ok-ness</a:t>
            </a:r>
          </a:p>
          <a:p>
            <a:pPr marL="120650" indent="-120650">
              <a:buFont typeface="Arial"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Help people feel OK. A seller or buyer is not going to work with you if you make them feel more not OK</a:t>
            </a:r>
          </a:p>
          <a:p>
            <a:pPr marL="120650" indent="-120650">
              <a:buFont typeface="Arial" pitchFamily="34" charset="0"/>
              <a:buChar char="•"/>
            </a:pPr>
            <a:endParaRPr lang="en-US" sz="2400" dirty="0">
              <a:solidFill>
                <a:srgbClr val="FF0000"/>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3A6FC16-9DFE-4343-8CBA-0C14D52E19F5}"/>
              </a:ext>
            </a:extLst>
          </p:cNvPr>
          <p:cNvSpPr txBox="1"/>
          <p:nvPr/>
        </p:nvSpPr>
        <p:spPr>
          <a:xfrm>
            <a:off x="239978" y="108295"/>
            <a:ext cx="8049126" cy="600164"/>
          </a:xfrm>
          <a:prstGeom prst="rect">
            <a:avLst/>
          </a:prstGeom>
          <a:noFill/>
        </p:spPr>
        <p:txBody>
          <a:bodyPr wrap="square" rtlCol="0">
            <a:spAutoFit/>
          </a:bodyPr>
          <a:lstStyle/>
          <a:p>
            <a:r>
              <a:rPr lang="en-US" sz="3300" b="1" dirty="0"/>
              <a:t> 18. Do Not Make Anyone in Life Feel Not Ok</a:t>
            </a:r>
          </a:p>
        </p:txBody>
      </p:sp>
      <p:pic>
        <p:nvPicPr>
          <p:cNvPr id="7" name="Picture 6" descr="A picture containing aircraft, transport, balloon&#10;&#10;Description generated with very high confidence">
            <a:extLst>
              <a:ext uri="{FF2B5EF4-FFF2-40B4-BE49-F238E27FC236}">
                <a16:creationId xmlns:a16="http://schemas.microsoft.com/office/drawing/2014/main" id="{D15A1B1F-5982-47ED-8B7D-B3EB5FABDC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42582F46-8509-4CFB-B1DF-7C75938AD1C2}"/>
              </a:ext>
            </a:extLst>
          </p:cNvPr>
          <p:cNvSpPr>
            <a:spLocks noGrp="1"/>
          </p:cNvSpPr>
          <p:nvPr>
            <p:ph type="sldNum" sz="quarter" idx="12"/>
          </p:nvPr>
        </p:nvSpPr>
        <p:spPr/>
        <p:txBody>
          <a:bodyPr/>
          <a:lstStyle/>
          <a:p>
            <a:fld id="{8E76D059-C0BB-4F98-8040-76D959D3FDC2}" type="slidenum">
              <a:rPr lang="en-US" smtClean="0"/>
              <a:t>48</a:t>
            </a:fld>
            <a:endParaRPr lang="en-US"/>
          </a:p>
        </p:txBody>
      </p:sp>
    </p:spTree>
    <p:extLst>
      <p:ext uri="{BB962C8B-B14F-4D97-AF65-F5344CB8AC3E}">
        <p14:creationId xmlns:p14="http://schemas.microsoft.com/office/powerpoint/2010/main" val="2566073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32" y="144661"/>
            <a:ext cx="8769926" cy="507831"/>
          </a:xfrm>
          <a:prstGeom prst="rect">
            <a:avLst/>
          </a:prstGeom>
          <a:noFill/>
        </p:spPr>
        <p:txBody>
          <a:bodyPr wrap="square" rtlCol="0">
            <a:spAutoFit/>
          </a:bodyPr>
          <a:lstStyle/>
          <a:p>
            <a:r>
              <a:rPr lang="en-US" sz="2700" b="1" dirty="0"/>
              <a:t>19. Implement and/or Work Your Client For Life Program</a:t>
            </a:r>
          </a:p>
        </p:txBody>
      </p:sp>
      <p:sp>
        <p:nvSpPr>
          <p:cNvPr id="2" name="Rectangle 1">
            <a:extLst>
              <a:ext uri="{FF2B5EF4-FFF2-40B4-BE49-F238E27FC236}">
                <a16:creationId xmlns:a16="http://schemas.microsoft.com/office/drawing/2014/main" id="{485D999D-AEF6-4481-AF5F-261A8FE493D1}"/>
              </a:ext>
            </a:extLst>
          </p:cNvPr>
          <p:cNvSpPr/>
          <p:nvPr/>
        </p:nvSpPr>
        <p:spPr>
          <a:xfrm>
            <a:off x="787400" y="1102315"/>
            <a:ext cx="7569200" cy="4524315"/>
          </a:xfrm>
          <a:prstGeom prst="rect">
            <a:avLst/>
          </a:prstGeom>
        </p:spPr>
        <p:txBody>
          <a:bodyPr wrap="square">
            <a:spAutoFit/>
          </a:bodyPr>
          <a:lstStyle/>
          <a:p>
            <a:pPr marL="120650" indent="-120650">
              <a:buFont typeface="Arial" pitchFamily="34" charset="0"/>
              <a:buChar char="•"/>
            </a:pPr>
            <a:r>
              <a:rPr lang="en-US" sz="2400" dirty="0">
                <a:latin typeface="Arial" panose="020B0604020202020204" pitchFamily="34" charset="0"/>
                <a:cs typeface="Arial" panose="020B0604020202020204" pitchFamily="34" charset="0"/>
              </a:rPr>
              <a:t> NAR stats: By year 4 did not know Realtor’s name</a:t>
            </a:r>
          </a:p>
          <a:p>
            <a:endParaRPr lang="en-US" sz="2400" dirty="0">
              <a:latin typeface="Arial" panose="020B0604020202020204" pitchFamily="34" charset="0"/>
              <a:cs typeface="Arial" panose="020B0604020202020204" pitchFamily="34" charset="0"/>
            </a:endParaRPr>
          </a:p>
          <a:p>
            <a:pPr marL="120650" indent="-120650">
              <a:buFont typeface="Arial" pitchFamily="34" charset="0"/>
              <a:buChar char="•"/>
            </a:pPr>
            <a:r>
              <a:rPr lang="en-US" sz="2400" dirty="0">
                <a:latin typeface="Arial" panose="020B0604020202020204" pitchFamily="34" charset="0"/>
                <a:cs typeface="Arial" panose="020B0604020202020204" pitchFamily="34" charset="0"/>
              </a:rPr>
              <a:t> Move on average 7 years</a:t>
            </a:r>
          </a:p>
          <a:p>
            <a:endParaRPr lang="en-US" sz="2400" dirty="0">
              <a:latin typeface="Arial" panose="020B0604020202020204" pitchFamily="34" charset="0"/>
              <a:cs typeface="Arial" panose="020B0604020202020204" pitchFamily="34" charset="0"/>
            </a:endParaRPr>
          </a:p>
          <a:p>
            <a:pPr marL="120650" indent="-120650">
              <a:buFont typeface="Arial" pitchFamily="34" charset="0"/>
              <a:buChar char="•"/>
            </a:pPr>
            <a:r>
              <a:rPr lang="en-US" sz="2400" dirty="0">
                <a:latin typeface="Arial" panose="020B0604020202020204" pitchFamily="34" charset="0"/>
                <a:cs typeface="Arial" panose="020B0604020202020204" pitchFamily="34" charset="0"/>
              </a:rPr>
              <a:t> Existing business is more valuable and less stressful </a:t>
            </a:r>
          </a:p>
          <a:p>
            <a:r>
              <a:rPr lang="en-US" sz="2400" dirty="0">
                <a:latin typeface="Arial" panose="020B0604020202020204" pitchFamily="34" charset="0"/>
                <a:cs typeface="Arial" panose="020B0604020202020204" pitchFamily="34" charset="0"/>
              </a:rPr>
              <a:t>  than new business	</a:t>
            </a:r>
          </a:p>
          <a:p>
            <a:r>
              <a:rPr lang="en-US" sz="2400" dirty="0">
                <a:latin typeface="Arial" panose="020B0604020202020204" pitchFamily="34" charset="0"/>
                <a:cs typeface="Arial" panose="020B0604020202020204" pitchFamily="34" charset="0"/>
              </a:rPr>
              <a:t> </a:t>
            </a:r>
          </a:p>
          <a:p>
            <a:pPr marL="120650" indent="-120650">
              <a:buFont typeface="Arial" pitchFamily="34" charset="0"/>
              <a:buChar char="•"/>
            </a:pPr>
            <a:r>
              <a:rPr lang="en-US" sz="2400" dirty="0">
                <a:latin typeface="Arial" panose="020B0604020202020204" pitchFamily="34" charset="0"/>
                <a:cs typeface="Arial" panose="020B0604020202020204" pitchFamily="34" charset="0"/>
              </a:rPr>
              <a:t> “View all customers as beautiful gardens that must </a:t>
            </a:r>
          </a:p>
          <a:p>
            <a:r>
              <a:rPr lang="en-US" sz="2400" dirty="0">
                <a:latin typeface="Arial" panose="020B0604020202020204" pitchFamily="34" charset="0"/>
                <a:cs typeface="Arial" panose="020B0604020202020204" pitchFamily="34" charset="0"/>
              </a:rPr>
              <a:t>  be cultivated and watered frequently” </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Focus on being a referred agent.</a:t>
            </a:r>
          </a:p>
          <a:p>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33B7563-8AA0-44EA-BA17-D51B2E01B502}"/>
              </a:ext>
            </a:extLst>
          </p:cNvPr>
          <p:cNvPicPr>
            <a:picLocks noChangeAspect="1"/>
          </p:cNvPicPr>
          <p:nvPr/>
        </p:nvPicPr>
        <p:blipFill>
          <a:blip r:embed="rId4"/>
          <a:stretch>
            <a:fillRect/>
          </a:stretch>
        </p:blipFill>
        <p:spPr>
          <a:xfrm>
            <a:off x="5986922" y="4600330"/>
            <a:ext cx="2639720" cy="1675648"/>
          </a:xfrm>
          <a:prstGeom prst="rect">
            <a:avLst/>
          </a:prstGeom>
        </p:spPr>
      </p:pic>
      <p:pic>
        <p:nvPicPr>
          <p:cNvPr id="8" name="Picture 7" descr="A picture containing aircraft, transport, balloon&#10;&#10;Description generated with very high confidence">
            <a:extLst>
              <a:ext uri="{FF2B5EF4-FFF2-40B4-BE49-F238E27FC236}">
                <a16:creationId xmlns:a16="http://schemas.microsoft.com/office/drawing/2014/main" id="{6B4C72C1-C63C-4AD2-A2D5-44F5701EFE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4" name="Slide Number Placeholder 3">
            <a:extLst>
              <a:ext uri="{FF2B5EF4-FFF2-40B4-BE49-F238E27FC236}">
                <a16:creationId xmlns:a16="http://schemas.microsoft.com/office/drawing/2014/main" id="{ECDC3018-CE81-4814-93B8-FD90FD69FA85}"/>
              </a:ext>
            </a:extLst>
          </p:cNvPr>
          <p:cNvSpPr>
            <a:spLocks noGrp="1"/>
          </p:cNvSpPr>
          <p:nvPr>
            <p:ph type="sldNum" sz="quarter" idx="12"/>
          </p:nvPr>
        </p:nvSpPr>
        <p:spPr/>
        <p:txBody>
          <a:bodyPr/>
          <a:lstStyle/>
          <a:p>
            <a:fld id="{8E76D059-C0BB-4F98-8040-76D959D3FDC2}" type="slidenum">
              <a:rPr lang="en-US" smtClean="0"/>
              <a:t>49</a:t>
            </a:fld>
            <a:endParaRPr lang="en-US"/>
          </a:p>
        </p:txBody>
      </p:sp>
    </p:spTree>
    <p:extLst>
      <p:ext uri="{BB962C8B-B14F-4D97-AF65-F5344CB8AC3E}">
        <p14:creationId xmlns:p14="http://schemas.microsoft.com/office/powerpoint/2010/main" val="4148060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239978" y="108295"/>
            <a:ext cx="8049126" cy="600164"/>
          </a:xfrm>
          <a:prstGeom prst="rect">
            <a:avLst/>
          </a:prstGeom>
          <a:noFill/>
        </p:spPr>
        <p:txBody>
          <a:bodyPr wrap="square" rtlCol="0">
            <a:spAutoFit/>
          </a:bodyPr>
          <a:lstStyle/>
          <a:p>
            <a:r>
              <a:rPr lang="en-US" sz="3300" b="1" dirty="0"/>
              <a:t>2. Find Time For Daily Focus</a:t>
            </a:r>
          </a:p>
        </p:txBody>
      </p:sp>
      <p:sp>
        <p:nvSpPr>
          <p:cNvPr id="8" name="Rectangle 7">
            <a:extLst>
              <a:ext uri="{FF2B5EF4-FFF2-40B4-BE49-F238E27FC236}">
                <a16:creationId xmlns:a16="http://schemas.microsoft.com/office/drawing/2014/main" id="{CE7BFA84-04C1-454A-BF73-83A2675A90D5}"/>
              </a:ext>
            </a:extLst>
          </p:cNvPr>
          <p:cNvSpPr/>
          <p:nvPr/>
        </p:nvSpPr>
        <p:spPr>
          <a:xfrm>
            <a:off x="463215" y="1030457"/>
            <a:ext cx="8283743" cy="2086725"/>
          </a:xfrm>
          <a:prstGeom prst="rect">
            <a:avLst/>
          </a:prstGeom>
        </p:spPr>
        <p:txBody>
          <a:bodyPr wrap="square">
            <a:spAutoFit/>
          </a:bodyPr>
          <a:lstStyle/>
          <a:p>
            <a:pPr marL="257175" indent="-257175" fontAlgn="base">
              <a:lnSpc>
                <a:spcPct val="150000"/>
              </a:lnSpc>
              <a:spcBef>
                <a:spcPct val="20000"/>
              </a:spcBef>
              <a:spcAft>
                <a:spcPct val="0"/>
              </a:spcAft>
              <a:buFontTx/>
              <a:buChar char="•"/>
            </a:pPr>
            <a:r>
              <a:rPr lang="en-US" sz="2400" kern="0" dirty="0">
                <a:solidFill>
                  <a:srgbClr val="000000"/>
                </a:solidFill>
                <a:latin typeface="Arial"/>
              </a:rPr>
              <a:t>Sit in a quiet place and outline a success plan for the day</a:t>
            </a:r>
          </a:p>
          <a:p>
            <a:pPr marL="257175" indent="-257175" fontAlgn="base">
              <a:lnSpc>
                <a:spcPct val="150000"/>
              </a:lnSpc>
              <a:spcBef>
                <a:spcPct val="20000"/>
              </a:spcBef>
              <a:spcAft>
                <a:spcPct val="0"/>
              </a:spcAft>
              <a:buFontTx/>
              <a:buChar char="•"/>
            </a:pPr>
            <a:r>
              <a:rPr lang="en-US" sz="2400" kern="0" dirty="0">
                <a:solidFill>
                  <a:srgbClr val="000000"/>
                </a:solidFill>
                <a:latin typeface="Arial"/>
              </a:rPr>
              <a:t>1</a:t>
            </a:r>
            <a:r>
              <a:rPr lang="en-US" sz="2400" kern="0" baseline="30000" dirty="0">
                <a:solidFill>
                  <a:srgbClr val="000000"/>
                </a:solidFill>
                <a:latin typeface="Arial"/>
              </a:rPr>
              <a:t>st</a:t>
            </a:r>
            <a:r>
              <a:rPr lang="en-US" sz="2400" kern="0" dirty="0">
                <a:solidFill>
                  <a:srgbClr val="000000"/>
                </a:solidFill>
                <a:latin typeface="Arial"/>
              </a:rPr>
              <a:t> thing: gratitude, work out, beliefs</a:t>
            </a:r>
          </a:p>
          <a:p>
            <a:pPr marL="257175" indent="-257175" fontAlgn="base">
              <a:spcBef>
                <a:spcPct val="20000"/>
              </a:spcBef>
              <a:spcAft>
                <a:spcPct val="0"/>
              </a:spcAft>
              <a:buFontTx/>
              <a:buChar char="•"/>
            </a:pPr>
            <a:r>
              <a:rPr lang="en-US" sz="2400" kern="0" dirty="0">
                <a:solidFill>
                  <a:srgbClr val="000000"/>
                </a:solidFill>
                <a:latin typeface="Arial"/>
              </a:rPr>
              <a:t>The focus should be on the activities that are the most important to your business and you personally</a:t>
            </a:r>
          </a:p>
        </p:txBody>
      </p:sp>
      <p:pic>
        <p:nvPicPr>
          <p:cNvPr id="3" name="Picture 2">
            <a:extLst>
              <a:ext uri="{FF2B5EF4-FFF2-40B4-BE49-F238E27FC236}">
                <a16:creationId xmlns:a16="http://schemas.microsoft.com/office/drawing/2014/main" id="{2965BDAC-72C0-4E3E-A8C5-EFD8ADFD2E59}"/>
              </a:ext>
            </a:extLst>
          </p:cNvPr>
          <p:cNvPicPr>
            <a:picLocks noChangeAspect="1"/>
          </p:cNvPicPr>
          <p:nvPr/>
        </p:nvPicPr>
        <p:blipFill>
          <a:blip r:embed="rId3"/>
          <a:stretch>
            <a:fillRect/>
          </a:stretch>
        </p:blipFill>
        <p:spPr>
          <a:xfrm>
            <a:off x="2559997" y="3669632"/>
            <a:ext cx="4024006" cy="2157911"/>
          </a:xfrm>
          <a:prstGeom prst="rect">
            <a:avLst/>
          </a:prstGeom>
        </p:spPr>
      </p:pic>
      <p:pic>
        <p:nvPicPr>
          <p:cNvPr id="7" name="Picture 6" descr="A picture containing aircraft, transport, balloon&#10;&#10;Description generated with very high confidence">
            <a:extLst>
              <a:ext uri="{FF2B5EF4-FFF2-40B4-BE49-F238E27FC236}">
                <a16:creationId xmlns:a16="http://schemas.microsoft.com/office/drawing/2014/main" id="{4047A8B6-399C-46AB-AD71-B55282322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66D75ED8-4F87-44EA-AB24-CF11198EC834}"/>
              </a:ext>
            </a:extLst>
          </p:cNvPr>
          <p:cNvSpPr>
            <a:spLocks noGrp="1"/>
          </p:cNvSpPr>
          <p:nvPr>
            <p:ph type="sldNum" sz="quarter" idx="12"/>
          </p:nvPr>
        </p:nvSpPr>
        <p:spPr/>
        <p:txBody>
          <a:bodyPr/>
          <a:lstStyle/>
          <a:p>
            <a:fld id="{8E76D059-C0BB-4F98-8040-76D959D3FDC2}" type="slidenum">
              <a:rPr lang="en-US" smtClean="0"/>
              <a:t>5</a:t>
            </a:fld>
            <a:endParaRPr lang="en-US"/>
          </a:p>
        </p:txBody>
      </p:sp>
    </p:spTree>
    <p:extLst>
      <p:ext uri="{BB962C8B-B14F-4D97-AF65-F5344CB8AC3E}">
        <p14:creationId xmlns:p14="http://schemas.microsoft.com/office/powerpoint/2010/main" val="21893550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600164"/>
          </a:xfrm>
          <a:prstGeom prst="rect">
            <a:avLst/>
          </a:prstGeom>
          <a:noFill/>
        </p:spPr>
        <p:txBody>
          <a:bodyPr wrap="square" rtlCol="0">
            <a:spAutoFit/>
          </a:bodyPr>
          <a:lstStyle/>
          <a:p>
            <a:r>
              <a:rPr lang="en-US" sz="3300" b="1" dirty="0"/>
              <a:t>20. Show Appreciation and Gratitude</a:t>
            </a:r>
          </a:p>
        </p:txBody>
      </p:sp>
      <p:sp>
        <p:nvSpPr>
          <p:cNvPr id="3" name="Rectangle 2">
            <a:extLst>
              <a:ext uri="{FF2B5EF4-FFF2-40B4-BE49-F238E27FC236}">
                <a16:creationId xmlns:a16="http://schemas.microsoft.com/office/drawing/2014/main" id="{B6706362-DE57-49B9-A5B0-BB4BDA7F1BEC}"/>
              </a:ext>
            </a:extLst>
          </p:cNvPr>
          <p:cNvSpPr/>
          <p:nvPr/>
        </p:nvSpPr>
        <p:spPr>
          <a:xfrm>
            <a:off x="787400" y="1030457"/>
            <a:ext cx="7959558" cy="3416320"/>
          </a:xfrm>
          <a:prstGeom prst="rect">
            <a:avLst/>
          </a:prstGeom>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How do we feel when someone thanks or appreciates us?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 handwritten note, a phone call, a text or an email daily is a difference maker.</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One of our top agents sends (4) handwritten notes a day! 48 weeks x 5 days x 4 notes a day = 960 signs of appreciation and lots of repeat and referral business.</a:t>
            </a:r>
          </a:p>
        </p:txBody>
      </p:sp>
      <p:pic>
        <p:nvPicPr>
          <p:cNvPr id="9" name="Picture 9" descr="http://learnthat.com/files/2008/01/thank-you-note.jpg">
            <a:extLst>
              <a:ext uri="{FF2B5EF4-FFF2-40B4-BE49-F238E27FC236}">
                <a16:creationId xmlns:a16="http://schemas.microsoft.com/office/drawing/2014/main" id="{825A4274-B492-4CAB-9888-2B0F7DE51460}"/>
              </a:ext>
            </a:extLst>
          </p:cNvPr>
          <p:cNvPicPr>
            <a:picLocks noChangeAspect="1" noChangeArrowheads="1"/>
          </p:cNvPicPr>
          <p:nvPr/>
        </p:nvPicPr>
        <p:blipFill>
          <a:blip r:embed="rId4" cstate="print"/>
          <a:srcRect/>
          <a:stretch>
            <a:fillRect/>
          </a:stretch>
        </p:blipFill>
        <p:spPr bwMode="auto">
          <a:xfrm>
            <a:off x="3139991" y="4582338"/>
            <a:ext cx="3152775" cy="2085975"/>
          </a:xfrm>
          <a:prstGeom prst="rect">
            <a:avLst/>
          </a:prstGeom>
          <a:noFill/>
          <a:ln w="9525">
            <a:noFill/>
            <a:miter lim="800000"/>
            <a:headEnd/>
            <a:tailEnd/>
          </a:ln>
        </p:spPr>
      </p:pic>
      <p:pic>
        <p:nvPicPr>
          <p:cNvPr id="8" name="Picture 7" descr="A picture containing aircraft, transport, balloon&#10;&#10;Description generated with very high confidence">
            <a:extLst>
              <a:ext uri="{FF2B5EF4-FFF2-40B4-BE49-F238E27FC236}">
                <a16:creationId xmlns:a16="http://schemas.microsoft.com/office/drawing/2014/main" id="{447D95B3-E0E1-430B-AD76-9F888793ED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24567502-181B-4958-9CA3-F5C08250D91A}"/>
              </a:ext>
            </a:extLst>
          </p:cNvPr>
          <p:cNvSpPr>
            <a:spLocks noGrp="1"/>
          </p:cNvSpPr>
          <p:nvPr>
            <p:ph type="sldNum" sz="quarter" idx="12"/>
          </p:nvPr>
        </p:nvSpPr>
        <p:spPr/>
        <p:txBody>
          <a:bodyPr/>
          <a:lstStyle/>
          <a:p>
            <a:fld id="{8E76D059-C0BB-4F98-8040-76D959D3FDC2}" type="slidenum">
              <a:rPr lang="en-US" smtClean="0"/>
              <a:t>50</a:t>
            </a:fld>
            <a:endParaRPr lang="en-US"/>
          </a:p>
        </p:txBody>
      </p:sp>
    </p:spTree>
    <p:extLst>
      <p:ext uri="{BB962C8B-B14F-4D97-AF65-F5344CB8AC3E}">
        <p14:creationId xmlns:p14="http://schemas.microsoft.com/office/powerpoint/2010/main" val="19731676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600164"/>
          </a:xfrm>
          <a:prstGeom prst="rect">
            <a:avLst/>
          </a:prstGeom>
          <a:noFill/>
        </p:spPr>
        <p:txBody>
          <a:bodyPr wrap="square" rtlCol="0">
            <a:spAutoFit/>
          </a:bodyPr>
          <a:lstStyle/>
          <a:p>
            <a:r>
              <a:rPr lang="en-US" sz="3300" b="1" dirty="0"/>
              <a:t>20. Show Appreciation and Gratitude </a:t>
            </a:r>
          </a:p>
        </p:txBody>
      </p:sp>
      <p:sp>
        <p:nvSpPr>
          <p:cNvPr id="3" name="Rectangle 2">
            <a:extLst>
              <a:ext uri="{FF2B5EF4-FFF2-40B4-BE49-F238E27FC236}">
                <a16:creationId xmlns:a16="http://schemas.microsoft.com/office/drawing/2014/main" id="{B6706362-DE57-49B9-A5B0-BB4BDA7F1BEC}"/>
              </a:ext>
            </a:extLst>
          </p:cNvPr>
          <p:cNvSpPr/>
          <p:nvPr/>
        </p:nvSpPr>
        <p:spPr>
          <a:xfrm>
            <a:off x="652379" y="1111756"/>
            <a:ext cx="8128000" cy="4524315"/>
          </a:xfrm>
          <a:prstGeom prst="rect">
            <a:avLst/>
          </a:prstGeom>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more you appreciate – the more you give – the more you get</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Being more grateful more often makes us happier and more optimistic</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Gratitude also adds to the bottom line - it requires little time and no money</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Gratitude attracts what we want, improves relationships, reduces negativity, improves problem solving skills, and helps us learn</a:t>
            </a:r>
          </a:p>
        </p:txBody>
      </p:sp>
      <p:pic>
        <p:nvPicPr>
          <p:cNvPr id="8" name="Picture 7" descr="A picture containing aircraft, transport, balloon&#10;&#10;Description generated with very high confidence">
            <a:extLst>
              <a:ext uri="{FF2B5EF4-FFF2-40B4-BE49-F238E27FC236}">
                <a16:creationId xmlns:a16="http://schemas.microsoft.com/office/drawing/2014/main" id="{52109469-7114-46FB-803B-7E11933A5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50990B2D-3ACB-45BD-A60A-C1A1ED50489B}"/>
              </a:ext>
            </a:extLst>
          </p:cNvPr>
          <p:cNvSpPr>
            <a:spLocks noGrp="1"/>
          </p:cNvSpPr>
          <p:nvPr>
            <p:ph type="sldNum" sz="quarter" idx="12"/>
          </p:nvPr>
        </p:nvSpPr>
        <p:spPr/>
        <p:txBody>
          <a:bodyPr/>
          <a:lstStyle/>
          <a:p>
            <a:fld id="{8E76D059-C0BB-4F98-8040-76D959D3FDC2}" type="slidenum">
              <a:rPr lang="en-US" smtClean="0"/>
              <a:t>51</a:t>
            </a:fld>
            <a:endParaRPr lang="en-US"/>
          </a:p>
        </p:txBody>
      </p:sp>
    </p:spTree>
    <p:extLst>
      <p:ext uri="{BB962C8B-B14F-4D97-AF65-F5344CB8AC3E}">
        <p14:creationId xmlns:p14="http://schemas.microsoft.com/office/powerpoint/2010/main" val="1269242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457200" y="1204557"/>
            <a:ext cx="8229600"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lvl="1" indent="0">
              <a:buNone/>
            </a:pPr>
            <a:r>
              <a:rPr lang="en-US" altLang="en-US" sz="3200" i="1" dirty="0"/>
              <a:t>No matter how bad someone has it, there are others who have it worse.  Remembering that makes life a lot easier and allows you to take pleasure in the blessings you have been given.</a:t>
            </a:r>
          </a:p>
          <a:p>
            <a:pPr marL="234950" lvl="1" indent="0">
              <a:buNone/>
            </a:pPr>
            <a:endParaRPr lang="en-US" altLang="en-US" sz="3200" i="1" dirty="0"/>
          </a:p>
          <a:p>
            <a:pPr marL="234950" lvl="1" indent="0">
              <a:buNone/>
            </a:pPr>
            <a:r>
              <a:rPr lang="en-US" altLang="en-US" sz="3200" dirty="0"/>
              <a:t>							Lou Holtz</a:t>
            </a:r>
          </a:p>
        </p:txBody>
      </p:sp>
      <p:pic>
        <p:nvPicPr>
          <p:cNvPr id="3" name="Picture 2">
            <a:extLst>
              <a:ext uri="{FF2B5EF4-FFF2-40B4-BE49-F238E27FC236}">
                <a16:creationId xmlns:a16="http://schemas.microsoft.com/office/drawing/2014/main" id="{D6729B61-F186-484D-B9DF-11881A57AACA}"/>
              </a:ext>
            </a:extLst>
          </p:cNvPr>
          <p:cNvPicPr>
            <a:picLocks noChangeAspect="1"/>
          </p:cNvPicPr>
          <p:nvPr/>
        </p:nvPicPr>
        <p:blipFill>
          <a:blip r:embed="rId4"/>
          <a:stretch>
            <a:fillRect/>
          </a:stretch>
        </p:blipFill>
        <p:spPr>
          <a:xfrm>
            <a:off x="2888974" y="3429000"/>
            <a:ext cx="2420093" cy="3106250"/>
          </a:xfrm>
          <a:prstGeom prst="rect">
            <a:avLst/>
          </a:prstGeom>
        </p:spPr>
      </p:pic>
      <p:pic>
        <p:nvPicPr>
          <p:cNvPr id="7" name="Picture 6" descr="A picture containing aircraft, transport, balloon&#10;&#10;Description generated with very high confidence">
            <a:extLst>
              <a:ext uri="{FF2B5EF4-FFF2-40B4-BE49-F238E27FC236}">
                <a16:creationId xmlns:a16="http://schemas.microsoft.com/office/drawing/2014/main" id="{FFFEF03A-C107-403D-95C3-0D54945204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CF672339-8F9F-4B4A-9A7C-D9956F6713F2}"/>
              </a:ext>
            </a:extLst>
          </p:cNvPr>
          <p:cNvSpPr>
            <a:spLocks noGrp="1"/>
          </p:cNvSpPr>
          <p:nvPr>
            <p:ph type="sldNum" sz="quarter" idx="12"/>
          </p:nvPr>
        </p:nvSpPr>
        <p:spPr/>
        <p:txBody>
          <a:bodyPr/>
          <a:lstStyle/>
          <a:p>
            <a:fld id="{8E76D059-C0BB-4F98-8040-76D959D3FDC2}" type="slidenum">
              <a:rPr lang="en-US" smtClean="0"/>
              <a:t>52</a:t>
            </a:fld>
            <a:endParaRPr lang="en-US"/>
          </a:p>
        </p:txBody>
      </p:sp>
    </p:spTree>
    <p:extLst>
      <p:ext uri="{BB962C8B-B14F-4D97-AF65-F5344CB8AC3E}">
        <p14:creationId xmlns:p14="http://schemas.microsoft.com/office/powerpoint/2010/main" val="1341871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457200" y="1204557"/>
            <a:ext cx="8229600"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7713" lvl="1" indent="-290513" algn="ctr">
              <a:buNone/>
            </a:pPr>
            <a:r>
              <a:rPr lang="en-US" altLang="en-US" sz="3600" i="1" dirty="0"/>
              <a:t>If you don’t think every day is a good day, just try missing one.</a:t>
            </a:r>
          </a:p>
          <a:p>
            <a:pPr marL="747713" lvl="1" indent="-290513" algn="ctr">
              <a:buNone/>
            </a:pPr>
            <a:endParaRPr lang="en-US" altLang="en-US" sz="3600" i="1" dirty="0"/>
          </a:p>
          <a:p>
            <a:pPr marL="747713" lvl="1" indent="-290513">
              <a:buNone/>
            </a:pPr>
            <a:r>
              <a:rPr lang="en-US" altLang="en-US" sz="3200" b="1" dirty="0"/>
              <a:t>						            </a:t>
            </a:r>
            <a:r>
              <a:rPr lang="en-US" altLang="en-US" sz="2800" dirty="0"/>
              <a:t>Cavett Robert</a:t>
            </a:r>
            <a:endParaRPr lang="en-US" altLang="en-US" sz="3200" dirty="0"/>
          </a:p>
        </p:txBody>
      </p:sp>
      <p:pic>
        <p:nvPicPr>
          <p:cNvPr id="2" name="Picture 1">
            <a:extLst>
              <a:ext uri="{FF2B5EF4-FFF2-40B4-BE49-F238E27FC236}">
                <a16:creationId xmlns:a16="http://schemas.microsoft.com/office/drawing/2014/main" id="{9EE9DA6E-B0F0-43E7-8C11-EC9D12D6A82C}"/>
              </a:ext>
            </a:extLst>
          </p:cNvPr>
          <p:cNvPicPr>
            <a:picLocks noChangeAspect="1"/>
          </p:cNvPicPr>
          <p:nvPr/>
        </p:nvPicPr>
        <p:blipFill>
          <a:blip r:embed="rId4"/>
          <a:stretch>
            <a:fillRect/>
          </a:stretch>
        </p:blipFill>
        <p:spPr>
          <a:xfrm>
            <a:off x="3299793" y="2957761"/>
            <a:ext cx="2148770" cy="2894996"/>
          </a:xfrm>
          <a:prstGeom prst="rect">
            <a:avLst/>
          </a:prstGeom>
        </p:spPr>
      </p:pic>
      <p:pic>
        <p:nvPicPr>
          <p:cNvPr id="7" name="Picture 6" descr="A picture containing aircraft, transport, balloon&#10;&#10;Description generated with very high confidence">
            <a:extLst>
              <a:ext uri="{FF2B5EF4-FFF2-40B4-BE49-F238E27FC236}">
                <a16:creationId xmlns:a16="http://schemas.microsoft.com/office/drawing/2014/main" id="{0460F7B7-05C1-4606-B56C-C8F1397276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696BA859-377E-4F96-9A43-AA58C0F62563}"/>
              </a:ext>
            </a:extLst>
          </p:cNvPr>
          <p:cNvSpPr>
            <a:spLocks noGrp="1"/>
          </p:cNvSpPr>
          <p:nvPr>
            <p:ph type="sldNum" sz="quarter" idx="12"/>
          </p:nvPr>
        </p:nvSpPr>
        <p:spPr/>
        <p:txBody>
          <a:bodyPr/>
          <a:lstStyle/>
          <a:p>
            <a:fld id="{8E76D059-C0BB-4F98-8040-76D959D3FDC2}" type="slidenum">
              <a:rPr lang="en-US" smtClean="0"/>
              <a:t>53</a:t>
            </a:fld>
            <a:endParaRPr lang="en-US"/>
          </a:p>
        </p:txBody>
      </p:sp>
    </p:spTree>
    <p:extLst>
      <p:ext uri="{BB962C8B-B14F-4D97-AF65-F5344CB8AC3E}">
        <p14:creationId xmlns:p14="http://schemas.microsoft.com/office/powerpoint/2010/main" val="4218740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600164"/>
          </a:xfrm>
          <a:prstGeom prst="rect">
            <a:avLst/>
          </a:prstGeom>
          <a:noFill/>
        </p:spPr>
        <p:txBody>
          <a:bodyPr wrap="square" rtlCol="0">
            <a:spAutoFit/>
          </a:bodyPr>
          <a:lstStyle/>
          <a:p>
            <a:r>
              <a:rPr lang="en-US" altLang="en-US" sz="3300" b="1" dirty="0"/>
              <a:t>21. Laugh a Lot. Have Fun Daily. Be Positive.</a:t>
            </a: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239978" y="995168"/>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charset="0"/>
              <a:buChar char="•"/>
            </a:pPr>
            <a:r>
              <a:rPr lang="en-US" altLang="en-US" dirty="0">
                <a:latin typeface="Arial" panose="020B0604020202020204" pitchFamily="34" charset="0"/>
                <a:cs typeface="Arial" panose="020B0604020202020204" pitchFamily="34" charset="0"/>
              </a:rPr>
              <a:t>We function best when we laugh a lot and are happy</a:t>
            </a:r>
          </a:p>
          <a:p>
            <a:pPr marL="457200" lvl="1" indent="0">
              <a:buNone/>
            </a:pPr>
            <a:endParaRPr lang="en-US" altLang="en-US" sz="1400" dirty="0">
              <a:latin typeface="Arial" panose="020B0604020202020204" pitchFamily="34" charset="0"/>
              <a:cs typeface="Arial" panose="020B0604020202020204" pitchFamily="34" charset="0"/>
            </a:endParaRPr>
          </a:p>
          <a:p>
            <a:pPr lvl="1">
              <a:buFont typeface="Arial" charset="0"/>
              <a:buChar char="•"/>
            </a:pPr>
            <a:r>
              <a:rPr lang="en-US" altLang="en-US" dirty="0">
                <a:latin typeface="Arial" panose="020B0604020202020204" pitchFamily="34" charset="0"/>
                <a:cs typeface="Arial" panose="020B0604020202020204" pitchFamily="34" charset="0"/>
              </a:rPr>
              <a:t>Laugh for seven seconds upon awakening</a:t>
            </a:r>
          </a:p>
          <a:p>
            <a:pPr marL="457200" lvl="1" indent="0">
              <a:buNone/>
            </a:pPr>
            <a:endParaRPr lang="en-US" altLang="en-US" sz="1400" dirty="0">
              <a:latin typeface="Arial" panose="020B0604020202020204" pitchFamily="34" charset="0"/>
              <a:cs typeface="Arial" panose="020B0604020202020204" pitchFamily="34" charset="0"/>
            </a:endParaRPr>
          </a:p>
          <a:p>
            <a:pPr lvl="1">
              <a:buFont typeface="Arial" charset="0"/>
              <a:buChar char="•"/>
            </a:pPr>
            <a:r>
              <a:rPr lang="en-US" altLang="en-US" dirty="0">
                <a:latin typeface="Arial" panose="020B0604020202020204" pitchFamily="34" charset="0"/>
                <a:cs typeface="Arial" panose="020B0604020202020204" pitchFamily="34" charset="0"/>
              </a:rPr>
              <a:t>When I choose to smile, I become the master of my emotions</a:t>
            </a:r>
          </a:p>
          <a:p>
            <a:pPr marL="457200" lvl="1" indent="0">
              <a:buNone/>
            </a:pPr>
            <a:endParaRPr lang="en-US" altLang="en-US" sz="1400" dirty="0">
              <a:latin typeface="Arial" panose="020B0604020202020204" pitchFamily="34" charset="0"/>
              <a:cs typeface="Arial" panose="020B0604020202020204" pitchFamily="34" charset="0"/>
            </a:endParaRPr>
          </a:p>
          <a:p>
            <a:pPr lvl="1">
              <a:buFont typeface="Arial" charset="0"/>
              <a:buChar char="•"/>
            </a:pPr>
            <a:r>
              <a:rPr lang="en-US" altLang="en-US" dirty="0">
                <a:latin typeface="Arial" panose="020B0604020202020204" pitchFamily="34" charset="0"/>
                <a:cs typeface="Arial" panose="020B0604020202020204" pitchFamily="34" charset="0"/>
              </a:rPr>
              <a:t>Remember: Positive energy attracts other positive energy.  Run from negative people. Be positive.</a:t>
            </a:r>
          </a:p>
          <a:p>
            <a:pPr lvl="1">
              <a:buFont typeface="Arial" charset="0"/>
              <a:buChar char="•"/>
            </a:pPr>
            <a:endParaRPr lang="en-US" altLang="en-US" dirty="0"/>
          </a:p>
          <a:p>
            <a:pPr marL="400050" indent="-400050">
              <a:buFontTx/>
              <a:buNone/>
            </a:pPr>
            <a:r>
              <a:rPr lang="en-US" altLang="en-US" sz="4200" b="1" dirty="0"/>
              <a:t> </a:t>
            </a:r>
          </a:p>
        </p:txBody>
      </p:sp>
      <p:pic>
        <p:nvPicPr>
          <p:cNvPr id="10" name="Picture 4">
            <a:extLst>
              <a:ext uri="{FF2B5EF4-FFF2-40B4-BE49-F238E27FC236}">
                <a16:creationId xmlns:a16="http://schemas.microsoft.com/office/drawing/2014/main" id="{3EDE266B-21A1-4DB2-A95A-8EDC3CC0A268}"/>
              </a:ext>
            </a:extLst>
          </p:cNvPr>
          <p:cNvPicPr>
            <a:picLocks noChangeAspect="1"/>
          </p:cNvPicPr>
          <p:nvPr/>
        </p:nvPicPr>
        <p:blipFill>
          <a:blip r:embed="rId4" cstate="print"/>
          <a:srcRect/>
          <a:stretch>
            <a:fillRect/>
          </a:stretch>
        </p:blipFill>
        <p:spPr bwMode="auto">
          <a:xfrm>
            <a:off x="3281279" y="4507637"/>
            <a:ext cx="2870200" cy="1906308"/>
          </a:xfrm>
          <a:prstGeom prst="rect">
            <a:avLst/>
          </a:prstGeom>
          <a:noFill/>
          <a:ln w="9525">
            <a:noFill/>
            <a:miter lim="800000"/>
            <a:headEnd/>
            <a:tailEnd/>
          </a:ln>
        </p:spPr>
      </p:pic>
      <p:pic>
        <p:nvPicPr>
          <p:cNvPr id="9" name="Picture 8" descr="A picture containing aircraft, transport, balloon&#10;&#10;Description generated with very high confidence">
            <a:extLst>
              <a:ext uri="{FF2B5EF4-FFF2-40B4-BE49-F238E27FC236}">
                <a16:creationId xmlns:a16="http://schemas.microsoft.com/office/drawing/2014/main" id="{1B00B848-5E5D-4D6D-92D0-EA32064837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8FBC5F2A-7024-4397-AC7C-075DF0EFFC85}"/>
              </a:ext>
            </a:extLst>
          </p:cNvPr>
          <p:cNvSpPr>
            <a:spLocks noGrp="1"/>
          </p:cNvSpPr>
          <p:nvPr>
            <p:ph type="sldNum" sz="quarter" idx="12"/>
          </p:nvPr>
        </p:nvSpPr>
        <p:spPr/>
        <p:txBody>
          <a:bodyPr/>
          <a:lstStyle/>
          <a:p>
            <a:fld id="{8E76D059-C0BB-4F98-8040-76D959D3FDC2}" type="slidenum">
              <a:rPr lang="en-US" smtClean="0"/>
              <a:t>54</a:t>
            </a:fld>
            <a:endParaRPr lang="en-US"/>
          </a:p>
        </p:txBody>
      </p:sp>
    </p:spTree>
    <p:extLst>
      <p:ext uri="{BB962C8B-B14F-4D97-AF65-F5344CB8AC3E}">
        <p14:creationId xmlns:p14="http://schemas.microsoft.com/office/powerpoint/2010/main" val="663800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600164"/>
          </a:xfrm>
          <a:prstGeom prst="rect">
            <a:avLst/>
          </a:prstGeom>
          <a:noFill/>
        </p:spPr>
        <p:txBody>
          <a:bodyPr wrap="square" rtlCol="0">
            <a:spAutoFit/>
          </a:bodyPr>
          <a:lstStyle/>
          <a:p>
            <a:r>
              <a:rPr lang="en-US" altLang="en-US" sz="3300" b="1" dirty="0"/>
              <a:t>22. Create Raving Fans</a:t>
            </a: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889739"/>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0" indent="-400050" fontAlgn="base">
              <a:lnSpc>
                <a:spcPct val="100000"/>
              </a:lnSpc>
              <a:spcBef>
                <a:spcPct val="20000"/>
              </a:spcBef>
              <a:spcAft>
                <a:spcPct val="0"/>
              </a:spcAft>
              <a:buFontTx/>
              <a:buChar char="•"/>
            </a:pPr>
            <a:r>
              <a:rPr lang="en-US" altLang="en-US" sz="2400" kern="0" dirty="0">
                <a:solidFill>
                  <a:srgbClr val="000000"/>
                </a:solidFill>
                <a:latin typeface="Arial"/>
              </a:rPr>
              <a:t>Out of your: family, friends, clients and colleagues</a:t>
            </a:r>
          </a:p>
          <a:p>
            <a:pPr marL="0" lvl="0" indent="0" fontAlgn="base">
              <a:lnSpc>
                <a:spcPct val="100000"/>
              </a:lnSpc>
              <a:spcBef>
                <a:spcPct val="20000"/>
              </a:spcBef>
              <a:spcAft>
                <a:spcPct val="0"/>
              </a:spcAft>
              <a:buNone/>
            </a:pPr>
            <a:endParaRPr lang="en-US" altLang="en-US" sz="1400" kern="0" dirty="0">
              <a:solidFill>
                <a:srgbClr val="000000"/>
              </a:solidFill>
              <a:latin typeface="Arial"/>
            </a:endParaRPr>
          </a:p>
          <a:p>
            <a:pPr marL="400050" lvl="0" indent="-400050" fontAlgn="base">
              <a:lnSpc>
                <a:spcPct val="100000"/>
              </a:lnSpc>
              <a:spcBef>
                <a:spcPct val="20000"/>
              </a:spcBef>
              <a:spcAft>
                <a:spcPct val="0"/>
              </a:spcAft>
              <a:buFontTx/>
              <a:buChar char="•"/>
            </a:pPr>
            <a:r>
              <a:rPr lang="en-US" altLang="en-US" sz="2400" kern="0" dirty="0">
                <a:solidFill>
                  <a:srgbClr val="000000"/>
                </a:solidFill>
                <a:latin typeface="Arial"/>
              </a:rPr>
              <a:t>When you have a happy home you can focus and concentrate at another level</a:t>
            </a:r>
          </a:p>
          <a:p>
            <a:pPr marL="0" lvl="0" indent="0" fontAlgn="base">
              <a:lnSpc>
                <a:spcPct val="100000"/>
              </a:lnSpc>
              <a:spcBef>
                <a:spcPct val="20000"/>
              </a:spcBef>
              <a:spcAft>
                <a:spcPct val="0"/>
              </a:spcAft>
              <a:buNone/>
            </a:pPr>
            <a:endParaRPr lang="en-US" altLang="en-US" sz="1400" kern="0" dirty="0">
              <a:solidFill>
                <a:srgbClr val="000000"/>
              </a:solidFill>
              <a:latin typeface="Arial"/>
            </a:endParaRPr>
          </a:p>
          <a:p>
            <a:pPr marL="400050" lvl="0" indent="-400050" fontAlgn="base">
              <a:lnSpc>
                <a:spcPct val="100000"/>
              </a:lnSpc>
              <a:spcBef>
                <a:spcPct val="20000"/>
              </a:spcBef>
              <a:spcAft>
                <a:spcPct val="0"/>
              </a:spcAft>
              <a:buFontTx/>
              <a:buChar char="•"/>
            </a:pPr>
            <a:r>
              <a:rPr lang="en-US" altLang="en-US" sz="2400" kern="0" dirty="0">
                <a:solidFill>
                  <a:srgbClr val="000000"/>
                </a:solidFill>
                <a:latin typeface="Arial"/>
              </a:rPr>
              <a:t>You have to be able to keep time and activities with children, spouses, significant others in balance with your work</a:t>
            </a:r>
          </a:p>
        </p:txBody>
      </p:sp>
      <p:pic>
        <p:nvPicPr>
          <p:cNvPr id="2" name="Picture 1">
            <a:extLst>
              <a:ext uri="{FF2B5EF4-FFF2-40B4-BE49-F238E27FC236}">
                <a16:creationId xmlns:a16="http://schemas.microsoft.com/office/drawing/2014/main" id="{4E552610-2D8E-43B6-9926-CF9E3886E660}"/>
              </a:ext>
            </a:extLst>
          </p:cNvPr>
          <p:cNvPicPr>
            <a:picLocks noChangeAspect="1"/>
          </p:cNvPicPr>
          <p:nvPr/>
        </p:nvPicPr>
        <p:blipFill>
          <a:blip r:embed="rId4"/>
          <a:stretch>
            <a:fillRect/>
          </a:stretch>
        </p:blipFill>
        <p:spPr>
          <a:xfrm>
            <a:off x="2825156" y="4122538"/>
            <a:ext cx="3493688" cy="1845722"/>
          </a:xfrm>
          <a:prstGeom prst="rect">
            <a:avLst/>
          </a:prstGeom>
        </p:spPr>
      </p:pic>
      <p:pic>
        <p:nvPicPr>
          <p:cNvPr id="9" name="Picture 8" descr="A picture containing aircraft, transport, balloon&#10;&#10;Description generated with very high confidence">
            <a:extLst>
              <a:ext uri="{FF2B5EF4-FFF2-40B4-BE49-F238E27FC236}">
                <a16:creationId xmlns:a16="http://schemas.microsoft.com/office/drawing/2014/main" id="{3E0C879D-A92E-4BC9-837E-CA30E5BB43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4" name="Slide Number Placeholder 3">
            <a:extLst>
              <a:ext uri="{FF2B5EF4-FFF2-40B4-BE49-F238E27FC236}">
                <a16:creationId xmlns:a16="http://schemas.microsoft.com/office/drawing/2014/main" id="{623B96BA-FFC3-4711-8B75-09B773379FCB}"/>
              </a:ext>
            </a:extLst>
          </p:cNvPr>
          <p:cNvSpPr>
            <a:spLocks noGrp="1"/>
          </p:cNvSpPr>
          <p:nvPr>
            <p:ph type="sldNum" sz="quarter" idx="12"/>
          </p:nvPr>
        </p:nvSpPr>
        <p:spPr/>
        <p:txBody>
          <a:bodyPr/>
          <a:lstStyle/>
          <a:p>
            <a:fld id="{8E76D059-C0BB-4F98-8040-76D959D3FDC2}" type="slidenum">
              <a:rPr lang="en-US" smtClean="0"/>
              <a:t>55</a:t>
            </a:fld>
            <a:endParaRPr lang="en-US"/>
          </a:p>
        </p:txBody>
      </p:sp>
    </p:spTree>
    <p:extLst>
      <p:ext uri="{BB962C8B-B14F-4D97-AF65-F5344CB8AC3E}">
        <p14:creationId xmlns:p14="http://schemas.microsoft.com/office/powerpoint/2010/main" val="1430692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889739"/>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fontAlgn="base">
              <a:lnSpc>
                <a:spcPct val="100000"/>
              </a:lnSpc>
              <a:spcBef>
                <a:spcPct val="20000"/>
              </a:spcBef>
              <a:spcAft>
                <a:spcPct val="0"/>
              </a:spcAft>
              <a:buNone/>
            </a:pPr>
            <a:r>
              <a:rPr lang="en-US" altLang="en-US" sz="3300" kern="0" dirty="0">
                <a:solidFill>
                  <a:srgbClr val="000000"/>
                </a:solidFill>
                <a:latin typeface="Arial"/>
              </a:rPr>
              <a:t>Clients:</a:t>
            </a:r>
          </a:p>
          <a:p>
            <a:pPr lvl="4" fontAlgn="base">
              <a:lnSpc>
                <a:spcPct val="100000"/>
              </a:lnSpc>
              <a:spcBef>
                <a:spcPct val="20000"/>
              </a:spcBef>
              <a:spcAft>
                <a:spcPct val="0"/>
              </a:spcAft>
              <a:buFont typeface="Wingdings" panose="05000000000000000000" pitchFamily="2" charset="2"/>
              <a:buChar char="Ø"/>
            </a:pPr>
            <a:r>
              <a:rPr lang="en-US" altLang="en-US" sz="2800" kern="0" dirty="0">
                <a:solidFill>
                  <a:srgbClr val="000000"/>
                </a:solidFill>
                <a:latin typeface="Arial"/>
              </a:rPr>
              <a:t> </a:t>
            </a:r>
            <a:r>
              <a:rPr lang="en-US" altLang="en-US" sz="2400" kern="0" dirty="0">
                <a:solidFill>
                  <a:srgbClr val="000000"/>
                </a:solidFill>
                <a:latin typeface="Arial"/>
              </a:rPr>
              <a:t>Greatest referral source</a:t>
            </a:r>
          </a:p>
          <a:p>
            <a:pPr lvl="4" fontAlgn="base">
              <a:lnSpc>
                <a:spcPct val="100000"/>
              </a:lnSpc>
              <a:spcBef>
                <a:spcPct val="20000"/>
              </a:spcBef>
              <a:spcAft>
                <a:spcPct val="0"/>
              </a:spcAft>
              <a:buFont typeface="Wingdings" panose="05000000000000000000" pitchFamily="2" charset="2"/>
              <a:buChar char="Ø"/>
            </a:pPr>
            <a:r>
              <a:rPr lang="en-US" altLang="en-US" sz="2400" kern="0" dirty="0">
                <a:solidFill>
                  <a:srgbClr val="000000"/>
                </a:solidFill>
                <a:latin typeface="Arial"/>
              </a:rPr>
              <a:t>  Creating trust is critical</a:t>
            </a:r>
            <a:r>
              <a:rPr lang="en-US" altLang="en-US" sz="2800" kern="0" dirty="0">
                <a:solidFill>
                  <a:srgbClr val="000000"/>
                </a:solidFill>
                <a:latin typeface="Arial"/>
              </a:rPr>
              <a:t>	</a:t>
            </a:r>
          </a:p>
          <a:p>
            <a:pPr lvl="4" fontAlgn="base">
              <a:lnSpc>
                <a:spcPct val="100000"/>
              </a:lnSpc>
              <a:spcBef>
                <a:spcPct val="20000"/>
              </a:spcBef>
              <a:spcAft>
                <a:spcPct val="0"/>
              </a:spcAft>
              <a:buFont typeface="Wingdings" panose="05000000000000000000" pitchFamily="2" charset="2"/>
              <a:buChar char="Ø"/>
            </a:pPr>
            <a:endParaRPr lang="en-US" altLang="en-US" sz="2800" kern="0" dirty="0">
              <a:solidFill>
                <a:srgbClr val="000000"/>
              </a:solidFill>
              <a:latin typeface="Arial"/>
            </a:endParaRPr>
          </a:p>
          <a:p>
            <a:pPr marL="0" lvl="4" indent="0" fontAlgn="base">
              <a:lnSpc>
                <a:spcPct val="100000"/>
              </a:lnSpc>
              <a:spcBef>
                <a:spcPct val="20000"/>
              </a:spcBef>
              <a:spcAft>
                <a:spcPct val="0"/>
              </a:spcAft>
              <a:buNone/>
            </a:pPr>
            <a:r>
              <a:rPr lang="en-US" altLang="en-US" sz="3300" kern="0" dirty="0">
                <a:solidFill>
                  <a:srgbClr val="000000"/>
                </a:solidFill>
                <a:latin typeface="Arial"/>
              </a:rPr>
              <a:t>Colleagues:</a:t>
            </a:r>
          </a:p>
          <a:p>
            <a:pPr lvl="4" fontAlgn="base">
              <a:lnSpc>
                <a:spcPct val="100000"/>
              </a:lnSpc>
              <a:spcBef>
                <a:spcPct val="20000"/>
              </a:spcBef>
              <a:spcAft>
                <a:spcPct val="0"/>
              </a:spcAft>
              <a:buFont typeface="Wingdings" panose="05000000000000000000" pitchFamily="2" charset="2"/>
              <a:buChar char="Ø"/>
            </a:pPr>
            <a:r>
              <a:rPr lang="en-US" altLang="en-US" sz="2400" kern="0" dirty="0">
                <a:solidFill>
                  <a:srgbClr val="000000"/>
                </a:solidFill>
                <a:latin typeface="Arial"/>
              </a:rPr>
              <a:t>The more you give, the more you will receive	</a:t>
            </a:r>
            <a:r>
              <a:rPr lang="en-US" altLang="en-US" sz="2800" kern="0" dirty="0">
                <a:solidFill>
                  <a:srgbClr val="000000"/>
                </a:solidFill>
                <a:latin typeface="Arial"/>
              </a:rPr>
              <a:t>	</a:t>
            </a:r>
          </a:p>
          <a:p>
            <a:pPr marL="0" lvl="0" indent="0" fontAlgn="base">
              <a:lnSpc>
                <a:spcPct val="100000"/>
              </a:lnSpc>
              <a:spcBef>
                <a:spcPct val="20000"/>
              </a:spcBef>
              <a:spcAft>
                <a:spcPct val="0"/>
              </a:spcAft>
              <a:buNone/>
            </a:pPr>
            <a:endParaRPr lang="en-US" altLang="en-US" sz="2400" kern="0" dirty="0">
              <a:solidFill>
                <a:srgbClr val="000000"/>
              </a:solidFill>
              <a:latin typeface="Arial"/>
            </a:endParaRPr>
          </a:p>
        </p:txBody>
      </p:sp>
      <p:pic>
        <p:nvPicPr>
          <p:cNvPr id="2" name="Picture 1">
            <a:extLst>
              <a:ext uri="{FF2B5EF4-FFF2-40B4-BE49-F238E27FC236}">
                <a16:creationId xmlns:a16="http://schemas.microsoft.com/office/drawing/2014/main" id="{5E29FB84-2EC9-4504-A560-4415D99AF874}"/>
              </a:ext>
            </a:extLst>
          </p:cNvPr>
          <p:cNvPicPr>
            <a:picLocks noChangeAspect="1"/>
          </p:cNvPicPr>
          <p:nvPr/>
        </p:nvPicPr>
        <p:blipFill>
          <a:blip r:embed="rId4"/>
          <a:stretch>
            <a:fillRect/>
          </a:stretch>
        </p:blipFill>
        <p:spPr>
          <a:xfrm>
            <a:off x="6293659" y="4263524"/>
            <a:ext cx="2199472" cy="2199472"/>
          </a:xfrm>
          <a:prstGeom prst="rect">
            <a:avLst/>
          </a:prstGeom>
        </p:spPr>
      </p:pic>
      <p:sp>
        <p:nvSpPr>
          <p:cNvPr id="7" name="TextBox 6">
            <a:extLst>
              <a:ext uri="{FF2B5EF4-FFF2-40B4-BE49-F238E27FC236}">
                <a16:creationId xmlns:a16="http://schemas.microsoft.com/office/drawing/2014/main" id="{38EFC9C6-5D86-49D6-90DA-B7E2E0B38CEB}"/>
              </a:ext>
            </a:extLst>
          </p:cNvPr>
          <p:cNvSpPr txBox="1"/>
          <p:nvPr/>
        </p:nvSpPr>
        <p:spPr>
          <a:xfrm>
            <a:off x="239978" y="108295"/>
            <a:ext cx="8049126" cy="600164"/>
          </a:xfrm>
          <a:prstGeom prst="rect">
            <a:avLst/>
          </a:prstGeom>
          <a:noFill/>
        </p:spPr>
        <p:txBody>
          <a:bodyPr wrap="square" rtlCol="0">
            <a:spAutoFit/>
          </a:bodyPr>
          <a:lstStyle/>
          <a:p>
            <a:r>
              <a:rPr lang="en-US" altLang="en-US" sz="3300" b="1" dirty="0"/>
              <a:t>22. Create Raving Fans </a:t>
            </a:r>
          </a:p>
        </p:txBody>
      </p:sp>
      <p:pic>
        <p:nvPicPr>
          <p:cNvPr id="9" name="Picture 8" descr="A picture containing aircraft, transport, balloon&#10;&#10;Description generated with very high confidence">
            <a:extLst>
              <a:ext uri="{FF2B5EF4-FFF2-40B4-BE49-F238E27FC236}">
                <a16:creationId xmlns:a16="http://schemas.microsoft.com/office/drawing/2014/main" id="{5D4C8070-8177-40BB-971A-FDB2BFB845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5373C01B-2BEB-4938-BDB5-73CA211856D9}"/>
              </a:ext>
            </a:extLst>
          </p:cNvPr>
          <p:cNvSpPr>
            <a:spLocks noGrp="1"/>
          </p:cNvSpPr>
          <p:nvPr>
            <p:ph type="sldNum" sz="quarter" idx="12"/>
          </p:nvPr>
        </p:nvSpPr>
        <p:spPr/>
        <p:txBody>
          <a:bodyPr/>
          <a:lstStyle/>
          <a:p>
            <a:fld id="{8E76D059-C0BB-4F98-8040-76D959D3FDC2}" type="slidenum">
              <a:rPr lang="en-US" smtClean="0"/>
              <a:t>56</a:t>
            </a:fld>
            <a:endParaRPr lang="en-US"/>
          </a:p>
        </p:txBody>
      </p:sp>
    </p:spTree>
    <p:extLst>
      <p:ext uri="{BB962C8B-B14F-4D97-AF65-F5344CB8AC3E}">
        <p14:creationId xmlns:p14="http://schemas.microsoft.com/office/powerpoint/2010/main" val="650371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30254"/>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600164"/>
          </a:xfrm>
          <a:prstGeom prst="rect">
            <a:avLst/>
          </a:prstGeom>
          <a:noFill/>
        </p:spPr>
        <p:txBody>
          <a:bodyPr wrap="square" rtlCol="0">
            <a:spAutoFit/>
          </a:bodyPr>
          <a:lstStyle/>
          <a:p>
            <a:r>
              <a:rPr lang="en-US" sz="3300" b="1" dirty="0"/>
              <a:t>23. Extra Degree of Effort</a:t>
            </a:r>
          </a:p>
        </p:txBody>
      </p:sp>
      <p:sp>
        <p:nvSpPr>
          <p:cNvPr id="9" name="Content Placeholder 2">
            <a:extLst>
              <a:ext uri="{FF2B5EF4-FFF2-40B4-BE49-F238E27FC236}">
                <a16:creationId xmlns:a16="http://schemas.microsoft.com/office/drawing/2014/main" id="{263DDEDE-DC44-4892-8C53-512F8AFDB2DC}"/>
              </a:ext>
            </a:extLst>
          </p:cNvPr>
          <p:cNvSpPr txBox="1">
            <a:spLocks/>
          </p:cNvSpPr>
          <p:nvPr/>
        </p:nvSpPr>
        <p:spPr bwMode="auto">
          <a:xfrm>
            <a:off x="228600" y="1084719"/>
            <a:ext cx="8686800" cy="1752600"/>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p>
            <a:pPr marL="747713" marR="0" lvl="1" indent="-290513" algn="l" defTabSz="914400" rtl="0" eaLnBrk="1" fontAlgn="auto" latinLnBrk="0" hangingPunct="1">
              <a:lnSpc>
                <a:spcPct val="100000"/>
              </a:lnSpc>
              <a:spcBef>
                <a:spcPct val="20000"/>
              </a:spcBef>
              <a:spcAft>
                <a:spcPts val="0"/>
              </a:spcAft>
              <a:buSzPct val="100000"/>
              <a:buFont typeface="Arial"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a:t>
            </a:r>
            <a:r>
              <a:rPr kumimoji="0" lang="en-US" sz="2400" b="0" i="0" u="none" strike="noStrike" kern="1200" cap="none" spc="0" normalizeH="0" noProof="0" dirty="0">
                <a:ln>
                  <a:noFill/>
                </a:ln>
                <a:effectLst/>
                <a:uLnTx/>
                <a:uFillTx/>
                <a:latin typeface="Arial" panose="020B0604020202020204" pitchFamily="34" charset="0"/>
                <a:cs typeface="Arial" panose="020B0604020202020204" pitchFamily="34" charset="0"/>
              </a:rPr>
              <a:t> 212 degrees water boils and then turns to steam and steam powers a locomotive.</a:t>
            </a:r>
          </a:p>
          <a:p>
            <a:pPr marR="0" lvl="1" algn="l" defTabSz="914400" rtl="0" eaLnBrk="1" fontAlgn="auto" latinLnBrk="0" hangingPunct="1">
              <a:lnSpc>
                <a:spcPct val="100000"/>
              </a:lnSpc>
              <a:spcBef>
                <a:spcPct val="20000"/>
              </a:spcBef>
              <a:spcAft>
                <a:spcPts val="0"/>
              </a:spcAft>
              <a:buSzPct val="100000"/>
              <a:tabLst/>
              <a:defRPr/>
            </a:pPr>
            <a:endParaRPr kumimoji="0" lang="en-US" sz="2000" b="0" i="0" u="none" strike="noStrike" kern="1200" cap="none" spc="0" normalizeH="0" noProof="0" dirty="0">
              <a:ln>
                <a:noFill/>
              </a:ln>
              <a:effectLst/>
              <a:uLnTx/>
              <a:uFillTx/>
              <a:latin typeface="Arial" panose="020B0604020202020204" pitchFamily="34" charset="0"/>
              <a:cs typeface="Arial" panose="020B0604020202020204" pitchFamily="34" charset="0"/>
            </a:endParaRPr>
          </a:p>
          <a:p>
            <a:pPr marL="747713" marR="0" lvl="1" indent="-290513" algn="l" defTabSz="914400" rtl="0" eaLnBrk="1" fontAlgn="auto" latinLnBrk="0" hangingPunct="1">
              <a:lnSpc>
                <a:spcPct val="100000"/>
              </a:lnSpc>
              <a:spcBef>
                <a:spcPct val="20000"/>
              </a:spcBef>
              <a:spcAft>
                <a:spcPts val="0"/>
              </a:spcAft>
              <a:buSzPct val="100000"/>
              <a:buFont typeface="Arial" charset="0"/>
              <a:buChar char="•"/>
              <a:tabLst/>
              <a:defRPr/>
            </a:pPr>
            <a:r>
              <a:rPr lang="en-US" sz="2400" baseline="0" dirty="0">
                <a:latin typeface="Arial" panose="020B0604020202020204" pitchFamily="34" charset="0"/>
                <a:cs typeface="Arial" panose="020B0604020202020204" pitchFamily="34" charset="0"/>
              </a:rPr>
              <a:t>The</a:t>
            </a:r>
            <a:r>
              <a:rPr lang="en-US" sz="2400" dirty="0">
                <a:latin typeface="Arial" panose="020B0604020202020204" pitchFamily="34" charset="0"/>
                <a:cs typeface="Arial" panose="020B0604020202020204" pitchFamily="34" charset="0"/>
              </a:rPr>
              <a:t> results of one degree more of effort over a year or a career can lead to extraordinary results.</a:t>
            </a:r>
          </a:p>
        </p:txBody>
      </p:sp>
      <p:pic>
        <p:nvPicPr>
          <p:cNvPr id="2" name="Picture 1">
            <a:extLst>
              <a:ext uri="{FF2B5EF4-FFF2-40B4-BE49-F238E27FC236}">
                <a16:creationId xmlns:a16="http://schemas.microsoft.com/office/drawing/2014/main" id="{BAE3C4D2-7B10-40CA-8637-E065DF61A89C}"/>
              </a:ext>
            </a:extLst>
          </p:cNvPr>
          <p:cNvPicPr>
            <a:picLocks noChangeAspect="1"/>
          </p:cNvPicPr>
          <p:nvPr/>
        </p:nvPicPr>
        <p:blipFill>
          <a:blip r:embed="rId4"/>
          <a:stretch>
            <a:fillRect/>
          </a:stretch>
        </p:blipFill>
        <p:spPr>
          <a:xfrm>
            <a:off x="1807224" y="3428999"/>
            <a:ext cx="5529551" cy="3023878"/>
          </a:xfrm>
          <a:prstGeom prst="rect">
            <a:avLst/>
          </a:prstGeom>
        </p:spPr>
      </p:pic>
      <p:pic>
        <p:nvPicPr>
          <p:cNvPr id="8" name="Picture 7" descr="A picture containing aircraft, transport, balloon&#10;&#10;Description generated with very high confidence">
            <a:extLst>
              <a:ext uri="{FF2B5EF4-FFF2-40B4-BE49-F238E27FC236}">
                <a16:creationId xmlns:a16="http://schemas.microsoft.com/office/drawing/2014/main" id="{7E5EFF44-DA04-4BBB-8B1F-49A47DA0BE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6C1E8482-DEBB-4E3E-8135-E3FC163D603F}"/>
              </a:ext>
            </a:extLst>
          </p:cNvPr>
          <p:cNvSpPr>
            <a:spLocks noGrp="1"/>
          </p:cNvSpPr>
          <p:nvPr>
            <p:ph type="sldNum" sz="quarter" idx="12"/>
          </p:nvPr>
        </p:nvSpPr>
        <p:spPr/>
        <p:txBody>
          <a:bodyPr/>
          <a:lstStyle/>
          <a:p>
            <a:fld id="{8E76D059-C0BB-4F98-8040-76D959D3FDC2}" type="slidenum">
              <a:rPr lang="en-US" smtClean="0"/>
              <a:t>57</a:t>
            </a:fld>
            <a:endParaRPr lang="en-US"/>
          </a:p>
        </p:txBody>
      </p:sp>
    </p:spTree>
    <p:extLst>
      <p:ext uri="{BB962C8B-B14F-4D97-AF65-F5344CB8AC3E}">
        <p14:creationId xmlns:p14="http://schemas.microsoft.com/office/powerpoint/2010/main" val="36604028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239978" y="108295"/>
            <a:ext cx="8049126" cy="523220"/>
          </a:xfrm>
          <a:prstGeom prst="rect">
            <a:avLst/>
          </a:prstGeom>
          <a:noFill/>
        </p:spPr>
        <p:txBody>
          <a:bodyPr wrap="square" rtlCol="0">
            <a:spAutoFit/>
          </a:bodyPr>
          <a:lstStyle/>
          <a:p>
            <a:r>
              <a:rPr lang="en-US" altLang="en-US" sz="2800" b="1" dirty="0"/>
              <a:t>24. Let Your Confidence Be Your Difference Maker</a:t>
            </a: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931476"/>
            <a:ext cx="8109284" cy="4648200"/>
          </a:xfrm>
          <a:prstGeom prst="rect">
            <a:avLst/>
          </a:prstGeom>
          <a:noFill/>
          <a:ln>
            <a:miter lim="800000"/>
            <a:headEnd/>
            <a:tailEnd/>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Arial" panose="020B0604020202020204" pitchFamily="34" charset="0"/>
                <a:cs typeface="Arial" panose="020B0604020202020204" pitchFamily="34" charset="0"/>
              </a:rPr>
              <a:t>Those that are more confident in their abilities have a greater chance of success </a:t>
            </a:r>
          </a:p>
          <a:p>
            <a:pPr marL="0" indent="0">
              <a:buNone/>
            </a:pPr>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We are the gifted kids – the best of the best</a:t>
            </a:r>
          </a:p>
          <a:p>
            <a:pPr marL="0" indent="0">
              <a:buNone/>
            </a:pPr>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None of us can change yesterday but we can make the most of today and the future</a:t>
            </a:r>
          </a:p>
          <a:p>
            <a:pPr marL="0" indent="0">
              <a:buNone/>
            </a:pPr>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We have to constantly unlock our potential because the potential for much greater things is inside all of us</a:t>
            </a:r>
          </a:p>
          <a:p>
            <a:pPr marL="0" indent="0">
              <a:buNone/>
            </a:pPr>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Go around, go over, never give up!</a:t>
            </a:r>
          </a:p>
          <a:p>
            <a:pPr marL="234950" lvl="1" indent="0">
              <a:buNone/>
            </a:pP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702F9C8-E982-48DA-B023-690525B030B0}"/>
              </a:ext>
            </a:extLst>
          </p:cNvPr>
          <p:cNvPicPr>
            <a:picLocks noChangeAspect="1"/>
          </p:cNvPicPr>
          <p:nvPr/>
        </p:nvPicPr>
        <p:blipFill>
          <a:blip r:embed="rId4"/>
          <a:stretch>
            <a:fillRect/>
          </a:stretch>
        </p:blipFill>
        <p:spPr>
          <a:xfrm>
            <a:off x="7287768" y="4776406"/>
            <a:ext cx="1338874" cy="1980097"/>
          </a:xfrm>
          <a:prstGeom prst="rect">
            <a:avLst/>
          </a:prstGeom>
        </p:spPr>
      </p:pic>
      <p:pic>
        <p:nvPicPr>
          <p:cNvPr id="9" name="Picture 8" descr="A picture containing aircraft, transport, balloon&#10;&#10;Description generated with very high confidence">
            <a:extLst>
              <a:ext uri="{FF2B5EF4-FFF2-40B4-BE49-F238E27FC236}">
                <a16:creationId xmlns:a16="http://schemas.microsoft.com/office/drawing/2014/main" id="{EAF4C449-B41C-43DE-81AC-70A6B31D17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E9410002-DCF4-40D3-82D6-62AB05E512DB}"/>
              </a:ext>
            </a:extLst>
          </p:cNvPr>
          <p:cNvSpPr>
            <a:spLocks noGrp="1"/>
          </p:cNvSpPr>
          <p:nvPr>
            <p:ph type="sldNum" sz="quarter" idx="12"/>
          </p:nvPr>
        </p:nvSpPr>
        <p:spPr/>
        <p:txBody>
          <a:bodyPr/>
          <a:lstStyle/>
          <a:p>
            <a:fld id="{8E76D059-C0BB-4F98-8040-76D959D3FDC2}" type="slidenum">
              <a:rPr lang="en-US" smtClean="0"/>
              <a:t>58</a:t>
            </a:fld>
            <a:endParaRPr lang="en-US"/>
          </a:p>
        </p:txBody>
      </p:sp>
    </p:spTree>
    <p:extLst>
      <p:ext uri="{BB962C8B-B14F-4D97-AF65-F5344CB8AC3E}">
        <p14:creationId xmlns:p14="http://schemas.microsoft.com/office/powerpoint/2010/main" val="3046815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85216" y="1254918"/>
            <a:ext cx="8257032"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r>
              <a:rPr lang="en-US" sz="3600" i="1" dirty="0"/>
              <a:t>When you believe and think “I can,” you activate your motivation, commitment, confidence, concentration and excitement – all of which relate directly to achievement.</a:t>
            </a:r>
          </a:p>
          <a:p>
            <a:pPr marL="400050" indent="-400050">
              <a:buNone/>
            </a:pPr>
            <a:endParaRPr lang="en-US" sz="1400" b="1" dirty="0"/>
          </a:p>
          <a:p>
            <a:pPr marL="400050" indent="-400050">
              <a:buNone/>
            </a:pPr>
            <a:r>
              <a:rPr lang="en-US" sz="3000" dirty="0"/>
              <a:t>	 						Dr. Jerry Lynch</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3768F0B-4D36-4DC2-9931-FB2E005F00A5}"/>
              </a:ext>
            </a:extLst>
          </p:cNvPr>
          <p:cNvPicPr>
            <a:picLocks noChangeAspect="1"/>
          </p:cNvPicPr>
          <p:nvPr/>
        </p:nvPicPr>
        <p:blipFill>
          <a:blip r:embed="rId4"/>
          <a:stretch>
            <a:fillRect/>
          </a:stretch>
        </p:blipFill>
        <p:spPr>
          <a:xfrm>
            <a:off x="3663617" y="3579018"/>
            <a:ext cx="1816765" cy="2725148"/>
          </a:xfrm>
          <a:prstGeom prst="rect">
            <a:avLst/>
          </a:prstGeom>
        </p:spPr>
      </p:pic>
      <p:pic>
        <p:nvPicPr>
          <p:cNvPr id="7" name="Picture 6" descr="A picture containing aircraft, transport, balloon&#10;&#10;Description generated with very high confidence">
            <a:extLst>
              <a:ext uri="{FF2B5EF4-FFF2-40B4-BE49-F238E27FC236}">
                <a16:creationId xmlns:a16="http://schemas.microsoft.com/office/drawing/2014/main" id="{315D9D0C-6577-48ED-9B4C-E52754591B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4A3713A8-46F9-4C32-86A3-4ABE3EF79E4A}"/>
              </a:ext>
            </a:extLst>
          </p:cNvPr>
          <p:cNvSpPr>
            <a:spLocks noGrp="1"/>
          </p:cNvSpPr>
          <p:nvPr>
            <p:ph type="sldNum" sz="quarter" idx="12"/>
          </p:nvPr>
        </p:nvSpPr>
        <p:spPr/>
        <p:txBody>
          <a:bodyPr/>
          <a:lstStyle/>
          <a:p>
            <a:fld id="{8E76D059-C0BB-4F98-8040-76D959D3FDC2}" type="slidenum">
              <a:rPr lang="en-US" smtClean="0"/>
              <a:t>59</a:t>
            </a:fld>
            <a:endParaRPr lang="en-US"/>
          </a:p>
        </p:txBody>
      </p:sp>
    </p:spTree>
    <p:extLst>
      <p:ext uri="{BB962C8B-B14F-4D97-AF65-F5344CB8AC3E}">
        <p14:creationId xmlns:p14="http://schemas.microsoft.com/office/powerpoint/2010/main" val="895008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239978" y="108295"/>
            <a:ext cx="8049126" cy="600164"/>
          </a:xfrm>
          <a:prstGeom prst="rect">
            <a:avLst/>
          </a:prstGeom>
          <a:noFill/>
        </p:spPr>
        <p:txBody>
          <a:bodyPr wrap="square" rtlCol="0">
            <a:spAutoFit/>
          </a:bodyPr>
          <a:lstStyle/>
          <a:p>
            <a:r>
              <a:rPr lang="en-US" sz="3300" b="1" dirty="0"/>
              <a:t>2. Find Time For Daily Focus</a:t>
            </a:r>
          </a:p>
        </p:txBody>
      </p:sp>
      <p:sp>
        <p:nvSpPr>
          <p:cNvPr id="8" name="Rectangle 7">
            <a:extLst>
              <a:ext uri="{FF2B5EF4-FFF2-40B4-BE49-F238E27FC236}">
                <a16:creationId xmlns:a16="http://schemas.microsoft.com/office/drawing/2014/main" id="{CE7BFA84-04C1-454A-BF73-83A2675A90D5}"/>
              </a:ext>
            </a:extLst>
          </p:cNvPr>
          <p:cNvSpPr/>
          <p:nvPr/>
        </p:nvSpPr>
        <p:spPr>
          <a:xfrm>
            <a:off x="463215" y="1030457"/>
            <a:ext cx="8535011" cy="4955203"/>
          </a:xfrm>
          <a:prstGeom prst="rect">
            <a:avLst/>
          </a:prstGeom>
        </p:spPr>
        <p:txBody>
          <a:bodyPr wrap="square">
            <a:spAutoFit/>
          </a:bodyPr>
          <a:lstStyle/>
          <a:p>
            <a:r>
              <a:rPr lang="en-US" sz="2400" dirty="0">
                <a:solidFill>
                  <a:srgbClr val="222222"/>
                </a:solidFill>
                <a:latin typeface="Arial" panose="020B0604020202020204" pitchFamily="34" charset="0"/>
              </a:rPr>
              <a:t>Time Block: What daily routines can you follow to achieve your </a:t>
            </a:r>
            <a:r>
              <a:rPr lang="en-US" sz="2400" b="1" dirty="0">
                <a:solidFill>
                  <a:srgbClr val="222222"/>
                </a:solidFill>
                <a:latin typeface="Arial" panose="020B0604020202020204" pitchFamily="34" charset="0"/>
              </a:rPr>
              <a:t>A priorities</a:t>
            </a:r>
            <a:br>
              <a:rPr lang="en-US" sz="2400" b="1" dirty="0">
                <a:solidFill>
                  <a:srgbClr val="222222"/>
                </a:solidFill>
                <a:latin typeface="Arial" panose="020B0604020202020204" pitchFamily="34" charset="0"/>
              </a:rPr>
            </a:br>
            <a:endParaRPr lang="en-US" sz="1200" dirty="0">
              <a:solidFill>
                <a:srgbClr val="222222"/>
              </a:solidFill>
              <a:latin typeface="Arial" panose="020B0604020202020204" pitchFamily="34" charset="0"/>
            </a:endParaRPr>
          </a:p>
          <a:p>
            <a:r>
              <a:rPr lang="en-US" sz="2400" dirty="0">
                <a:solidFill>
                  <a:srgbClr val="222222"/>
                </a:solidFill>
                <a:latin typeface="Arial" panose="020B0604020202020204" pitchFamily="34" charset="0"/>
              </a:rPr>
              <a:t>Personally</a:t>
            </a:r>
          </a:p>
          <a:p>
            <a:pPr marL="342900" indent="-342900">
              <a:lnSpc>
                <a:spcPct val="150000"/>
              </a:lnSpc>
              <a:buFont typeface="Arial" panose="020B0604020202020204" pitchFamily="34" charset="0"/>
              <a:buChar char="•"/>
            </a:pPr>
            <a:r>
              <a:rPr lang="en-US" sz="2400" dirty="0">
                <a:solidFill>
                  <a:srgbClr val="222222"/>
                </a:solidFill>
                <a:latin typeface="Arial" panose="020B0604020202020204" pitchFamily="34" charset="0"/>
              </a:rPr>
              <a:t>Diet: Our intake affects our output</a:t>
            </a:r>
            <a:endParaRPr lang="en-US" sz="2000" dirty="0">
              <a:solidFill>
                <a:srgbClr val="222222"/>
              </a:solidFill>
              <a:latin typeface="Arial" panose="020B0604020202020204" pitchFamily="34" charset="0"/>
            </a:endParaRPr>
          </a:p>
          <a:p>
            <a:pPr marL="342900" indent="-342900">
              <a:buFont typeface="Arial" panose="020B0604020202020204" pitchFamily="34" charset="0"/>
              <a:buChar char="•"/>
            </a:pPr>
            <a:r>
              <a:rPr lang="en-US" sz="2400" dirty="0">
                <a:solidFill>
                  <a:srgbClr val="222222"/>
                </a:solidFill>
                <a:latin typeface="Arial" panose="020B0604020202020204" pitchFamily="34" charset="0"/>
              </a:rPr>
              <a:t>Exercise: The result is greater mental and emotional clarity</a:t>
            </a:r>
          </a:p>
          <a:p>
            <a:endParaRPr lang="en-US" sz="400" dirty="0">
              <a:solidFill>
                <a:srgbClr val="222222"/>
              </a:solidFill>
              <a:latin typeface="Arial" panose="020B0604020202020204" pitchFamily="34" charset="0"/>
            </a:endParaRPr>
          </a:p>
          <a:p>
            <a:pPr marL="342900" indent="-342900">
              <a:buFont typeface="Arial" panose="020B0604020202020204" pitchFamily="34" charset="0"/>
              <a:buChar char="•"/>
            </a:pPr>
            <a:r>
              <a:rPr lang="en-US" sz="2400" dirty="0">
                <a:solidFill>
                  <a:srgbClr val="222222"/>
                </a:solidFill>
                <a:latin typeface="Arial" panose="020B0604020202020204" pitchFamily="34" charset="0"/>
              </a:rPr>
              <a:t>Mental Health: Recognize what you need to do for yourself, we are all different</a:t>
            </a:r>
            <a:br>
              <a:rPr lang="en-US" sz="2400" dirty="0">
                <a:solidFill>
                  <a:srgbClr val="222222"/>
                </a:solidFill>
                <a:latin typeface="Arial" panose="020B0604020202020204" pitchFamily="34" charset="0"/>
              </a:rPr>
            </a:br>
            <a:endParaRPr lang="en-US" sz="2400" dirty="0">
              <a:solidFill>
                <a:srgbClr val="222222"/>
              </a:solidFill>
              <a:latin typeface="Arial" panose="020B0604020202020204" pitchFamily="34" charset="0"/>
            </a:endParaRPr>
          </a:p>
          <a:p>
            <a:r>
              <a:rPr lang="en-US" sz="2400" dirty="0">
                <a:solidFill>
                  <a:srgbClr val="222222"/>
                </a:solidFill>
                <a:latin typeface="Arial" panose="020B0604020202020204" pitchFamily="34" charset="0"/>
              </a:rPr>
              <a:t>Professionally</a:t>
            </a:r>
          </a:p>
          <a:p>
            <a:pPr marL="342900" indent="-342900">
              <a:buFont typeface="Arial" panose="020B0604020202020204" pitchFamily="34" charset="0"/>
              <a:buChar char="•"/>
            </a:pPr>
            <a:r>
              <a:rPr lang="en-US" sz="2400" dirty="0">
                <a:solidFill>
                  <a:srgbClr val="222222"/>
                </a:solidFill>
                <a:latin typeface="Arial" panose="020B0604020202020204" pitchFamily="34" charset="0"/>
              </a:rPr>
              <a:t>Prioritize, Closings, Contracts, Listing Presentations, Buyer showings for buyers ready to purchase, Creating business, etc.</a:t>
            </a:r>
          </a:p>
        </p:txBody>
      </p:sp>
      <p:pic>
        <p:nvPicPr>
          <p:cNvPr id="7" name="Picture 6" descr="A picture containing aircraft, transport, balloon&#10;&#10;Description generated with very high confidence">
            <a:extLst>
              <a:ext uri="{FF2B5EF4-FFF2-40B4-BE49-F238E27FC236}">
                <a16:creationId xmlns:a16="http://schemas.microsoft.com/office/drawing/2014/main" id="{4047A8B6-399C-46AB-AD71-B55282322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66D75ED8-4F87-44EA-AB24-CF11198EC834}"/>
              </a:ext>
            </a:extLst>
          </p:cNvPr>
          <p:cNvSpPr>
            <a:spLocks noGrp="1"/>
          </p:cNvSpPr>
          <p:nvPr>
            <p:ph type="sldNum" sz="quarter" idx="12"/>
          </p:nvPr>
        </p:nvSpPr>
        <p:spPr/>
        <p:txBody>
          <a:bodyPr/>
          <a:lstStyle/>
          <a:p>
            <a:fld id="{8E76D059-C0BB-4F98-8040-76D959D3FDC2}" type="slidenum">
              <a:rPr lang="en-US" smtClean="0"/>
              <a:t>6</a:t>
            </a:fld>
            <a:endParaRPr lang="en-US"/>
          </a:p>
        </p:txBody>
      </p:sp>
    </p:spTree>
    <p:extLst>
      <p:ext uri="{BB962C8B-B14F-4D97-AF65-F5344CB8AC3E}">
        <p14:creationId xmlns:p14="http://schemas.microsoft.com/office/powerpoint/2010/main" val="3477576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80577692-91AC-4BC4-90D9-9328173AE2F4}"/>
              </a:ext>
            </a:extLst>
          </p:cNvPr>
          <p:cNvSpPr txBox="1"/>
          <p:nvPr/>
        </p:nvSpPr>
        <p:spPr>
          <a:xfrm>
            <a:off x="106467" y="108320"/>
            <a:ext cx="8386664" cy="523220"/>
          </a:xfrm>
          <a:prstGeom prst="rect">
            <a:avLst/>
          </a:prstGeom>
          <a:noFill/>
        </p:spPr>
        <p:txBody>
          <a:bodyPr wrap="square" rtlCol="0">
            <a:spAutoFit/>
          </a:bodyPr>
          <a:lstStyle/>
          <a:p>
            <a:r>
              <a:rPr lang="en-US" altLang="en-US" sz="2800" b="1" dirty="0"/>
              <a:t>25. Determine Your Actions/Next Steps Based On WIN</a:t>
            </a: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457200" y="1037194"/>
            <a:ext cx="8229600"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charset="0"/>
              <a:buChar char="•"/>
            </a:pPr>
            <a:r>
              <a:rPr lang="en-US" sz="2400" dirty="0">
                <a:latin typeface="Arial" panose="020B0604020202020204" pitchFamily="34" charset="0"/>
                <a:cs typeface="Arial" panose="020B0604020202020204" pitchFamily="34" charset="0"/>
              </a:rPr>
              <a:t>What one single change in your career, business, lifestyle would boost you to the next level?</a:t>
            </a:r>
          </a:p>
          <a:p>
            <a:pPr>
              <a:lnSpc>
                <a:spcPct val="100000"/>
              </a:lnSpc>
              <a:buFont typeface="Arial" charset="0"/>
              <a:buChar char="•"/>
            </a:pPr>
            <a:r>
              <a:rPr lang="en-US" sz="2400" dirty="0">
                <a:latin typeface="Arial" panose="020B0604020202020204" pitchFamily="34" charset="0"/>
                <a:cs typeface="Arial" panose="020B0604020202020204" pitchFamily="34" charset="0"/>
              </a:rPr>
              <a:t>Visualize how your life would change as a result of accomplishing this goal. What would you be doing, seeing and feeling?</a:t>
            </a:r>
          </a:p>
          <a:p>
            <a:pPr>
              <a:lnSpc>
                <a:spcPct val="100000"/>
              </a:lnSpc>
              <a:buFont typeface="Arial" charset="0"/>
              <a:buChar char="•"/>
            </a:pPr>
            <a:r>
              <a:rPr lang="en-US" sz="2400" dirty="0">
                <a:latin typeface="Arial" panose="020B0604020202020204" pitchFamily="34" charset="0"/>
                <a:cs typeface="Arial" panose="020B0604020202020204" pitchFamily="34" charset="0"/>
              </a:rPr>
              <a:t>Focus on always taking your next action based on what is important now and you will have a great chance of winning the majority of the days, weeks and months so you end up with a great next 12 months.</a:t>
            </a:r>
          </a:p>
        </p:txBody>
      </p:sp>
      <p:pic>
        <p:nvPicPr>
          <p:cNvPr id="3" name="Picture 2">
            <a:extLst>
              <a:ext uri="{FF2B5EF4-FFF2-40B4-BE49-F238E27FC236}">
                <a16:creationId xmlns:a16="http://schemas.microsoft.com/office/drawing/2014/main" id="{F7BAD8A5-9D55-4FF9-AE58-90E7FA82E8F7}"/>
              </a:ext>
            </a:extLst>
          </p:cNvPr>
          <p:cNvPicPr>
            <a:picLocks noChangeAspect="1"/>
          </p:cNvPicPr>
          <p:nvPr/>
        </p:nvPicPr>
        <p:blipFill>
          <a:blip r:embed="rId4"/>
          <a:stretch>
            <a:fillRect/>
          </a:stretch>
        </p:blipFill>
        <p:spPr>
          <a:xfrm>
            <a:off x="2753801" y="4847033"/>
            <a:ext cx="3395766" cy="1438781"/>
          </a:xfrm>
          <a:prstGeom prst="rect">
            <a:avLst/>
          </a:prstGeom>
        </p:spPr>
      </p:pic>
      <p:pic>
        <p:nvPicPr>
          <p:cNvPr id="9" name="Picture 8" descr="A picture containing aircraft, transport, balloon&#10;&#10;Description generated with very high confidence">
            <a:extLst>
              <a:ext uri="{FF2B5EF4-FFF2-40B4-BE49-F238E27FC236}">
                <a16:creationId xmlns:a16="http://schemas.microsoft.com/office/drawing/2014/main" id="{C547B0F1-287C-408D-856C-345AB00A96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70F43FDB-C45B-40CB-8BD4-AE8BF1FF55B8}"/>
              </a:ext>
            </a:extLst>
          </p:cNvPr>
          <p:cNvSpPr>
            <a:spLocks noGrp="1"/>
          </p:cNvSpPr>
          <p:nvPr>
            <p:ph type="sldNum" sz="quarter" idx="12"/>
          </p:nvPr>
        </p:nvSpPr>
        <p:spPr/>
        <p:txBody>
          <a:bodyPr/>
          <a:lstStyle/>
          <a:p>
            <a:fld id="{8E76D059-C0BB-4F98-8040-76D959D3FDC2}" type="slidenum">
              <a:rPr lang="en-US" smtClean="0"/>
              <a:t>60</a:t>
            </a:fld>
            <a:endParaRPr lang="en-US"/>
          </a:p>
        </p:txBody>
      </p:sp>
    </p:spTree>
    <p:extLst>
      <p:ext uri="{BB962C8B-B14F-4D97-AF65-F5344CB8AC3E}">
        <p14:creationId xmlns:p14="http://schemas.microsoft.com/office/powerpoint/2010/main" val="23649560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254918"/>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lgn="ctr">
              <a:buNone/>
            </a:pPr>
            <a:r>
              <a:rPr lang="en-US" altLang="en-US" sz="3600" i="1" dirty="0"/>
              <a:t>Procrastination is opportunity’s </a:t>
            </a:r>
          </a:p>
          <a:p>
            <a:pPr marL="400050" indent="-400050" algn="ctr">
              <a:buNone/>
            </a:pPr>
            <a:r>
              <a:rPr lang="en-US" altLang="en-US" sz="3600" i="1" dirty="0"/>
              <a:t>natural assassin.</a:t>
            </a:r>
          </a:p>
          <a:p>
            <a:pPr marL="400050" indent="-400050">
              <a:buNone/>
            </a:pPr>
            <a:r>
              <a:rPr lang="en-US" altLang="en-US" dirty="0"/>
              <a:t>                           			           </a:t>
            </a:r>
          </a:p>
          <a:p>
            <a:pPr marL="400050" indent="-400050">
              <a:buNone/>
            </a:pPr>
            <a:r>
              <a:rPr lang="en-US" altLang="en-US" dirty="0"/>
              <a:t>							  </a:t>
            </a:r>
            <a:r>
              <a:rPr lang="en-US" altLang="en-US" sz="3200" dirty="0"/>
              <a:t>Victor Kiam</a:t>
            </a:r>
            <a:r>
              <a:rPr lang="en-US" altLang="en-US" sz="3200" i="1" dirty="0"/>
              <a:t> </a:t>
            </a:r>
            <a:r>
              <a:rPr lang="en-US" altLang="en-US" sz="5100" b="1" i="1" dirty="0"/>
              <a:t>	</a:t>
            </a:r>
            <a:endParaRPr lang="en-US" dirty="0">
              <a:latin typeface="Arial" panose="020B0604020202020204" pitchFamily="34" charset="0"/>
              <a:cs typeface="Arial" panose="020B0604020202020204" pitchFamily="34" charset="0"/>
            </a:endParaRPr>
          </a:p>
        </p:txBody>
      </p:sp>
      <p:pic>
        <p:nvPicPr>
          <p:cNvPr id="7" name="Picture 7">
            <a:extLst>
              <a:ext uri="{FF2B5EF4-FFF2-40B4-BE49-F238E27FC236}">
                <a16:creationId xmlns:a16="http://schemas.microsoft.com/office/drawing/2014/main" id="{7748BC03-1653-4048-B242-45E059D3EB20}"/>
              </a:ext>
            </a:extLst>
          </p:cNvPr>
          <p:cNvPicPr>
            <a:picLocks noChangeAspect="1" noChangeArrowheads="1"/>
          </p:cNvPicPr>
          <p:nvPr/>
        </p:nvPicPr>
        <p:blipFill>
          <a:blip r:embed="rId4" cstate="print"/>
          <a:srcRect/>
          <a:stretch>
            <a:fillRect/>
          </a:stretch>
        </p:blipFill>
        <p:spPr bwMode="auto">
          <a:xfrm>
            <a:off x="2764631" y="3854408"/>
            <a:ext cx="3614737" cy="2240870"/>
          </a:xfrm>
          <a:prstGeom prst="rect">
            <a:avLst/>
          </a:prstGeom>
          <a:noFill/>
          <a:ln w="9525">
            <a:solidFill>
              <a:schemeClr val="tx1"/>
            </a:solidFill>
            <a:miter lim="800000"/>
            <a:headEnd/>
            <a:tailEnd/>
          </a:ln>
        </p:spPr>
      </p:pic>
      <p:pic>
        <p:nvPicPr>
          <p:cNvPr id="9" name="Picture 8" descr="A picture containing aircraft, transport, balloon&#10;&#10;Description generated with very high confidence">
            <a:extLst>
              <a:ext uri="{FF2B5EF4-FFF2-40B4-BE49-F238E27FC236}">
                <a16:creationId xmlns:a16="http://schemas.microsoft.com/office/drawing/2014/main" id="{B6CC9D76-19C0-42B0-996B-C2E08BAD6D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933DA110-9ADE-47CA-B309-2C5DACE55FDC}"/>
              </a:ext>
            </a:extLst>
          </p:cNvPr>
          <p:cNvSpPr>
            <a:spLocks noGrp="1"/>
          </p:cNvSpPr>
          <p:nvPr>
            <p:ph type="sldNum" sz="quarter" idx="12"/>
          </p:nvPr>
        </p:nvSpPr>
        <p:spPr/>
        <p:txBody>
          <a:bodyPr/>
          <a:lstStyle/>
          <a:p>
            <a:fld id="{8E76D059-C0BB-4F98-8040-76D959D3FDC2}" type="slidenum">
              <a:rPr lang="en-US" smtClean="0"/>
              <a:t>61</a:t>
            </a:fld>
            <a:endParaRPr lang="en-US"/>
          </a:p>
        </p:txBody>
      </p:sp>
    </p:spTree>
    <p:extLst>
      <p:ext uri="{BB962C8B-B14F-4D97-AF65-F5344CB8AC3E}">
        <p14:creationId xmlns:p14="http://schemas.microsoft.com/office/powerpoint/2010/main" val="396763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254918"/>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buNone/>
            </a:pPr>
            <a:r>
              <a:rPr lang="en-US" altLang="en-US" sz="3600" i="1" dirty="0"/>
              <a:t>Adversity causes some people to break; others to break records. </a:t>
            </a:r>
            <a:endParaRPr lang="en-US" altLang="en-US" sz="5100" i="1" dirty="0"/>
          </a:p>
          <a:p>
            <a:pPr marL="400050" indent="-400050"/>
            <a:endParaRPr lang="en-US" altLang="en-US" sz="1400" i="1" dirty="0"/>
          </a:p>
          <a:p>
            <a:pPr marL="400050" indent="-400050">
              <a:buNone/>
            </a:pPr>
            <a:r>
              <a:rPr lang="en-US" altLang="en-US" sz="3800" dirty="0"/>
              <a:t>   </a:t>
            </a:r>
            <a:r>
              <a:rPr lang="en-US" altLang="en-US" sz="3600" dirty="0"/>
              <a:t>						William A. Ward</a:t>
            </a: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B8EAD95-50E3-48F7-993B-73C8320877FD}"/>
              </a:ext>
            </a:extLst>
          </p:cNvPr>
          <p:cNvPicPr>
            <a:picLocks noChangeAspect="1"/>
          </p:cNvPicPr>
          <p:nvPr/>
        </p:nvPicPr>
        <p:blipFill>
          <a:blip r:embed="rId4"/>
          <a:stretch>
            <a:fillRect/>
          </a:stretch>
        </p:blipFill>
        <p:spPr>
          <a:xfrm>
            <a:off x="3005192" y="3815557"/>
            <a:ext cx="3133616" cy="2176461"/>
          </a:xfrm>
          <a:prstGeom prst="rect">
            <a:avLst/>
          </a:prstGeom>
        </p:spPr>
      </p:pic>
      <p:pic>
        <p:nvPicPr>
          <p:cNvPr id="7" name="Picture 6" descr="A picture containing aircraft, transport, balloon&#10;&#10;Description generated with very high confidence">
            <a:extLst>
              <a:ext uri="{FF2B5EF4-FFF2-40B4-BE49-F238E27FC236}">
                <a16:creationId xmlns:a16="http://schemas.microsoft.com/office/drawing/2014/main" id="{D0BAFE12-A553-4CC2-9895-7AD10337D1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A7B0B86D-FF50-43F2-876C-F328BC5842CF}"/>
              </a:ext>
            </a:extLst>
          </p:cNvPr>
          <p:cNvSpPr>
            <a:spLocks noGrp="1"/>
          </p:cNvSpPr>
          <p:nvPr>
            <p:ph type="sldNum" sz="quarter" idx="12"/>
          </p:nvPr>
        </p:nvSpPr>
        <p:spPr/>
        <p:txBody>
          <a:bodyPr/>
          <a:lstStyle/>
          <a:p>
            <a:fld id="{8E76D059-C0BB-4F98-8040-76D959D3FDC2}" type="slidenum">
              <a:rPr lang="en-US" smtClean="0"/>
              <a:t>62</a:t>
            </a:fld>
            <a:endParaRPr lang="en-US"/>
          </a:p>
        </p:txBody>
      </p:sp>
    </p:spTree>
    <p:extLst>
      <p:ext uri="{BB962C8B-B14F-4D97-AF65-F5344CB8AC3E}">
        <p14:creationId xmlns:p14="http://schemas.microsoft.com/office/powerpoint/2010/main" val="3179776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254918"/>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r>
              <a:rPr lang="en-US" altLang="en-US" sz="3200" i="1" dirty="0"/>
              <a:t>You can have total success when you balance your physical, mental and spiritual, as well as your personal, family and business life.</a:t>
            </a:r>
          </a:p>
          <a:p>
            <a:pPr marL="400050" indent="-400050">
              <a:buNone/>
            </a:pPr>
            <a:r>
              <a:rPr lang="en-US" altLang="en-US" sz="1600" i="1" dirty="0"/>
              <a:t>								</a:t>
            </a:r>
          </a:p>
          <a:p>
            <a:pPr marL="400050" indent="-400050">
              <a:buNone/>
            </a:pPr>
            <a:r>
              <a:rPr lang="en-US" altLang="en-US" sz="1600" i="1" dirty="0"/>
              <a:t>								</a:t>
            </a:r>
            <a:r>
              <a:rPr lang="en-US" altLang="en-US" dirty="0"/>
              <a:t>Zig Ziglar</a:t>
            </a:r>
            <a:endParaRPr lang="en-US" dirty="0">
              <a:latin typeface="Arial" panose="020B0604020202020204" pitchFamily="34" charset="0"/>
              <a:cs typeface="Arial" panose="020B0604020202020204" pitchFamily="34" charset="0"/>
            </a:endParaRPr>
          </a:p>
        </p:txBody>
      </p:sp>
      <p:pic>
        <p:nvPicPr>
          <p:cNvPr id="7" name="Picture 6" descr="taichi">
            <a:extLst>
              <a:ext uri="{FF2B5EF4-FFF2-40B4-BE49-F238E27FC236}">
                <a16:creationId xmlns:a16="http://schemas.microsoft.com/office/drawing/2014/main" id="{96554906-8B74-49FC-B0A1-8F2091231B5F}"/>
              </a:ext>
            </a:extLst>
          </p:cNvPr>
          <p:cNvPicPr>
            <a:picLocks noChangeAspect="1" noChangeArrowheads="1"/>
          </p:cNvPicPr>
          <p:nvPr/>
        </p:nvPicPr>
        <p:blipFill>
          <a:blip r:embed="rId4" cstate="print"/>
          <a:srcRect l="17873" r="18298"/>
          <a:stretch>
            <a:fillRect/>
          </a:stretch>
        </p:blipFill>
        <p:spPr bwMode="auto">
          <a:xfrm>
            <a:off x="3689350" y="3429000"/>
            <a:ext cx="1765300" cy="2942167"/>
          </a:xfrm>
          <a:prstGeom prst="rect">
            <a:avLst/>
          </a:prstGeom>
          <a:noFill/>
          <a:ln w="6350">
            <a:solidFill>
              <a:schemeClr val="tx1"/>
            </a:solidFill>
            <a:miter lim="800000"/>
            <a:headEnd/>
            <a:tailEnd/>
          </a:ln>
        </p:spPr>
      </p:pic>
      <p:pic>
        <p:nvPicPr>
          <p:cNvPr id="9" name="Picture 8" descr="A picture containing aircraft, transport, balloon&#10;&#10;Description generated with very high confidence">
            <a:extLst>
              <a:ext uri="{FF2B5EF4-FFF2-40B4-BE49-F238E27FC236}">
                <a16:creationId xmlns:a16="http://schemas.microsoft.com/office/drawing/2014/main" id="{8705373A-3D13-4B66-8793-FFDCC90D9A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E1102286-AE2C-475F-9CD4-E2B286CF9A7C}"/>
              </a:ext>
            </a:extLst>
          </p:cNvPr>
          <p:cNvSpPr>
            <a:spLocks noGrp="1"/>
          </p:cNvSpPr>
          <p:nvPr>
            <p:ph type="sldNum" sz="quarter" idx="12"/>
          </p:nvPr>
        </p:nvSpPr>
        <p:spPr/>
        <p:txBody>
          <a:bodyPr/>
          <a:lstStyle/>
          <a:p>
            <a:fld id="{8E76D059-C0BB-4F98-8040-76D959D3FDC2}" type="slidenum">
              <a:rPr lang="en-US" smtClean="0"/>
              <a:t>63</a:t>
            </a:fld>
            <a:endParaRPr lang="en-US"/>
          </a:p>
        </p:txBody>
      </p:sp>
    </p:spTree>
    <p:extLst>
      <p:ext uri="{BB962C8B-B14F-4D97-AF65-F5344CB8AC3E}">
        <p14:creationId xmlns:p14="http://schemas.microsoft.com/office/powerpoint/2010/main" val="10552164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254918"/>
            <a:ext cx="8109284" cy="4739482"/>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i="1" dirty="0">
              <a:highlight>
                <a:srgbClr val="FFFF00"/>
              </a:highlight>
            </a:endParaRPr>
          </a:p>
          <a:p>
            <a:pPr marL="0" indent="0">
              <a:buNone/>
            </a:pPr>
            <a:r>
              <a:rPr lang="en-US" sz="3600" i="1" dirty="0"/>
              <a:t>Go over,</a:t>
            </a:r>
          </a:p>
          <a:p>
            <a:pPr marL="0" indent="0">
              <a:buNone/>
            </a:pPr>
            <a:r>
              <a:rPr lang="en-US" sz="3600" i="1" dirty="0"/>
              <a:t>Go under,</a:t>
            </a:r>
          </a:p>
          <a:p>
            <a:pPr marL="0" indent="0">
              <a:buNone/>
            </a:pPr>
            <a:r>
              <a:rPr lang="en-US" sz="3600" i="1" dirty="0"/>
              <a:t>Go around,</a:t>
            </a:r>
          </a:p>
          <a:p>
            <a:pPr marL="0" indent="0">
              <a:buNone/>
            </a:pPr>
            <a:r>
              <a:rPr lang="en-US" sz="3600" i="1" dirty="0"/>
              <a:t>Or go through,</a:t>
            </a:r>
          </a:p>
          <a:p>
            <a:pPr marL="0" indent="0">
              <a:buNone/>
            </a:pPr>
            <a:r>
              <a:rPr lang="en-US" sz="3600" i="1" dirty="0"/>
              <a:t>But never give up.</a:t>
            </a:r>
          </a:p>
        </p:txBody>
      </p:sp>
      <p:sp>
        <p:nvSpPr>
          <p:cNvPr id="2" name="TextBox 1">
            <a:extLst>
              <a:ext uri="{FF2B5EF4-FFF2-40B4-BE49-F238E27FC236}">
                <a16:creationId xmlns:a16="http://schemas.microsoft.com/office/drawing/2014/main" id="{86D071EF-209B-4FDD-BF40-C65D8B35D914}"/>
              </a:ext>
            </a:extLst>
          </p:cNvPr>
          <p:cNvSpPr txBox="1"/>
          <p:nvPr/>
        </p:nvSpPr>
        <p:spPr>
          <a:xfrm>
            <a:off x="517358" y="99940"/>
            <a:ext cx="6727527" cy="600164"/>
          </a:xfrm>
          <a:prstGeom prst="rect">
            <a:avLst/>
          </a:prstGeom>
          <a:noFill/>
        </p:spPr>
        <p:txBody>
          <a:bodyPr wrap="square" rtlCol="0">
            <a:spAutoFit/>
          </a:bodyPr>
          <a:lstStyle/>
          <a:p>
            <a:r>
              <a:rPr lang="en-US" sz="3300" b="1" dirty="0"/>
              <a:t>Perseverance</a:t>
            </a:r>
          </a:p>
        </p:txBody>
      </p:sp>
      <p:pic>
        <p:nvPicPr>
          <p:cNvPr id="9" name="Picture 6" descr="high jump">
            <a:extLst>
              <a:ext uri="{FF2B5EF4-FFF2-40B4-BE49-F238E27FC236}">
                <a16:creationId xmlns:a16="http://schemas.microsoft.com/office/drawing/2014/main" id="{11E503B2-0E10-4756-A459-468DFA384EA5}"/>
              </a:ext>
            </a:extLst>
          </p:cNvPr>
          <p:cNvPicPr>
            <a:picLocks noChangeAspect="1" noChangeArrowheads="1"/>
          </p:cNvPicPr>
          <p:nvPr/>
        </p:nvPicPr>
        <p:blipFill>
          <a:blip r:embed="rId4" cstate="print"/>
          <a:srcRect/>
          <a:stretch>
            <a:fillRect/>
          </a:stretch>
        </p:blipFill>
        <p:spPr bwMode="auto">
          <a:xfrm>
            <a:off x="4530731" y="2000249"/>
            <a:ext cx="3962400" cy="2857500"/>
          </a:xfrm>
          <a:prstGeom prst="rect">
            <a:avLst/>
          </a:prstGeom>
          <a:noFill/>
          <a:ln w="9525">
            <a:noFill/>
            <a:miter lim="800000"/>
            <a:headEnd/>
            <a:tailEnd/>
          </a:ln>
        </p:spPr>
      </p:pic>
      <p:pic>
        <p:nvPicPr>
          <p:cNvPr id="7" name="Picture 6" descr="A picture containing aircraft, transport, balloon&#10;&#10;Description generated with very high confidence">
            <a:extLst>
              <a:ext uri="{FF2B5EF4-FFF2-40B4-BE49-F238E27FC236}">
                <a16:creationId xmlns:a16="http://schemas.microsoft.com/office/drawing/2014/main" id="{2F9B3175-72B8-42EC-B5E7-1834FB7DF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08887643-D9EE-4BFC-AC2B-8A1C8FEF9A9D}"/>
              </a:ext>
            </a:extLst>
          </p:cNvPr>
          <p:cNvSpPr>
            <a:spLocks noGrp="1"/>
          </p:cNvSpPr>
          <p:nvPr>
            <p:ph type="sldNum" sz="quarter" idx="12"/>
          </p:nvPr>
        </p:nvSpPr>
        <p:spPr/>
        <p:txBody>
          <a:bodyPr/>
          <a:lstStyle/>
          <a:p>
            <a:fld id="{8E76D059-C0BB-4F98-8040-76D959D3FDC2}" type="slidenum">
              <a:rPr lang="en-US" smtClean="0"/>
              <a:t>64</a:t>
            </a:fld>
            <a:endParaRPr lang="en-US"/>
          </a:p>
        </p:txBody>
      </p:sp>
    </p:spTree>
    <p:extLst>
      <p:ext uri="{BB962C8B-B14F-4D97-AF65-F5344CB8AC3E}">
        <p14:creationId xmlns:p14="http://schemas.microsoft.com/office/powerpoint/2010/main" val="1532609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254918"/>
            <a:ext cx="8109284" cy="4739482"/>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i="1" dirty="0"/>
              <a:t>Excellence is not an act. It’s a habit.</a:t>
            </a:r>
          </a:p>
          <a:p>
            <a:pPr marL="0" indent="0" algn="ctr">
              <a:buNone/>
            </a:pPr>
            <a:r>
              <a:rPr lang="en-US" sz="3200" i="1" dirty="0"/>
              <a:t>						</a:t>
            </a:r>
          </a:p>
          <a:p>
            <a:pPr marL="0" indent="0" algn="ctr">
              <a:buNone/>
            </a:pPr>
            <a:r>
              <a:rPr lang="en-US" sz="3200" i="1" dirty="0"/>
              <a:t>						</a:t>
            </a:r>
            <a:r>
              <a:rPr lang="en-US" sz="3200" dirty="0"/>
              <a:t>Aristotle</a:t>
            </a:r>
          </a:p>
        </p:txBody>
      </p:sp>
      <p:sp>
        <p:nvSpPr>
          <p:cNvPr id="2" name="TextBox 1">
            <a:extLst>
              <a:ext uri="{FF2B5EF4-FFF2-40B4-BE49-F238E27FC236}">
                <a16:creationId xmlns:a16="http://schemas.microsoft.com/office/drawing/2014/main" id="{86D071EF-209B-4FDD-BF40-C65D8B35D914}"/>
              </a:ext>
            </a:extLst>
          </p:cNvPr>
          <p:cNvSpPr txBox="1"/>
          <p:nvPr/>
        </p:nvSpPr>
        <p:spPr>
          <a:xfrm>
            <a:off x="517358" y="108574"/>
            <a:ext cx="6727527" cy="600164"/>
          </a:xfrm>
          <a:prstGeom prst="rect">
            <a:avLst/>
          </a:prstGeom>
          <a:noFill/>
        </p:spPr>
        <p:txBody>
          <a:bodyPr wrap="square" rtlCol="0">
            <a:spAutoFit/>
          </a:bodyPr>
          <a:lstStyle/>
          <a:p>
            <a:r>
              <a:rPr lang="en-US" sz="3300" b="1" dirty="0"/>
              <a:t>Excellence</a:t>
            </a:r>
          </a:p>
        </p:txBody>
      </p:sp>
      <p:pic>
        <p:nvPicPr>
          <p:cNvPr id="10" name="Picture 8" descr="award-trophies-trophy2">
            <a:extLst>
              <a:ext uri="{FF2B5EF4-FFF2-40B4-BE49-F238E27FC236}">
                <a16:creationId xmlns:a16="http://schemas.microsoft.com/office/drawing/2014/main" id="{E530440B-F57D-41DD-9574-E8BC7F74B2F2}"/>
              </a:ext>
            </a:extLst>
          </p:cNvPr>
          <p:cNvPicPr>
            <a:picLocks noChangeAspect="1" noChangeArrowheads="1"/>
          </p:cNvPicPr>
          <p:nvPr/>
        </p:nvPicPr>
        <p:blipFill>
          <a:blip r:embed="rId4" cstate="print"/>
          <a:srcRect/>
          <a:stretch>
            <a:fillRect/>
          </a:stretch>
        </p:blipFill>
        <p:spPr bwMode="auto">
          <a:xfrm>
            <a:off x="2857500" y="2205585"/>
            <a:ext cx="3016250" cy="3973512"/>
          </a:xfrm>
          <a:prstGeom prst="rect">
            <a:avLst/>
          </a:prstGeom>
          <a:noFill/>
          <a:ln w="9525">
            <a:noFill/>
            <a:miter lim="800000"/>
            <a:headEnd/>
            <a:tailEnd/>
          </a:ln>
        </p:spPr>
      </p:pic>
      <p:pic>
        <p:nvPicPr>
          <p:cNvPr id="7" name="Picture 6" descr="A picture containing aircraft, transport, balloon&#10;&#10;Description generated with very high confidence">
            <a:extLst>
              <a:ext uri="{FF2B5EF4-FFF2-40B4-BE49-F238E27FC236}">
                <a16:creationId xmlns:a16="http://schemas.microsoft.com/office/drawing/2014/main" id="{471DB42B-050D-4AB5-9528-02D567B873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C22CC207-24F7-4F84-A624-2EA8EE1251C0}"/>
              </a:ext>
            </a:extLst>
          </p:cNvPr>
          <p:cNvSpPr>
            <a:spLocks noGrp="1"/>
          </p:cNvSpPr>
          <p:nvPr>
            <p:ph type="sldNum" sz="quarter" idx="12"/>
          </p:nvPr>
        </p:nvSpPr>
        <p:spPr/>
        <p:txBody>
          <a:bodyPr/>
          <a:lstStyle/>
          <a:p>
            <a:fld id="{8E76D059-C0BB-4F98-8040-76D959D3FDC2}" type="slidenum">
              <a:rPr lang="en-US" smtClean="0"/>
              <a:t>65</a:t>
            </a:fld>
            <a:endParaRPr lang="en-US"/>
          </a:p>
        </p:txBody>
      </p:sp>
    </p:spTree>
    <p:extLst>
      <p:ext uri="{BB962C8B-B14F-4D97-AF65-F5344CB8AC3E}">
        <p14:creationId xmlns:p14="http://schemas.microsoft.com/office/powerpoint/2010/main" val="30307171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254918"/>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i="1" dirty="0"/>
          </a:p>
          <a:p>
            <a:pPr marL="0" indent="0">
              <a:buNone/>
            </a:pPr>
            <a:r>
              <a:rPr lang="en-US" sz="3600" i="1" dirty="0"/>
              <a:t>You’ll always miss</a:t>
            </a:r>
          </a:p>
          <a:p>
            <a:pPr marL="0" indent="0">
              <a:buNone/>
            </a:pPr>
            <a:r>
              <a:rPr lang="en-US" sz="3600" i="1" dirty="0"/>
              <a:t>100% of the shots</a:t>
            </a:r>
          </a:p>
          <a:p>
            <a:pPr marL="0" indent="0">
              <a:buNone/>
            </a:pPr>
            <a:r>
              <a:rPr lang="en-US" sz="3600" i="1" dirty="0"/>
              <a:t>You don’t take.</a:t>
            </a:r>
            <a:endParaRPr lang="en-US" sz="3600" b="1" dirty="0">
              <a:latin typeface="Arial" panose="020B0604020202020204" pitchFamily="34" charset="0"/>
              <a:cs typeface="Arial" panose="020B0604020202020204" pitchFamily="34" charset="0"/>
            </a:endParaRPr>
          </a:p>
        </p:txBody>
      </p:sp>
      <p:pic>
        <p:nvPicPr>
          <p:cNvPr id="7" name="Picture 2" descr="http://bp2.blogger.com/_xobhpDoXeJI/R1MgKb1A6hI/AAAAAAAABTs/4DFi-0KXFG4/s1600-R/Playing+Basketball.jpg">
            <a:extLst>
              <a:ext uri="{FF2B5EF4-FFF2-40B4-BE49-F238E27FC236}">
                <a16:creationId xmlns:a16="http://schemas.microsoft.com/office/drawing/2014/main" id="{DE17565A-CC77-4DB0-8DE9-9B51F7A6278B}"/>
              </a:ext>
            </a:extLst>
          </p:cNvPr>
          <p:cNvPicPr>
            <a:picLocks noChangeAspect="1" noChangeArrowheads="1"/>
          </p:cNvPicPr>
          <p:nvPr/>
        </p:nvPicPr>
        <p:blipFill>
          <a:blip r:embed="rId4" cstate="print"/>
          <a:srcRect/>
          <a:stretch>
            <a:fillRect/>
          </a:stretch>
        </p:blipFill>
        <p:spPr bwMode="auto">
          <a:xfrm>
            <a:off x="4716379" y="1504174"/>
            <a:ext cx="3238238" cy="4314825"/>
          </a:xfrm>
          <a:prstGeom prst="rect">
            <a:avLst/>
          </a:prstGeom>
          <a:noFill/>
          <a:ln w="9525">
            <a:noFill/>
            <a:miter lim="800000"/>
            <a:headEnd/>
            <a:tailEnd/>
          </a:ln>
        </p:spPr>
      </p:pic>
      <p:sp>
        <p:nvSpPr>
          <p:cNvPr id="2" name="TextBox 1">
            <a:extLst>
              <a:ext uri="{FF2B5EF4-FFF2-40B4-BE49-F238E27FC236}">
                <a16:creationId xmlns:a16="http://schemas.microsoft.com/office/drawing/2014/main" id="{86D071EF-209B-4FDD-BF40-C65D8B35D914}"/>
              </a:ext>
            </a:extLst>
          </p:cNvPr>
          <p:cNvSpPr txBox="1"/>
          <p:nvPr/>
        </p:nvSpPr>
        <p:spPr>
          <a:xfrm>
            <a:off x="517358" y="63829"/>
            <a:ext cx="6870700" cy="600164"/>
          </a:xfrm>
          <a:prstGeom prst="rect">
            <a:avLst/>
          </a:prstGeom>
          <a:noFill/>
        </p:spPr>
        <p:txBody>
          <a:bodyPr wrap="square" rtlCol="0">
            <a:spAutoFit/>
          </a:bodyPr>
          <a:lstStyle/>
          <a:p>
            <a:r>
              <a:rPr lang="en-US" sz="3300" b="1" dirty="0"/>
              <a:t>Take a Shot</a:t>
            </a:r>
          </a:p>
        </p:txBody>
      </p:sp>
      <p:pic>
        <p:nvPicPr>
          <p:cNvPr id="9" name="Picture 8" descr="A picture containing aircraft, transport, balloon&#10;&#10;Description generated with very high confidence">
            <a:extLst>
              <a:ext uri="{FF2B5EF4-FFF2-40B4-BE49-F238E27FC236}">
                <a16:creationId xmlns:a16="http://schemas.microsoft.com/office/drawing/2014/main" id="{D4C44BFD-1477-4726-AED7-D9F295CF06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FC79053C-3501-4E21-80DC-80315EB38209}"/>
              </a:ext>
            </a:extLst>
          </p:cNvPr>
          <p:cNvSpPr>
            <a:spLocks noGrp="1"/>
          </p:cNvSpPr>
          <p:nvPr>
            <p:ph type="sldNum" sz="quarter" idx="12"/>
          </p:nvPr>
        </p:nvSpPr>
        <p:spPr/>
        <p:txBody>
          <a:bodyPr/>
          <a:lstStyle/>
          <a:p>
            <a:fld id="{8E76D059-C0BB-4F98-8040-76D959D3FDC2}" type="slidenum">
              <a:rPr lang="en-US" smtClean="0"/>
              <a:t>66</a:t>
            </a:fld>
            <a:endParaRPr lang="en-US"/>
          </a:p>
        </p:txBody>
      </p:sp>
    </p:spTree>
    <p:extLst>
      <p:ext uri="{BB962C8B-B14F-4D97-AF65-F5344CB8AC3E}">
        <p14:creationId xmlns:p14="http://schemas.microsoft.com/office/powerpoint/2010/main" val="2959405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254918"/>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i="1" dirty="0"/>
          </a:p>
          <a:p>
            <a:pPr marL="0" indent="0">
              <a:buNone/>
            </a:pPr>
            <a:r>
              <a:rPr lang="en-US" sz="3600" i="1" dirty="0"/>
              <a:t>You cannot discover </a:t>
            </a:r>
          </a:p>
          <a:p>
            <a:pPr marL="0" indent="0">
              <a:buNone/>
            </a:pPr>
            <a:r>
              <a:rPr lang="en-US" sz="3600" i="1" dirty="0"/>
              <a:t>new oceans unless you</a:t>
            </a:r>
          </a:p>
          <a:p>
            <a:pPr marL="0" indent="0">
              <a:buNone/>
            </a:pPr>
            <a:r>
              <a:rPr lang="en-US" sz="3600" i="1" dirty="0"/>
              <a:t>have the courage to</a:t>
            </a:r>
          </a:p>
          <a:p>
            <a:pPr marL="0" indent="0">
              <a:buNone/>
            </a:pPr>
            <a:r>
              <a:rPr lang="en-US" sz="3600" i="1" dirty="0"/>
              <a:t>lose sight of the shore.</a:t>
            </a:r>
          </a:p>
        </p:txBody>
      </p:sp>
      <p:sp>
        <p:nvSpPr>
          <p:cNvPr id="2" name="TextBox 1">
            <a:extLst>
              <a:ext uri="{FF2B5EF4-FFF2-40B4-BE49-F238E27FC236}">
                <a16:creationId xmlns:a16="http://schemas.microsoft.com/office/drawing/2014/main" id="{86D071EF-209B-4FDD-BF40-C65D8B35D914}"/>
              </a:ext>
            </a:extLst>
          </p:cNvPr>
          <p:cNvSpPr txBox="1"/>
          <p:nvPr/>
        </p:nvSpPr>
        <p:spPr>
          <a:xfrm>
            <a:off x="517358" y="86688"/>
            <a:ext cx="6870700" cy="600164"/>
          </a:xfrm>
          <a:prstGeom prst="rect">
            <a:avLst/>
          </a:prstGeom>
          <a:noFill/>
        </p:spPr>
        <p:txBody>
          <a:bodyPr wrap="square" rtlCol="0">
            <a:spAutoFit/>
          </a:bodyPr>
          <a:lstStyle/>
          <a:p>
            <a:r>
              <a:rPr lang="en-US" sz="3300" b="1" dirty="0"/>
              <a:t>Take Action</a:t>
            </a:r>
          </a:p>
        </p:txBody>
      </p:sp>
      <p:pic>
        <p:nvPicPr>
          <p:cNvPr id="10" name="Picture 4" descr="http://www.poweredbytofu.com/wp-content/uploads/2009/07/sailing-yacht-greece.JPG">
            <a:extLst>
              <a:ext uri="{FF2B5EF4-FFF2-40B4-BE49-F238E27FC236}">
                <a16:creationId xmlns:a16="http://schemas.microsoft.com/office/drawing/2014/main" id="{000BB4DD-BD96-4AA2-8635-56C236049895}"/>
              </a:ext>
            </a:extLst>
          </p:cNvPr>
          <p:cNvPicPr>
            <a:picLocks noChangeAspect="1" noChangeArrowheads="1"/>
          </p:cNvPicPr>
          <p:nvPr/>
        </p:nvPicPr>
        <p:blipFill>
          <a:blip r:embed="rId4" cstate="print"/>
          <a:srcRect/>
          <a:stretch>
            <a:fillRect/>
          </a:stretch>
        </p:blipFill>
        <p:spPr bwMode="auto">
          <a:xfrm>
            <a:off x="6131625" y="2184400"/>
            <a:ext cx="2361506" cy="314642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15DABEB9-1EA5-4F29-A898-F573B8B4AB03}"/>
              </a:ext>
            </a:extLst>
          </p:cNvPr>
          <p:cNvSpPr>
            <a:spLocks noGrp="1"/>
          </p:cNvSpPr>
          <p:nvPr>
            <p:ph type="sldNum" sz="quarter" idx="12"/>
          </p:nvPr>
        </p:nvSpPr>
        <p:spPr/>
        <p:txBody>
          <a:bodyPr/>
          <a:lstStyle/>
          <a:p>
            <a:fld id="{8E76D059-C0BB-4F98-8040-76D959D3FDC2}" type="slidenum">
              <a:rPr lang="en-US" smtClean="0"/>
              <a:t>67</a:t>
            </a:fld>
            <a:endParaRPr lang="en-US"/>
          </a:p>
        </p:txBody>
      </p:sp>
    </p:spTree>
    <p:extLst>
      <p:ext uri="{BB962C8B-B14F-4D97-AF65-F5344CB8AC3E}">
        <p14:creationId xmlns:p14="http://schemas.microsoft.com/office/powerpoint/2010/main" val="41555932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11"/>
            <a:ext cx="9144000" cy="45719"/>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21"/>
            <a:ext cx="8398043"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pic>
        <p:nvPicPr>
          <p:cNvPr id="10" name="Picture 8" descr="http://infinitydesktops.com/free-gallery/success.jpg">
            <a:extLst>
              <a:ext uri="{FF2B5EF4-FFF2-40B4-BE49-F238E27FC236}">
                <a16:creationId xmlns:a16="http://schemas.microsoft.com/office/drawing/2014/main" id="{23C12AC1-699E-4DE3-BF6A-CDA3637B9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4" y="1240533"/>
            <a:ext cx="8369839" cy="4854747"/>
          </a:xfrm>
          <a:prstGeom prst="rect">
            <a:avLst/>
          </a:prstGeom>
          <a:noFill/>
          <a:ln>
            <a:noFill/>
          </a:ln>
          <a:effectLst>
            <a:glow rad="63500">
              <a:schemeClr val="accent1">
                <a:satMod val="175000"/>
                <a:alpha val="40000"/>
              </a:scheme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707141" y="1304855"/>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41" marR="0" lvl="0" indent="-400041"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rPr>
              <a:t>You don’t have to be great to start, </a:t>
            </a:r>
          </a:p>
          <a:p>
            <a:pPr marL="400041" marR="0" lvl="0" indent="-400041"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rPr>
              <a:t>but you have to start to be great.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00041" marR="0" lvl="0" indent="-400041"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Joe Sabah</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descr="finish line2">
            <a:extLst>
              <a:ext uri="{FF2B5EF4-FFF2-40B4-BE49-F238E27FC236}">
                <a16:creationId xmlns:a16="http://schemas.microsoft.com/office/drawing/2014/main" id="{40D66625-1170-4A52-B913-3120DE3B53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2129" y="3349342"/>
            <a:ext cx="2243228" cy="26037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descr="A picture containing aircraft, transport, balloon&#10;&#10;Description generated with very high confidence">
            <a:extLst>
              <a:ext uri="{FF2B5EF4-FFF2-40B4-BE49-F238E27FC236}">
                <a16:creationId xmlns:a16="http://schemas.microsoft.com/office/drawing/2014/main" id="{2A155E69-ED75-4E0A-8B20-859FEED032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13" name="TextBox 12">
            <a:extLst>
              <a:ext uri="{FF2B5EF4-FFF2-40B4-BE49-F238E27FC236}">
                <a16:creationId xmlns:a16="http://schemas.microsoft.com/office/drawing/2014/main" id="{F1137C47-5DB0-4224-B4D7-1FEB08EBCB54}"/>
              </a:ext>
            </a:extLst>
          </p:cNvPr>
          <p:cNvSpPr txBox="1"/>
          <p:nvPr/>
        </p:nvSpPr>
        <p:spPr>
          <a:xfrm>
            <a:off x="397043" y="66940"/>
            <a:ext cx="5303520" cy="584775"/>
          </a:xfrm>
          <a:prstGeom prst="rect">
            <a:avLst/>
          </a:prstGeom>
          <a:noFill/>
        </p:spPr>
        <p:txBody>
          <a:bodyPr wrap="square" rtlCol="0">
            <a:spAutoFit/>
          </a:bodyPr>
          <a:lstStyle/>
          <a:p>
            <a:r>
              <a:rPr lang="en-US" sz="3200" b="1" dirty="0"/>
              <a:t>Concluding Thoughts</a:t>
            </a:r>
          </a:p>
        </p:txBody>
      </p:sp>
      <p:sp>
        <p:nvSpPr>
          <p:cNvPr id="4" name="Slide Number Placeholder 3">
            <a:extLst>
              <a:ext uri="{FF2B5EF4-FFF2-40B4-BE49-F238E27FC236}">
                <a16:creationId xmlns:a16="http://schemas.microsoft.com/office/drawing/2014/main" id="{5290C86A-C194-4E2C-A122-6045362DD98B}"/>
              </a:ext>
            </a:extLst>
          </p:cNvPr>
          <p:cNvSpPr>
            <a:spLocks noGrp="1"/>
          </p:cNvSpPr>
          <p:nvPr>
            <p:ph type="sldNum" sz="quarter" idx="12"/>
          </p:nvPr>
        </p:nvSpPr>
        <p:spPr/>
        <p:txBody>
          <a:bodyPr/>
          <a:lstStyle/>
          <a:p>
            <a:fld id="{8E76D059-C0BB-4F98-8040-76D959D3FDC2}" type="slidenum">
              <a:rPr lang="en-US" smtClean="0"/>
              <a:t>68</a:t>
            </a:fld>
            <a:endParaRPr lang="en-US"/>
          </a:p>
        </p:txBody>
      </p:sp>
    </p:spTree>
    <p:extLst>
      <p:ext uri="{BB962C8B-B14F-4D97-AF65-F5344CB8AC3E}">
        <p14:creationId xmlns:p14="http://schemas.microsoft.com/office/powerpoint/2010/main" val="3496011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239978" y="108295"/>
            <a:ext cx="8049126" cy="600164"/>
          </a:xfrm>
          <a:prstGeom prst="rect">
            <a:avLst/>
          </a:prstGeom>
          <a:noFill/>
        </p:spPr>
        <p:txBody>
          <a:bodyPr wrap="square" rtlCol="0">
            <a:spAutoFit/>
          </a:bodyPr>
          <a:lstStyle/>
          <a:p>
            <a:r>
              <a:rPr lang="en-US" sz="3300" b="1" dirty="0"/>
              <a:t>3. Visualize Your Success Daily</a:t>
            </a:r>
          </a:p>
        </p:txBody>
      </p:sp>
      <p:sp>
        <p:nvSpPr>
          <p:cNvPr id="8" name="Rectangle 7">
            <a:extLst>
              <a:ext uri="{FF2B5EF4-FFF2-40B4-BE49-F238E27FC236}">
                <a16:creationId xmlns:a16="http://schemas.microsoft.com/office/drawing/2014/main" id="{CE7BFA84-04C1-454A-BF73-83A2675A90D5}"/>
              </a:ext>
            </a:extLst>
          </p:cNvPr>
          <p:cNvSpPr/>
          <p:nvPr/>
        </p:nvSpPr>
        <p:spPr>
          <a:xfrm>
            <a:off x="155756" y="1163622"/>
            <a:ext cx="8217569" cy="2345257"/>
          </a:xfrm>
          <a:prstGeom prst="rect">
            <a:avLst/>
          </a:prstGeom>
        </p:spPr>
        <p:txBody>
          <a:bodyPr wrap="square">
            <a:spAutoFit/>
          </a:bodyPr>
          <a:lstStyle/>
          <a:p>
            <a:pPr marL="560388" lvl="1" indent="-217488">
              <a:lnSpc>
                <a:spcPct val="150000"/>
              </a:lnSpc>
              <a:spcBef>
                <a:spcPct val="20000"/>
              </a:spcBef>
              <a:buSzPct val="100000"/>
              <a:buFont typeface="Arial" charset="0"/>
              <a:buChar char="•"/>
            </a:pPr>
            <a:r>
              <a:rPr lang="en-US" sz="2400" dirty="0">
                <a:latin typeface="Arial" panose="020B0604020202020204" pitchFamily="34" charset="0"/>
                <a:cs typeface="Arial" panose="020B0604020202020204" pitchFamily="34" charset="0"/>
              </a:rPr>
              <a:t>Dream big –  If you believe you can, you CAN! </a:t>
            </a:r>
          </a:p>
          <a:p>
            <a:pPr marL="560388" lvl="1" indent="-217488">
              <a:lnSpc>
                <a:spcPct val="150000"/>
              </a:lnSpc>
              <a:spcBef>
                <a:spcPct val="20000"/>
              </a:spcBef>
              <a:buSzPct val="100000"/>
              <a:buFont typeface="Arial" charset="0"/>
              <a:buChar char="•"/>
            </a:pPr>
            <a:r>
              <a:rPr lang="en-US" sz="2400" dirty="0">
                <a:latin typeface="Arial" panose="020B0604020202020204" pitchFamily="34" charset="0"/>
                <a:cs typeface="Arial" panose="020B0604020202020204" pitchFamily="34" charset="0"/>
              </a:rPr>
              <a:t>Mental vision board: 12, 24, 36 months</a:t>
            </a:r>
          </a:p>
          <a:p>
            <a:pPr marL="560785" lvl="1" indent="-217885">
              <a:lnSpc>
                <a:spcPct val="150000"/>
              </a:lnSpc>
              <a:spcBef>
                <a:spcPct val="20000"/>
              </a:spcBef>
              <a:buSzPct val="100000"/>
              <a:buFont typeface="Arial" charset="0"/>
              <a:buChar char="•"/>
            </a:pPr>
            <a:r>
              <a:rPr lang="en-US" sz="2400" dirty="0">
                <a:latin typeface="Arial" panose="020B0604020202020204" pitchFamily="34" charset="0"/>
                <a:cs typeface="Arial" panose="020B0604020202020204" pitchFamily="34" charset="0"/>
              </a:rPr>
              <a:t>The Roger Bannister story</a:t>
            </a:r>
          </a:p>
          <a:p>
            <a:pPr marL="257175" indent="-257175" fontAlgn="base">
              <a:spcBef>
                <a:spcPct val="20000"/>
              </a:spcBef>
              <a:spcAft>
                <a:spcPct val="0"/>
              </a:spcAft>
              <a:buFontTx/>
              <a:buChar char="•"/>
            </a:pPr>
            <a:endParaRPr lang="en-US" sz="2400" kern="0" dirty="0">
              <a:solidFill>
                <a:srgbClr val="000000"/>
              </a:solidFill>
              <a:latin typeface="Arial"/>
            </a:endParaRPr>
          </a:p>
        </p:txBody>
      </p:sp>
      <p:pic>
        <p:nvPicPr>
          <p:cNvPr id="2" name="Picture 1">
            <a:extLst>
              <a:ext uri="{FF2B5EF4-FFF2-40B4-BE49-F238E27FC236}">
                <a16:creationId xmlns:a16="http://schemas.microsoft.com/office/drawing/2014/main" id="{EC1417D2-0B6C-455B-AEB8-26DB113D1EFF}"/>
              </a:ext>
            </a:extLst>
          </p:cNvPr>
          <p:cNvPicPr>
            <a:picLocks noChangeAspect="1"/>
          </p:cNvPicPr>
          <p:nvPr/>
        </p:nvPicPr>
        <p:blipFill>
          <a:blip r:embed="rId3"/>
          <a:stretch>
            <a:fillRect/>
          </a:stretch>
        </p:blipFill>
        <p:spPr>
          <a:xfrm>
            <a:off x="2642449" y="3568263"/>
            <a:ext cx="3859102" cy="2572735"/>
          </a:xfrm>
          <a:prstGeom prst="rect">
            <a:avLst/>
          </a:prstGeom>
        </p:spPr>
      </p:pic>
      <p:pic>
        <p:nvPicPr>
          <p:cNvPr id="7" name="Picture 6" descr="A picture containing aircraft, transport, balloon&#10;&#10;Description generated with very high confidence">
            <a:extLst>
              <a:ext uri="{FF2B5EF4-FFF2-40B4-BE49-F238E27FC236}">
                <a16:creationId xmlns:a16="http://schemas.microsoft.com/office/drawing/2014/main" id="{3A7463DB-136F-453A-A148-2C27908675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A7223D0A-5A87-4E13-8A4F-7C8E34AED3B1}"/>
              </a:ext>
            </a:extLst>
          </p:cNvPr>
          <p:cNvSpPr>
            <a:spLocks noGrp="1"/>
          </p:cNvSpPr>
          <p:nvPr>
            <p:ph type="sldNum" sz="quarter" idx="12"/>
          </p:nvPr>
        </p:nvSpPr>
        <p:spPr/>
        <p:txBody>
          <a:bodyPr/>
          <a:lstStyle/>
          <a:p>
            <a:fld id="{8E76D059-C0BB-4F98-8040-76D959D3FDC2}" type="slidenum">
              <a:rPr lang="en-US" smtClean="0"/>
              <a:t>7</a:t>
            </a:fld>
            <a:endParaRPr lang="en-US"/>
          </a:p>
        </p:txBody>
      </p:sp>
    </p:spTree>
    <p:extLst>
      <p:ext uri="{BB962C8B-B14F-4D97-AF65-F5344CB8AC3E}">
        <p14:creationId xmlns:p14="http://schemas.microsoft.com/office/powerpoint/2010/main" val="313745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7" name="Rectangle 6">
            <a:extLst>
              <a:ext uri="{FF2B5EF4-FFF2-40B4-BE49-F238E27FC236}">
                <a16:creationId xmlns:a16="http://schemas.microsoft.com/office/drawing/2014/main" id="{AA73B287-C292-4184-8F61-AE3D429EA64B}"/>
              </a:ext>
            </a:extLst>
          </p:cNvPr>
          <p:cNvSpPr/>
          <p:nvPr/>
        </p:nvSpPr>
        <p:spPr>
          <a:xfrm>
            <a:off x="269116" y="1159425"/>
            <a:ext cx="8189084" cy="2197525"/>
          </a:xfrm>
          <a:prstGeom prst="rect">
            <a:avLst/>
          </a:prstGeom>
        </p:spPr>
        <p:txBody>
          <a:bodyPr wrap="square">
            <a:spAutoFit/>
          </a:bodyPr>
          <a:lstStyle/>
          <a:p>
            <a:pPr marL="560785" lvl="1" indent="-217885">
              <a:lnSpc>
                <a:spcPct val="150000"/>
              </a:lnSpc>
              <a:buFont typeface="Arial" charset="0"/>
              <a:buChar char="•"/>
            </a:pPr>
            <a:r>
              <a:rPr lang="en-US" sz="2400" dirty="0">
                <a:latin typeface="Arial" panose="020B0604020202020204" pitchFamily="34" charset="0"/>
                <a:cs typeface="Arial" panose="020B0604020202020204" pitchFamily="34" charset="0"/>
              </a:rPr>
              <a:t>Chose not to believe others, but to believe in himself</a:t>
            </a:r>
          </a:p>
          <a:p>
            <a:pPr marL="560388" lvl="1" indent="-217488">
              <a:lnSpc>
                <a:spcPct val="150000"/>
              </a:lnSpc>
              <a:buFont typeface="Arial" charset="0"/>
              <a:buChar char="•"/>
            </a:pPr>
            <a:r>
              <a:rPr lang="en-US" sz="2400" dirty="0">
                <a:latin typeface="Arial" panose="020B0604020202020204" pitchFamily="34" charset="0"/>
                <a:cs typeface="Arial" panose="020B0604020202020204" pitchFamily="34" charset="0"/>
              </a:rPr>
              <a:t>Physical and mental shape</a:t>
            </a:r>
          </a:p>
          <a:p>
            <a:pPr marL="560785" lvl="1" indent="-217885">
              <a:lnSpc>
                <a:spcPct val="150000"/>
              </a:lnSpc>
              <a:buFont typeface="Arial" charset="0"/>
              <a:buChar char="•"/>
            </a:pPr>
            <a:r>
              <a:rPr lang="en-US" sz="2400" dirty="0">
                <a:latin typeface="Arial" panose="020B0604020202020204" pitchFamily="34" charset="0"/>
                <a:cs typeface="Arial" panose="020B0604020202020204" pitchFamily="34" charset="0"/>
              </a:rPr>
              <a:t>Visualized breaking the 4-minute mile</a:t>
            </a:r>
          </a:p>
          <a:p>
            <a:pPr lvl="1">
              <a:spcBef>
                <a:spcPct val="20000"/>
              </a:spcBef>
              <a:buSzPct val="70000"/>
            </a:pPr>
            <a:endParaRPr lang="en-US" sz="24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15A0D3C-0D8E-44E0-BAD2-A26E98D6F133}"/>
              </a:ext>
            </a:extLst>
          </p:cNvPr>
          <p:cNvPicPr>
            <a:picLocks noChangeAspect="1"/>
          </p:cNvPicPr>
          <p:nvPr/>
        </p:nvPicPr>
        <p:blipFill>
          <a:blip r:embed="rId3"/>
          <a:stretch>
            <a:fillRect/>
          </a:stretch>
        </p:blipFill>
        <p:spPr>
          <a:xfrm>
            <a:off x="3190898" y="3501051"/>
            <a:ext cx="2345519" cy="2480191"/>
          </a:xfrm>
          <a:prstGeom prst="rect">
            <a:avLst/>
          </a:prstGeom>
          <a:ln>
            <a:solidFill>
              <a:schemeClr val="tx1"/>
            </a:solidFill>
          </a:ln>
        </p:spPr>
      </p:pic>
      <p:sp>
        <p:nvSpPr>
          <p:cNvPr id="2" name="Rectangle 1">
            <a:extLst>
              <a:ext uri="{FF2B5EF4-FFF2-40B4-BE49-F238E27FC236}">
                <a16:creationId xmlns:a16="http://schemas.microsoft.com/office/drawing/2014/main" id="{D143A333-BCAC-41D5-8698-CA0D847890DA}"/>
              </a:ext>
            </a:extLst>
          </p:cNvPr>
          <p:cNvSpPr/>
          <p:nvPr/>
        </p:nvSpPr>
        <p:spPr>
          <a:xfrm>
            <a:off x="269116" y="116838"/>
            <a:ext cx="7905620" cy="600164"/>
          </a:xfrm>
          <a:prstGeom prst="rect">
            <a:avLst/>
          </a:prstGeom>
        </p:spPr>
        <p:txBody>
          <a:bodyPr wrap="square">
            <a:spAutoFit/>
          </a:bodyPr>
          <a:lstStyle/>
          <a:p>
            <a:pPr lvl="0"/>
            <a:r>
              <a:rPr lang="en-US" sz="3300" b="1" dirty="0">
                <a:solidFill>
                  <a:prstClr val="black"/>
                </a:solidFill>
              </a:rPr>
              <a:t>3. Visualize Your Success Daily </a:t>
            </a:r>
          </a:p>
        </p:txBody>
      </p:sp>
      <p:pic>
        <p:nvPicPr>
          <p:cNvPr id="6" name="Picture 5" descr="A picture containing aircraft, transport, balloon&#10;&#10;Description generated with very high confidence">
            <a:extLst>
              <a:ext uri="{FF2B5EF4-FFF2-40B4-BE49-F238E27FC236}">
                <a16:creationId xmlns:a16="http://schemas.microsoft.com/office/drawing/2014/main" id="{9EBC80F2-1785-4070-BB52-69C52783D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3" name="Slide Number Placeholder 2">
            <a:extLst>
              <a:ext uri="{FF2B5EF4-FFF2-40B4-BE49-F238E27FC236}">
                <a16:creationId xmlns:a16="http://schemas.microsoft.com/office/drawing/2014/main" id="{ED23B87F-0951-4C75-8C16-F42834A4A3BB}"/>
              </a:ext>
            </a:extLst>
          </p:cNvPr>
          <p:cNvSpPr>
            <a:spLocks noGrp="1"/>
          </p:cNvSpPr>
          <p:nvPr>
            <p:ph type="sldNum" sz="quarter" idx="12"/>
          </p:nvPr>
        </p:nvSpPr>
        <p:spPr/>
        <p:txBody>
          <a:bodyPr/>
          <a:lstStyle/>
          <a:p>
            <a:fld id="{8E76D059-C0BB-4F98-8040-76D959D3FDC2}" type="slidenum">
              <a:rPr lang="en-US" smtClean="0"/>
              <a:t>8</a:t>
            </a:fld>
            <a:endParaRPr lang="en-US"/>
          </a:p>
        </p:txBody>
      </p:sp>
    </p:spTree>
    <p:extLst>
      <p:ext uri="{BB962C8B-B14F-4D97-AF65-F5344CB8AC3E}">
        <p14:creationId xmlns:p14="http://schemas.microsoft.com/office/powerpoint/2010/main" val="571790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239978" y="108295"/>
            <a:ext cx="8049126" cy="600164"/>
          </a:xfrm>
          <a:prstGeom prst="rect">
            <a:avLst/>
          </a:prstGeom>
          <a:noFill/>
        </p:spPr>
        <p:txBody>
          <a:bodyPr wrap="square" rtlCol="0">
            <a:spAutoFit/>
          </a:bodyPr>
          <a:lstStyle/>
          <a:p>
            <a:r>
              <a:rPr lang="en-US" sz="3300" b="1" dirty="0"/>
              <a:t>The Power of Belief</a:t>
            </a:r>
          </a:p>
        </p:txBody>
      </p:sp>
      <p:sp>
        <p:nvSpPr>
          <p:cNvPr id="7" name="Rectangle 6">
            <a:extLst>
              <a:ext uri="{FF2B5EF4-FFF2-40B4-BE49-F238E27FC236}">
                <a16:creationId xmlns:a16="http://schemas.microsoft.com/office/drawing/2014/main" id="{A072141D-C097-4796-ADEF-FC6395E7D15E}"/>
              </a:ext>
            </a:extLst>
          </p:cNvPr>
          <p:cNvSpPr/>
          <p:nvPr/>
        </p:nvSpPr>
        <p:spPr>
          <a:xfrm>
            <a:off x="547057" y="1157872"/>
            <a:ext cx="4572000" cy="1205715"/>
          </a:xfrm>
          <a:prstGeom prst="rect">
            <a:avLst/>
          </a:prstGeom>
        </p:spPr>
        <p:txBody>
          <a:bodyPr>
            <a:spAutoFit/>
          </a:bodyPr>
          <a:lstStyle/>
          <a:p>
            <a:pPr marL="257175" indent="-257175" fontAlgn="base">
              <a:lnSpc>
                <a:spcPct val="150000"/>
              </a:lnSpc>
              <a:spcBef>
                <a:spcPct val="20000"/>
              </a:spcBef>
              <a:spcAft>
                <a:spcPct val="0"/>
              </a:spcAft>
              <a:buFontTx/>
              <a:buChar char="•"/>
              <a:defRPr/>
            </a:pPr>
            <a:r>
              <a:rPr lang="en-US" sz="2400" kern="0" dirty="0">
                <a:solidFill>
                  <a:srgbClr val="000000"/>
                </a:solidFill>
                <a:latin typeface="Arial"/>
              </a:rPr>
              <a:t>The teacher experiment</a:t>
            </a:r>
          </a:p>
          <a:p>
            <a:pPr marL="257175" indent="-257175" fontAlgn="base">
              <a:lnSpc>
                <a:spcPct val="150000"/>
              </a:lnSpc>
              <a:spcBef>
                <a:spcPct val="20000"/>
              </a:spcBef>
              <a:spcAft>
                <a:spcPct val="0"/>
              </a:spcAft>
              <a:buFontTx/>
              <a:buChar char="•"/>
              <a:defRPr/>
            </a:pPr>
            <a:r>
              <a:rPr lang="en-US" sz="2400" kern="0" dirty="0">
                <a:solidFill>
                  <a:srgbClr val="000000"/>
                </a:solidFill>
                <a:latin typeface="Arial"/>
              </a:rPr>
              <a:t>Belief was the only difference!</a:t>
            </a:r>
          </a:p>
        </p:txBody>
      </p:sp>
      <p:pic>
        <p:nvPicPr>
          <p:cNvPr id="3" name="Picture 2">
            <a:extLst>
              <a:ext uri="{FF2B5EF4-FFF2-40B4-BE49-F238E27FC236}">
                <a16:creationId xmlns:a16="http://schemas.microsoft.com/office/drawing/2014/main" id="{D258E325-DFF1-423C-9EBA-774B6760D5A8}"/>
              </a:ext>
            </a:extLst>
          </p:cNvPr>
          <p:cNvPicPr>
            <a:picLocks noChangeAspect="1"/>
          </p:cNvPicPr>
          <p:nvPr/>
        </p:nvPicPr>
        <p:blipFill>
          <a:blip r:embed="rId3"/>
          <a:stretch>
            <a:fillRect/>
          </a:stretch>
        </p:blipFill>
        <p:spPr>
          <a:xfrm>
            <a:off x="2833057" y="3208633"/>
            <a:ext cx="3477885" cy="2610367"/>
          </a:xfrm>
          <a:prstGeom prst="rect">
            <a:avLst/>
          </a:prstGeom>
        </p:spPr>
      </p:pic>
      <p:pic>
        <p:nvPicPr>
          <p:cNvPr id="8" name="Picture 7" descr="A picture containing aircraft, transport, balloon&#10;&#10;Description generated with very high confidence">
            <a:extLst>
              <a:ext uri="{FF2B5EF4-FFF2-40B4-BE49-F238E27FC236}">
                <a16:creationId xmlns:a16="http://schemas.microsoft.com/office/drawing/2014/main" id="{BC52AF44-FC7C-4C16-8813-37EF76B3EB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03" y="440729"/>
            <a:ext cx="507655" cy="643996"/>
          </a:xfrm>
          <a:prstGeom prst="rect">
            <a:avLst/>
          </a:prstGeom>
        </p:spPr>
      </p:pic>
      <p:sp>
        <p:nvSpPr>
          <p:cNvPr id="2" name="Slide Number Placeholder 1">
            <a:extLst>
              <a:ext uri="{FF2B5EF4-FFF2-40B4-BE49-F238E27FC236}">
                <a16:creationId xmlns:a16="http://schemas.microsoft.com/office/drawing/2014/main" id="{7D033CC7-75CA-4414-B0CF-821FDE7C3626}"/>
              </a:ext>
            </a:extLst>
          </p:cNvPr>
          <p:cNvSpPr>
            <a:spLocks noGrp="1"/>
          </p:cNvSpPr>
          <p:nvPr>
            <p:ph type="sldNum" sz="quarter" idx="12"/>
          </p:nvPr>
        </p:nvSpPr>
        <p:spPr/>
        <p:txBody>
          <a:bodyPr/>
          <a:lstStyle/>
          <a:p>
            <a:fld id="{8E76D059-C0BB-4F98-8040-76D959D3FDC2}" type="slidenum">
              <a:rPr lang="en-US" smtClean="0"/>
              <a:t>9</a:t>
            </a:fld>
            <a:endParaRPr lang="en-US"/>
          </a:p>
        </p:txBody>
      </p:sp>
    </p:spTree>
    <p:extLst>
      <p:ext uri="{BB962C8B-B14F-4D97-AF65-F5344CB8AC3E}">
        <p14:creationId xmlns:p14="http://schemas.microsoft.com/office/powerpoint/2010/main" val="40242169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1980</TotalTime>
  <Words>4133</Words>
  <Application>Microsoft Office PowerPoint</Application>
  <PresentationFormat>On-screen Show (4:3)</PresentationFormat>
  <Paragraphs>557</Paragraphs>
  <Slides>68</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Arial Narrow</vt:lpstr>
      <vt:lpstr>Calibri</vt:lpstr>
      <vt:lpstr>Calibri Light</vt:lpstr>
      <vt:lpstr>Times New Roman</vt:lpstr>
      <vt:lpstr>Wingdings</vt:lpstr>
      <vt:lpstr>Wingdings 2</vt:lpstr>
      <vt:lpstr>Office Theme</vt:lpstr>
      <vt:lpstr>25-Step Win The Year Success Formula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 Step Win The Year Success Formula</dc:title>
  <dc:creator>mnuzie</dc:creator>
  <cp:lastModifiedBy>Marilyn Nuzie</cp:lastModifiedBy>
  <cp:revision>111</cp:revision>
  <cp:lastPrinted>2020-03-25T12:47:35Z</cp:lastPrinted>
  <dcterms:created xsi:type="dcterms:W3CDTF">2018-09-25T15:25:38Z</dcterms:created>
  <dcterms:modified xsi:type="dcterms:W3CDTF">2020-03-25T13:59:08Z</dcterms:modified>
</cp:coreProperties>
</file>