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444" r:id="rId3"/>
    <p:sldId id="445" r:id="rId4"/>
    <p:sldId id="1153" r:id="rId5"/>
    <p:sldId id="1157" r:id="rId6"/>
    <p:sldId id="1158" r:id="rId7"/>
    <p:sldId id="1159" r:id="rId8"/>
    <p:sldId id="1160" r:id="rId9"/>
    <p:sldId id="1161" r:id="rId10"/>
    <p:sldId id="1162" r:id="rId11"/>
    <p:sldId id="1151" r:id="rId12"/>
    <p:sldId id="1152" r:id="rId13"/>
    <p:sldId id="1163" r:id="rId14"/>
    <p:sldId id="1164" r:id="rId15"/>
    <p:sldId id="1165" r:id="rId16"/>
    <p:sldId id="1166" r:id="rId17"/>
    <p:sldId id="1167" r:id="rId18"/>
    <p:sldId id="1168" r:id="rId19"/>
    <p:sldId id="1169" r:id="rId20"/>
    <p:sldId id="1170" r:id="rId21"/>
    <p:sldId id="1171" r:id="rId22"/>
    <p:sldId id="1172" r:id="rId23"/>
    <p:sldId id="1173" r:id="rId24"/>
    <p:sldId id="260" r:id="rId25"/>
    <p:sldId id="259" r:id="rId26"/>
    <p:sldId id="263" r:id="rId27"/>
    <p:sldId id="264" r:id="rId28"/>
    <p:sldId id="1132" r:id="rId29"/>
    <p:sldId id="472" r:id="rId30"/>
    <p:sldId id="1127" r:id="rId31"/>
    <p:sldId id="1128" r:id="rId32"/>
    <p:sldId id="1131" r:id="rId33"/>
    <p:sldId id="1154" r:id="rId34"/>
    <p:sldId id="1175" r:id="rId35"/>
    <p:sldId id="1176" r:id="rId36"/>
    <p:sldId id="1177" r:id="rId37"/>
    <p:sldId id="1174" r:id="rId38"/>
    <p:sldId id="504" r:id="rId39"/>
    <p:sldId id="509"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49" autoAdjust="0"/>
    <p:restoredTop sz="94249" autoAdjust="0"/>
  </p:normalViewPr>
  <p:slideViewPr>
    <p:cSldViewPr snapToGrid="0">
      <p:cViewPr varScale="1">
        <p:scale>
          <a:sx n="72" d="100"/>
          <a:sy n="72" d="100"/>
        </p:scale>
        <p:origin x="1272" y="48"/>
      </p:cViewPr>
      <p:guideLst/>
    </p:cSldViewPr>
  </p:slideViewPr>
  <p:notesTextViewPr>
    <p:cViewPr>
      <p:scale>
        <a:sx n="1" d="1"/>
        <a:sy n="1" d="1"/>
      </p:scale>
      <p:origin x="0" y="0"/>
    </p:cViewPr>
  </p:notesTextViewPr>
  <p:sorterViewPr>
    <p:cViewPr>
      <p:scale>
        <a:sx n="100" d="100"/>
        <a:sy n="100" d="100"/>
      </p:scale>
      <p:origin x="0" y="-125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0" y="1"/>
            <a:ext cx="3038475" cy="465621"/>
          </a:xfrm>
          <a:prstGeom prst="rect">
            <a:avLst/>
          </a:prstGeom>
        </p:spPr>
        <p:txBody>
          <a:bodyPr vert="horz" lIns="91440" tIns="45720" rIns="91440" bIns="45720" rtlCol="0"/>
          <a:lstStyle>
            <a:lvl1pPr algn="r">
              <a:defRPr sz="1200"/>
            </a:lvl1pPr>
          </a:lstStyle>
          <a:p>
            <a:fld id="{E61BC898-37BB-4974-9354-E0A811FCF1EF}" type="datetimeFigureOut">
              <a:rPr lang="en-US" smtClean="0"/>
              <a:t>4/20/2020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792"/>
            <a:ext cx="5607050" cy="36609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780"/>
            <a:ext cx="3038475" cy="4656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30780"/>
            <a:ext cx="3038475" cy="465620"/>
          </a:xfrm>
          <a:prstGeom prst="rect">
            <a:avLst/>
          </a:prstGeom>
        </p:spPr>
        <p:txBody>
          <a:bodyPr vert="horz" lIns="91440" tIns="45720" rIns="91440" bIns="45720" rtlCol="0" anchor="b"/>
          <a:lstStyle>
            <a:lvl1pPr algn="r">
              <a:defRPr sz="1200"/>
            </a:lvl1pPr>
          </a:lstStyle>
          <a:p>
            <a:fld id="{CF705781-140C-4D42-AF86-0826D146FC2E}" type="slidenum">
              <a:rPr lang="en-US" smtClean="0"/>
              <a:t>‹#›</a:t>
            </a:fld>
            <a:endParaRPr lang="en-US"/>
          </a:p>
        </p:txBody>
      </p:sp>
    </p:spTree>
    <p:extLst>
      <p:ext uri="{BB962C8B-B14F-4D97-AF65-F5344CB8AC3E}">
        <p14:creationId xmlns:p14="http://schemas.microsoft.com/office/powerpoint/2010/main" val="292027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a:t>
            </a:fld>
            <a:endParaRPr lang="en-US"/>
          </a:p>
        </p:txBody>
      </p:sp>
    </p:spTree>
    <p:extLst>
      <p:ext uri="{BB962C8B-B14F-4D97-AF65-F5344CB8AC3E}">
        <p14:creationId xmlns:p14="http://schemas.microsoft.com/office/powerpoint/2010/main" val="516904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37</a:t>
            </a:fld>
            <a:endParaRPr lang="en-US"/>
          </a:p>
        </p:txBody>
      </p:sp>
    </p:spTree>
    <p:extLst>
      <p:ext uri="{BB962C8B-B14F-4D97-AF65-F5344CB8AC3E}">
        <p14:creationId xmlns:p14="http://schemas.microsoft.com/office/powerpoint/2010/main" val="95190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38</a:t>
            </a:fld>
            <a:endParaRPr lang="en-US"/>
          </a:p>
        </p:txBody>
      </p:sp>
    </p:spTree>
    <p:extLst>
      <p:ext uri="{BB962C8B-B14F-4D97-AF65-F5344CB8AC3E}">
        <p14:creationId xmlns:p14="http://schemas.microsoft.com/office/powerpoint/2010/main" val="222034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a:t>
            </a:fld>
            <a:endParaRPr lang="en-US"/>
          </a:p>
        </p:txBody>
      </p:sp>
    </p:spTree>
    <p:extLst>
      <p:ext uri="{BB962C8B-B14F-4D97-AF65-F5344CB8AC3E}">
        <p14:creationId xmlns:p14="http://schemas.microsoft.com/office/powerpoint/2010/main" val="272355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a:t>
            </a:fld>
            <a:endParaRPr lang="en-US"/>
          </a:p>
        </p:txBody>
      </p:sp>
    </p:spTree>
    <p:extLst>
      <p:ext uri="{BB962C8B-B14F-4D97-AF65-F5344CB8AC3E}">
        <p14:creationId xmlns:p14="http://schemas.microsoft.com/office/powerpoint/2010/main" val="264139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28</a:t>
            </a:fld>
            <a:endParaRPr lang="en-US"/>
          </a:p>
        </p:txBody>
      </p:sp>
    </p:spTree>
    <p:extLst>
      <p:ext uri="{BB962C8B-B14F-4D97-AF65-F5344CB8AC3E}">
        <p14:creationId xmlns:p14="http://schemas.microsoft.com/office/powerpoint/2010/main" val="3335209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32</a:t>
            </a:fld>
            <a:endParaRPr lang="en-US"/>
          </a:p>
        </p:txBody>
      </p:sp>
    </p:spTree>
    <p:extLst>
      <p:ext uri="{BB962C8B-B14F-4D97-AF65-F5344CB8AC3E}">
        <p14:creationId xmlns:p14="http://schemas.microsoft.com/office/powerpoint/2010/main" val="3611847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33</a:t>
            </a:fld>
            <a:endParaRPr lang="en-US"/>
          </a:p>
        </p:txBody>
      </p:sp>
    </p:spTree>
    <p:extLst>
      <p:ext uri="{BB962C8B-B14F-4D97-AF65-F5344CB8AC3E}">
        <p14:creationId xmlns:p14="http://schemas.microsoft.com/office/powerpoint/2010/main" val="404406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34</a:t>
            </a:fld>
            <a:endParaRPr lang="en-US"/>
          </a:p>
        </p:txBody>
      </p:sp>
    </p:spTree>
    <p:extLst>
      <p:ext uri="{BB962C8B-B14F-4D97-AF65-F5344CB8AC3E}">
        <p14:creationId xmlns:p14="http://schemas.microsoft.com/office/powerpoint/2010/main" val="443676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35</a:t>
            </a:fld>
            <a:endParaRPr lang="en-US"/>
          </a:p>
        </p:txBody>
      </p:sp>
    </p:spTree>
    <p:extLst>
      <p:ext uri="{BB962C8B-B14F-4D97-AF65-F5344CB8AC3E}">
        <p14:creationId xmlns:p14="http://schemas.microsoft.com/office/powerpoint/2010/main" val="299722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36</a:t>
            </a:fld>
            <a:endParaRPr lang="en-US"/>
          </a:p>
        </p:txBody>
      </p:sp>
    </p:spTree>
    <p:extLst>
      <p:ext uri="{BB962C8B-B14F-4D97-AF65-F5344CB8AC3E}">
        <p14:creationId xmlns:p14="http://schemas.microsoft.com/office/powerpoint/2010/main" val="257606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E93899-87F1-4C97-9C06-4A1BFE2D06A6}"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28990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A96A5A-3F24-4514-903B-5CA9BBB715FC}"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340030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4302C-640F-4FC1-BB36-DE94114F6D12}"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83407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59840C-6021-4DE0-A6A4-4BB50B826B65}"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47734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C6589-0752-4F0F-ADE0-8DB538AB7926}"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4176500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EC31C9-3B33-4373-B105-0985726EF4F7}"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240394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62D35-B4F2-4AF6-A95A-8750D9D03D48}" type="datetime1">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661464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04C737-5912-4FF6-A1CE-DE8E428EF96E}" type="datetime1">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3188982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B124B-FF12-4AD7-9716-B481164917AD}" type="datetime1">
              <a:rPr lang="en-US" smtClean="0"/>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1824528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697FC-16FC-4DE1-A16A-CA5AA46C5414}" type="datetime1">
              <a:rPr lang="en-US" smtClean="0"/>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1070600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3B8D48-4B22-41FF-9AC8-FBF7029268B9}" type="datetime1">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205966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F20DEC-D7FA-447E-9DF8-2BC647A3A2F0}"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785354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CA14FB-A585-4846-9289-BEFF4F1B8C5B}" type="datetime1">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651039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507132-5AFE-441A-8918-BC95D260CFAE}"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4199592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E30A72-0056-4903-98CA-1A28CFADA9D0}"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8966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8652A-8065-4A1E-9036-0400DA6972AE}"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28428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B1350-7ECD-4172-983C-16B6553BF6A8}" type="datetime1">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120926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7409B-5166-4361-964F-CC7575D70A46}" type="datetime1">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110153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607CFA-0E53-4501-A79D-4A3E03FDE14E}" type="datetime1">
              <a:rPr lang="en-US" smtClean="0"/>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99175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1D04C-534A-41B5-B6BE-11C0CD18B940}" type="datetime1">
              <a:rPr lang="en-US" smtClean="0"/>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423985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3C727F-7868-41E3-998C-3FB086E8E54D}" type="datetime1">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309628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0AE59D-1C7E-413C-9E70-28B098FD113B}" type="datetime1">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43621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BAD4E-DEBD-446E-AD14-7545F2A8DA40}" type="datetime1">
              <a:rPr lang="en-US" smtClean="0"/>
              <a:t>4/20/2020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6D059-C0BB-4F98-8040-76D959D3FDC2}" type="slidenum">
              <a:rPr lang="en-US" smtClean="0"/>
              <a:t>‹#›</a:t>
            </a:fld>
            <a:endParaRPr lang="en-US"/>
          </a:p>
        </p:txBody>
      </p:sp>
    </p:spTree>
    <p:extLst>
      <p:ext uri="{BB962C8B-B14F-4D97-AF65-F5344CB8AC3E}">
        <p14:creationId xmlns:p14="http://schemas.microsoft.com/office/powerpoint/2010/main" val="2700004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51328-A642-4AF8-8347-88FA8AC315C0}" type="datetime1">
              <a:rPr lang="en-US" smtClean="0"/>
              <a:t>4/20/2020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E6C36-D5B1-4962-A436-703B530970E7}" type="slidenum">
              <a:rPr lang="en-US" smtClean="0"/>
              <a:t>‹#›</a:t>
            </a:fld>
            <a:endParaRPr lang="en-US"/>
          </a:p>
        </p:txBody>
      </p:sp>
    </p:spTree>
    <p:extLst>
      <p:ext uri="{BB962C8B-B14F-4D97-AF65-F5344CB8AC3E}">
        <p14:creationId xmlns:p14="http://schemas.microsoft.com/office/powerpoint/2010/main" val="36930931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1</a:t>
            </a:fld>
            <a:endParaRPr lang="en-US"/>
          </a:p>
        </p:txBody>
      </p:sp>
      <p:sp>
        <p:nvSpPr>
          <p:cNvPr id="8" name="Content Placeholder 2">
            <a:extLst>
              <a:ext uri="{FF2B5EF4-FFF2-40B4-BE49-F238E27FC236}">
                <a16:creationId xmlns:a16="http://schemas.microsoft.com/office/drawing/2014/main" id="{4CDEE842-6D87-4EEC-B8EC-AA0CE4FB380A}"/>
              </a:ext>
            </a:extLst>
          </p:cNvPr>
          <p:cNvSpPr txBox="1">
            <a:spLocks/>
          </p:cNvSpPr>
          <p:nvPr/>
        </p:nvSpPr>
        <p:spPr bwMode="auto">
          <a:xfrm>
            <a:off x="707141" y="1304855"/>
            <a:ext cx="8109284" cy="4648200"/>
          </a:xfrm>
          <a:prstGeom prst="rect">
            <a:avLst/>
          </a:prstGeom>
          <a:noFill/>
          <a:ln>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41" indent="-400041" algn="ctr">
              <a:buNone/>
            </a:pPr>
            <a:endParaRPr lang="en-US" sz="36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2FA6BDA-6573-4A9C-998F-4C10592FFFF6}"/>
              </a:ext>
            </a:extLst>
          </p:cNvPr>
          <p:cNvSpPr txBox="1"/>
          <p:nvPr/>
        </p:nvSpPr>
        <p:spPr>
          <a:xfrm>
            <a:off x="1054793" y="1551463"/>
            <a:ext cx="7015319" cy="4154984"/>
          </a:xfrm>
          <a:prstGeom prst="rect">
            <a:avLst/>
          </a:prstGeom>
          <a:noFill/>
        </p:spPr>
        <p:txBody>
          <a:bodyPr wrap="square" rtlCol="0">
            <a:spAutoFit/>
          </a:bodyPr>
          <a:lstStyle/>
          <a:p>
            <a:pPr algn="ctr"/>
            <a:r>
              <a:rPr lang="en-US" sz="6600" b="1" dirty="0"/>
              <a:t>Things You Need To Say, Do, and Understand to </a:t>
            </a:r>
          </a:p>
          <a:p>
            <a:pPr algn="ctr"/>
            <a:r>
              <a:rPr lang="en-US" sz="6600" b="1" dirty="0"/>
              <a:t>Win More Business</a:t>
            </a:r>
            <a:endParaRPr lang="en-US" sz="5400" b="1" dirty="0"/>
          </a:p>
        </p:txBody>
      </p:sp>
    </p:spTree>
    <p:extLst>
      <p:ext uri="{BB962C8B-B14F-4D97-AF65-F5344CB8AC3E}">
        <p14:creationId xmlns:p14="http://schemas.microsoft.com/office/powerpoint/2010/main" val="140082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2E0AC8-DE8B-4F02-8573-7BA4EF56C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6" name="Slide Number Placeholder 5">
            <a:extLst>
              <a:ext uri="{FF2B5EF4-FFF2-40B4-BE49-F238E27FC236}">
                <a16:creationId xmlns:a16="http://schemas.microsoft.com/office/drawing/2014/main" id="{CB2A1650-D348-494F-8727-1B24277419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descr="A screenshot of a cell phone&#10;&#10;Description automatically generated">
            <a:extLst>
              <a:ext uri="{FF2B5EF4-FFF2-40B4-BE49-F238E27FC236}">
                <a16:creationId xmlns:a16="http://schemas.microsoft.com/office/drawing/2014/main" id="{A476D3A9-E8F1-491E-966C-E78FB105D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813" y="933340"/>
            <a:ext cx="5960092" cy="5788135"/>
          </a:xfrm>
          <a:prstGeom prst="rect">
            <a:avLst/>
          </a:prstGeom>
        </p:spPr>
      </p:pic>
      <p:sp>
        <p:nvSpPr>
          <p:cNvPr id="12" name="Rectangle 11">
            <a:extLst>
              <a:ext uri="{FF2B5EF4-FFF2-40B4-BE49-F238E27FC236}">
                <a16:creationId xmlns:a16="http://schemas.microsoft.com/office/drawing/2014/main" id="{99EF46C7-EBE4-4CE2-811D-1407D97788A4}"/>
              </a:ext>
            </a:extLst>
          </p:cNvPr>
          <p:cNvSpPr/>
          <p:nvPr/>
        </p:nvSpPr>
        <p:spPr>
          <a:xfrm>
            <a:off x="318291" y="228137"/>
            <a:ext cx="4513767" cy="584775"/>
          </a:xfrm>
          <a:prstGeom prst="rect">
            <a:avLst/>
          </a:prstGeom>
        </p:spPr>
        <p:txBody>
          <a:bodyPr wrap="square">
            <a:spAutoFit/>
          </a:bodyPr>
          <a:lstStyle/>
          <a:p>
            <a:r>
              <a:rPr lang="en-US" sz="3200" b="1" dirty="0"/>
              <a:t>30 Second Commercial</a:t>
            </a:r>
            <a:endParaRPr lang="en-US" sz="3200" dirty="0"/>
          </a:p>
        </p:txBody>
      </p:sp>
    </p:spTree>
    <p:extLst>
      <p:ext uri="{BB962C8B-B14F-4D97-AF65-F5344CB8AC3E}">
        <p14:creationId xmlns:p14="http://schemas.microsoft.com/office/powerpoint/2010/main" val="310174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0B0A-5106-4AC1-B73A-7D77E19A57F9}"/>
              </a:ext>
            </a:extLst>
          </p:cNvPr>
          <p:cNvSpPr>
            <a:spLocks noGrp="1"/>
          </p:cNvSpPr>
          <p:nvPr>
            <p:ph type="title"/>
          </p:nvPr>
        </p:nvSpPr>
        <p:spPr>
          <a:xfrm>
            <a:off x="314325" y="572020"/>
            <a:ext cx="7886700" cy="436063"/>
          </a:xfrm>
        </p:spPr>
        <p:txBody>
          <a:bodyPr>
            <a:normAutofit fontScale="90000"/>
          </a:bodyPr>
          <a:lstStyle/>
          <a:p>
            <a:r>
              <a:rPr lang="en-US" sz="3600" b="1" dirty="0">
                <a:latin typeface="+mn-lt"/>
              </a:rPr>
              <a:t>Pain Words</a:t>
            </a:r>
            <a:br>
              <a:rPr lang="en-US" dirty="0"/>
            </a:br>
            <a:endParaRPr lang="en-US" dirty="0"/>
          </a:p>
        </p:txBody>
      </p:sp>
      <p:sp>
        <p:nvSpPr>
          <p:cNvPr id="3" name="Content Placeholder 2">
            <a:extLst>
              <a:ext uri="{FF2B5EF4-FFF2-40B4-BE49-F238E27FC236}">
                <a16:creationId xmlns:a16="http://schemas.microsoft.com/office/drawing/2014/main" id="{17844EF9-F411-4DF7-8281-084A82394265}"/>
              </a:ext>
            </a:extLst>
          </p:cNvPr>
          <p:cNvSpPr>
            <a:spLocks noGrp="1"/>
          </p:cNvSpPr>
          <p:nvPr>
            <p:ph idx="1"/>
          </p:nvPr>
        </p:nvSpPr>
        <p:spPr>
          <a:xfrm>
            <a:off x="628650" y="925210"/>
            <a:ext cx="7983722" cy="436063"/>
          </a:xfrm>
        </p:spPr>
        <p:txBody>
          <a:bodyPr>
            <a:normAutofit fontScale="25000" lnSpcReduction="20000"/>
          </a:bodyPr>
          <a:lstStyle/>
          <a:p>
            <a:pPr marL="0" indent="0">
              <a:buNone/>
            </a:pPr>
            <a:br>
              <a:rPr lang="en-US" sz="4200" dirty="0"/>
            </a:br>
            <a:r>
              <a:rPr lang="en-US" sz="8000" b="1" dirty="0">
                <a:solidFill>
                  <a:prstClr val="black"/>
                </a:solidFill>
              </a:rPr>
              <a:t>Words to use when talking to a prospect to uncover their emotional pain.</a:t>
            </a:r>
            <a:br>
              <a:rPr lang="en-US" sz="8000" b="1" dirty="0"/>
            </a:br>
            <a:endParaRPr lang="en-US" sz="8000" b="1" dirty="0"/>
          </a:p>
        </p:txBody>
      </p:sp>
      <p:pic>
        <p:nvPicPr>
          <p:cNvPr id="5" name="Picture 4">
            <a:extLst>
              <a:ext uri="{FF2B5EF4-FFF2-40B4-BE49-F238E27FC236}">
                <a16:creationId xmlns:a16="http://schemas.microsoft.com/office/drawing/2014/main" id="{E62E0AC8-DE8B-4F02-8573-7BA4EF56C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6" name="Slide Number Placeholder 5">
            <a:extLst>
              <a:ext uri="{FF2B5EF4-FFF2-40B4-BE49-F238E27FC236}">
                <a16:creationId xmlns:a16="http://schemas.microsoft.com/office/drawing/2014/main" id="{CB2A1650-D348-494F-8727-1B24277419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6B8CC89-8A72-4C16-A7F0-19F9AF8EACA5}"/>
              </a:ext>
            </a:extLst>
          </p:cNvPr>
          <p:cNvPicPr>
            <a:picLocks noChangeAspect="1"/>
          </p:cNvPicPr>
          <p:nvPr/>
        </p:nvPicPr>
        <p:blipFill>
          <a:blip r:embed="rId3"/>
          <a:stretch>
            <a:fillRect/>
          </a:stretch>
        </p:blipFill>
        <p:spPr>
          <a:xfrm>
            <a:off x="962489" y="1754372"/>
            <a:ext cx="7219021" cy="3938756"/>
          </a:xfrm>
          <a:prstGeom prst="rect">
            <a:avLst/>
          </a:prstGeom>
        </p:spPr>
      </p:pic>
    </p:spTree>
    <p:extLst>
      <p:ext uri="{BB962C8B-B14F-4D97-AF65-F5344CB8AC3E}">
        <p14:creationId xmlns:p14="http://schemas.microsoft.com/office/powerpoint/2010/main" val="137073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374823" y="126815"/>
            <a:ext cx="7886700" cy="518160"/>
          </a:xfrm>
        </p:spPr>
        <p:txBody>
          <a:bodyPr>
            <a:noAutofit/>
          </a:bodyPr>
          <a:lstStyle/>
          <a:p>
            <a:r>
              <a:rPr lang="en-US" sz="3200" b="1" dirty="0">
                <a:latin typeface="+mn-lt"/>
              </a:rPr>
              <a:t>30 Second Commercial</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411584" y="902268"/>
            <a:ext cx="8103766" cy="4830239"/>
          </a:xfrm>
        </p:spPr>
        <p:txBody>
          <a:bodyPr>
            <a:normAutofit fontScale="70000" lnSpcReduction="20000"/>
          </a:bodyPr>
          <a:lstStyle/>
          <a:p>
            <a:pPr marL="0" indent="0">
              <a:buNone/>
            </a:pPr>
            <a:r>
              <a:rPr lang="en-US" dirty="0"/>
              <a:t>Clients come to us for a variety of reasons, but most often they come because:</a:t>
            </a:r>
          </a:p>
          <a:p>
            <a:r>
              <a:rPr lang="en-US" dirty="0"/>
              <a:t>They are frustrated by the challenging real estate market</a:t>
            </a:r>
          </a:p>
          <a:p>
            <a:r>
              <a:rPr lang="en-US" dirty="0"/>
              <a:t>They are concerned they may leave hard earned dollars on the table</a:t>
            </a:r>
          </a:p>
          <a:p>
            <a:r>
              <a:rPr lang="en-US" dirty="0"/>
              <a:t>They are overwhelmed by the entire real estate sales process</a:t>
            </a:r>
          </a:p>
          <a:p>
            <a:r>
              <a:rPr lang="en-US" dirty="0"/>
              <a:t>They are upset that their previous Realtor did not make them a priority</a:t>
            </a:r>
          </a:p>
          <a:p>
            <a:r>
              <a:rPr lang="en-US" dirty="0"/>
              <a:t>They are afraid / terrified they will make a big mistake</a:t>
            </a:r>
          </a:p>
          <a:p>
            <a:r>
              <a:rPr lang="en-US" dirty="0"/>
              <a:t>They are worried that not all Realtors understand how to sell a high-end home or a vintage home</a:t>
            </a:r>
          </a:p>
          <a:p>
            <a:r>
              <a:rPr lang="en-US" dirty="0"/>
              <a:t>They are concerned about not maximizing the money they receive in a very challenging market</a:t>
            </a:r>
          </a:p>
          <a:p>
            <a:r>
              <a:rPr lang="en-US" dirty="0"/>
              <a:t>They are pressured to sell quickly, and they want someone who understands what needs to be done so they do not get trapped</a:t>
            </a:r>
          </a:p>
          <a:p>
            <a:r>
              <a:rPr lang="en-US" dirty="0"/>
              <a:t>First- time home buyers come to us because they are overwhelmed by the entire home buying process</a:t>
            </a:r>
          </a:p>
          <a:p>
            <a:r>
              <a:rPr lang="en-US" dirty="0"/>
              <a:t>They doubt they will find someone they can trust</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3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187412" y="96047"/>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b="1" dirty="0"/>
              <a:t>5. MARKET KNOWLEDGE- </a:t>
            </a:r>
            <a:r>
              <a:rPr lang="en-US" dirty="0"/>
              <a:t>Do you know the price entry point to have the greatest chance of selling their home </a:t>
            </a:r>
          </a:p>
          <a:p>
            <a:pPr marL="0" indent="0">
              <a:buNone/>
            </a:pPr>
            <a:r>
              <a:rPr lang="en-US" b="1" dirty="0"/>
              <a:t>6. OBJECTION HANDLING, QUESTIONS AND CONCERNS- </a:t>
            </a:r>
            <a:r>
              <a:rPr lang="en-US" dirty="0"/>
              <a:t>In order to win listings you need to be able to master objection handling with knowledge and confidence </a:t>
            </a:r>
          </a:p>
          <a:p>
            <a:pPr marL="0" indent="0">
              <a:buNone/>
            </a:pPr>
            <a:r>
              <a:rPr lang="en-US" dirty="0"/>
              <a:t>Objections disappear in direct proportion to a seller's confidence in you and your abilities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08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309869" y="103955"/>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b="1" dirty="0"/>
              <a:t>7. CONVERSATIONAL APPROACH- </a:t>
            </a:r>
            <a:r>
              <a:rPr lang="en-US" dirty="0"/>
              <a:t>Goals of a conversational approach:</a:t>
            </a:r>
          </a:p>
          <a:p>
            <a:r>
              <a:rPr lang="en-US" dirty="0"/>
              <a:t>To help clients make informed, intelligent listing decisions </a:t>
            </a:r>
          </a:p>
          <a:p>
            <a:r>
              <a:rPr lang="en-US" dirty="0"/>
              <a:t>To see if a win–win working relationship can be created </a:t>
            </a:r>
          </a:p>
          <a:p>
            <a:r>
              <a:rPr lang="en-US" dirty="0"/>
              <a:t>Complete self-discovery by sellers </a:t>
            </a:r>
          </a:p>
          <a:p>
            <a:pPr marL="0" indent="0">
              <a:buNone/>
            </a:pPr>
            <a:r>
              <a:rPr lang="en-US" dirty="0"/>
              <a:t>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1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374823" y="85351"/>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lnSpcReduction="10000"/>
          </a:bodyPr>
          <a:lstStyle/>
          <a:p>
            <a:pPr marL="0" indent="0">
              <a:buNone/>
            </a:pPr>
            <a:r>
              <a:rPr lang="en-US" b="1" dirty="0"/>
              <a:t>8. THE LISTING CONVERSATION </a:t>
            </a:r>
          </a:p>
          <a:p>
            <a:r>
              <a:rPr lang="en-US" dirty="0"/>
              <a:t>Not all Realtors are the same </a:t>
            </a:r>
          </a:p>
          <a:p>
            <a:r>
              <a:rPr lang="en-US" dirty="0"/>
              <a:t>We must find and agree on the most appropriate price entry point </a:t>
            </a:r>
          </a:p>
          <a:p>
            <a:r>
              <a:rPr lang="en-US" dirty="0"/>
              <a:t>We each have rules with specific expectations </a:t>
            </a:r>
          </a:p>
          <a:p>
            <a:r>
              <a:rPr lang="en-US" dirty="0"/>
              <a:t>Telling sellers you are different and can add more value isn’t enough. You must allow them to self discover what a working relationship with you will be like. It’s all the way we handle ourselves, how we speak, how we make them feel</a:t>
            </a:r>
          </a:p>
          <a:p>
            <a:pPr marL="0" indent="0">
              <a:buNone/>
            </a:pPr>
            <a:r>
              <a:rPr lang="en-US" dirty="0"/>
              <a:t>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96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259534" y="91440"/>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lnSpcReduction="10000"/>
          </a:bodyPr>
          <a:lstStyle/>
          <a:p>
            <a:pPr marL="0" indent="0">
              <a:buNone/>
            </a:pPr>
            <a:r>
              <a:rPr lang="en-US" b="1" dirty="0"/>
              <a:t>9. PRESENTATION</a:t>
            </a:r>
          </a:p>
          <a:p>
            <a:r>
              <a:rPr lang="en-US" dirty="0"/>
              <a:t>The best presentation you will ever give, the prospect will never see</a:t>
            </a:r>
          </a:p>
          <a:p>
            <a:pPr marL="0" indent="0">
              <a:buNone/>
            </a:pPr>
            <a:endParaRPr lang="en-US" sz="1200" b="1" dirty="0"/>
          </a:p>
          <a:p>
            <a:pPr marL="0" indent="0">
              <a:buNone/>
            </a:pPr>
            <a:r>
              <a:rPr lang="en-US" b="1" dirty="0"/>
              <a:t>10. LISTEN AND SPEAK</a:t>
            </a:r>
          </a:p>
          <a:p>
            <a:r>
              <a:rPr lang="en-US" dirty="0"/>
              <a:t>Listen 70% of the time and speak 30% of the time or less </a:t>
            </a:r>
          </a:p>
          <a:p>
            <a:pPr marL="0" indent="0">
              <a:buNone/>
            </a:pPr>
            <a:endParaRPr lang="en-US" sz="1200" b="1" dirty="0"/>
          </a:p>
          <a:p>
            <a:pPr marL="0" indent="0">
              <a:buNone/>
            </a:pPr>
            <a:r>
              <a:rPr lang="en-US" b="1" dirty="0"/>
              <a:t>11. WIN – WIN</a:t>
            </a:r>
          </a:p>
          <a:p>
            <a:r>
              <a:rPr lang="en-US" dirty="0"/>
              <a:t>Do they FEEL you are aligned</a:t>
            </a:r>
          </a:p>
          <a:p>
            <a:pPr marL="0" indent="0">
              <a:buNone/>
            </a:pPr>
            <a:r>
              <a:rPr lang="en-US" dirty="0"/>
              <a:t>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36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276312" y="68580"/>
            <a:ext cx="7886700" cy="518160"/>
          </a:xfrm>
        </p:spPr>
        <p:txBody>
          <a:bodyPr>
            <a:noAutofit/>
          </a:bodyPr>
          <a:lstStyle/>
          <a:p>
            <a:r>
              <a:rPr lang="en-US" sz="3200" b="1" dirty="0">
                <a:latin typeface="+mn-lt"/>
              </a:rPr>
              <a:t>Establishing the Relationship</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lnSpcReduction="10000"/>
          </a:bodyPr>
          <a:lstStyle/>
          <a:p>
            <a:pPr marL="0" indent="0">
              <a:buNone/>
            </a:pPr>
            <a:r>
              <a:rPr lang="en-US" b="1" dirty="0"/>
              <a:t>Bonding and Rapport </a:t>
            </a:r>
          </a:p>
          <a:p>
            <a:r>
              <a:rPr lang="en-US" dirty="0"/>
              <a:t>Understand how your customer/client interprets the world </a:t>
            </a:r>
          </a:p>
          <a:p>
            <a:r>
              <a:rPr lang="en-US" dirty="0"/>
              <a:t>Salespeople need to be flexible and change the way they communicate as buyers or sellers are not going to change how they see the world </a:t>
            </a:r>
          </a:p>
          <a:p>
            <a:r>
              <a:rPr lang="en-US" dirty="0"/>
              <a:t>The goal is to establish good rapport with prospects from your very first meeting </a:t>
            </a:r>
          </a:p>
          <a:p>
            <a:r>
              <a:rPr lang="en-US" dirty="0"/>
              <a:t>People tend to do business with people they like and trust</a:t>
            </a:r>
          </a:p>
          <a:p>
            <a:pPr marL="0" indent="0">
              <a:buNone/>
            </a:pPr>
            <a:r>
              <a:rPr lang="en-US" dirty="0"/>
              <a:t>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971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293090" y="96047"/>
            <a:ext cx="7886700" cy="518160"/>
          </a:xfrm>
        </p:spPr>
        <p:txBody>
          <a:bodyPr>
            <a:noAutofit/>
          </a:bodyPr>
          <a:lstStyle/>
          <a:p>
            <a:r>
              <a:rPr lang="en-US" sz="3200" b="1" dirty="0">
                <a:latin typeface="+mn-lt"/>
              </a:rPr>
              <a:t>The Purpose of our Meeting</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dirty="0"/>
              <a:t>To make sure we can establish a win-win relationship</a:t>
            </a:r>
          </a:p>
          <a:p>
            <a:pPr marL="0" indent="0">
              <a:buNone/>
            </a:pPr>
            <a:r>
              <a:rPr lang="en-US" dirty="0"/>
              <a:t>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991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267923" y="93740"/>
            <a:ext cx="7886700" cy="518160"/>
          </a:xfrm>
        </p:spPr>
        <p:txBody>
          <a:bodyPr>
            <a:noAutofit/>
          </a:bodyPr>
          <a:lstStyle/>
          <a:p>
            <a:r>
              <a:rPr lang="en-US" sz="3200" b="1" dirty="0">
                <a:latin typeface="+mn-lt"/>
              </a:rPr>
              <a:t>Confidentiality</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dirty="0"/>
              <a:t>I want you to rest assured that anything said here will remain totally confidential. So, please feel free to be as open and honest with me as you feel you can be</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83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2</a:t>
            </a:fld>
            <a:endParaRPr lang="en-US"/>
          </a:p>
        </p:txBody>
      </p:sp>
      <p:sp>
        <p:nvSpPr>
          <p:cNvPr id="3" name="TextBox 2">
            <a:extLst>
              <a:ext uri="{FF2B5EF4-FFF2-40B4-BE49-F238E27FC236}">
                <a16:creationId xmlns:a16="http://schemas.microsoft.com/office/drawing/2014/main" id="{E2FA6BDA-6573-4A9C-998F-4C10592FFFF6}"/>
              </a:ext>
            </a:extLst>
          </p:cNvPr>
          <p:cNvSpPr txBox="1"/>
          <p:nvPr/>
        </p:nvSpPr>
        <p:spPr>
          <a:xfrm>
            <a:off x="897621" y="1511223"/>
            <a:ext cx="7896237" cy="2062103"/>
          </a:xfrm>
          <a:prstGeom prst="rect">
            <a:avLst/>
          </a:prstGeom>
          <a:noFill/>
        </p:spPr>
        <p:txBody>
          <a:bodyPr wrap="square" rtlCol="0">
            <a:spAutoFit/>
          </a:bodyPr>
          <a:lstStyle/>
          <a:p>
            <a:r>
              <a:rPr lang="en-US" sz="3200" dirty="0"/>
              <a:t>Knowing what to do and say in certain situations helps us to build our confidence, and, in many cases, to WIN Business and close deals. </a:t>
            </a:r>
          </a:p>
        </p:txBody>
      </p:sp>
    </p:spTree>
    <p:extLst>
      <p:ext uri="{BB962C8B-B14F-4D97-AF65-F5344CB8AC3E}">
        <p14:creationId xmlns:p14="http://schemas.microsoft.com/office/powerpoint/2010/main" val="233186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374823" y="91440"/>
            <a:ext cx="7886700" cy="518160"/>
          </a:xfrm>
        </p:spPr>
        <p:txBody>
          <a:bodyPr>
            <a:noAutofit/>
          </a:bodyPr>
          <a:lstStyle/>
          <a:p>
            <a:r>
              <a:rPr lang="en-US" sz="3200" b="1" dirty="0">
                <a:latin typeface="+mn-lt"/>
              </a:rPr>
              <a:t>My Focus</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dirty="0"/>
              <a:t>Understand your specific needs and wants in order to create a success plan that has the greatest chance of achieving your home sales goal. No two homes are the same, and market conditions change very quickly. Our objective is to customize our marketing to your specific situation and needs.</a:t>
            </a: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193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301479" y="136524"/>
            <a:ext cx="7886700" cy="518160"/>
          </a:xfrm>
        </p:spPr>
        <p:txBody>
          <a:bodyPr>
            <a:noAutofit/>
          </a:bodyPr>
          <a:lstStyle/>
          <a:p>
            <a:r>
              <a:rPr lang="en-US" sz="3200" b="1" dirty="0">
                <a:latin typeface="+mn-lt"/>
              </a:rPr>
              <a:t>What I Know</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514350" indent="-514350">
              <a:buAutoNum type="arabicPeriod"/>
            </a:pPr>
            <a:r>
              <a:rPr lang="en-US" dirty="0"/>
              <a:t>It’s unacceptable to leave your money on the table </a:t>
            </a:r>
          </a:p>
          <a:p>
            <a:pPr marL="514350" indent="-514350">
              <a:buAutoNum type="arabicPeriod"/>
            </a:pPr>
            <a:r>
              <a:rPr lang="en-US" dirty="0"/>
              <a:t>Homes sell for two reasons: Price and Exposure </a:t>
            </a:r>
          </a:p>
          <a:p>
            <a:pPr marL="514350" indent="-514350">
              <a:buAutoNum type="arabicPeriod"/>
            </a:pPr>
            <a:r>
              <a:rPr lang="en-US" dirty="0"/>
              <a:t>The pricing game is all about justification...Buyer’s, Buyer’s Agent’s, Appraiser’s </a:t>
            </a:r>
          </a:p>
          <a:p>
            <a:pPr marL="514350" indent="-514350">
              <a:buAutoNum type="arabicPeriod"/>
            </a:pPr>
            <a:r>
              <a:rPr lang="en-US" dirty="0"/>
              <a:t>Pricing is neighborhood/area specific </a:t>
            </a:r>
          </a:p>
          <a:p>
            <a:pPr marL="514350" indent="-514350">
              <a:buAutoNum type="arabicPeriod"/>
            </a:pPr>
            <a:r>
              <a:rPr lang="en-US" dirty="0"/>
              <a:t>Pricing and Value can change instantly based on daily market activity- closed sales, new competition, etc.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858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374823" y="82282"/>
            <a:ext cx="7886700" cy="518160"/>
          </a:xfrm>
        </p:spPr>
        <p:txBody>
          <a:bodyPr>
            <a:noAutofit/>
          </a:bodyPr>
          <a:lstStyle/>
          <a:p>
            <a:r>
              <a:rPr lang="en-US" sz="3200" b="1" dirty="0">
                <a:latin typeface="+mn-lt"/>
              </a:rPr>
              <a:t>My Role</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b="1" dirty="0"/>
              <a:t>My Three Vital Listing Agent Responsibilities</a:t>
            </a:r>
          </a:p>
          <a:p>
            <a:pPr marL="514350" indent="-514350">
              <a:buAutoNum type="arabicPeriod"/>
            </a:pPr>
            <a:r>
              <a:rPr lang="en-US" dirty="0"/>
              <a:t>Marketing and Exposure </a:t>
            </a:r>
          </a:p>
          <a:p>
            <a:pPr marL="514350" indent="-514350">
              <a:buAutoNum type="arabicPeriod"/>
            </a:pPr>
            <a:r>
              <a:rPr lang="en-US" dirty="0"/>
              <a:t>Lead Generation- Finding the buyer </a:t>
            </a:r>
          </a:p>
          <a:p>
            <a:pPr marL="514350" indent="-514350">
              <a:buAutoNum type="arabicPeriod"/>
            </a:pPr>
            <a:r>
              <a:rPr lang="en-US" dirty="0"/>
              <a:t>Lead Conversion- Closing the buyer</a:t>
            </a:r>
            <a:endParaRPr lang="en-US" b="1" dirty="0"/>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278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0B0A-5106-4AC1-B73A-7D77E19A57F9}"/>
              </a:ext>
            </a:extLst>
          </p:cNvPr>
          <p:cNvSpPr>
            <a:spLocks noGrp="1"/>
          </p:cNvSpPr>
          <p:nvPr>
            <p:ph type="title"/>
          </p:nvPr>
        </p:nvSpPr>
        <p:spPr>
          <a:xfrm>
            <a:off x="217661" y="588940"/>
            <a:ext cx="7886700" cy="436063"/>
          </a:xfrm>
        </p:spPr>
        <p:txBody>
          <a:bodyPr>
            <a:normAutofit fontScale="90000"/>
          </a:bodyPr>
          <a:lstStyle/>
          <a:p>
            <a:r>
              <a:rPr lang="en-US" sz="3600" b="1" dirty="0">
                <a:latin typeface="+mn-lt"/>
              </a:rPr>
              <a:t>Up Front Contract</a:t>
            </a:r>
            <a:br>
              <a:rPr lang="en-US" dirty="0"/>
            </a:br>
            <a:endParaRPr lang="en-US" dirty="0"/>
          </a:p>
        </p:txBody>
      </p:sp>
      <p:sp>
        <p:nvSpPr>
          <p:cNvPr id="3" name="Content Placeholder 2">
            <a:extLst>
              <a:ext uri="{FF2B5EF4-FFF2-40B4-BE49-F238E27FC236}">
                <a16:creationId xmlns:a16="http://schemas.microsoft.com/office/drawing/2014/main" id="{17844EF9-F411-4DF7-8281-084A82394265}"/>
              </a:ext>
            </a:extLst>
          </p:cNvPr>
          <p:cNvSpPr>
            <a:spLocks noGrp="1"/>
          </p:cNvSpPr>
          <p:nvPr>
            <p:ph idx="1"/>
          </p:nvPr>
        </p:nvSpPr>
        <p:spPr>
          <a:xfrm>
            <a:off x="628650" y="1114697"/>
            <a:ext cx="7886700" cy="5062266"/>
          </a:xfrm>
        </p:spPr>
        <p:txBody>
          <a:bodyPr>
            <a:normAutofit fontScale="32500" lnSpcReduction="20000"/>
          </a:bodyPr>
          <a:lstStyle/>
          <a:p>
            <a:pPr marL="0" indent="0">
              <a:buNone/>
            </a:pPr>
            <a:br>
              <a:rPr lang="en-US" sz="4200" dirty="0"/>
            </a:br>
            <a:r>
              <a:rPr lang="en-US" sz="5500" dirty="0"/>
              <a:t>I appreciate the opportunity to speak with you about selling your home - we will need about 45 minutes, does that work for you ?</a:t>
            </a:r>
          </a:p>
          <a:p>
            <a:pPr marL="0" indent="0">
              <a:buNone/>
            </a:pPr>
            <a:br>
              <a:rPr lang="en-US" sz="5500" dirty="0"/>
            </a:br>
            <a:r>
              <a:rPr lang="en-US" sz="5500" dirty="0"/>
              <a:t>Great.</a:t>
            </a:r>
          </a:p>
          <a:p>
            <a:pPr marL="0" indent="0">
              <a:buNone/>
            </a:pPr>
            <a:endParaRPr lang="en-US" sz="5500" dirty="0"/>
          </a:p>
          <a:p>
            <a:pPr marL="0" indent="0">
              <a:buNone/>
            </a:pPr>
            <a:r>
              <a:rPr lang="en-US" sz="5500" dirty="0"/>
              <a:t>Naturally, as we go through this meeting, you are going to have some questions for me. Please feel free to ask me anything you like, and I will do my best to answer. </a:t>
            </a:r>
            <a:br>
              <a:rPr lang="en-US" sz="5500" dirty="0"/>
            </a:br>
            <a:r>
              <a:rPr lang="en-US" sz="5500" dirty="0"/>
              <a:t>And, obviously, I will have some questions for you, is that ok?</a:t>
            </a:r>
          </a:p>
          <a:p>
            <a:pPr marL="0" indent="0">
              <a:buNone/>
            </a:pPr>
            <a:br>
              <a:rPr lang="en-US" sz="5500" dirty="0"/>
            </a:br>
            <a:r>
              <a:rPr lang="en-US" sz="5500" dirty="0"/>
              <a:t>Great.</a:t>
            </a:r>
          </a:p>
          <a:p>
            <a:pPr marL="0" indent="0">
              <a:buNone/>
            </a:pPr>
            <a:br>
              <a:rPr lang="en-US" sz="5500" dirty="0"/>
            </a:br>
            <a:r>
              <a:rPr lang="en-US" sz="5500" dirty="0"/>
              <a:t>Typically, when we are finished with our meeting one of two things will happen: Either you will be comfortable with what we have discussed and we can talk about the next steps to get paperwork done and the process started or you may not be comfortable to move forward and that is ok as we do not fit every situation. </a:t>
            </a:r>
          </a:p>
          <a:p>
            <a:pPr marL="0" indent="0">
              <a:buNone/>
            </a:pPr>
            <a:endParaRPr lang="en-US" sz="5500" dirty="0"/>
          </a:p>
          <a:p>
            <a:pPr marL="0" indent="0">
              <a:buNone/>
            </a:pPr>
            <a:r>
              <a:rPr lang="en-US" sz="5500" dirty="0"/>
              <a:t>Does that sound fair?</a:t>
            </a:r>
          </a:p>
          <a:p>
            <a:endParaRPr lang="en-US" dirty="0"/>
          </a:p>
        </p:txBody>
      </p:sp>
      <p:pic>
        <p:nvPicPr>
          <p:cNvPr id="5" name="Picture 4">
            <a:extLst>
              <a:ext uri="{FF2B5EF4-FFF2-40B4-BE49-F238E27FC236}">
                <a16:creationId xmlns:a16="http://schemas.microsoft.com/office/drawing/2014/main" id="{E62E0AC8-DE8B-4F02-8573-7BA4EF56C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6" name="Slide Number Placeholder 5">
            <a:extLst>
              <a:ext uri="{FF2B5EF4-FFF2-40B4-BE49-F238E27FC236}">
                <a16:creationId xmlns:a16="http://schemas.microsoft.com/office/drawing/2014/main" id="{CB2A1650-D348-494F-8727-1B24277419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25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620D-FA72-4F23-B54B-0C34471C213A}"/>
              </a:ext>
            </a:extLst>
          </p:cNvPr>
          <p:cNvSpPr>
            <a:spLocks noGrp="1"/>
          </p:cNvSpPr>
          <p:nvPr>
            <p:ph type="title"/>
          </p:nvPr>
        </p:nvSpPr>
        <p:spPr>
          <a:xfrm>
            <a:off x="116034" y="229157"/>
            <a:ext cx="8176986" cy="601525"/>
          </a:xfrm>
        </p:spPr>
        <p:txBody>
          <a:bodyPr>
            <a:noAutofit/>
          </a:bodyPr>
          <a:lstStyle/>
          <a:p>
            <a:pPr defTabSz="457200"/>
            <a:r>
              <a:rPr lang="en-US" sz="2400" b="1" dirty="0">
                <a:latin typeface="+mn-lt"/>
                <a:ea typeface="+mn-ea"/>
                <a:cs typeface="+mn-cs"/>
              </a:rPr>
              <a:t>When Reversed, a Prospect Will Always Redefine His Question</a:t>
            </a:r>
          </a:p>
        </p:txBody>
      </p:sp>
      <p:sp>
        <p:nvSpPr>
          <p:cNvPr id="3" name="Content Placeholder 2">
            <a:extLst>
              <a:ext uri="{FF2B5EF4-FFF2-40B4-BE49-F238E27FC236}">
                <a16:creationId xmlns:a16="http://schemas.microsoft.com/office/drawing/2014/main" id="{4AA2AF52-4049-4B5A-8F36-8E34E36B7B44}"/>
              </a:ext>
            </a:extLst>
          </p:cNvPr>
          <p:cNvSpPr>
            <a:spLocks noGrp="1"/>
          </p:cNvSpPr>
          <p:nvPr>
            <p:ph idx="1"/>
          </p:nvPr>
        </p:nvSpPr>
        <p:spPr>
          <a:xfrm>
            <a:off x="116034" y="901363"/>
            <a:ext cx="8644890" cy="5637550"/>
          </a:xfrm>
        </p:spPr>
        <p:txBody>
          <a:bodyPr>
            <a:normAutofit fontScale="92500"/>
          </a:bodyPr>
          <a:lstStyle/>
          <a:p>
            <a:r>
              <a:rPr lang="en-US" dirty="0"/>
              <a:t>A prospect asks, “When can you have that completed?” You can reverse that question by asking, “When do you need it?” </a:t>
            </a:r>
          </a:p>
          <a:p>
            <a:r>
              <a:rPr lang="en-US" dirty="0"/>
              <a:t>By answering the question with a question, you reverse your answer until you have the intent and importance of the question. </a:t>
            </a:r>
          </a:p>
          <a:p>
            <a:r>
              <a:rPr lang="en-US" dirty="0"/>
              <a:t>The prospect might say, “Well, I was hoping to have it by Friday. Can you do that?” </a:t>
            </a:r>
          </a:p>
          <a:p>
            <a:r>
              <a:rPr lang="en-US" dirty="0"/>
              <a:t>Now you have more information, but you are still not there, yet. You might reverse a second time, and ask, “What’s happening on Friday?” You will usually get an intellectual reason for the deadline like, “We have a relocation offer coming in on Monday, and we need your solution for them.” </a:t>
            </a:r>
          </a:p>
          <a:p>
            <a:r>
              <a:rPr lang="en-US" dirty="0"/>
              <a:t>You may have to reverse a third or fourth time to get complete clarity</a:t>
            </a:r>
          </a:p>
        </p:txBody>
      </p:sp>
      <p:pic>
        <p:nvPicPr>
          <p:cNvPr id="5" name="Picture 4">
            <a:extLst>
              <a:ext uri="{FF2B5EF4-FFF2-40B4-BE49-F238E27FC236}">
                <a16:creationId xmlns:a16="http://schemas.microsoft.com/office/drawing/2014/main" id="{522B72BF-E246-4BC1-BFF5-201EEB3BA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8123"/>
            <a:ext cx="9144000" cy="67310"/>
          </a:xfrm>
          <a:prstGeom prst="rect">
            <a:avLst/>
          </a:prstGeom>
        </p:spPr>
      </p:pic>
      <p:sp>
        <p:nvSpPr>
          <p:cNvPr id="6" name="Slide Number Placeholder 5">
            <a:extLst>
              <a:ext uri="{FF2B5EF4-FFF2-40B4-BE49-F238E27FC236}">
                <a16:creationId xmlns:a16="http://schemas.microsoft.com/office/drawing/2014/main" id="{388DEF3C-E412-4C3A-8AA9-336B7BE1D7D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762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B714-84AD-4231-9C72-332211216628}"/>
              </a:ext>
            </a:extLst>
          </p:cNvPr>
          <p:cNvSpPr>
            <a:spLocks noGrp="1"/>
          </p:cNvSpPr>
          <p:nvPr>
            <p:ph type="title"/>
          </p:nvPr>
        </p:nvSpPr>
        <p:spPr>
          <a:xfrm>
            <a:off x="257452" y="250250"/>
            <a:ext cx="7886700" cy="527205"/>
          </a:xfrm>
        </p:spPr>
        <p:txBody>
          <a:bodyPr>
            <a:normAutofit fontScale="90000"/>
          </a:bodyPr>
          <a:lstStyle/>
          <a:p>
            <a:r>
              <a:rPr lang="en-US" sz="3200" b="1" dirty="0">
                <a:latin typeface="+mn-lt"/>
                <a:ea typeface="+mn-ea"/>
                <a:cs typeface="+mn-cs"/>
              </a:rPr>
              <a:t>Reversing Strategies</a:t>
            </a:r>
          </a:p>
        </p:txBody>
      </p:sp>
      <p:sp>
        <p:nvSpPr>
          <p:cNvPr id="3" name="Content Placeholder 2">
            <a:extLst>
              <a:ext uri="{FF2B5EF4-FFF2-40B4-BE49-F238E27FC236}">
                <a16:creationId xmlns:a16="http://schemas.microsoft.com/office/drawing/2014/main" id="{D8DD12D0-06B4-45BE-BF7A-79AE780B288F}"/>
              </a:ext>
            </a:extLst>
          </p:cNvPr>
          <p:cNvSpPr>
            <a:spLocks noGrp="1"/>
          </p:cNvSpPr>
          <p:nvPr>
            <p:ph idx="1"/>
          </p:nvPr>
        </p:nvSpPr>
        <p:spPr>
          <a:xfrm>
            <a:off x="257452" y="964702"/>
            <a:ext cx="8993080" cy="5214663"/>
          </a:xfrm>
        </p:spPr>
        <p:txBody>
          <a:bodyPr>
            <a:normAutofit fontScale="55000" lnSpcReduction="20000"/>
          </a:bodyPr>
          <a:lstStyle/>
          <a:p>
            <a:pPr marL="0" indent="0">
              <a:buNone/>
            </a:pPr>
            <a:r>
              <a:rPr lang="en-US" sz="3600" dirty="0"/>
              <a:t>A) Good question. Why did you bring that up just now?</a:t>
            </a:r>
          </a:p>
          <a:p>
            <a:pPr marL="0" indent="0">
              <a:buNone/>
            </a:pPr>
            <a:br>
              <a:rPr lang="en-US" sz="3600" dirty="0"/>
            </a:br>
            <a:r>
              <a:rPr lang="en-US" sz="3600" dirty="0"/>
              <a:t>B) That’s an interesting question, and the reason you asked is?</a:t>
            </a:r>
          </a:p>
          <a:p>
            <a:pPr marL="0" indent="0">
              <a:buNone/>
            </a:pPr>
            <a:br>
              <a:rPr lang="en-US" sz="3600" dirty="0"/>
            </a:br>
            <a:r>
              <a:rPr lang="en-US" sz="3600" dirty="0"/>
              <a:t>C) That makes sense. Why is that important? </a:t>
            </a:r>
          </a:p>
          <a:p>
            <a:pPr marL="0" indent="0">
              <a:buNone/>
            </a:pPr>
            <a:br>
              <a:rPr lang="en-US" sz="3600" dirty="0"/>
            </a:br>
            <a:r>
              <a:rPr lang="en-US" sz="3600" dirty="0"/>
              <a:t>D) A lot of people ask that. Can you tell me why you asked that just now?</a:t>
            </a:r>
          </a:p>
          <a:p>
            <a:pPr marL="0" indent="0">
              <a:buNone/>
            </a:pPr>
            <a:br>
              <a:rPr lang="en-US" sz="3600" dirty="0"/>
            </a:br>
            <a:r>
              <a:rPr lang="en-US" sz="3600" dirty="0"/>
              <a:t>E) I am glad you asked. What if I said I can deliver what you asked?</a:t>
            </a:r>
          </a:p>
          <a:p>
            <a:pPr marL="0" indent="0">
              <a:buNone/>
            </a:pPr>
            <a:br>
              <a:rPr lang="en-US" sz="3600" dirty="0"/>
            </a:br>
            <a:r>
              <a:rPr lang="en-US" sz="3600" dirty="0"/>
              <a:t>F) I understand, if you were me, what would you do?</a:t>
            </a:r>
          </a:p>
          <a:p>
            <a:pPr marL="0" indent="0">
              <a:buNone/>
            </a:pPr>
            <a:br>
              <a:rPr lang="en-US" sz="3600" dirty="0"/>
            </a:br>
            <a:r>
              <a:rPr lang="en-US" sz="3600" dirty="0"/>
              <a:t>G) That sounds important to you, if we could provide that, what would be the next step?</a:t>
            </a:r>
          </a:p>
          <a:p>
            <a:pPr marL="0" indent="0">
              <a:buNone/>
            </a:pPr>
            <a:br>
              <a:rPr lang="en-US" sz="3600" dirty="0"/>
            </a:br>
            <a:r>
              <a:rPr lang="en-US" sz="3600" dirty="0"/>
              <a:t>H) That’s an excellent question. I really want to make sure that I understand what’s important to you. Please give me a specific example of what that looks like.</a:t>
            </a:r>
          </a:p>
          <a:p>
            <a:pPr marL="0" indent="0">
              <a:buNone/>
            </a:pPr>
            <a:endParaRPr lang="en-US" dirty="0"/>
          </a:p>
        </p:txBody>
      </p:sp>
      <p:pic>
        <p:nvPicPr>
          <p:cNvPr id="5" name="Picture 4">
            <a:extLst>
              <a:ext uri="{FF2B5EF4-FFF2-40B4-BE49-F238E27FC236}">
                <a16:creationId xmlns:a16="http://schemas.microsoft.com/office/drawing/2014/main" id="{428D11EA-D660-4223-A66F-ADC86EE40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3635"/>
            <a:ext cx="9144000" cy="53558"/>
          </a:xfrm>
          <a:prstGeom prst="rect">
            <a:avLst/>
          </a:prstGeom>
        </p:spPr>
      </p:pic>
      <p:sp>
        <p:nvSpPr>
          <p:cNvPr id="6" name="Slide Number Placeholder 5">
            <a:extLst>
              <a:ext uri="{FF2B5EF4-FFF2-40B4-BE49-F238E27FC236}">
                <a16:creationId xmlns:a16="http://schemas.microsoft.com/office/drawing/2014/main" id="{171B4C74-0A0E-48AF-83E8-80DE8DE5BD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535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B714-84AD-4231-9C72-332211216628}"/>
              </a:ext>
            </a:extLst>
          </p:cNvPr>
          <p:cNvSpPr>
            <a:spLocks noGrp="1"/>
          </p:cNvSpPr>
          <p:nvPr>
            <p:ph type="title"/>
          </p:nvPr>
        </p:nvSpPr>
        <p:spPr>
          <a:xfrm>
            <a:off x="318257" y="118122"/>
            <a:ext cx="7886700" cy="348343"/>
          </a:xfrm>
        </p:spPr>
        <p:txBody>
          <a:bodyPr>
            <a:normAutofit fontScale="90000"/>
          </a:bodyPr>
          <a:lstStyle/>
          <a:p>
            <a:br>
              <a:rPr lang="en-US" dirty="0"/>
            </a:br>
            <a:r>
              <a:rPr lang="en-US" sz="3200" b="1" dirty="0">
                <a:latin typeface="+mn-lt"/>
                <a:ea typeface="+mn-ea"/>
                <a:cs typeface="+mn-cs"/>
              </a:rPr>
              <a:t>Reversing Strategies (Continued)</a:t>
            </a:r>
          </a:p>
        </p:txBody>
      </p:sp>
      <p:sp>
        <p:nvSpPr>
          <p:cNvPr id="3" name="Content Placeholder 2">
            <a:extLst>
              <a:ext uri="{FF2B5EF4-FFF2-40B4-BE49-F238E27FC236}">
                <a16:creationId xmlns:a16="http://schemas.microsoft.com/office/drawing/2014/main" id="{D8DD12D0-06B4-45BE-BF7A-79AE780B288F}"/>
              </a:ext>
            </a:extLst>
          </p:cNvPr>
          <p:cNvSpPr>
            <a:spLocks noGrp="1"/>
          </p:cNvSpPr>
          <p:nvPr>
            <p:ph idx="1"/>
          </p:nvPr>
        </p:nvSpPr>
        <p:spPr>
          <a:xfrm>
            <a:off x="628650" y="1115825"/>
            <a:ext cx="7886700" cy="5742175"/>
          </a:xfrm>
        </p:spPr>
        <p:txBody>
          <a:bodyPr>
            <a:normAutofit fontScale="25000" lnSpcReduction="20000"/>
          </a:bodyPr>
          <a:lstStyle/>
          <a:p>
            <a:pPr marL="0" indent="0">
              <a:buNone/>
            </a:pPr>
            <a:r>
              <a:rPr lang="en-US" sz="7200" dirty="0"/>
              <a:t>I ) Why do you ask?</a:t>
            </a:r>
          </a:p>
          <a:p>
            <a:pPr marL="0" indent="0">
              <a:buNone/>
            </a:pPr>
            <a:br>
              <a:rPr lang="en-US" sz="7200" dirty="0"/>
            </a:br>
            <a:r>
              <a:rPr lang="en-US" sz="7200" dirty="0"/>
              <a:t>J) Why is that important?</a:t>
            </a:r>
          </a:p>
          <a:p>
            <a:pPr marL="0" indent="0">
              <a:buNone/>
            </a:pPr>
            <a:br>
              <a:rPr lang="en-US" sz="7200" dirty="0"/>
            </a:br>
            <a:r>
              <a:rPr lang="en-US" sz="7200" dirty="0"/>
              <a:t>K) What are you hoping I’ll tell you?</a:t>
            </a:r>
          </a:p>
          <a:p>
            <a:pPr marL="0" indent="0">
              <a:buNone/>
            </a:pPr>
            <a:br>
              <a:rPr lang="en-US" sz="7200" dirty="0"/>
            </a:br>
            <a:r>
              <a:rPr lang="en-US" sz="7200" dirty="0"/>
              <a:t>L) Why did you bring that up just now?</a:t>
            </a:r>
          </a:p>
          <a:p>
            <a:pPr marL="0" indent="0">
              <a:buNone/>
            </a:pPr>
            <a:br>
              <a:rPr lang="en-US" sz="7200" dirty="0"/>
            </a:br>
            <a:r>
              <a:rPr lang="en-US" sz="7200" dirty="0"/>
              <a:t>M) What are you really asking?</a:t>
            </a:r>
          </a:p>
          <a:p>
            <a:pPr marL="0" indent="0">
              <a:buNone/>
            </a:pPr>
            <a:br>
              <a:rPr lang="en-US" sz="7200" dirty="0"/>
            </a:br>
            <a:r>
              <a:rPr lang="en-US" sz="7200" dirty="0"/>
              <a:t>N) Did you mean?</a:t>
            </a:r>
          </a:p>
          <a:p>
            <a:pPr marL="0" indent="0">
              <a:buNone/>
            </a:pPr>
            <a:br>
              <a:rPr lang="en-US" sz="7200" dirty="0"/>
            </a:br>
            <a:r>
              <a:rPr lang="en-US" sz="7200" dirty="0"/>
              <a:t>O) Help me.</a:t>
            </a:r>
          </a:p>
          <a:p>
            <a:pPr marL="0" indent="0">
              <a:buNone/>
            </a:pPr>
            <a:br>
              <a:rPr lang="en-US" sz="7200" dirty="0"/>
            </a:br>
            <a:r>
              <a:rPr lang="en-US" sz="7200" dirty="0"/>
              <a:t>P) I’m confused.</a:t>
            </a:r>
          </a:p>
          <a:p>
            <a:pPr marL="0" indent="0">
              <a:buNone/>
            </a:pPr>
            <a:br>
              <a:rPr lang="en-US" sz="7200" dirty="0"/>
            </a:br>
            <a:r>
              <a:rPr lang="en-US" sz="7200" dirty="0"/>
              <a:t>Q) Let me see if I have this straight.</a:t>
            </a:r>
          </a:p>
          <a:p>
            <a:pPr marL="0" indent="0">
              <a:buNone/>
            </a:pPr>
            <a:br>
              <a:rPr lang="en-US" sz="7200" dirty="0"/>
            </a:br>
            <a:r>
              <a:rPr lang="en-US" sz="7200" dirty="0"/>
              <a:t>R) What?</a:t>
            </a:r>
          </a:p>
          <a:p>
            <a:pPr marL="0" indent="0">
              <a:buNone/>
            </a:pPr>
            <a:br>
              <a:rPr lang="en-US" sz="7200" dirty="0"/>
            </a:br>
            <a:r>
              <a:rPr lang="en-US" sz="7200" dirty="0"/>
              <a:t>S) Oh?</a:t>
            </a:r>
          </a:p>
          <a:p>
            <a:pPr marL="0" indent="0">
              <a:buNone/>
            </a:pPr>
            <a:endParaRPr lang="en-US" dirty="0"/>
          </a:p>
        </p:txBody>
      </p:sp>
      <p:pic>
        <p:nvPicPr>
          <p:cNvPr id="5" name="Picture 4">
            <a:extLst>
              <a:ext uri="{FF2B5EF4-FFF2-40B4-BE49-F238E27FC236}">
                <a16:creationId xmlns:a16="http://schemas.microsoft.com/office/drawing/2014/main" id="{E98D3FA6-BE0E-4E2C-9A84-AD8D64878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54308"/>
            <a:ext cx="9144000" cy="45719"/>
          </a:xfrm>
          <a:prstGeom prst="rect">
            <a:avLst/>
          </a:prstGeom>
        </p:spPr>
      </p:pic>
      <p:sp>
        <p:nvSpPr>
          <p:cNvPr id="6" name="Slide Number Placeholder 5">
            <a:extLst>
              <a:ext uri="{FF2B5EF4-FFF2-40B4-BE49-F238E27FC236}">
                <a16:creationId xmlns:a16="http://schemas.microsoft.com/office/drawing/2014/main" id="{EC1EFA7C-F561-4AE5-8022-2A03963CF6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80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94AB-56C9-4A50-9CEB-6241B104FD51}"/>
              </a:ext>
            </a:extLst>
          </p:cNvPr>
          <p:cNvSpPr>
            <a:spLocks noGrp="1"/>
          </p:cNvSpPr>
          <p:nvPr>
            <p:ph type="title"/>
          </p:nvPr>
        </p:nvSpPr>
        <p:spPr>
          <a:xfrm>
            <a:off x="338364" y="136524"/>
            <a:ext cx="7886700" cy="748936"/>
          </a:xfrm>
        </p:spPr>
        <p:txBody>
          <a:bodyPr>
            <a:normAutofit/>
          </a:bodyPr>
          <a:lstStyle/>
          <a:p>
            <a:r>
              <a:rPr lang="en-US" sz="3200" b="1" dirty="0">
                <a:latin typeface="+mn-lt"/>
                <a:ea typeface="+mn-ea"/>
                <a:cs typeface="+mn-cs"/>
              </a:rPr>
              <a:t>Reversing Strategies (Continued)</a:t>
            </a:r>
          </a:p>
        </p:txBody>
      </p:sp>
      <p:sp>
        <p:nvSpPr>
          <p:cNvPr id="3" name="Content Placeholder 2">
            <a:extLst>
              <a:ext uri="{FF2B5EF4-FFF2-40B4-BE49-F238E27FC236}">
                <a16:creationId xmlns:a16="http://schemas.microsoft.com/office/drawing/2014/main" id="{0BAC393B-B7D2-437F-8CD1-A4F1AF26FE64}"/>
              </a:ext>
            </a:extLst>
          </p:cNvPr>
          <p:cNvSpPr>
            <a:spLocks noGrp="1"/>
          </p:cNvSpPr>
          <p:nvPr>
            <p:ph idx="1"/>
          </p:nvPr>
        </p:nvSpPr>
        <p:spPr>
          <a:xfrm>
            <a:off x="628650" y="1166949"/>
            <a:ext cx="7886700" cy="5010014"/>
          </a:xfrm>
        </p:spPr>
        <p:txBody>
          <a:bodyPr>
            <a:normAutofit lnSpcReduction="10000"/>
          </a:bodyPr>
          <a:lstStyle/>
          <a:p>
            <a:pPr marL="0" indent="0">
              <a:buNone/>
            </a:pPr>
            <a:r>
              <a:rPr lang="en-US" sz="2400" b="1" dirty="0"/>
              <a:t>Prospect: </a:t>
            </a:r>
            <a:r>
              <a:rPr lang="en-US" sz="2400" dirty="0"/>
              <a:t>I believe that there’s a good chance that we will list our house with you.</a:t>
            </a:r>
          </a:p>
          <a:p>
            <a:pPr marL="0" indent="0">
              <a:buNone/>
            </a:pPr>
            <a:r>
              <a:rPr lang="en-US" sz="2400" b="1" dirty="0"/>
              <a:t>Salesperson: </a:t>
            </a:r>
            <a:r>
              <a:rPr lang="en-US" sz="2400" dirty="0"/>
              <a:t>I appreciate you telling me that. I’m curious, however. When you say, “good chance,” what does that mean?</a:t>
            </a:r>
          </a:p>
          <a:p>
            <a:pPr marL="0" indent="0">
              <a:buNone/>
            </a:pPr>
            <a:endParaRPr lang="en-US" sz="2400" b="1" dirty="0"/>
          </a:p>
          <a:p>
            <a:pPr marL="0" indent="0">
              <a:buNone/>
            </a:pPr>
            <a:r>
              <a:rPr lang="en-US" sz="2400" b="1" dirty="0"/>
              <a:t>Prospect: </a:t>
            </a:r>
            <a:r>
              <a:rPr lang="en-US" sz="2400" dirty="0"/>
              <a:t>We’re inclined to list our house this spring. </a:t>
            </a:r>
          </a:p>
          <a:p>
            <a:pPr marL="0" indent="0">
              <a:buNone/>
            </a:pPr>
            <a:r>
              <a:rPr lang="en-US" sz="2400" b="1" dirty="0"/>
              <a:t>Salesperson: </a:t>
            </a:r>
            <a:r>
              <a:rPr lang="en-US" sz="2400" dirty="0"/>
              <a:t>That’s great. Let me ask you something. When you say “inclined,” what does that mean?</a:t>
            </a:r>
          </a:p>
          <a:p>
            <a:pPr marL="0" indent="0">
              <a:buNone/>
            </a:pPr>
            <a:endParaRPr lang="en-US" sz="2400" b="1" dirty="0"/>
          </a:p>
          <a:p>
            <a:pPr marL="0" indent="0">
              <a:buNone/>
            </a:pPr>
            <a:r>
              <a:rPr lang="en-US" sz="2400" b="1" dirty="0"/>
              <a:t>Prospect: </a:t>
            </a:r>
            <a:r>
              <a:rPr lang="en-US" sz="2400" dirty="0"/>
              <a:t>We’ll be making our decision very soon.</a:t>
            </a:r>
          </a:p>
          <a:p>
            <a:pPr marL="0" indent="0">
              <a:buNone/>
            </a:pPr>
            <a:r>
              <a:rPr lang="en-US" sz="2400" b="1" dirty="0"/>
              <a:t>Salesperson: </a:t>
            </a:r>
            <a:r>
              <a:rPr lang="en-US" sz="2400" dirty="0"/>
              <a:t>I appreciate you sharing that information with me. When you say, “very soon,” what exactly does that mean?</a:t>
            </a:r>
          </a:p>
          <a:p>
            <a:pPr marL="0" indent="0">
              <a:buNone/>
            </a:pPr>
            <a:endParaRPr lang="en-US" sz="2400" dirty="0"/>
          </a:p>
          <a:p>
            <a:pPr marL="0" indent="0">
              <a:buNone/>
            </a:pPr>
            <a:endParaRPr lang="en-US" dirty="0"/>
          </a:p>
        </p:txBody>
      </p:sp>
      <p:pic>
        <p:nvPicPr>
          <p:cNvPr id="5" name="Picture 4">
            <a:extLst>
              <a:ext uri="{FF2B5EF4-FFF2-40B4-BE49-F238E27FC236}">
                <a16:creationId xmlns:a16="http://schemas.microsoft.com/office/drawing/2014/main" id="{026011C7-5353-4286-AC93-3DA0A37EC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22353"/>
            <a:ext cx="9144000" cy="45719"/>
          </a:xfrm>
          <a:prstGeom prst="rect">
            <a:avLst/>
          </a:prstGeom>
        </p:spPr>
      </p:pic>
      <p:sp>
        <p:nvSpPr>
          <p:cNvPr id="6" name="Slide Number Placeholder 5">
            <a:extLst>
              <a:ext uri="{FF2B5EF4-FFF2-40B4-BE49-F238E27FC236}">
                <a16:creationId xmlns:a16="http://schemas.microsoft.com/office/drawing/2014/main" id="{D3AFD76D-6073-4E30-8C70-046B5534AC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71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28</a:t>
            </a:fld>
            <a:endParaRPr lang="en-US"/>
          </a:p>
        </p:txBody>
      </p:sp>
      <p:sp>
        <p:nvSpPr>
          <p:cNvPr id="3" name="TextBox 2">
            <a:extLst>
              <a:ext uri="{FF2B5EF4-FFF2-40B4-BE49-F238E27FC236}">
                <a16:creationId xmlns:a16="http://schemas.microsoft.com/office/drawing/2014/main" id="{E2FA6BDA-6573-4A9C-998F-4C10592FFFF6}"/>
              </a:ext>
            </a:extLst>
          </p:cNvPr>
          <p:cNvSpPr txBox="1"/>
          <p:nvPr/>
        </p:nvSpPr>
        <p:spPr>
          <a:xfrm>
            <a:off x="2064619" y="2844225"/>
            <a:ext cx="5303520" cy="769441"/>
          </a:xfrm>
          <a:prstGeom prst="rect">
            <a:avLst/>
          </a:prstGeom>
          <a:noFill/>
        </p:spPr>
        <p:txBody>
          <a:bodyPr wrap="square" rtlCol="0">
            <a:spAutoFit/>
          </a:bodyPr>
          <a:lstStyle/>
          <a:p>
            <a:pPr algn="ctr"/>
            <a:r>
              <a:rPr lang="en-US" sz="4400" b="1" dirty="0"/>
              <a:t>Listings</a:t>
            </a:r>
          </a:p>
        </p:txBody>
      </p:sp>
    </p:spTree>
    <p:extLst>
      <p:ext uri="{BB962C8B-B14F-4D97-AF65-F5344CB8AC3E}">
        <p14:creationId xmlns:p14="http://schemas.microsoft.com/office/powerpoint/2010/main" val="1861120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FB51-BE03-46E0-9CEF-3C73E54E7E61}"/>
              </a:ext>
            </a:extLst>
          </p:cNvPr>
          <p:cNvSpPr>
            <a:spLocks noGrp="1"/>
          </p:cNvSpPr>
          <p:nvPr>
            <p:ph type="title"/>
          </p:nvPr>
        </p:nvSpPr>
        <p:spPr>
          <a:xfrm>
            <a:off x="411282" y="63197"/>
            <a:ext cx="7886700" cy="967271"/>
          </a:xfrm>
        </p:spPr>
        <p:txBody>
          <a:bodyPr>
            <a:normAutofit/>
          </a:bodyPr>
          <a:lstStyle/>
          <a:p>
            <a:r>
              <a:rPr lang="en-US" sz="3200" b="1" dirty="0">
                <a:latin typeface="+mn-lt"/>
                <a:ea typeface="+mn-ea"/>
                <a:cs typeface="+mn-cs"/>
              </a:rPr>
              <a:t>Pre-Listing Phone Conversation</a:t>
            </a:r>
          </a:p>
        </p:txBody>
      </p:sp>
      <p:sp>
        <p:nvSpPr>
          <p:cNvPr id="3" name="Content Placeholder 2">
            <a:extLst>
              <a:ext uri="{FF2B5EF4-FFF2-40B4-BE49-F238E27FC236}">
                <a16:creationId xmlns:a16="http://schemas.microsoft.com/office/drawing/2014/main" id="{4F8C72E9-67DB-4357-ACB4-F039E4D0EE06}"/>
              </a:ext>
            </a:extLst>
          </p:cNvPr>
          <p:cNvSpPr>
            <a:spLocks noGrp="1"/>
          </p:cNvSpPr>
          <p:nvPr>
            <p:ph idx="1"/>
          </p:nvPr>
        </p:nvSpPr>
        <p:spPr>
          <a:xfrm>
            <a:off x="411282" y="896984"/>
            <a:ext cx="8321436" cy="5824492"/>
          </a:xfrm>
        </p:spPr>
        <p:txBody>
          <a:bodyPr>
            <a:normAutofit fontScale="25000" lnSpcReduction="20000"/>
          </a:bodyPr>
          <a:lstStyle/>
          <a:p>
            <a:pPr marL="0" indent="0">
              <a:buNone/>
            </a:pPr>
            <a:r>
              <a:rPr lang="en-US" sz="11200" dirty="0"/>
              <a:t>1) Let’s do this...</a:t>
            </a:r>
          </a:p>
          <a:p>
            <a:pPr marL="0" indent="0">
              <a:buNone/>
            </a:pPr>
            <a:r>
              <a:rPr lang="en-US" sz="10400" b="1" dirty="0"/>
              <a:t>A</a:t>
            </a:r>
            <a:r>
              <a:rPr lang="en-US" sz="10400" dirty="0"/>
              <a:t>- First of all, I appreciate you thinking of RE/MAX Right Choice to help you find / sell your home</a:t>
            </a:r>
          </a:p>
          <a:p>
            <a:pPr marL="0" indent="0">
              <a:buNone/>
            </a:pPr>
            <a:r>
              <a:rPr lang="en-US" sz="10400" b="1" dirty="0"/>
              <a:t>N</a:t>
            </a:r>
            <a:r>
              <a:rPr lang="en-US" sz="10400" dirty="0"/>
              <a:t>- Naturally, you’re going to have some questions for me, so let’s get those answered</a:t>
            </a:r>
          </a:p>
          <a:p>
            <a:pPr marL="0" indent="0">
              <a:buNone/>
            </a:pPr>
            <a:r>
              <a:rPr lang="en-US" sz="10400" b="1" dirty="0"/>
              <a:t>O</a:t>
            </a:r>
            <a:r>
              <a:rPr lang="en-US" sz="10400" dirty="0"/>
              <a:t>- Obviously, I’ll have a few myself...I hope you don’t mind if I ask you a few questions</a:t>
            </a:r>
          </a:p>
          <a:p>
            <a:pPr marL="0" indent="0">
              <a:buNone/>
            </a:pPr>
            <a:r>
              <a:rPr lang="en-US" sz="10400" b="1" dirty="0"/>
              <a:t>T</a:t>
            </a:r>
            <a:r>
              <a:rPr lang="en-US" sz="10400" dirty="0"/>
              <a:t>- Typically, when we are finished with our meeting one of two things will happen: either you will be comfortable with what we have discussed and we can talk about the next steps to get the paperwork done and process started or you may not be comfortable to move forward and that is ok as we do not fit every situation. Does that sound fair?</a:t>
            </a:r>
          </a:p>
          <a:p>
            <a:pPr marL="0" indent="0">
              <a:buNone/>
            </a:pPr>
            <a:endParaRPr lang="en-US" sz="2400" dirty="0"/>
          </a:p>
          <a:p>
            <a:pPr marL="0" indent="0">
              <a:buNone/>
            </a:pPr>
            <a:r>
              <a:rPr lang="en-US" sz="10400" dirty="0"/>
              <a:t>2) So you mentioned you’re moving (   )…I never asked why… I’m sure there’s an exciting reason! (HUG)</a:t>
            </a:r>
          </a:p>
          <a:p>
            <a:pPr marL="0" indent="0">
              <a:buNone/>
            </a:pPr>
            <a:r>
              <a:rPr lang="en-US" sz="10400" dirty="0"/>
              <a:t>3) How soon do you have to be there? (HUG)</a:t>
            </a:r>
          </a:p>
          <a:p>
            <a:pPr marL="0" indent="0">
              <a:buNone/>
            </a:pPr>
            <a:endParaRPr lang="en-US" sz="4400"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58C21575-21A0-4A51-A5E7-4C220F7CE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2737"/>
            <a:ext cx="9144000" cy="45719"/>
          </a:xfrm>
          <a:prstGeom prst="rect">
            <a:avLst/>
          </a:prstGeom>
        </p:spPr>
      </p:pic>
      <p:sp>
        <p:nvSpPr>
          <p:cNvPr id="6" name="Slide Number Placeholder 5">
            <a:extLst>
              <a:ext uri="{FF2B5EF4-FFF2-40B4-BE49-F238E27FC236}">
                <a16:creationId xmlns:a16="http://schemas.microsoft.com/office/drawing/2014/main" id="{591234B0-9BC3-45DE-A788-43130B88D8E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92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3</a:t>
            </a:fld>
            <a:endParaRPr lang="en-US"/>
          </a:p>
        </p:txBody>
      </p:sp>
      <p:sp>
        <p:nvSpPr>
          <p:cNvPr id="3" name="TextBox 2">
            <a:extLst>
              <a:ext uri="{FF2B5EF4-FFF2-40B4-BE49-F238E27FC236}">
                <a16:creationId xmlns:a16="http://schemas.microsoft.com/office/drawing/2014/main" id="{E2FA6BDA-6573-4A9C-998F-4C10592FFFF6}"/>
              </a:ext>
            </a:extLst>
          </p:cNvPr>
          <p:cNvSpPr txBox="1"/>
          <p:nvPr/>
        </p:nvSpPr>
        <p:spPr>
          <a:xfrm>
            <a:off x="897621" y="1511223"/>
            <a:ext cx="7388581" cy="1077218"/>
          </a:xfrm>
          <a:prstGeom prst="rect">
            <a:avLst/>
          </a:prstGeom>
          <a:noFill/>
        </p:spPr>
        <p:txBody>
          <a:bodyPr wrap="square" rtlCol="0">
            <a:spAutoFit/>
          </a:bodyPr>
          <a:lstStyle/>
          <a:p>
            <a:r>
              <a:rPr lang="en-US" sz="3200" dirty="0"/>
              <a:t>Learning someone's pain, needs, or what is most important to them is critical.</a:t>
            </a:r>
            <a:endParaRPr lang="en-US" sz="4800" dirty="0"/>
          </a:p>
        </p:txBody>
      </p:sp>
    </p:spTree>
    <p:extLst>
      <p:ext uri="{BB962C8B-B14F-4D97-AF65-F5344CB8AC3E}">
        <p14:creationId xmlns:p14="http://schemas.microsoft.com/office/powerpoint/2010/main" val="503884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BD6F6-CE5A-46F4-A9B0-E1ABF54C2D4B}"/>
              </a:ext>
            </a:extLst>
          </p:cNvPr>
          <p:cNvSpPr>
            <a:spLocks noGrp="1"/>
          </p:cNvSpPr>
          <p:nvPr>
            <p:ph type="title"/>
          </p:nvPr>
        </p:nvSpPr>
        <p:spPr>
          <a:xfrm>
            <a:off x="424070" y="136524"/>
            <a:ext cx="7886700" cy="809896"/>
          </a:xfrm>
        </p:spPr>
        <p:txBody>
          <a:bodyPr/>
          <a:lstStyle/>
          <a:p>
            <a:r>
              <a:rPr lang="en-US" sz="3200" b="1" dirty="0">
                <a:latin typeface="+mn-lt"/>
                <a:ea typeface="+mn-ea"/>
                <a:cs typeface="+mn-cs"/>
              </a:rPr>
              <a:t>Pre-Listing Phone Conversation</a:t>
            </a:r>
          </a:p>
        </p:txBody>
      </p:sp>
      <p:sp>
        <p:nvSpPr>
          <p:cNvPr id="3" name="Content Placeholder 2">
            <a:extLst>
              <a:ext uri="{FF2B5EF4-FFF2-40B4-BE49-F238E27FC236}">
                <a16:creationId xmlns:a16="http://schemas.microsoft.com/office/drawing/2014/main" id="{B4EADCC3-036A-46EE-9332-0111DDAAC8E6}"/>
              </a:ext>
            </a:extLst>
          </p:cNvPr>
          <p:cNvSpPr>
            <a:spLocks noGrp="1"/>
          </p:cNvSpPr>
          <p:nvPr>
            <p:ph idx="1"/>
          </p:nvPr>
        </p:nvSpPr>
        <p:spPr>
          <a:xfrm>
            <a:off x="424069" y="946420"/>
            <a:ext cx="8322365" cy="5409931"/>
          </a:xfrm>
        </p:spPr>
        <p:txBody>
          <a:bodyPr>
            <a:normAutofit lnSpcReduction="10000"/>
          </a:bodyPr>
          <a:lstStyle/>
          <a:p>
            <a:pPr marL="0" indent="0">
              <a:buNone/>
            </a:pPr>
            <a:r>
              <a:rPr lang="en-US" sz="2400" dirty="0"/>
              <a:t>4) As you can imagine I study what real estate sells for all day long</a:t>
            </a:r>
            <a:r>
              <a:rPr lang="en-US" sz="2400" dirty="0">
                <a:sym typeface="Wingdings" panose="05000000000000000000" pitchFamily="2" charset="2"/>
              </a:rPr>
              <a:t>. I’m sure you have a range in mind of what you think your home would sell for. Let’s talk through that price range and when I see you, I’ll share what other homes, like yours, have sold for in the past few months. How quickly do you have to move? (listen for PAIN)….Tell me more about that…</a:t>
            </a:r>
          </a:p>
          <a:p>
            <a:pPr marL="0" indent="0">
              <a:buNone/>
            </a:pPr>
            <a:r>
              <a:rPr lang="en-US" sz="2400" dirty="0"/>
              <a:t>5) What happens if it takes longer to sell your property than you were anticipating? And then what would happen? </a:t>
            </a:r>
          </a:p>
          <a:p>
            <a:pPr marL="0" indent="0">
              <a:buNone/>
            </a:pPr>
            <a:r>
              <a:rPr lang="en-US" sz="2400" dirty="0"/>
              <a:t>6) You must be very proud of your home. Is there anything left to pay on your property? (HUG)</a:t>
            </a:r>
            <a:endParaRPr lang="en-US" sz="200" dirty="0"/>
          </a:p>
          <a:p>
            <a:pPr marL="0" indent="0">
              <a:buNone/>
            </a:pPr>
            <a:r>
              <a:rPr lang="en-US" sz="2400" dirty="0"/>
              <a:t>7) When you or your family have made a decision like this in the past, how have you gone about it? Is there anyone else in your family who will be impacted by selling your home?</a:t>
            </a:r>
          </a:p>
          <a:p>
            <a:pPr marL="0" indent="0">
              <a:buNone/>
            </a:pPr>
            <a:r>
              <a:rPr lang="en-US" sz="2400" dirty="0"/>
              <a:t>8) If there were one or two things you could do to improve the value of your home and the probability of selling it, what would those be? Would you be willing to do those if need be?</a:t>
            </a:r>
          </a:p>
          <a:p>
            <a:pPr marL="0" indent="0">
              <a:buNone/>
            </a:pPr>
            <a:endParaRPr lang="en-US" sz="2000" dirty="0">
              <a:sym typeface="Wingdings" panose="05000000000000000000" pitchFamily="2" charset="2"/>
            </a:endParaRPr>
          </a:p>
          <a:p>
            <a:pPr marL="0" indent="0">
              <a:buNone/>
            </a:pPr>
            <a:endParaRPr lang="en-US" sz="2400" dirty="0">
              <a:sym typeface="Wingdings" panose="05000000000000000000" pitchFamily="2" charset="2"/>
            </a:endParaRPr>
          </a:p>
          <a:p>
            <a:pPr marL="0" indent="0">
              <a:buNone/>
            </a:pPr>
            <a:endParaRPr lang="en-US" sz="2400" dirty="0"/>
          </a:p>
        </p:txBody>
      </p:sp>
      <p:pic>
        <p:nvPicPr>
          <p:cNvPr id="5" name="Picture 4">
            <a:extLst>
              <a:ext uri="{FF2B5EF4-FFF2-40B4-BE49-F238E27FC236}">
                <a16:creationId xmlns:a16="http://schemas.microsoft.com/office/drawing/2014/main" id="{2E508BCA-97F2-4E06-A341-E5027B798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6" name="Slide Number Placeholder 5">
            <a:extLst>
              <a:ext uri="{FF2B5EF4-FFF2-40B4-BE49-F238E27FC236}">
                <a16:creationId xmlns:a16="http://schemas.microsoft.com/office/drawing/2014/main" id="{6C371FF0-6407-4900-A3A6-4B10C359A6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480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3AE0-B0E7-4EB4-9877-E19A3B933E51}"/>
              </a:ext>
            </a:extLst>
          </p:cNvPr>
          <p:cNvSpPr>
            <a:spLocks noGrp="1"/>
          </p:cNvSpPr>
          <p:nvPr>
            <p:ph type="title"/>
          </p:nvPr>
        </p:nvSpPr>
        <p:spPr>
          <a:xfrm>
            <a:off x="628650" y="113212"/>
            <a:ext cx="7886700" cy="818605"/>
          </a:xfrm>
        </p:spPr>
        <p:txBody>
          <a:bodyPr/>
          <a:lstStyle/>
          <a:p>
            <a:r>
              <a:rPr lang="en-US" sz="3200" b="1" dirty="0">
                <a:latin typeface="+mn-lt"/>
                <a:ea typeface="+mn-ea"/>
                <a:cs typeface="+mn-cs"/>
              </a:rPr>
              <a:t>Pre-Listing Phone Conversation</a:t>
            </a:r>
          </a:p>
        </p:txBody>
      </p:sp>
      <p:sp>
        <p:nvSpPr>
          <p:cNvPr id="3" name="Content Placeholder 2">
            <a:extLst>
              <a:ext uri="{FF2B5EF4-FFF2-40B4-BE49-F238E27FC236}">
                <a16:creationId xmlns:a16="http://schemas.microsoft.com/office/drawing/2014/main" id="{4D9E0666-E3CC-4AB0-B51B-7973CE7E56CE}"/>
              </a:ext>
            </a:extLst>
          </p:cNvPr>
          <p:cNvSpPr>
            <a:spLocks noGrp="1"/>
          </p:cNvSpPr>
          <p:nvPr>
            <p:ph idx="1"/>
          </p:nvPr>
        </p:nvSpPr>
        <p:spPr>
          <a:xfrm>
            <a:off x="628650" y="1134910"/>
            <a:ext cx="7886700" cy="4755789"/>
          </a:xfrm>
        </p:spPr>
        <p:txBody>
          <a:bodyPr/>
          <a:lstStyle/>
          <a:p>
            <a:pPr marL="0" indent="0">
              <a:buNone/>
            </a:pPr>
            <a:r>
              <a:rPr lang="en-US" sz="2400" dirty="0"/>
              <a:t>9) I’ll be sending some information to you to read prior to my arrival which should help our conversation. Do you think you can read it before I arrive? </a:t>
            </a:r>
          </a:p>
          <a:p>
            <a:pPr marL="0" indent="0">
              <a:buNone/>
            </a:pPr>
            <a:endParaRPr lang="en-US" sz="2400" dirty="0"/>
          </a:p>
          <a:p>
            <a:pPr marL="0" indent="0">
              <a:buNone/>
            </a:pPr>
            <a:r>
              <a:rPr lang="en-US" sz="2400" dirty="0"/>
              <a:t>10) I’m sure there are some things you’d like to ask before I get there. What would you like to ask me so you can be as comfortable as possible during our discussion?</a:t>
            </a:r>
          </a:p>
          <a:p>
            <a:pPr marL="0" indent="0">
              <a:buNone/>
            </a:pPr>
            <a:endParaRPr lang="en-US" dirty="0"/>
          </a:p>
        </p:txBody>
      </p:sp>
      <p:pic>
        <p:nvPicPr>
          <p:cNvPr id="5" name="Picture 4">
            <a:extLst>
              <a:ext uri="{FF2B5EF4-FFF2-40B4-BE49-F238E27FC236}">
                <a16:creationId xmlns:a16="http://schemas.microsoft.com/office/drawing/2014/main" id="{45654589-DDC7-4DB3-881A-47B7BFB49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6" name="Slide Number Placeholder 5">
            <a:extLst>
              <a:ext uri="{FF2B5EF4-FFF2-40B4-BE49-F238E27FC236}">
                <a16:creationId xmlns:a16="http://schemas.microsoft.com/office/drawing/2014/main" id="{BF00AF4A-781A-4EBD-A507-4B880A3F07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48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77" eaLnBrk="1" hangingPunct="1">
              <a:buNone/>
              <a:defRPr/>
            </a:pPr>
            <a:endParaRPr lang="en-US" sz="2400" kern="0" dirty="0">
              <a:solidFill>
                <a:srgbClr val="000000"/>
              </a:solidFill>
              <a:latin typeface="Arial"/>
            </a:endParaRP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32</a:t>
            </a:fld>
            <a:endParaRPr lang="en-US"/>
          </a:p>
        </p:txBody>
      </p:sp>
      <p:sp>
        <p:nvSpPr>
          <p:cNvPr id="9" name="TextBox 8">
            <a:extLst>
              <a:ext uri="{FF2B5EF4-FFF2-40B4-BE49-F238E27FC236}">
                <a16:creationId xmlns:a16="http://schemas.microsoft.com/office/drawing/2014/main" id="{AD0D69C2-E954-4FAE-8138-F5C146806993}"/>
              </a:ext>
            </a:extLst>
          </p:cNvPr>
          <p:cNvSpPr txBox="1"/>
          <p:nvPr/>
        </p:nvSpPr>
        <p:spPr>
          <a:xfrm>
            <a:off x="228599" y="162008"/>
            <a:ext cx="8591126" cy="584775"/>
          </a:xfrm>
          <a:prstGeom prst="rect">
            <a:avLst/>
          </a:prstGeom>
          <a:noFill/>
        </p:spPr>
        <p:txBody>
          <a:bodyPr wrap="square" rtlCol="0">
            <a:spAutoFit/>
          </a:bodyPr>
          <a:lstStyle/>
          <a:p>
            <a:r>
              <a:rPr lang="en-US" sz="3200" b="1" dirty="0"/>
              <a:t>Just Listed Dialogue</a:t>
            </a:r>
          </a:p>
        </p:txBody>
      </p:sp>
      <p:pic>
        <p:nvPicPr>
          <p:cNvPr id="8" name="Picture 7">
            <a:extLst>
              <a:ext uri="{FF2B5EF4-FFF2-40B4-BE49-F238E27FC236}">
                <a16:creationId xmlns:a16="http://schemas.microsoft.com/office/drawing/2014/main" id="{0637A9FD-D9CC-4FA4-B9D2-CEC1D818EB77}"/>
              </a:ext>
            </a:extLst>
          </p:cNvPr>
          <p:cNvPicPr>
            <a:picLocks noChangeAspect="1"/>
          </p:cNvPicPr>
          <p:nvPr/>
        </p:nvPicPr>
        <p:blipFill>
          <a:blip r:embed="rId4"/>
          <a:stretch>
            <a:fillRect/>
          </a:stretch>
        </p:blipFill>
        <p:spPr>
          <a:xfrm>
            <a:off x="808338" y="1536050"/>
            <a:ext cx="7549187" cy="3143826"/>
          </a:xfrm>
          <a:prstGeom prst="rect">
            <a:avLst/>
          </a:prstGeom>
        </p:spPr>
      </p:pic>
    </p:spTree>
    <p:extLst>
      <p:ext uri="{BB962C8B-B14F-4D97-AF65-F5344CB8AC3E}">
        <p14:creationId xmlns:p14="http://schemas.microsoft.com/office/powerpoint/2010/main" val="499975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77" eaLnBrk="1" hangingPunct="1">
              <a:buNone/>
              <a:defRPr/>
            </a:pPr>
            <a:endParaRPr lang="en-US" sz="2400" kern="0" dirty="0">
              <a:solidFill>
                <a:srgbClr val="000000"/>
              </a:solidFill>
              <a:latin typeface="Arial"/>
            </a:endParaRP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33</a:t>
            </a:fld>
            <a:endParaRPr lang="en-US"/>
          </a:p>
        </p:txBody>
      </p:sp>
      <p:sp>
        <p:nvSpPr>
          <p:cNvPr id="9" name="TextBox 8">
            <a:extLst>
              <a:ext uri="{FF2B5EF4-FFF2-40B4-BE49-F238E27FC236}">
                <a16:creationId xmlns:a16="http://schemas.microsoft.com/office/drawing/2014/main" id="{AD0D69C2-E954-4FAE-8138-F5C146806993}"/>
              </a:ext>
            </a:extLst>
          </p:cNvPr>
          <p:cNvSpPr txBox="1"/>
          <p:nvPr/>
        </p:nvSpPr>
        <p:spPr>
          <a:xfrm>
            <a:off x="228599" y="162008"/>
            <a:ext cx="8591126" cy="584775"/>
          </a:xfrm>
          <a:prstGeom prst="rect">
            <a:avLst/>
          </a:prstGeom>
          <a:noFill/>
        </p:spPr>
        <p:txBody>
          <a:bodyPr wrap="square" rtlCol="0">
            <a:spAutoFit/>
          </a:bodyPr>
          <a:lstStyle/>
          <a:p>
            <a:r>
              <a:rPr lang="en-US" sz="3200" b="1" dirty="0"/>
              <a:t>Just Listed Dialogue</a:t>
            </a:r>
          </a:p>
        </p:txBody>
      </p:sp>
      <p:pic>
        <p:nvPicPr>
          <p:cNvPr id="7" name="Picture 6">
            <a:extLst>
              <a:ext uri="{FF2B5EF4-FFF2-40B4-BE49-F238E27FC236}">
                <a16:creationId xmlns:a16="http://schemas.microsoft.com/office/drawing/2014/main" id="{1FE5B966-06CA-44C7-A4E3-F0D6B30A77D6}"/>
              </a:ext>
            </a:extLst>
          </p:cNvPr>
          <p:cNvPicPr>
            <a:picLocks noChangeAspect="1"/>
          </p:cNvPicPr>
          <p:nvPr/>
        </p:nvPicPr>
        <p:blipFill>
          <a:blip r:embed="rId4"/>
          <a:stretch>
            <a:fillRect/>
          </a:stretch>
        </p:blipFill>
        <p:spPr>
          <a:xfrm>
            <a:off x="517358" y="1102446"/>
            <a:ext cx="7564391" cy="3625237"/>
          </a:xfrm>
          <a:prstGeom prst="rect">
            <a:avLst/>
          </a:prstGeom>
        </p:spPr>
      </p:pic>
    </p:spTree>
    <p:extLst>
      <p:ext uri="{BB962C8B-B14F-4D97-AF65-F5344CB8AC3E}">
        <p14:creationId xmlns:p14="http://schemas.microsoft.com/office/powerpoint/2010/main" val="3679600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77" eaLnBrk="1" hangingPunct="1">
              <a:buNone/>
              <a:defRPr/>
            </a:pPr>
            <a:endParaRPr lang="en-US" sz="2400" kern="0" dirty="0">
              <a:solidFill>
                <a:srgbClr val="000000"/>
              </a:solidFill>
              <a:latin typeface="Arial"/>
            </a:endParaRP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34</a:t>
            </a:fld>
            <a:endParaRPr lang="en-US"/>
          </a:p>
        </p:txBody>
      </p:sp>
      <p:sp>
        <p:nvSpPr>
          <p:cNvPr id="9" name="TextBox 8">
            <a:extLst>
              <a:ext uri="{FF2B5EF4-FFF2-40B4-BE49-F238E27FC236}">
                <a16:creationId xmlns:a16="http://schemas.microsoft.com/office/drawing/2014/main" id="{AD0D69C2-E954-4FAE-8138-F5C146806993}"/>
              </a:ext>
            </a:extLst>
          </p:cNvPr>
          <p:cNvSpPr txBox="1"/>
          <p:nvPr/>
        </p:nvSpPr>
        <p:spPr>
          <a:xfrm>
            <a:off x="228599" y="162008"/>
            <a:ext cx="8591126" cy="584775"/>
          </a:xfrm>
          <a:prstGeom prst="rect">
            <a:avLst/>
          </a:prstGeom>
          <a:noFill/>
        </p:spPr>
        <p:txBody>
          <a:bodyPr wrap="square" rtlCol="0">
            <a:spAutoFit/>
          </a:bodyPr>
          <a:lstStyle/>
          <a:p>
            <a:r>
              <a:rPr lang="en-US" sz="3200" b="1" dirty="0"/>
              <a:t>Just Sold Dialogue</a:t>
            </a:r>
          </a:p>
        </p:txBody>
      </p:sp>
      <p:pic>
        <p:nvPicPr>
          <p:cNvPr id="8" name="Picture 7">
            <a:extLst>
              <a:ext uri="{FF2B5EF4-FFF2-40B4-BE49-F238E27FC236}">
                <a16:creationId xmlns:a16="http://schemas.microsoft.com/office/drawing/2014/main" id="{A4C974A1-7BD9-431C-8E8D-C3971E48FAC2}"/>
              </a:ext>
            </a:extLst>
          </p:cNvPr>
          <p:cNvPicPr>
            <a:picLocks noChangeAspect="1"/>
          </p:cNvPicPr>
          <p:nvPr/>
        </p:nvPicPr>
        <p:blipFill>
          <a:blip r:embed="rId4"/>
          <a:stretch>
            <a:fillRect/>
          </a:stretch>
        </p:blipFill>
        <p:spPr>
          <a:xfrm>
            <a:off x="517358" y="1039006"/>
            <a:ext cx="7821779" cy="3718064"/>
          </a:xfrm>
          <a:prstGeom prst="rect">
            <a:avLst/>
          </a:prstGeom>
        </p:spPr>
      </p:pic>
    </p:spTree>
    <p:extLst>
      <p:ext uri="{BB962C8B-B14F-4D97-AF65-F5344CB8AC3E}">
        <p14:creationId xmlns:p14="http://schemas.microsoft.com/office/powerpoint/2010/main" val="833274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77" eaLnBrk="1" hangingPunct="1">
              <a:buNone/>
              <a:defRPr/>
            </a:pPr>
            <a:endParaRPr lang="en-US" sz="2400" kern="0" dirty="0">
              <a:solidFill>
                <a:srgbClr val="000000"/>
              </a:solidFill>
              <a:latin typeface="Arial"/>
            </a:endParaRP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35</a:t>
            </a:fld>
            <a:endParaRPr lang="en-US"/>
          </a:p>
        </p:txBody>
      </p:sp>
      <p:sp>
        <p:nvSpPr>
          <p:cNvPr id="9" name="TextBox 8">
            <a:extLst>
              <a:ext uri="{FF2B5EF4-FFF2-40B4-BE49-F238E27FC236}">
                <a16:creationId xmlns:a16="http://schemas.microsoft.com/office/drawing/2014/main" id="{AD0D69C2-E954-4FAE-8138-F5C146806993}"/>
              </a:ext>
            </a:extLst>
          </p:cNvPr>
          <p:cNvSpPr txBox="1"/>
          <p:nvPr/>
        </p:nvSpPr>
        <p:spPr>
          <a:xfrm>
            <a:off x="228599" y="162008"/>
            <a:ext cx="8591126" cy="584775"/>
          </a:xfrm>
          <a:prstGeom prst="rect">
            <a:avLst/>
          </a:prstGeom>
          <a:noFill/>
        </p:spPr>
        <p:txBody>
          <a:bodyPr wrap="square" rtlCol="0">
            <a:spAutoFit/>
          </a:bodyPr>
          <a:lstStyle/>
          <a:p>
            <a:r>
              <a:rPr lang="en-US" sz="3200" b="1" dirty="0"/>
              <a:t>Just Sold Dialogue</a:t>
            </a:r>
          </a:p>
        </p:txBody>
      </p:sp>
      <p:pic>
        <p:nvPicPr>
          <p:cNvPr id="8" name="Picture 7">
            <a:extLst>
              <a:ext uri="{FF2B5EF4-FFF2-40B4-BE49-F238E27FC236}">
                <a16:creationId xmlns:a16="http://schemas.microsoft.com/office/drawing/2014/main" id="{D3EF6258-06EE-4602-8475-F759E2D92F93}"/>
              </a:ext>
            </a:extLst>
          </p:cNvPr>
          <p:cNvPicPr>
            <a:picLocks noChangeAspect="1"/>
          </p:cNvPicPr>
          <p:nvPr/>
        </p:nvPicPr>
        <p:blipFill>
          <a:blip r:embed="rId4"/>
          <a:stretch>
            <a:fillRect/>
          </a:stretch>
        </p:blipFill>
        <p:spPr>
          <a:xfrm>
            <a:off x="517358" y="1361007"/>
            <a:ext cx="7964120" cy="3517041"/>
          </a:xfrm>
          <a:prstGeom prst="rect">
            <a:avLst/>
          </a:prstGeom>
        </p:spPr>
      </p:pic>
    </p:spTree>
    <p:extLst>
      <p:ext uri="{BB962C8B-B14F-4D97-AF65-F5344CB8AC3E}">
        <p14:creationId xmlns:p14="http://schemas.microsoft.com/office/powerpoint/2010/main" val="552131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77" eaLnBrk="1" hangingPunct="1">
              <a:buNone/>
              <a:defRPr/>
            </a:pPr>
            <a:endParaRPr lang="en-US" sz="2400" kern="0" dirty="0">
              <a:solidFill>
                <a:srgbClr val="000000"/>
              </a:solidFill>
              <a:latin typeface="Arial"/>
            </a:endParaRP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36</a:t>
            </a:fld>
            <a:endParaRPr lang="en-US"/>
          </a:p>
        </p:txBody>
      </p:sp>
      <p:sp>
        <p:nvSpPr>
          <p:cNvPr id="9" name="TextBox 8">
            <a:extLst>
              <a:ext uri="{FF2B5EF4-FFF2-40B4-BE49-F238E27FC236}">
                <a16:creationId xmlns:a16="http://schemas.microsoft.com/office/drawing/2014/main" id="{AD0D69C2-E954-4FAE-8138-F5C146806993}"/>
              </a:ext>
            </a:extLst>
          </p:cNvPr>
          <p:cNvSpPr txBox="1"/>
          <p:nvPr/>
        </p:nvSpPr>
        <p:spPr>
          <a:xfrm>
            <a:off x="228599" y="162008"/>
            <a:ext cx="8591126" cy="584775"/>
          </a:xfrm>
          <a:prstGeom prst="rect">
            <a:avLst/>
          </a:prstGeom>
          <a:noFill/>
        </p:spPr>
        <p:txBody>
          <a:bodyPr wrap="square" rtlCol="0">
            <a:spAutoFit/>
          </a:bodyPr>
          <a:lstStyle/>
          <a:p>
            <a:r>
              <a:rPr lang="en-US" sz="3200" b="1" dirty="0"/>
              <a:t>Sign &amp; Advertising Calls</a:t>
            </a:r>
          </a:p>
        </p:txBody>
      </p:sp>
      <p:sp>
        <p:nvSpPr>
          <p:cNvPr id="8" name="TextBox 7">
            <a:extLst>
              <a:ext uri="{FF2B5EF4-FFF2-40B4-BE49-F238E27FC236}">
                <a16:creationId xmlns:a16="http://schemas.microsoft.com/office/drawing/2014/main" id="{FB16E946-8FC9-4C71-8D8C-C26F7DC3F493}"/>
              </a:ext>
            </a:extLst>
          </p:cNvPr>
          <p:cNvSpPr txBox="1"/>
          <p:nvPr/>
        </p:nvSpPr>
        <p:spPr>
          <a:xfrm>
            <a:off x="749808" y="1307592"/>
            <a:ext cx="7616952" cy="4801314"/>
          </a:xfrm>
          <a:prstGeom prst="rect">
            <a:avLst/>
          </a:prstGeom>
          <a:noFill/>
        </p:spPr>
        <p:txBody>
          <a:bodyPr wrap="square" rtlCol="0">
            <a:spAutoFit/>
          </a:bodyPr>
          <a:lstStyle/>
          <a:p>
            <a:r>
              <a:rPr lang="en-US" sz="3200" dirty="0"/>
              <a:t>“Mr. &amp; Mrs. Seller as you may or may not be aware, my firm works very differently than most real estate firms in that once I list your property, all of the sign and advertising calls go only to me. My firms philosophy, which is different than most firms, is that we want your inquiries to be handled by the person that knows the most about your property. That person is me.”</a:t>
            </a:r>
          </a:p>
          <a:p>
            <a:endParaRPr lang="en-US" dirty="0"/>
          </a:p>
        </p:txBody>
      </p:sp>
    </p:spTree>
    <p:extLst>
      <p:ext uri="{BB962C8B-B14F-4D97-AF65-F5344CB8AC3E}">
        <p14:creationId xmlns:p14="http://schemas.microsoft.com/office/powerpoint/2010/main" val="267248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77" eaLnBrk="1" hangingPunct="1">
              <a:buNone/>
              <a:defRPr/>
            </a:pPr>
            <a:endParaRPr lang="en-US" sz="2400" kern="0" dirty="0">
              <a:solidFill>
                <a:srgbClr val="000000"/>
              </a:solidFill>
              <a:latin typeface="Arial"/>
            </a:endParaRP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37</a:t>
            </a:fld>
            <a:endParaRPr lang="en-US"/>
          </a:p>
        </p:txBody>
      </p:sp>
      <p:sp>
        <p:nvSpPr>
          <p:cNvPr id="9" name="TextBox 8">
            <a:extLst>
              <a:ext uri="{FF2B5EF4-FFF2-40B4-BE49-F238E27FC236}">
                <a16:creationId xmlns:a16="http://schemas.microsoft.com/office/drawing/2014/main" id="{AD0D69C2-E954-4FAE-8138-F5C146806993}"/>
              </a:ext>
            </a:extLst>
          </p:cNvPr>
          <p:cNvSpPr txBox="1"/>
          <p:nvPr/>
        </p:nvSpPr>
        <p:spPr>
          <a:xfrm>
            <a:off x="228599" y="162008"/>
            <a:ext cx="8591126" cy="584775"/>
          </a:xfrm>
          <a:prstGeom prst="rect">
            <a:avLst/>
          </a:prstGeom>
          <a:noFill/>
        </p:spPr>
        <p:txBody>
          <a:bodyPr wrap="square" rtlCol="0">
            <a:spAutoFit/>
          </a:bodyPr>
          <a:lstStyle/>
          <a:p>
            <a:r>
              <a:rPr lang="en-US" sz="3200" b="1" dirty="0"/>
              <a:t>Charitable Initiatives</a:t>
            </a:r>
          </a:p>
        </p:txBody>
      </p:sp>
      <p:sp>
        <p:nvSpPr>
          <p:cNvPr id="7" name="Rectangle 6">
            <a:extLst>
              <a:ext uri="{FF2B5EF4-FFF2-40B4-BE49-F238E27FC236}">
                <a16:creationId xmlns:a16="http://schemas.microsoft.com/office/drawing/2014/main" id="{019BFDD9-C106-4998-9C13-72694562FF73}"/>
              </a:ext>
            </a:extLst>
          </p:cNvPr>
          <p:cNvSpPr/>
          <p:nvPr/>
        </p:nvSpPr>
        <p:spPr>
          <a:xfrm>
            <a:off x="333034" y="786662"/>
            <a:ext cx="8655518" cy="6129050"/>
          </a:xfrm>
          <a:prstGeom prst="rect">
            <a:avLst/>
          </a:prstGeom>
        </p:spPr>
        <p:txBody>
          <a:bodyPr wrap="square">
            <a:spAutoFit/>
          </a:bodyPr>
          <a:lstStyle/>
          <a:p>
            <a:pPr>
              <a:lnSpc>
                <a:spcPct val="150000"/>
              </a:lnSpc>
            </a:pPr>
            <a:r>
              <a:rPr lang="en-US" sz="2400" dirty="0"/>
              <a:t>“So, Mr. and Mrs. Seller, I’ve done many presentations for sellers. I constantly refine my presentation because I want to make sure to cover all the important items that make me different than other real estate agents. There are many of us to choose from. One day it occurred to me that the reasons for which a seller would want to work with me are the same reasons that I chose to affiliate with my firm. You see, at one time I too had to choose my firm over all of the other firms out there, just like you’re doing now. Well, one of the big reasons I chose my firm was that their mission is more than just helping buyers and sellers. They are also about helping communities.” </a:t>
            </a:r>
          </a:p>
        </p:txBody>
      </p:sp>
    </p:spTree>
    <p:extLst>
      <p:ext uri="{BB962C8B-B14F-4D97-AF65-F5344CB8AC3E}">
        <p14:creationId xmlns:p14="http://schemas.microsoft.com/office/powerpoint/2010/main" val="1810703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77" eaLnBrk="1" hangingPunct="1">
              <a:buNone/>
              <a:defRPr/>
            </a:pPr>
            <a:endParaRPr lang="en-US" sz="2400" kern="0" dirty="0">
              <a:solidFill>
                <a:srgbClr val="000000"/>
              </a:solidFill>
              <a:latin typeface="Arial"/>
            </a:endParaRP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38</a:t>
            </a:fld>
            <a:endParaRPr lang="en-US"/>
          </a:p>
        </p:txBody>
      </p:sp>
      <p:sp>
        <p:nvSpPr>
          <p:cNvPr id="9" name="TextBox 8">
            <a:extLst>
              <a:ext uri="{FF2B5EF4-FFF2-40B4-BE49-F238E27FC236}">
                <a16:creationId xmlns:a16="http://schemas.microsoft.com/office/drawing/2014/main" id="{AD0D69C2-E954-4FAE-8138-F5C146806993}"/>
              </a:ext>
            </a:extLst>
          </p:cNvPr>
          <p:cNvSpPr txBox="1"/>
          <p:nvPr/>
        </p:nvSpPr>
        <p:spPr>
          <a:xfrm>
            <a:off x="228599" y="162008"/>
            <a:ext cx="8591126" cy="584775"/>
          </a:xfrm>
          <a:prstGeom prst="rect">
            <a:avLst/>
          </a:prstGeom>
          <a:noFill/>
        </p:spPr>
        <p:txBody>
          <a:bodyPr wrap="square" rtlCol="0">
            <a:spAutoFit/>
          </a:bodyPr>
          <a:lstStyle/>
          <a:p>
            <a:r>
              <a:rPr lang="en-US" sz="3200" b="1" dirty="0"/>
              <a:t>Control of The Listing</a:t>
            </a:r>
          </a:p>
        </p:txBody>
      </p:sp>
      <p:sp>
        <p:nvSpPr>
          <p:cNvPr id="7" name="Rectangle 6">
            <a:extLst>
              <a:ext uri="{FF2B5EF4-FFF2-40B4-BE49-F238E27FC236}">
                <a16:creationId xmlns:a16="http://schemas.microsoft.com/office/drawing/2014/main" id="{BFAD7EB7-E3F7-4E5F-903D-26ADED17B0FF}"/>
              </a:ext>
            </a:extLst>
          </p:cNvPr>
          <p:cNvSpPr/>
          <p:nvPr/>
        </p:nvSpPr>
        <p:spPr>
          <a:xfrm>
            <a:off x="397042" y="923720"/>
            <a:ext cx="8198318" cy="5940088"/>
          </a:xfrm>
          <a:prstGeom prst="rect">
            <a:avLst/>
          </a:prstGeom>
        </p:spPr>
        <p:txBody>
          <a:bodyPr wrap="square">
            <a:spAutoFit/>
          </a:bodyPr>
          <a:lstStyle/>
          <a:p>
            <a:r>
              <a:rPr lang="en-US" sz="2800" dirty="0">
                <a:solidFill>
                  <a:srgbClr val="222222"/>
                </a:solidFill>
                <a:latin typeface="Arial" panose="020B0604020202020204" pitchFamily="34" charset="0"/>
                <a:ea typeface="Times New Roman" panose="02020603050405020304" pitchFamily="18" charset="0"/>
              </a:rPr>
              <a:t>“Mr. and Mrs. Seller, I know you told me you are interviewing other agents, and you should. It is a very important decision and all Realtors are not the same.</a:t>
            </a:r>
          </a:p>
          <a:p>
            <a:endParaRPr lang="en-US" sz="1600" dirty="0">
              <a:latin typeface="Times New Roman" panose="02020603050405020304" pitchFamily="18" charset="0"/>
              <a:ea typeface="Times New Roman" panose="02020603050405020304" pitchFamily="18" charset="0"/>
            </a:endParaRPr>
          </a:p>
          <a:p>
            <a:r>
              <a:rPr lang="en-US" sz="2800" dirty="0">
                <a:solidFill>
                  <a:srgbClr val="222222"/>
                </a:solidFill>
                <a:latin typeface="Arial" panose="020B0604020202020204" pitchFamily="34" charset="0"/>
                <a:ea typeface="Times New Roman" panose="02020603050405020304" pitchFamily="18" charset="0"/>
              </a:rPr>
              <a:t>“At my firm each agent runs his or her business as if they are President of their own c</a:t>
            </a:r>
            <a:r>
              <a:rPr lang="en-US" sz="2800" dirty="0">
                <a:latin typeface="Arial" panose="020B0604020202020204" pitchFamily="34" charset="0"/>
                <a:ea typeface="Times New Roman" panose="02020603050405020304" pitchFamily="18" charset="0"/>
              </a:rPr>
              <a:t>ompany. We prepare business plans, we study </a:t>
            </a:r>
            <a:r>
              <a:rPr lang="en-US" sz="2800" dirty="0">
                <a:solidFill>
                  <a:srgbClr val="222222"/>
                </a:solidFill>
                <a:latin typeface="Arial" panose="020B0604020202020204" pitchFamily="34" charset="0"/>
                <a:ea typeface="Times New Roman" panose="02020603050405020304" pitchFamily="18" charset="0"/>
              </a:rPr>
              <a:t>marketing strategies, and we control every listing we bring in from contract to close. I work with my seller closely, and, when I commit to something, I always come through. I can do that because I run my real estate business.”</a:t>
            </a:r>
          </a:p>
          <a:p>
            <a:r>
              <a:rPr lang="en-US" sz="2800" dirty="0">
                <a:solidFill>
                  <a:srgbClr val="222222"/>
                </a:solidFill>
                <a:latin typeface="Arial" panose="020B0604020202020204" pitchFamily="34"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432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520116" y="91440"/>
            <a:ext cx="7886700" cy="518160"/>
          </a:xfrm>
        </p:spPr>
        <p:txBody>
          <a:bodyPr>
            <a:noAutofit/>
          </a:bodyPr>
          <a:lstStyle/>
          <a:p>
            <a:r>
              <a:rPr lang="en-US" sz="3200" b="1" dirty="0">
                <a:latin typeface="+mn-lt"/>
              </a:rPr>
              <a:t>Uncover Pain, Needs and Wants </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6" y="851153"/>
            <a:ext cx="8146805" cy="5395944"/>
          </a:xfrm>
        </p:spPr>
        <p:txBody>
          <a:bodyPr>
            <a:normAutofit fontScale="47500" lnSpcReduction="20000"/>
          </a:bodyPr>
          <a:lstStyle/>
          <a:p>
            <a:r>
              <a:rPr lang="en-US" sz="6700" dirty="0"/>
              <a:t>Pain is determining needs </a:t>
            </a:r>
          </a:p>
          <a:p>
            <a:r>
              <a:rPr lang="en-US" sz="6700" dirty="0"/>
              <a:t>People buy emotionally and justify decisions intellectually </a:t>
            </a:r>
          </a:p>
          <a:p>
            <a:r>
              <a:rPr lang="en-US" sz="6700" dirty="0"/>
              <a:t>You cannot create solutions until you know the full scope of the problem </a:t>
            </a:r>
          </a:p>
          <a:p>
            <a:r>
              <a:rPr lang="en-US" sz="6700" dirty="0"/>
              <a:t>When uncovering needs, you must know when to ask for further definition and /or clarification. </a:t>
            </a:r>
          </a:p>
          <a:p>
            <a:r>
              <a:rPr lang="en-US" sz="6700" dirty="0"/>
              <a:t>Anytime, other than when describing price, the seller uses words such as good, regular, competent, knowledgeable, quick, low, high, etc., you should ask for further definition by following up with the question, “What’s your definition of?”</a:t>
            </a:r>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59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284701" y="93740"/>
            <a:ext cx="7886700" cy="518160"/>
          </a:xfrm>
        </p:spPr>
        <p:txBody>
          <a:bodyPr>
            <a:noAutofit/>
          </a:bodyPr>
          <a:lstStyle/>
          <a:p>
            <a:r>
              <a:rPr lang="en-US" sz="3200" b="1" dirty="0">
                <a:latin typeface="+mn-lt"/>
              </a:rPr>
              <a:t>Some Things I Always Try To Say</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284700" y="747543"/>
            <a:ext cx="8230649" cy="5658942"/>
          </a:xfrm>
        </p:spPr>
        <p:txBody>
          <a:bodyPr>
            <a:normAutofit fontScale="25000" lnSpcReduction="20000"/>
          </a:bodyPr>
          <a:lstStyle/>
          <a:p>
            <a:pPr marL="0" indent="0">
              <a:buNone/>
            </a:pPr>
            <a:r>
              <a:rPr lang="en-US" sz="11200" dirty="0"/>
              <a:t>1. My goal is to make this a great transaction for you and your family</a:t>
            </a:r>
          </a:p>
          <a:p>
            <a:pPr marL="0" indent="0">
              <a:buNone/>
            </a:pPr>
            <a:endParaRPr lang="en-US" sz="3200" dirty="0"/>
          </a:p>
          <a:p>
            <a:pPr marL="0" indent="0">
              <a:buNone/>
            </a:pPr>
            <a:r>
              <a:rPr lang="en-US" sz="11200" dirty="0"/>
              <a:t>2. For me it is win-win relationship, or it does not work</a:t>
            </a:r>
          </a:p>
          <a:p>
            <a:pPr marL="0" indent="0">
              <a:buNone/>
            </a:pPr>
            <a:endParaRPr lang="en-US" sz="3200" dirty="0"/>
          </a:p>
          <a:p>
            <a:pPr marL="0" indent="0">
              <a:buNone/>
            </a:pPr>
            <a:r>
              <a:rPr lang="en-US" sz="11200" dirty="0"/>
              <a:t>3. I want you to feel comfortable each step of the way. Please feel free to ask questions at any time</a:t>
            </a:r>
          </a:p>
          <a:p>
            <a:pPr marL="0" indent="0">
              <a:buNone/>
            </a:pPr>
            <a:endParaRPr lang="en-US" sz="3200" dirty="0"/>
          </a:p>
          <a:p>
            <a:pPr marL="0" indent="0">
              <a:buNone/>
            </a:pPr>
            <a:r>
              <a:rPr lang="en-US" sz="11200" dirty="0"/>
              <a:t>4. I will never do anything that is not in your best interest. I will always let you know if I think you are making a mistake, or if you're better off responding in a certain way. From there the decision is yours</a:t>
            </a:r>
          </a:p>
          <a:p>
            <a:pPr marL="0" indent="0">
              <a:buNone/>
            </a:pPr>
            <a:endParaRPr lang="en-US" sz="3200" dirty="0"/>
          </a:p>
          <a:p>
            <a:pPr marL="0" indent="0">
              <a:buNone/>
            </a:pPr>
            <a:r>
              <a:rPr lang="en-US" sz="11200" dirty="0"/>
              <a:t>5. My goal is to earn your trust now and forever</a:t>
            </a:r>
          </a:p>
          <a:p>
            <a:pPr marL="0" indent="0">
              <a:buNone/>
            </a:pPr>
            <a:endParaRPr lang="en-US" sz="3200" dirty="0"/>
          </a:p>
          <a:p>
            <a:pPr marL="0" indent="0">
              <a:buNone/>
            </a:pPr>
            <a:r>
              <a:rPr lang="en-US" sz="11200" dirty="0"/>
              <a:t>6. I always want to know what is most important to you as we go thru the selling and buying process. This will help me to make this a great transaction for you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10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187412" y="96047"/>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b="1" dirty="0"/>
              <a:t>1. TRUSTED ADVISOR- </a:t>
            </a:r>
            <a:r>
              <a:rPr lang="en-US" dirty="0"/>
              <a:t>The seller is deciding in the first 5-7 minutes if they can trust you. All things being equal, people do business with people they like and trust. All things not being equal, people still do business with people they trust.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64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187412" y="91440"/>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b="1" dirty="0"/>
              <a:t>2. I’VE GOT THIS: NO WORRIES- </a:t>
            </a:r>
            <a:r>
              <a:rPr lang="en-US" dirty="0"/>
              <a:t>Do they FEEL your Confidence, Non-Verbal actions </a:t>
            </a:r>
          </a:p>
          <a:p>
            <a:r>
              <a:rPr lang="en-US" dirty="0"/>
              <a:t>Body language comprises 55% of our communication, tone of voice 38%, and words 7% </a:t>
            </a:r>
          </a:p>
          <a:p>
            <a:r>
              <a:rPr lang="en-US" dirty="0"/>
              <a:t>Above all else, sellers are attracted to professionals they believe can get </a:t>
            </a:r>
            <a:r>
              <a:rPr lang="en-US" u="sng" dirty="0"/>
              <a:t>results</a:t>
            </a:r>
            <a:endParaRPr lang="en-US" dirty="0"/>
          </a:p>
          <a:p>
            <a:r>
              <a:rPr lang="en-US" dirty="0"/>
              <a:t>Thus, part of your goal is to demonstrate that </a:t>
            </a:r>
            <a:r>
              <a:rPr lang="en-US" u="sng" dirty="0"/>
              <a:t>you</a:t>
            </a:r>
            <a:r>
              <a:rPr lang="en-US" dirty="0"/>
              <a:t> possess the knowledge, skills, and traits needed to get the job done</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04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187412" y="104436"/>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b="1" dirty="0"/>
              <a:t>3. YOU ARE OK, I’M NOT OK- Do not make them feel more NOT OK</a:t>
            </a:r>
            <a:r>
              <a:rPr lang="en-US" dirty="0"/>
              <a:t> </a:t>
            </a:r>
          </a:p>
          <a:p>
            <a:r>
              <a:rPr lang="en-US" dirty="0"/>
              <a:t>People learn by the time they are five years old (and they hope you never learn) that they are not ok, and they spend 75% of their life covering that up </a:t>
            </a:r>
          </a:p>
          <a:p>
            <a:r>
              <a:rPr lang="en-US" dirty="0"/>
              <a:t>Everyone is fighting for OK–ness </a:t>
            </a:r>
          </a:p>
          <a:p>
            <a:r>
              <a:rPr lang="en-US" dirty="0"/>
              <a:t>Reach for the prospect’s Ok–ness </a:t>
            </a:r>
          </a:p>
          <a:p>
            <a:r>
              <a:rPr lang="en-US" dirty="0"/>
              <a:t>I’m not selling a home or buying a home from you if you make me more not OK</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75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267923" y="85351"/>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267922" y="801845"/>
            <a:ext cx="8425503" cy="5548417"/>
          </a:xfrm>
        </p:spPr>
        <p:txBody>
          <a:bodyPr>
            <a:normAutofit fontScale="77500" lnSpcReduction="20000"/>
          </a:bodyPr>
          <a:lstStyle/>
          <a:p>
            <a:pPr marL="0" indent="0">
              <a:buNone/>
            </a:pPr>
            <a:r>
              <a:rPr lang="en-US" sz="3800" b="1" dirty="0"/>
              <a:t>4. VALUE PROPOSITION - </a:t>
            </a:r>
            <a:r>
              <a:rPr lang="en-US" sz="3800" dirty="0"/>
              <a:t>What is your elevator speech or 30 second commercial? The purpose is to differentiate you from other sales people by being more focused on the prospect than yourself. A good way to do this is to cite 3-4 pain indicators that you find common among your customers and prospects and to insert an emotional word  with each point you are making. </a:t>
            </a:r>
          </a:p>
          <a:p>
            <a:pPr marL="0" indent="0">
              <a:buNone/>
            </a:pPr>
            <a:endParaRPr lang="en-US" b="1" dirty="0"/>
          </a:p>
          <a:p>
            <a:r>
              <a:rPr lang="en-US" sz="3300" b="1" dirty="0"/>
              <a:t>Most people hire me for one of three reasons: </a:t>
            </a:r>
          </a:p>
          <a:p>
            <a:pPr lvl="1"/>
            <a:r>
              <a:rPr lang="en-US" sz="3300" dirty="0"/>
              <a:t>One, they are concerned about getting full market value for their home and not leaving money on the table </a:t>
            </a:r>
          </a:p>
          <a:p>
            <a:pPr lvl="1"/>
            <a:r>
              <a:rPr lang="en-US" sz="3300" dirty="0"/>
              <a:t>Two, they have a fear their house may not sell in the timeframe they would like </a:t>
            </a:r>
          </a:p>
          <a:p>
            <a:pPr lvl="1"/>
            <a:r>
              <a:rPr lang="en-US" sz="3300" dirty="0"/>
              <a:t>Three, they were upset that the last Realtor they hired did not make them feel like they were a priority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8287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3443</TotalTime>
  <Words>2918</Words>
  <Application>Microsoft Office PowerPoint</Application>
  <PresentationFormat>On-screen Show (4:3)</PresentationFormat>
  <Paragraphs>238</Paragraphs>
  <Slides>38</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Uncover Pain, Needs and Wants </vt:lpstr>
      <vt:lpstr>Some Things I Always Try To Say</vt:lpstr>
      <vt:lpstr>Critical Things We Need To Remember</vt:lpstr>
      <vt:lpstr>Critical Things We Need To Remember</vt:lpstr>
      <vt:lpstr>Critical Things We Need To Remember</vt:lpstr>
      <vt:lpstr>Critical Things We Need To Remember</vt:lpstr>
      <vt:lpstr>PowerPoint Presentation</vt:lpstr>
      <vt:lpstr>Pain Words </vt:lpstr>
      <vt:lpstr>30 Second Commercial</vt:lpstr>
      <vt:lpstr>Critical Things We Need to Remember</vt:lpstr>
      <vt:lpstr>Critical Things We Need to Remember</vt:lpstr>
      <vt:lpstr>Critical Things We Need to Remember</vt:lpstr>
      <vt:lpstr>Critical Things We Need to Remember</vt:lpstr>
      <vt:lpstr>Establishing the Relationship</vt:lpstr>
      <vt:lpstr>The Purpose of our Meeting</vt:lpstr>
      <vt:lpstr>Confidentiality</vt:lpstr>
      <vt:lpstr>My Focus</vt:lpstr>
      <vt:lpstr>What I Know</vt:lpstr>
      <vt:lpstr>My Role</vt:lpstr>
      <vt:lpstr>Up Front Contract </vt:lpstr>
      <vt:lpstr>When Reversed, a Prospect Will Always Redefine His Question</vt:lpstr>
      <vt:lpstr>Reversing Strategies</vt:lpstr>
      <vt:lpstr> Reversing Strategies (Continued)</vt:lpstr>
      <vt:lpstr>Reversing Strategies (Continued)</vt:lpstr>
      <vt:lpstr>PowerPoint Presentation</vt:lpstr>
      <vt:lpstr>Pre-Listing Phone Conversation</vt:lpstr>
      <vt:lpstr>Pre-Listing Phone Conversation</vt:lpstr>
      <vt:lpstr>Pre-Listing Phone Conversation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Step Win The Year Success Formula</dc:title>
  <dc:creator>mnuzie</dc:creator>
  <cp:lastModifiedBy>Susan O'Shea</cp:lastModifiedBy>
  <cp:revision>259</cp:revision>
  <cp:lastPrinted>2018-12-16T18:14:36Z</cp:lastPrinted>
  <dcterms:created xsi:type="dcterms:W3CDTF">2018-09-25T15:25:38Z</dcterms:created>
  <dcterms:modified xsi:type="dcterms:W3CDTF">2020-04-21T01:12:37Z</dcterms:modified>
</cp:coreProperties>
</file>