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46.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77" r:id="rId3"/>
  </p:sldMasterIdLst>
  <p:notesMasterIdLst>
    <p:notesMasterId r:id="rId66"/>
  </p:notesMasterIdLst>
  <p:sldIdLst>
    <p:sldId id="1055" r:id="rId4"/>
    <p:sldId id="1072" r:id="rId5"/>
    <p:sldId id="1054" r:id="rId6"/>
    <p:sldId id="1073" r:id="rId7"/>
    <p:sldId id="1074" r:id="rId8"/>
    <p:sldId id="1075" r:id="rId9"/>
    <p:sldId id="1076" r:id="rId10"/>
    <p:sldId id="1082" r:id="rId11"/>
    <p:sldId id="1083" r:id="rId12"/>
    <p:sldId id="1084" r:id="rId13"/>
    <p:sldId id="1086" r:id="rId14"/>
    <p:sldId id="1087" r:id="rId15"/>
    <p:sldId id="1102" r:id="rId16"/>
    <p:sldId id="1071" r:id="rId17"/>
    <p:sldId id="334" r:id="rId18"/>
    <p:sldId id="1089" r:id="rId19"/>
    <p:sldId id="325" r:id="rId20"/>
    <p:sldId id="1057" r:id="rId21"/>
    <p:sldId id="1058" r:id="rId22"/>
    <p:sldId id="1090" r:id="rId23"/>
    <p:sldId id="1059" r:id="rId24"/>
    <p:sldId id="326" r:id="rId25"/>
    <p:sldId id="1091" r:id="rId26"/>
    <p:sldId id="329" r:id="rId27"/>
    <p:sldId id="1093" r:id="rId28"/>
    <p:sldId id="1043" r:id="rId29"/>
    <p:sldId id="1045" r:id="rId30"/>
    <p:sldId id="257" r:id="rId31"/>
    <p:sldId id="1051" r:id="rId32"/>
    <p:sldId id="1052" r:id="rId33"/>
    <p:sldId id="1061" r:id="rId34"/>
    <p:sldId id="1062" r:id="rId35"/>
    <p:sldId id="269" r:id="rId36"/>
    <p:sldId id="276" r:id="rId37"/>
    <p:sldId id="278" r:id="rId38"/>
    <p:sldId id="1069" r:id="rId39"/>
    <p:sldId id="289" r:id="rId40"/>
    <p:sldId id="291" r:id="rId41"/>
    <p:sldId id="292" r:id="rId42"/>
    <p:sldId id="1067" r:id="rId43"/>
    <p:sldId id="296" r:id="rId44"/>
    <p:sldId id="299" r:id="rId45"/>
    <p:sldId id="300" r:id="rId46"/>
    <p:sldId id="301" r:id="rId47"/>
    <p:sldId id="1063" r:id="rId48"/>
    <p:sldId id="303" r:id="rId49"/>
    <p:sldId id="305" r:id="rId50"/>
    <p:sldId id="376" r:id="rId51"/>
    <p:sldId id="306" r:id="rId52"/>
    <p:sldId id="1064" r:id="rId53"/>
    <p:sldId id="310" r:id="rId54"/>
    <p:sldId id="311" r:id="rId55"/>
    <p:sldId id="1094" r:id="rId56"/>
    <p:sldId id="1095" r:id="rId57"/>
    <p:sldId id="1096" r:id="rId58"/>
    <p:sldId id="1097" r:id="rId59"/>
    <p:sldId id="1098" r:id="rId60"/>
    <p:sldId id="1099" r:id="rId61"/>
    <p:sldId id="1077" r:id="rId62"/>
    <p:sldId id="1101" r:id="rId63"/>
    <p:sldId id="312" r:id="rId64"/>
    <p:sldId id="1066" r:id="rId65"/>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88" autoAdjust="0"/>
    <p:restoredTop sz="89054" autoAdjust="0"/>
  </p:normalViewPr>
  <p:slideViewPr>
    <p:cSldViewPr snapToGrid="0">
      <p:cViewPr varScale="1">
        <p:scale>
          <a:sx n="64" d="100"/>
          <a:sy n="64" d="100"/>
        </p:scale>
        <p:origin x="104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4"/>
            <a:ext cx="3078383" cy="470232"/>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idx="1"/>
          </p:nvPr>
        </p:nvSpPr>
        <p:spPr>
          <a:xfrm>
            <a:off x="4022487" y="4"/>
            <a:ext cx="3078383" cy="470232"/>
          </a:xfrm>
          <a:prstGeom prst="rect">
            <a:avLst/>
          </a:prstGeom>
        </p:spPr>
        <p:txBody>
          <a:bodyPr vert="horz" lIns="92885" tIns="46442" rIns="92885" bIns="46442" rtlCol="0"/>
          <a:lstStyle>
            <a:lvl1pPr algn="r">
              <a:defRPr sz="1200"/>
            </a:lvl1pPr>
          </a:lstStyle>
          <a:p>
            <a:fld id="{E61BC898-37BB-4974-9354-E0A811FCF1EF}" type="datetimeFigureOut">
              <a:rPr lang="en-US" smtClean="0"/>
              <a:t>5/7/2020</a:t>
            </a:fld>
            <a:endParaRPr lang="en-US"/>
          </a:p>
        </p:txBody>
      </p:sp>
      <p:sp>
        <p:nvSpPr>
          <p:cNvPr id="4" name="Slide Image Placeholder 3"/>
          <p:cNvSpPr>
            <a:spLocks noGrp="1" noRot="1" noChangeAspect="1"/>
          </p:cNvSpPr>
          <p:nvPr>
            <p:ph type="sldImg" idx="2"/>
          </p:nvPr>
        </p:nvSpPr>
        <p:spPr>
          <a:xfrm>
            <a:off x="1439863" y="1173163"/>
            <a:ext cx="4222750" cy="3168650"/>
          </a:xfrm>
          <a:prstGeom prst="rect">
            <a:avLst/>
          </a:prstGeom>
          <a:noFill/>
          <a:ln w="12700">
            <a:solidFill>
              <a:prstClr val="black"/>
            </a:solidFill>
          </a:ln>
        </p:spPr>
        <p:txBody>
          <a:bodyPr vert="horz" lIns="92885" tIns="46442" rIns="92885" bIns="46442" rtlCol="0" anchor="ctr"/>
          <a:lstStyle/>
          <a:p>
            <a:endParaRPr lang="en-US"/>
          </a:p>
        </p:txBody>
      </p:sp>
      <p:sp>
        <p:nvSpPr>
          <p:cNvPr id="5" name="Notes Placeholder 4"/>
          <p:cNvSpPr>
            <a:spLocks noGrp="1"/>
          </p:cNvSpPr>
          <p:nvPr>
            <p:ph type="body" sz="quarter" idx="3"/>
          </p:nvPr>
        </p:nvSpPr>
        <p:spPr>
          <a:xfrm>
            <a:off x="710891" y="4518103"/>
            <a:ext cx="5680693" cy="3697217"/>
          </a:xfrm>
          <a:prstGeom prst="rect">
            <a:avLst/>
          </a:prstGeom>
        </p:spPr>
        <p:txBody>
          <a:bodyPr vert="horz" lIns="92885" tIns="46442" rIns="92885" bIns="4644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918244"/>
            <a:ext cx="3078383" cy="470231"/>
          </a:xfrm>
          <a:prstGeom prst="rect">
            <a:avLst/>
          </a:prstGeom>
        </p:spPr>
        <p:txBody>
          <a:bodyPr vert="horz" lIns="92885" tIns="46442" rIns="92885" bIns="46442" rtlCol="0" anchor="b"/>
          <a:lstStyle>
            <a:lvl1pPr algn="l">
              <a:defRPr sz="1200"/>
            </a:lvl1pPr>
          </a:lstStyle>
          <a:p>
            <a:endParaRPr lang="en-US"/>
          </a:p>
        </p:txBody>
      </p:sp>
      <p:sp>
        <p:nvSpPr>
          <p:cNvPr id="7" name="Slide Number Placeholder 6"/>
          <p:cNvSpPr>
            <a:spLocks noGrp="1"/>
          </p:cNvSpPr>
          <p:nvPr>
            <p:ph type="sldNum" sz="quarter" idx="5"/>
          </p:nvPr>
        </p:nvSpPr>
        <p:spPr>
          <a:xfrm>
            <a:off x="4022487" y="8918244"/>
            <a:ext cx="3078383" cy="470231"/>
          </a:xfrm>
          <a:prstGeom prst="rect">
            <a:avLst/>
          </a:prstGeom>
        </p:spPr>
        <p:txBody>
          <a:bodyPr vert="horz" lIns="92885" tIns="46442" rIns="92885" bIns="46442" rtlCol="0" anchor="b"/>
          <a:lstStyle>
            <a:lvl1pPr algn="r">
              <a:defRPr sz="1200"/>
            </a:lvl1pPr>
          </a:lstStyle>
          <a:p>
            <a:fld id="{CF705781-140C-4D42-AF86-0826D146FC2E}" type="slidenum">
              <a:rPr lang="en-US" smtClean="0"/>
              <a:t>‹#›</a:t>
            </a:fld>
            <a:endParaRPr lang="en-US"/>
          </a:p>
        </p:txBody>
      </p:sp>
    </p:spTree>
    <p:extLst>
      <p:ext uri="{BB962C8B-B14F-4D97-AF65-F5344CB8AC3E}">
        <p14:creationId xmlns:p14="http://schemas.microsoft.com/office/powerpoint/2010/main" val="2920279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23</a:t>
            </a:fld>
            <a:endParaRPr lang="en-US"/>
          </a:p>
        </p:txBody>
      </p:sp>
    </p:spTree>
    <p:extLst>
      <p:ext uri="{BB962C8B-B14F-4D97-AF65-F5344CB8AC3E}">
        <p14:creationId xmlns:p14="http://schemas.microsoft.com/office/powerpoint/2010/main" val="2137716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25</a:t>
            </a:fld>
            <a:endParaRPr lang="en-US"/>
          </a:p>
        </p:txBody>
      </p:sp>
    </p:spTree>
    <p:extLst>
      <p:ext uri="{BB962C8B-B14F-4D97-AF65-F5344CB8AC3E}">
        <p14:creationId xmlns:p14="http://schemas.microsoft.com/office/powerpoint/2010/main" val="2379906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26</a:t>
            </a:fld>
            <a:endParaRPr lang="en-US" dirty="0"/>
          </a:p>
        </p:txBody>
      </p:sp>
    </p:spTree>
    <p:extLst>
      <p:ext uri="{BB962C8B-B14F-4D97-AF65-F5344CB8AC3E}">
        <p14:creationId xmlns:p14="http://schemas.microsoft.com/office/powerpoint/2010/main" val="3889587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29</a:t>
            </a:fld>
            <a:endParaRPr lang="en-US"/>
          </a:p>
        </p:txBody>
      </p:sp>
    </p:spTree>
    <p:extLst>
      <p:ext uri="{BB962C8B-B14F-4D97-AF65-F5344CB8AC3E}">
        <p14:creationId xmlns:p14="http://schemas.microsoft.com/office/powerpoint/2010/main" val="2862546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35</a:t>
            </a:fld>
            <a:endParaRPr lang="en-US" dirty="0"/>
          </a:p>
        </p:txBody>
      </p:sp>
    </p:spTree>
    <p:extLst>
      <p:ext uri="{BB962C8B-B14F-4D97-AF65-F5344CB8AC3E}">
        <p14:creationId xmlns:p14="http://schemas.microsoft.com/office/powerpoint/2010/main" val="2695853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40</a:t>
            </a:fld>
            <a:endParaRPr lang="en-US"/>
          </a:p>
        </p:txBody>
      </p:sp>
    </p:spTree>
    <p:extLst>
      <p:ext uri="{BB962C8B-B14F-4D97-AF65-F5344CB8AC3E}">
        <p14:creationId xmlns:p14="http://schemas.microsoft.com/office/powerpoint/2010/main" val="3726830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54</a:t>
            </a:fld>
            <a:endParaRPr lang="en-US"/>
          </a:p>
        </p:txBody>
      </p:sp>
    </p:spTree>
    <p:extLst>
      <p:ext uri="{BB962C8B-B14F-4D97-AF65-F5344CB8AC3E}">
        <p14:creationId xmlns:p14="http://schemas.microsoft.com/office/powerpoint/2010/main" val="4272563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093B7B-371B-4108-AF62-CA58FCE680E2}" type="datetime1">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2289905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67DCA1-7C8E-4C03-82E4-1C6633A1EE57}" type="datetime1">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3400303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A111B4-12C6-4561-9DD9-0DFFA0166441}" type="datetime1">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2834076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647700" y="3608388"/>
            <a:ext cx="7772400" cy="1470025"/>
          </a:xfrm>
          <a:effectLst>
            <a:outerShdw dist="28398" dir="1593903" algn="ctr" rotWithShape="0">
              <a:schemeClr val="accent1">
                <a:alpha val="50000"/>
              </a:schemeClr>
            </a:outerShdw>
          </a:effectLst>
        </p:spPr>
        <p:txBody>
          <a:bodyPr/>
          <a:lstStyle>
            <a:lvl1pPr algn="ctr">
              <a:defRPr sz="5400">
                <a:solidFill>
                  <a:srgbClr val="000099"/>
                </a:solidFill>
              </a:defRPr>
            </a:lvl1pPr>
          </a:lstStyle>
          <a:p>
            <a:r>
              <a:rPr lang="en-US"/>
              <a:t>Click to edit Master title style</a:t>
            </a:r>
          </a:p>
        </p:txBody>
      </p:sp>
      <p:sp>
        <p:nvSpPr>
          <p:cNvPr id="29699" name="Rectangle 3"/>
          <p:cNvSpPr>
            <a:spLocks noGrp="1" noChangeArrowheads="1"/>
          </p:cNvSpPr>
          <p:nvPr>
            <p:ph type="subTitle" idx="1"/>
          </p:nvPr>
        </p:nvSpPr>
        <p:spPr>
          <a:xfrm>
            <a:off x="1331913" y="5300663"/>
            <a:ext cx="6400800" cy="987425"/>
          </a:xfrm>
          <a:effectLst>
            <a:outerShdw dist="12700" algn="ctr" rotWithShape="0">
              <a:schemeClr val="accent1">
                <a:alpha val="50000"/>
              </a:schemeClr>
            </a:outerShdw>
          </a:effectLst>
        </p:spPr>
        <p:txBody>
          <a:bodyPr/>
          <a:lstStyle>
            <a:lvl1pPr marL="0" indent="0" algn="ctr">
              <a:buFont typeface="Arial" charset="0"/>
              <a:buNone/>
              <a:defRPr sz="4000">
                <a:solidFill>
                  <a:srgbClr val="000099"/>
                </a:solidFill>
              </a:defRPr>
            </a:lvl1pPr>
          </a:lstStyle>
          <a:p>
            <a:r>
              <a:rPr lang="en-US"/>
              <a:t>Click to edit Master subtitle style</a:t>
            </a:r>
          </a:p>
        </p:txBody>
      </p:sp>
    </p:spTree>
    <p:extLst>
      <p:ext uri="{BB962C8B-B14F-4D97-AF65-F5344CB8AC3E}">
        <p14:creationId xmlns:p14="http://schemas.microsoft.com/office/powerpoint/2010/main" val="2386424071"/>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1611768"/>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0466061"/>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5" descr="Top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16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BottomB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92400"/>
            <a:ext cx="9140825"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bigGlobewithImages"/>
          <p:cNvPicPr>
            <a:picLocks noChangeAspect="1" noChangeArrowheads="1"/>
          </p:cNvPicPr>
          <p:nvPr/>
        </p:nvPicPr>
        <p:blipFill>
          <a:blip r:embed="rId5">
            <a:extLst>
              <a:ext uri="{28A0092B-C50C-407E-A947-70E740481C1C}">
                <a14:useLocalDpi xmlns:a14="http://schemas.microsoft.com/office/drawing/2010/main" val="0"/>
              </a:ext>
            </a:extLst>
          </a:blip>
          <a:srcRect l="19133" t="5023"/>
          <a:stretch>
            <a:fillRect/>
          </a:stretch>
        </p:blipFill>
        <p:spPr bwMode="auto">
          <a:xfrm>
            <a:off x="0" y="0"/>
            <a:ext cx="3348038"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RMInternation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213" y="441325"/>
            <a:ext cx="6083300"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p:cNvSpPr>
            <a:spLocks noGrp="1" noChangeArrowheads="1"/>
          </p:cNvSpPr>
          <p:nvPr>
            <p:ph type="ctrTitle"/>
          </p:nvPr>
        </p:nvSpPr>
        <p:spPr>
          <a:xfrm>
            <a:off x="647700" y="3608388"/>
            <a:ext cx="7772400" cy="1470025"/>
          </a:xfrm>
          <a:effectLst>
            <a:outerShdw dist="28398" dir="1593903" algn="ctr" rotWithShape="0">
              <a:schemeClr val="accent1">
                <a:alpha val="50000"/>
              </a:schemeClr>
            </a:outerShdw>
          </a:effectLst>
        </p:spPr>
        <p:txBody>
          <a:bodyPr/>
          <a:lstStyle>
            <a:lvl1pPr algn="ctr">
              <a:defRPr sz="5400">
                <a:solidFill>
                  <a:srgbClr val="000099"/>
                </a:solidFill>
              </a:defRPr>
            </a:lvl1pPr>
          </a:lstStyle>
          <a:p>
            <a:r>
              <a:rPr lang="en-US"/>
              <a:t>Click to edit Master title style</a:t>
            </a:r>
          </a:p>
        </p:txBody>
      </p:sp>
      <p:sp>
        <p:nvSpPr>
          <p:cNvPr id="29699" name="Rectangle 3"/>
          <p:cNvSpPr>
            <a:spLocks noGrp="1" noChangeArrowheads="1"/>
          </p:cNvSpPr>
          <p:nvPr>
            <p:ph type="subTitle" idx="1"/>
          </p:nvPr>
        </p:nvSpPr>
        <p:spPr>
          <a:xfrm>
            <a:off x="1331913" y="5300663"/>
            <a:ext cx="6400800" cy="987425"/>
          </a:xfrm>
          <a:effectLst>
            <a:outerShdw dist="12700" algn="ctr" rotWithShape="0">
              <a:schemeClr val="accent1">
                <a:alpha val="50000"/>
              </a:schemeClr>
            </a:outerShdw>
          </a:effectLst>
        </p:spPr>
        <p:txBody>
          <a:bodyPr/>
          <a:lstStyle>
            <a:lvl1pPr marL="0" indent="0" algn="ctr">
              <a:buFont typeface="Arial" charset="0"/>
              <a:buNone/>
              <a:defRPr sz="4000">
                <a:solidFill>
                  <a:srgbClr val="000099"/>
                </a:solidFill>
              </a:defRPr>
            </a:lvl1pPr>
          </a:lstStyle>
          <a:p>
            <a:r>
              <a:rPr lang="en-US"/>
              <a:t>Click to edit Master subtitle style</a:t>
            </a:r>
          </a:p>
        </p:txBody>
      </p:sp>
    </p:spTree>
    <p:extLst>
      <p:ext uri="{BB962C8B-B14F-4D97-AF65-F5344CB8AC3E}">
        <p14:creationId xmlns:p14="http://schemas.microsoft.com/office/powerpoint/2010/main" val="2273041634"/>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0656197"/>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88352082"/>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0825" y="1989138"/>
            <a:ext cx="4225925" cy="4564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989138"/>
            <a:ext cx="4227513" cy="4564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6703743"/>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279638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139B3E-018C-42D0-9228-EB5CEA2E93D0}" type="datetime1">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785354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10338396"/>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699175"/>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8557749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90749511"/>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7982715"/>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512763"/>
            <a:ext cx="2178050" cy="6040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2875" y="512763"/>
            <a:ext cx="6383338" cy="6040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283307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29885A-5738-4608-B685-8315EB7E4FEE}" type="datetime1">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2284284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2F35E6-523C-4316-B392-86AA42379F3D}" type="datetime1">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1209267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418342-BE75-41B3-BC58-91E952840243}" type="datetime1">
              <a:rPr lang="en-US" smtClean="0"/>
              <a:t>5/7/2020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1101533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CC1A05-6BCE-44A4-9FC3-850C00E2EE46}" type="datetime1">
              <a:rPr lang="en-US" smtClean="0"/>
              <a:t>5/7/2020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991757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C5100F-E98B-4D49-89EB-41C0A755E9B9}" type="datetime1">
              <a:rPr lang="en-US" smtClean="0"/>
              <a:t>5/7/2020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423985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7913E1-6CC3-486F-B2AF-B994C8DCFCF9}" type="datetime1">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3096289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4C1FB6-4171-4BE4-B93E-51CD4A143939}" type="datetime1">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2436212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3.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C94FF6-0F04-47EA-8B94-1421536A7FC7}" type="datetime1">
              <a:rPr lang="en-US" smtClean="0"/>
              <a:t>5/7/2020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76D059-C0BB-4F98-8040-76D959D3FDC2}" type="slidenum">
              <a:rPr lang="en-US" smtClean="0"/>
              <a:t>‹#›</a:t>
            </a:fld>
            <a:endParaRPr lang="en-US"/>
          </a:p>
        </p:txBody>
      </p:sp>
    </p:spTree>
    <p:extLst>
      <p:ext uri="{BB962C8B-B14F-4D97-AF65-F5344CB8AC3E}">
        <p14:creationId xmlns:p14="http://schemas.microsoft.com/office/powerpoint/2010/main" val="2700004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5882"/>
          </a:schemeClr>
        </a:solidFill>
        <a:effectLst/>
      </p:bgPr>
    </p:bg>
    <p:spTree>
      <p:nvGrpSpPr>
        <p:cNvPr id="1" name=""/>
        <p:cNvGrpSpPr/>
        <p:nvPr/>
      </p:nvGrpSpPr>
      <p:grpSpPr>
        <a:xfrm>
          <a:off x="0" y="0"/>
          <a:ext cx="0" cy="0"/>
          <a:chOff x="0" y="0"/>
          <a:chExt cx="0" cy="0"/>
        </a:xfrm>
      </p:grpSpPr>
      <p:pic>
        <p:nvPicPr>
          <p:cNvPr id="2050" name="Picture 5" descr="StandardSlideT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142875" y="512763"/>
            <a:ext cx="8229600" cy="971550"/>
          </a:xfrm>
          <a:prstGeom prst="rect">
            <a:avLst/>
          </a:prstGeom>
          <a:noFill/>
          <a:ln w="9525">
            <a:noFill/>
            <a:miter lim="800000"/>
            <a:headEnd/>
            <a:tailEnd/>
          </a:ln>
          <a:effectLst>
            <a:outerShdw blurRad="63500" dist="38099" dir="2700000" algn="ctr" rotWithShape="0">
              <a:schemeClr val="tx1">
                <a:alpha val="74998"/>
              </a:schemeClr>
            </a:outerShdw>
          </a:effectLst>
        </p:spPr>
        <p:txBody>
          <a:bodyPr vert="horz" wrap="square" lIns="91440" tIns="45720" rIns="91440" bIns="45720" numCol="1" anchor="ctr" anchorCtr="0" compatLnSpc="1">
            <a:prstTxWarp prst="textNoShape">
              <a:avLst/>
            </a:prstTxWarp>
          </a:bodyPr>
          <a:lstStyle/>
          <a:p>
            <a:pPr lvl="0"/>
            <a:r>
              <a:rPr lang="en-US"/>
              <a:t>Click to edit Master</a:t>
            </a:r>
          </a:p>
        </p:txBody>
      </p:sp>
      <p:sp>
        <p:nvSpPr>
          <p:cNvPr id="2052" name="Rectangle 3"/>
          <p:cNvSpPr>
            <a:spLocks noGrp="1" noChangeArrowheads="1"/>
          </p:cNvSpPr>
          <p:nvPr>
            <p:ph type="body" idx="1"/>
          </p:nvPr>
        </p:nvSpPr>
        <p:spPr bwMode="auto">
          <a:xfrm>
            <a:off x="250825" y="1989138"/>
            <a:ext cx="8605838" cy="4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pic>
        <p:nvPicPr>
          <p:cNvPr id="2053"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1475" y="33338"/>
            <a:ext cx="10445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1" descr="smallGlobewithImages"/>
          <p:cNvPicPr>
            <a:picLocks noChangeAspect="1" noChangeArrowheads="1"/>
          </p:cNvPicPr>
          <p:nvPr/>
        </p:nvPicPr>
        <p:blipFill>
          <a:blip r:embed="rId7">
            <a:extLst>
              <a:ext uri="{28A0092B-C50C-407E-A947-70E740481C1C}">
                <a14:useLocalDpi xmlns:a14="http://schemas.microsoft.com/office/drawing/2010/main" val="0"/>
              </a:ext>
            </a:extLst>
          </a:blip>
          <a:srcRect r="9259"/>
          <a:stretch>
            <a:fillRect/>
          </a:stretch>
        </p:blipFill>
        <p:spPr bwMode="auto">
          <a:xfrm>
            <a:off x="7689850" y="390525"/>
            <a:ext cx="145415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Template"/>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6762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spd="slow"/>
  <p:hf hdr="0" ftr="0" dt="0"/>
  <p:txStyles>
    <p:titleStyle>
      <a:lvl1pPr algn="l" rtl="0" eaLnBrk="0" fontAlgn="base" hangingPunct="0">
        <a:spcBef>
          <a:spcPct val="0"/>
        </a:spcBef>
        <a:spcAft>
          <a:spcPct val="0"/>
        </a:spcAft>
        <a:defRPr sz="4800">
          <a:solidFill>
            <a:schemeClr val="bg1"/>
          </a:solidFill>
          <a:latin typeface="+mj-lt"/>
          <a:ea typeface="MS PGothic" panose="020B0600070205080204" pitchFamily="34" charset="-128"/>
          <a:cs typeface="+mj-cs"/>
        </a:defRPr>
      </a:lvl1pPr>
      <a:lvl2pPr algn="l" rtl="0" eaLnBrk="0" fontAlgn="base" hangingPunct="0">
        <a:spcBef>
          <a:spcPct val="0"/>
        </a:spcBef>
        <a:spcAft>
          <a:spcPct val="0"/>
        </a:spcAft>
        <a:defRPr sz="4800">
          <a:solidFill>
            <a:schemeClr val="bg1"/>
          </a:solidFill>
          <a:latin typeface="Arial" charset="0"/>
          <a:ea typeface="MS PGothic" panose="020B0600070205080204" pitchFamily="34" charset="-128"/>
        </a:defRPr>
      </a:lvl2pPr>
      <a:lvl3pPr algn="l" rtl="0" eaLnBrk="0" fontAlgn="base" hangingPunct="0">
        <a:spcBef>
          <a:spcPct val="0"/>
        </a:spcBef>
        <a:spcAft>
          <a:spcPct val="0"/>
        </a:spcAft>
        <a:defRPr sz="4800">
          <a:solidFill>
            <a:schemeClr val="bg1"/>
          </a:solidFill>
          <a:latin typeface="Arial" charset="0"/>
          <a:ea typeface="MS PGothic" panose="020B0600070205080204" pitchFamily="34" charset="-128"/>
        </a:defRPr>
      </a:lvl3pPr>
      <a:lvl4pPr algn="l" rtl="0" eaLnBrk="0" fontAlgn="base" hangingPunct="0">
        <a:spcBef>
          <a:spcPct val="0"/>
        </a:spcBef>
        <a:spcAft>
          <a:spcPct val="0"/>
        </a:spcAft>
        <a:defRPr sz="4800">
          <a:solidFill>
            <a:schemeClr val="bg1"/>
          </a:solidFill>
          <a:latin typeface="Arial" charset="0"/>
          <a:ea typeface="MS PGothic" panose="020B0600070205080204" pitchFamily="34" charset="-128"/>
        </a:defRPr>
      </a:lvl4pPr>
      <a:lvl5pPr algn="l" rtl="0" eaLnBrk="0" fontAlgn="base" hangingPunct="0">
        <a:spcBef>
          <a:spcPct val="0"/>
        </a:spcBef>
        <a:spcAft>
          <a:spcPct val="0"/>
        </a:spcAft>
        <a:defRPr sz="4800">
          <a:solidFill>
            <a:schemeClr val="bg1"/>
          </a:solidFill>
          <a:latin typeface="Arial" charset="0"/>
          <a:ea typeface="MS PGothic" panose="020B0600070205080204" pitchFamily="34" charset="-128"/>
        </a:defRPr>
      </a:lvl5pPr>
      <a:lvl6pPr marL="457200" algn="l" rtl="0" eaLnBrk="1" fontAlgn="base" hangingPunct="1">
        <a:spcBef>
          <a:spcPct val="0"/>
        </a:spcBef>
        <a:spcAft>
          <a:spcPct val="0"/>
        </a:spcAft>
        <a:defRPr sz="4800">
          <a:solidFill>
            <a:schemeClr val="bg1"/>
          </a:solidFill>
          <a:latin typeface="Arial" charset="0"/>
        </a:defRPr>
      </a:lvl6pPr>
      <a:lvl7pPr marL="914400" algn="l" rtl="0" eaLnBrk="1" fontAlgn="base" hangingPunct="1">
        <a:spcBef>
          <a:spcPct val="0"/>
        </a:spcBef>
        <a:spcAft>
          <a:spcPct val="0"/>
        </a:spcAft>
        <a:defRPr sz="4800">
          <a:solidFill>
            <a:schemeClr val="bg1"/>
          </a:solidFill>
          <a:latin typeface="Arial" charset="0"/>
        </a:defRPr>
      </a:lvl7pPr>
      <a:lvl8pPr marL="1371600" algn="l" rtl="0" eaLnBrk="1" fontAlgn="base" hangingPunct="1">
        <a:spcBef>
          <a:spcPct val="0"/>
        </a:spcBef>
        <a:spcAft>
          <a:spcPct val="0"/>
        </a:spcAft>
        <a:defRPr sz="4800">
          <a:solidFill>
            <a:schemeClr val="bg1"/>
          </a:solidFill>
          <a:latin typeface="Arial" charset="0"/>
        </a:defRPr>
      </a:lvl8pPr>
      <a:lvl9pPr marL="1828800" algn="l" rtl="0" eaLnBrk="1" fontAlgn="base" hangingPunct="1">
        <a:spcBef>
          <a:spcPct val="0"/>
        </a:spcBef>
        <a:spcAft>
          <a:spcPct val="0"/>
        </a:spcAft>
        <a:defRPr sz="4800">
          <a:solidFill>
            <a:schemeClr val="bg1"/>
          </a:solidFill>
          <a:latin typeface="Arial" charset="0"/>
        </a:defRPr>
      </a:lvl9pPr>
    </p:titleStyle>
    <p:bodyStyle>
      <a:lvl1pPr marL="342900" indent="-342900" algn="l" rtl="0" eaLnBrk="0" fontAlgn="base" hangingPunct="0">
        <a:spcBef>
          <a:spcPct val="20000"/>
        </a:spcBef>
        <a:spcAft>
          <a:spcPct val="0"/>
        </a:spcAft>
        <a:buClr>
          <a:srgbClr val="CC0000"/>
        </a:buClr>
        <a:buSzPct val="75000"/>
        <a:buFont typeface="Arial" panose="020B0604020202020204" pitchFamily="34" charset="0"/>
        <a:buChar char="►"/>
        <a:defRPr sz="3600">
          <a:solidFill>
            <a:schemeClr val="accent2"/>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lr>
          <a:srgbClr val="CC0000"/>
        </a:buClr>
        <a:buSzPct val="75000"/>
        <a:buFont typeface="Wingdings" panose="05000000000000000000" pitchFamily="2" charset="2"/>
        <a:buChar char="§"/>
        <a:defRPr sz="3200">
          <a:solidFill>
            <a:srgbClr val="000099"/>
          </a:solidFill>
          <a:latin typeface="+mn-lt"/>
          <a:ea typeface="MS PGothic" panose="020B0600070205080204" pitchFamily="34" charset="-128"/>
        </a:defRPr>
      </a:lvl2pPr>
      <a:lvl3pPr marL="1143000" indent="-228600" algn="l" rtl="0" eaLnBrk="0" fontAlgn="base" hangingPunct="0">
        <a:spcBef>
          <a:spcPct val="20000"/>
        </a:spcBef>
        <a:spcAft>
          <a:spcPct val="0"/>
        </a:spcAft>
        <a:buSzPct val="75000"/>
        <a:buFont typeface="Wingdings" panose="05000000000000000000" pitchFamily="2" charset="2"/>
        <a:buChar char="§"/>
        <a:defRPr sz="2400">
          <a:solidFill>
            <a:srgbClr val="0066CC"/>
          </a:solidFill>
          <a:latin typeface="+mn-lt"/>
          <a:ea typeface="MS PGothic" panose="020B0600070205080204" pitchFamily="34" charset="-128"/>
        </a:defRPr>
      </a:lvl3pPr>
      <a:lvl4pPr marL="1600200" indent="-228600" algn="l" rtl="0" eaLnBrk="0" fontAlgn="base" hangingPunct="0">
        <a:spcBef>
          <a:spcPct val="20000"/>
        </a:spcBef>
        <a:spcAft>
          <a:spcPct val="0"/>
        </a:spcAft>
        <a:buSzPct val="75000"/>
        <a:buFont typeface="Wingdings" panose="05000000000000000000" pitchFamily="2" charset="2"/>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SzPct val="75000"/>
        <a:buFont typeface="Wingdings" panose="05000000000000000000" pitchFamily="2" charset="2"/>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SzPct val="75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SzPct val="75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SzPct val="75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5" descr="StandardSlideTo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42875" y="512763"/>
            <a:ext cx="8229600" cy="971550"/>
          </a:xfrm>
          <a:prstGeom prst="rect">
            <a:avLst/>
          </a:prstGeom>
          <a:noFill/>
          <a:ln w="9525">
            <a:noFill/>
            <a:miter lim="800000"/>
            <a:headEnd/>
            <a:tailEnd/>
          </a:ln>
          <a:effectLst>
            <a:outerShdw blurRad="63500" dist="38099" dir="2700000" algn="ctr" rotWithShape="0">
              <a:schemeClr val="tx1">
                <a:alpha val="74998"/>
              </a:schemeClr>
            </a:outerShdw>
          </a:effectLst>
        </p:spPr>
        <p:txBody>
          <a:bodyPr vert="horz" wrap="square" lIns="91440" tIns="45720" rIns="91440" bIns="45720" numCol="1" anchor="ctr" anchorCtr="0" compatLnSpc="1">
            <a:prstTxWarp prst="textNoShape">
              <a:avLst/>
            </a:prstTxWarp>
          </a:bodyPr>
          <a:lstStyle/>
          <a:p>
            <a:pPr lvl="0"/>
            <a:r>
              <a:rPr lang="en-US"/>
              <a:t>Click to edit Master</a:t>
            </a:r>
          </a:p>
        </p:txBody>
      </p:sp>
      <p:sp>
        <p:nvSpPr>
          <p:cNvPr id="1028" name="Rectangle 3"/>
          <p:cNvSpPr>
            <a:spLocks noGrp="1" noChangeArrowheads="1"/>
          </p:cNvSpPr>
          <p:nvPr>
            <p:ph type="body" idx="1"/>
          </p:nvPr>
        </p:nvSpPr>
        <p:spPr bwMode="auto">
          <a:xfrm>
            <a:off x="250825" y="1989138"/>
            <a:ext cx="8605838" cy="4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pic>
        <p:nvPicPr>
          <p:cNvPr id="1029"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91475" y="33338"/>
            <a:ext cx="10445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1" descr="smallGlobewithImages"/>
          <p:cNvPicPr>
            <a:picLocks noChangeAspect="1" noChangeArrowheads="1"/>
          </p:cNvPicPr>
          <p:nvPr/>
        </p:nvPicPr>
        <p:blipFill>
          <a:blip r:embed="rId15">
            <a:extLst>
              <a:ext uri="{28A0092B-C50C-407E-A947-70E740481C1C}">
                <a14:useLocalDpi xmlns:a14="http://schemas.microsoft.com/office/drawing/2010/main" val="0"/>
              </a:ext>
            </a:extLst>
          </a:blip>
          <a:srcRect r="9259"/>
          <a:stretch>
            <a:fillRect/>
          </a:stretch>
        </p:blipFill>
        <p:spPr bwMode="auto">
          <a:xfrm>
            <a:off x="7689850" y="390525"/>
            <a:ext cx="145415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153708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spd="slow"/>
  <p:hf hdr="0" ftr="0" dt="0"/>
  <p:txStyles>
    <p:titleStyle>
      <a:lvl1pPr algn="l" rtl="0" eaLnBrk="0" fontAlgn="base" hangingPunct="0">
        <a:spcBef>
          <a:spcPct val="0"/>
        </a:spcBef>
        <a:spcAft>
          <a:spcPct val="0"/>
        </a:spcAft>
        <a:defRPr sz="4800">
          <a:solidFill>
            <a:schemeClr val="bg1"/>
          </a:solidFill>
          <a:latin typeface="+mj-lt"/>
          <a:ea typeface="MS PGothic" panose="020B0600070205080204" pitchFamily="34" charset="-128"/>
          <a:cs typeface="+mj-cs"/>
        </a:defRPr>
      </a:lvl1pPr>
      <a:lvl2pPr algn="l" rtl="0" eaLnBrk="0" fontAlgn="base" hangingPunct="0">
        <a:spcBef>
          <a:spcPct val="0"/>
        </a:spcBef>
        <a:spcAft>
          <a:spcPct val="0"/>
        </a:spcAft>
        <a:defRPr sz="4800">
          <a:solidFill>
            <a:schemeClr val="bg1"/>
          </a:solidFill>
          <a:latin typeface="Arial" charset="0"/>
          <a:ea typeface="MS PGothic" panose="020B0600070205080204" pitchFamily="34" charset="-128"/>
        </a:defRPr>
      </a:lvl2pPr>
      <a:lvl3pPr algn="l" rtl="0" eaLnBrk="0" fontAlgn="base" hangingPunct="0">
        <a:spcBef>
          <a:spcPct val="0"/>
        </a:spcBef>
        <a:spcAft>
          <a:spcPct val="0"/>
        </a:spcAft>
        <a:defRPr sz="4800">
          <a:solidFill>
            <a:schemeClr val="bg1"/>
          </a:solidFill>
          <a:latin typeface="Arial" charset="0"/>
          <a:ea typeface="MS PGothic" panose="020B0600070205080204" pitchFamily="34" charset="-128"/>
        </a:defRPr>
      </a:lvl3pPr>
      <a:lvl4pPr algn="l" rtl="0" eaLnBrk="0" fontAlgn="base" hangingPunct="0">
        <a:spcBef>
          <a:spcPct val="0"/>
        </a:spcBef>
        <a:spcAft>
          <a:spcPct val="0"/>
        </a:spcAft>
        <a:defRPr sz="4800">
          <a:solidFill>
            <a:schemeClr val="bg1"/>
          </a:solidFill>
          <a:latin typeface="Arial" charset="0"/>
          <a:ea typeface="MS PGothic" panose="020B0600070205080204" pitchFamily="34" charset="-128"/>
        </a:defRPr>
      </a:lvl4pPr>
      <a:lvl5pPr algn="l" rtl="0" eaLnBrk="0" fontAlgn="base" hangingPunct="0">
        <a:spcBef>
          <a:spcPct val="0"/>
        </a:spcBef>
        <a:spcAft>
          <a:spcPct val="0"/>
        </a:spcAft>
        <a:defRPr sz="4800">
          <a:solidFill>
            <a:schemeClr val="bg1"/>
          </a:solidFill>
          <a:latin typeface="Arial" charset="0"/>
          <a:ea typeface="MS PGothic" panose="020B0600070205080204" pitchFamily="34" charset="-128"/>
        </a:defRPr>
      </a:lvl5pPr>
      <a:lvl6pPr marL="457200" algn="l" rtl="0" eaLnBrk="1" fontAlgn="base" hangingPunct="1">
        <a:spcBef>
          <a:spcPct val="0"/>
        </a:spcBef>
        <a:spcAft>
          <a:spcPct val="0"/>
        </a:spcAft>
        <a:defRPr sz="4800">
          <a:solidFill>
            <a:schemeClr val="bg1"/>
          </a:solidFill>
          <a:latin typeface="Arial" charset="0"/>
        </a:defRPr>
      </a:lvl6pPr>
      <a:lvl7pPr marL="914400" algn="l" rtl="0" eaLnBrk="1" fontAlgn="base" hangingPunct="1">
        <a:spcBef>
          <a:spcPct val="0"/>
        </a:spcBef>
        <a:spcAft>
          <a:spcPct val="0"/>
        </a:spcAft>
        <a:defRPr sz="4800">
          <a:solidFill>
            <a:schemeClr val="bg1"/>
          </a:solidFill>
          <a:latin typeface="Arial" charset="0"/>
        </a:defRPr>
      </a:lvl7pPr>
      <a:lvl8pPr marL="1371600" algn="l" rtl="0" eaLnBrk="1" fontAlgn="base" hangingPunct="1">
        <a:spcBef>
          <a:spcPct val="0"/>
        </a:spcBef>
        <a:spcAft>
          <a:spcPct val="0"/>
        </a:spcAft>
        <a:defRPr sz="4800">
          <a:solidFill>
            <a:schemeClr val="bg1"/>
          </a:solidFill>
          <a:latin typeface="Arial" charset="0"/>
        </a:defRPr>
      </a:lvl8pPr>
      <a:lvl9pPr marL="1828800" algn="l" rtl="0" eaLnBrk="1" fontAlgn="base" hangingPunct="1">
        <a:spcBef>
          <a:spcPct val="0"/>
        </a:spcBef>
        <a:spcAft>
          <a:spcPct val="0"/>
        </a:spcAft>
        <a:defRPr sz="4800">
          <a:solidFill>
            <a:schemeClr val="bg1"/>
          </a:solidFill>
          <a:latin typeface="Arial" charset="0"/>
        </a:defRPr>
      </a:lvl9pPr>
    </p:titleStyle>
    <p:bodyStyle>
      <a:lvl1pPr marL="342900" indent="-342900" algn="l" rtl="0" eaLnBrk="0" fontAlgn="base" hangingPunct="0">
        <a:spcBef>
          <a:spcPct val="20000"/>
        </a:spcBef>
        <a:spcAft>
          <a:spcPct val="0"/>
        </a:spcAft>
        <a:buClr>
          <a:srgbClr val="CC0000"/>
        </a:buClr>
        <a:buSzPct val="75000"/>
        <a:buFont typeface="Arial" panose="020B0604020202020204" pitchFamily="34" charset="0"/>
        <a:buChar char="►"/>
        <a:defRPr sz="3600">
          <a:solidFill>
            <a:schemeClr val="accent2"/>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lr>
          <a:srgbClr val="CC0000"/>
        </a:buClr>
        <a:buSzPct val="75000"/>
        <a:buFont typeface="Wingdings" panose="05000000000000000000" pitchFamily="2" charset="2"/>
        <a:buChar char="§"/>
        <a:defRPr sz="3200">
          <a:solidFill>
            <a:srgbClr val="000099"/>
          </a:solidFill>
          <a:latin typeface="+mn-lt"/>
          <a:ea typeface="MS PGothic" panose="020B0600070205080204" pitchFamily="34" charset="-128"/>
        </a:defRPr>
      </a:lvl2pPr>
      <a:lvl3pPr marL="1143000" indent="-228600" algn="l" rtl="0" eaLnBrk="0" fontAlgn="base" hangingPunct="0">
        <a:spcBef>
          <a:spcPct val="20000"/>
        </a:spcBef>
        <a:spcAft>
          <a:spcPct val="0"/>
        </a:spcAft>
        <a:buSzPct val="75000"/>
        <a:buFont typeface="Wingdings" panose="05000000000000000000" pitchFamily="2" charset="2"/>
        <a:buChar char="§"/>
        <a:defRPr sz="2400">
          <a:solidFill>
            <a:srgbClr val="0066CC"/>
          </a:solidFill>
          <a:latin typeface="+mn-lt"/>
          <a:ea typeface="MS PGothic" panose="020B0600070205080204" pitchFamily="34" charset="-128"/>
        </a:defRPr>
      </a:lvl3pPr>
      <a:lvl4pPr marL="1600200" indent="-228600" algn="l" rtl="0" eaLnBrk="0" fontAlgn="base" hangingPunct="0">
        <a:spcBef>
          <a:spcPct val="20000"/>
        </a:spcBef>
        <a:spcAft>
          <a:spcPct val="0"/>
        </a:spcAft>
        <a:buSzPct val="75000"/>
        <a:buFont typeface="Wingdings" panose="05000000000000000000" pitchFamily="2" charset="2"/>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SzPct val="75000"/>
        <a:buFont typeface="Wingdings" panose="05000000000000000000" pitchFamily="2" charset="2"/>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SzPct val="75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SzPct val="75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SzPct val="75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sp>
        <p:nvSpPr>
          <p:cNvPr id="6" name="Rectangle 5">
            <a:extLst>
              <a:ext uri="{FF2B5EF4-FFF2-40B4-BE49-F238E27FC236}">
                <a16:creationId xmlns:a16="http://schemas.microsoft.com/office/drawing/2014/main" id="{BD1CF8BF-D34E-4393-B6BF-C971166373E6}"/>
              </a:ext>
            </a:extLst>
          </p:cNvPr>
          <p:cNvSpPr/>
          <p:nvPr/>
        </p:nvSpPr>
        <p:spPr>
          <a:xfrm>
            <a:off x="592190" y="899679"/>
            <a:ext cx="7959618" cy="2585323"/>
          </a:xfrm>
          <a:prstGeom prst="rect">
            <a:avLst/>
          </a:prstGeom>
        </p:spPr>
        <p:txBody>
          <a:bodyPr wrap="square">
            <a:spAutoFit/>
          </a:bodyPr>
          <a:lstStyle/>
          <a:p>
            <a:pPr algn="ctr"/>
            <a:r>
              <a:rPr lang="en-US" sz="5400" b="1" dirty="0"/>
              <a:t>Win The Listing</a:t>
            </a:r>
            <a:br>
              <a:rPr lang="en-US" sz="5400" b="1" dirty="0"/>
            </a:br>
            <a:r>
              <a:rPr lang="en-US" sz="5400" b="1" dirty="0"/>
              <a:t>Scripts For Success: </a:t>
            </a:r>
            <a:br>
              <a:rPr lang="en-US" sz="5400" b="1" dirty="0"/>
            </a:br>
            <a:r>
              <a:rPr lang="en-US" sz="5400" b="1" dirty="0"/>
              <a:t>Luck Favors The Prepared!</a:t>
            </a:r>
            <a:endParaRPr lang="en-US" altLang="en-US" sz="11500" b="1" dirty="0">
              <a:latin typeface="Arial" panose="020B0604020202020204" pitchFamily="34" charset="0"/>
              <a:cs typeface="Arial" panose="020B0604020202020204" pitchFamily="34" charset="0"/>
            </a:endParaRPr>
          </a:p>
        </p:txBody>
      </p:sp>
      <p:pic>
        <p:nvPicPr>
          <p:cNvPr id="7" name="Picture 5" descr="http://www.superangel.ca/wp-content/uploads/2010/03/communication-negotiation.jpg">
            <a:extLst>
              <a:ext uri="{FF2B5EF4-FFF2-40B4-BE49-F238E27FC236}">
                <a16:creationId xmlns:a16="http://schemas.microsoft.com/office/drawing/2014/main" id="{014EFD5A-9648-4733-82BE-A055D60CB9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3633" y="3719704"/>
            <a:ext cx="3056731" cy="251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028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sp>
        <p:nvSpPr>
          <p:cNvPr id="2" name="Rectangle 1">
            <a:extLst>
              <a:ext uri="{FF2B5EF4-FFF2-40B4-BE49-F238E27FC236}">
                <a16:creationId xmlns:a16="http://schemas.microsoft.com/office/drawing/2014/main" id="{3065DE77-E9E7-479B-8C1B-DBA6D1A4D5ED}"/>
              </a:ext>
            </a:extLst>
          </p:cNvPr>
          <p:cNvSpPr/>
          <p:nvPr/>
        </p:nvSpPr>
        <p:spPr>
          <a:xfrm>
            <a:off x="274356" y="99308"/>
            <a:ext cx="8023626" cy="707886"/>
          </a:xfrm>
          <a:prstGeom prst="rect">
            <a:avLst/>
          </a:prstGeom>
        </p:spPr>
        <p:txBody>
          <a:bodyPr wrap="square">
            <a:spAutoFit/>
          </a:bodyPr>
          <a:lstStyle/>
          <a:p>
            <a:r>
              <a:rPr lang="en-US" sz="4000" b="1" dirty="0"/>
              <a:t>Transition to CMA</a:t>
            </a:r>
            <a:endParaRPr lang="en-US" sz="4000" dirty="0"/>
          </a:p>
        </p:txBody>
      </p:sp>
      <p:sp>
        <p:nvSpPr>
          <p:cNvPr id="6" name="Slide Number Placeholder 6">
            <a:extLst>
              <a:ext uri="{FF2B5EF4-FFF2-40B4-BE49-F238E27FC236}">
                <a16:creationId xmlns:a16="http://schemas.microsoft.com/office/drawing/2014/main" id="{77B8ED39-9FFA-4CA0-8870-781BE4CB963C}"/>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10</a:t>
            </a:fld>
            <a:endParaRPr lang="en-US"/>
          </a:p>
        </p:txBody>
      </p:sp>
      <p:sp>
        <p:nvSpPr>
          <p:cNvPr id="7" name="Rectangle 6">
            <a:extLst>
              <a:ext uri="{FF2B5EF4-FFF2-40B4-BE49-F238E27FC236}">
                <a16:creationId xmlns:a16="http://schemas.microsoft.com/office/drawing/2014/main" id="{4BE4DB15-00B9-4DAA-ABC3-E183F7394EA8}"/>
              </a:ext>
            </a:extLst>
          </p:cNvPr>
          <p:cNvSpPr/>
          <p:nvPr/>
        </p:nvSpPr>
        <p:spPr>
          <a:xfrm>
            <a:off x="0" y="1092938"/>
            <a:ext cx="9144000" cy="553998"/>
          </a:xfrm>
          <a:prstGeom prst="rect">
            <a:avLst/>
          </a:prstGeom>
          <a:solidFill>
            <a:schemeClr val="accent1"/>
          </a:solidFill>
        </p:spPr>
        <p:txBody>
          <a:bodyPr wrap="square">
            <a:spAutoFit/>
          </a:bodyPr>
          <a:lstStyle/>
          <a:p>
            <a:pPr algn="ctr"/>
            <a:r>
              <a:rPr lang="en-US" sz="3000" b="1" dirty="0">
                <a:solidFill>
                  <a:schemeClr val="bg1"/>
                </a:solidFill>
              </a:rPr>
              <a:t>Pricing Dialogue</a:t>
            </a:r>
          </a:p>
        </p:txBody>
      </p:sp>
      <p:sp>
        <p:nvSpPr>
          <p:cNvPr id="3" name="TextBox 2">
            <a:extLst>
              <a:ext uri="{FF2B5EF4-FFF2-40B4-BE49-F238E27FC236}">
                <a16:creationId xmlns:a16="http://schemas.microsoft.com/office/drawing/2014/main" id="{709B999F-D906-48EF-9AA5-5331260F518C}"/>
              </a:ext>
            </a:extLst>
          </p:cNvPr>
          <p:cNvSpPr txBox="1"/>
          <p:nvPr/>
        </p:nvSpPr>
        <p:spPr>
          <a:xfrm>
            <a:off x="132347" y="1768642"/>
            <a:ext cx="8674769" cy="4154984"/>
          </a:xfrm>
          <a:prstGeom prst="rect">
            <a:avLst/>
          </a:prstGeom>
          <a:noFill/>
        </p:spPr>
        <p:txBody>
          <a:bodyPr wrap="square" rtlCol="0">
            <a:spAutoFit/>
          </a:bodyPr>
          <a:lstStyle/>
          <a:p>
            <a:r>
              <a:rPr lang="en-US" sz="2400" dirty="0"/>
              <a:t>You see MR./Mrs. Seller, there are </a:t>
            </a:r>
            <a:r>
              <a:rPr lang="en-US" sz="2400" b="1" u="sng" dirty="0"/>
              <a:t>three</a:t>
            </a:r>
            <a:r>
              <a:rPr lang="en-US" sz="2400" dirty="0"/>
              <a:t> basic sheets in real estate: the </a:t>
            </a:r>
            <a:r>
              <a:rPr lang="en-US" sz="2400" b="1" u="sng" dirty="0"/>
              <a:t>sold</a:t>
            </a:r>
            <a:r>
              <a:rPr lang="en-US" sz="2400" dirty="0"/>
              <a:t> sheet, the dream sheet and the </a:t>
            </a:r>
            <a:r>
              <a:rPr lang="en-US" sz="2400" b="1" u="sng" dirty="0"/>
              <a:t>expired</a:t>
            </a:r>
            <a:r>
              <a:rPr lang="en-US" sz="2400" dirty="0"/>
              <a:t> sheet.</a:t>
            </a:r>
          </a:p>
          <a:p>
            <a:endParaRPr lang="en-US" sz="2400" dirty="0"/>
          </a:p>
          <a:p>
            <a:r>
              <a:rPr lang="en-US" sz="2400" dirty="0"/>
              <a:t>The </a:t>
            </a:r>
            <a:r>
              <a:rPr lang="en-US" sz="2400" b="1" dirty="0"/>
              <a:t>sold</a:t>
            </a:r>
            <a:r>
              <a:rPr lang="en-US" sz="2400" dirty="0"/>
              <a:t> sheet represents what we can </a:t>
            </a:r>
            <a:r>
              <a:rPr lang="en-US" sz="2400" b="1" dirty="0"/>
              <a:t>expect</a:t>
            </a:r>
            <a:r>
              <a:rPr lang="en-US" sz="2400" dirty="0"/>
              <a:t> to get in this area at this time! 100% of the people on this sheet have already achieved what you are trying to achieve – they’ve sold their home!</a:t>
            </a:r>
          </a:p>
          <a:p>
            <a:endParaRPr lang="en-US" sz="2400" dirty="0"/>
          </a:p>
          <a:p>
            <a:r>
              <a:rPr lang="en-US" sz="2400" dirty="0"/>
              <a:t>The </a:t>
            </a:r>
            <a:r>
              <a:rPr lang="en-US" sz="2400" b="1" dirty="0"/>
              <a:t>dream</a:t>
            </a:r>
            <a:r>
              <a:rPr lang="en-US" sz="2400" dirty="0"/>
              <a:t> sheet is our competition and tells us what people are </a:t>
            </a:r>
            <a:r>
              <a:rPr lang="en-US" sz="2400" b="1" dirty="0"/>
              <a:t>hoping</a:t>
            </a:r>
            <a:r>
              <a:rPr lang="en-US" sz="2400" dirty="0"/>
              <a:t> to get in this area at this time. What most people do not realize is that only about 70% of the dreamers actually make it to the SOLD sheet the first time around.</a:t>
            </a:r>
          </a:p>
        </p:txBody>
      </p:sp>
    </p:spTree>
    <p:extLst>
      <p:ext uri="{BB962C8B-B14F-4D97-AF65-F5344CB8AC3E}">
        <p14:creationId xmlns:p14="http://schemas.microsoft.com/office/powerpoint/2010/main" val="3053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sp>
        <p:nvSpPr>
          <p:cNvPr id="2" name="Rectangle 1">
            <a:extLst>
              <a:ext uri="{FF2B5EF4-FFF2-40B4-BE49-F238E27FC236}">
                <a16:creationId xmlns:a16="http://schemas.microsoft.com/office/drawing/2014/main" id="{3065DE77-E9E7-479B-8C1B-DBA6D1A4D5ED}"/>
              </a:ext>
            </a:extLst>
          </p:cNvPr>
          <p:cNvSpPr/>
          <p:nvPr/>
        </p:nvSpPr>
        <p:spPr>
          <a:xfrm>
            <a:off x="274356" y="99308"/>
            <a:ext cx="8023626" cy="707886"/>
          </a:xfrm>
          <a:prstGeom prst="rect">
            <a:avLst/>
          </a:prstGeom>
        </p:spPr>
        <p:txBody>
          <a:bodyPr wrap="square">
            <a:spAutoFit/>
          </a:bodyPr>
          <a:lstStyle/>
          <a:p>
            <a:r>
              <a:rPr lang="en-US" sz="4000" b="1" dirty="0"/>
              <a:t>Introduce CMA Summary Pages</a:t>
            </a:r>
            <a:endParaRPr lang="en-US" sz="4000" dirty="0"/>
          </a:p>
        </p:txBody>
      </p:sp>
      <p:sp>
        <p:nvSpPr>
          <p:cNvPr id="6" name="Slide Number Placeholder 6">
            <a:extLst>
              <a:ext uri="{FF2B5EF4-FFF2-40B4-BE49-F238E27FC236}">
                <a16:creationId xmlns:a16="http://schemas.microsoft.com/office/drawing/2014/main" id="{77B8ED39-9FFA-4CA0-8870-781BE4CB963C}"/>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11</a:t>
            </a:fld>
            <a:endParaRPr lang="en-US"/>
          </a:p>
        </p:txBody>
      </p:sp>
      <p:sp>
        <p:nvSpPr>
          <p:cNvPr id="3" name="TextBox 2">
            <a:extLst>
              <a:ext uri="{FF2B5EF4-FFF2-40B4-BE49-F238E27FC236}">
                <a16:creationId xmlns:a16="http://schemas.microsoft.com/office/drawing/2014/main" id="{2C83CD3A-A22E-41C5-BC01-9C1C737CA7D2}"/>
              </a:ext>
            </a:extLst>
          </p:cNvPr>
          <p:cNvSpPr txBox="1"/>
          <p:nvPr/>
        </p:nvSpPr>
        <p:spPr>
          <a:xfrm>
            <a:off x="296779" y="884997"/>
            <a:ext cx="8550442" cy="5940088"/>
          </a:xfrm>
          <a:prstGeom prst="rect">
            <a:avLst/>
          </a:prstGeom>
          <a:noFill/>
        </p:spPr>
        <p:txBody>
          <a:bodyPr wrap="square" rtlCol="0">
            <a:spAutoFit/>
          </a:bodyPr>
          <a:lstStyle/>
          <a:p>
            <a:r>
              <a:rPr lang="en-US" sz="3200" dirty="0"/>
              <a:t>The other 30% go to the dreaded </a:t>
            </a:r>
            <a:r>
              <a:rPr lang="en-US" sz="3200" b="1" u="sng" dirty="0"/>
              <a:t>expired</a:t>
            </a:r>
            <a:r>
              <a:rPr lang="en-US" sz="3200" dirty="0"/>
              <a:t> sheet.  This is the sheet of </a:t>
            </a:r>
            <a:r>
              <a:rPr lang="en-US" sz="3200" b="1" u="sng" dirty="0"/>
              <a:t>rejected properties </a:t>
            </a:r>
            <a:r>
              <a:rPr lang="en-US" sz="3200" dirty="0"/>
              <a:t>and tells us what people are not willing to pay in this market.</a:t>
            </a:r>
          </a:p>
          <a:p>
            <a:endParaRPr lang="en-US" sz="1600" dirty="0"/>
          </a:p>
          <a:p>
            <a:r>
              <a:rPr lang="en-US" sz="3200" dirty="0"/>
              <a:t>Do we want to position ourselves in a way where we are expecting to sell the home or hoping to sell the home?</a:t>
            </a:r>
          </a:p>
          <a:p>
            <a:endParaRPr lang="en-US" sz="1600" dirty="0"/>
          </a:p>
          <a:p>
            <a:r>
              <a:rPr lang="en-US" sz="3200" b="1" dirty="0"/>
              <a:t>“Expecting of course!”</a:t>
            </a:r>
          </a:p>
          <a:p>
            <a:endParaRPr lang="en-US" sz="1600" b="1" dirty="0"/>
          </a:p>
          <a:p>
            <a:r>
              <a:rPr lang="en-US" sz="3200" dirty="0"/>
              <a:t>Then based on the needs we covered tonight, we should primarily focus on the sold sheet to determine our price.</a:t>
            </a:r>
          </a:p>
        </p:txBody>
      </p:sp>
    </p:spTree>
    <p:extLst>
      <p:ext uri="{BB962C8B-B14F-4D97-AF65-F5344CB8AC3E}">
        <p14:creationId xmlns:p14="http://schemas.microsoft.com/office/powerpoint/2010/main" val="282465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sp>
        <p:nvSpPr>
          <p:cNvPr id="2" name="Rectangle 1">
            <a:extLst>
              <a:ext uri="{FF2B5EF4-FFF2-40B4-BE49-F238E27FC236}">
                <a16:creationId xmlns:a16="http://schemas.microsoft.com/office/drawing/2014/main" id="{3065DE77-E9E7-479B-8C1B-DBA6D1A4D5ED}"/>
              </a:ext>
            </a:extLst>
          </p:cNvPr>
          <p:cNvSpPr/>
          <p:nvPr/>
        </p:nvSpPr>
        <p:spPr>
          <a:xfrm>
            <a:off x="274356" y="99308"/>
            <a:ext cx="8023626" cy="707886"/>
          </a:xfrm>
          <a:prstGeom prst="rect">
            <a:avLst/>
          </a:prstGeom>
        </p:spPr>
        <p:txBody>
          <a:bodyPr wrap="square">
            <a:spAutoFit/>
          </a:bodyPr>
          <a:lstStyle/>
          <a:p>
            <a:r>
              <a:rPr lang="en-US" sz="4000" b="1" dirty="0"/>
              <a:t>Agree on the Marketing Plan</a:t>
            </a:r>
            <a:endParaRPr lang="en-US" sz="4000" dirty="0"/>
          </a:p>
        </p:txBody>
      </p:sp>
      <p:sp>
        <p:nvSpPr>
          <p:cNvPr id="6" name="Slide Number Placeholder 6">
            <a:extLst>
              <a:ext uri="{FF2B5EF4-FFF2-40B4-BE49-F238E27FC236}">
                <a16:creationId xmlns:a16="http://schemas.microsoft.com/office/drawing/2014/main" id="{77B8ED39-9FFA-4CA0-8870-781BE4CB963C}"/>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12</a:t>
            </a:fld>
            <a:endParaRPr lang="en-US"/>
          </a:p>
        </p:txBody>
      </p:sp>
      <p:sp>
        <p:nvSpPr>
          <p:cNvPr id="3" name="TextBox 2">
            <a:extLst>
              <a:ext uri="{FF2B5EF4-FFF2-40B4-BE49-F238E27FC236}">
                <a16:creationId xmlns:a16="http://schemas.microsoft.com/office/drawing/2014/main" id="{EB75152F-DA1C-4764-B6D0-5AD522758F88}"/>
              </a:ext>
            </a:extLst>
          </p:cNvPr>
          <p:cNvSpPr txBox="1"/>
          <p:nvPr/>
        </p:nvSpPr>
        <p:spPr>
          <a:xfrm>
            <a:off x="409073" y="852913"/>
            <a:ext cx="8325853" cy="523220"/>
          </a:xfrm>
          <a:prstGeom prst="rect">
            <a:avLst/>
          </a:prstGeom>
          <a:noFill/>
        </p:spPr>
        <p:txBody>
          <a:bodyPr wrap="square" rtlCol="0">
            <a:spAutoFit/>
          </a:bodyPr>
          <a:lstStyle/>
          <a:p>
            <a:r>
              <a:rPr lang="en-US" sz="2800" b="1" dirty="0">
                <a:solidFill>
                  <a:srgbClr val="FF0000"/>
                </a:solidFill>
              </a:rPr>
              <a:t>It’s important to gain agreement each step of the way!</a:t>
            </a:r>
          </a:p>
        </p:txBody>
      </p:sp>
      <p:pic>
        <p:nvPicPr>
          <p:cNvPr id="7" name="Picture 6">
            <a:extLst>
              <a:ext uri="{FF2B5EF4-FFF2-40B4-BE49-F238E27FC236}">
                <a16:creationId xmlns:a16="http://schemas.microsoft.com/office/drawing/2014/main" id="{14D135C6-CCDC-4367-81EF-D8E8502A3D9D}"/>
              </a:ext>
            </a:extLst>
          </p:cNvPr>
          <p:cNvPicPr>
            <a:picLocks noChangeAspect="1"/>
          </p:cNvPicPr>
          <p:nvPr/>
        </p:nvPicPr>
        <p:blipFill>
          <a:blip r:embed="rId3"/>
          <a:stretch>
            <a:fillRect/>
          </a:stretch>
        </p:blipFill>
        <p:spPr>
          <a:xfrm>
            <a:off x="-13937" y="1403793"/>
            <a:ext cx="9171871" cy="494238"/>
          </a:xfrm>
          <a:prstGeom prst="rect">
            <a:avLst/>
          </a:prstGeom>
        </p:spPr>
      </p:pic>
      <p:sp>
        <p:nvSpPr>
          <p:cNvPr id="8" name="TextBox 7">
            <a:extLst>
              <a:ext uri="{FF2B5EF4-FFF2-40B4-BE49-F238E27FC236}">
                <a16:creationId xmlns:a16="http://schemas.microsoft.com/office/drawing/2014/main" id="{140014A6-20AA-47F3-B74F-31A27D7F3B72}"/>
              </a:ext>
            </a:extLst>
          </p:cNvPr>
          <p:cNvSpPr txBox="1"/>
          <p:nvPr/>
        </p:nvSpPr>
        <p:spPr>
          <a:xfrm>
            <a:off x="274356" y="2009274"/>
            <a:ext cx="8460570" cy="1200329"/>
          </a:xfrm>
          <a:prstGeom prst="rect">
            <a:avLst/>
          </a:prstGeom>
          <a:noFill/>
        </p:spPr>
        <p:txBody>
          <a:bodyPr wrap="square" rtlCol="0">
            <a:spAutoFit/>
          </a:bodyPr>
          <a:lstStyle/>
          <a:p>
            <a:r>
              <a:rPr lang="en-US" dirty="0"/>
              <a:t>After reviewing my marketing plan, do you feel your home will be well exposed and promoted?</a:t>
            </a:r>
          </a:p>
          <a:p>
            <a:endParaRPr lang="en-US" dirty="0"/>
          </a:p>
          <a:p>
            <a:r>
              <a:rPr lang="en-US" dirty="0"/>
              <a:t>Is there anything in this plan that concerns you or that you would like to change?</a:t>
            </a:r>
          </a:p>
        </p:txBody>
      </p:sp>
      <p:cxnSp>
        <p:nvCxnSpPr>
          <p:cNvPr id="10" name="Straight Connector 9">
            <a:extLst>
              <a:ext uri="{FF2B5EF4-FFF2-40B4-BE49-F238E27FC236}">
                <a16:creationId xmlns:a16="http://schemas.microsoft.com/office/drawing/2014/main" id="{681955D3-A63B-4394-8E0C-90416A7D00A2}"/>
              </a:ext>
            </a:extLst>
          </p:cNvPr>
          <p:cNvCxnSpPr>
            <a:cxnSpLocks/>
          </p:cNvCxnSpPr>
          <p:nvPr/>
        </p:nvCxnSpPr>
        <p:spPr>
          <a:xfrm flipH="1">
            <a:off x="84221" y="3525253"/>
            <a:ext cx="8927432"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99DF789-D42F-4E00-86F2-D7B368C8022A}"/>
              </a:ext>
            </a:extLst>
          </p:cNvPr>
          <p:cNvSpPr txBox="1"/>
          <p:nvPr/>
        </p:nvSpPr>
        <p:spPr>
          <a:xfrm>
            <a:off x="274356" y="3753853"/>
            <a:ext cx="8106277" cy="646331"/>
          </a:xfrm>
          <a:prstGeom prst="rect">
            <a:avLst/>
          </a:prstGeom>
          <a:noFill/>
        </p:spPr>
        <p:txBody>
          <a:bodyPr wrap="square" rtlCol="0">
            <a:spAutoFit/>
          </a:bodyPr>
          <a:lstStyle/>
          <a:p>
            <a:r>
              <a:rPr lang="en-US" dirty="0"/>
              <a:t>Once you have gained agreement on </a:t>
            </a:r>
            <a:r>
              <a:rPr lang="en-US" b="1" u="sng" dirty="0"/>
              <a:t>your role </a:t>
            </a:r>
            <a:r>
              <a:rPr lang="en-US" dirty="0"/>
              <a:t>as consultant, change the focus to their role as a </a:t>
            </a:r>
            <a:r>
              <a:rPr lang="en-US" b="1" u="sng" dirty="0"/>
              <a:t>cooperating seller</a:t>
            </a:r>
            <a:r>
              <a:rPr lang="en-US" dirty="0"/>
              <a:t>.</a:t>
            </a:r>
            <a:endParaRPr lang="en-US" b="1" u="sng" dirty="0"/>
          </a:p>
        </p:txBody>
      </p:sp>
    </p:spTree>
    <p:extLst>
      <p:ext uri="{BB962C8B-B14F-4D97-AF65-F5344CB8AC3E}">
        <p14:creationId xmlns:p14="http://schemas.microsoft.com/office/powerpoint/2010/main" val="48024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29007-4F80-4704-9282-1546C5BD49F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363E5C5-D482-47DA-AD4E-F378CF263215}"/>
              </a:ext>
            </a:extLst>
          </p:cNvPr>
          <p:cNvSpPr>
            <a:spLocks noGrp="1"/>
          </p:cNvSpPr>
          <p:nvPr>
            <p:ph idx="1"/>
          </p:nvPr>
        </p:nvSpPr>
        <p:spPr/>
        <p:txBody>
          <a:bodyPr/>
          <a:lstStyle/>
          <a:p>
            <a:endParaRPr lang="en-US" dirty="0"/>
          </a:p>
          <a:p>
            <a:endParaRPr lang="en-US" dirty="0"/>
          </a:p>
          <a:p>
            <a:endParaRPr lang="en-US" dirty="0"/>
          </a:p>
          <a:p>
            <a:pPr marL="0" indent="0" algn="ctr">
              <a:buNone/>
            </a:pPr>
            <a:r>
              <a:rPr lang="en-US" sz="6000" dirty="0"/>
              <a:t>Common Objections</a:t>
            </a:r>
          </a:p>
        </p:txBody>
      </p:sp>
      <p:sp>
        <p:nvSpPr>
          <p:cNvPr id="4" name="Slide Number Placeholder 3">
            <a:extLst>
              <a:ext uri="{FF2B5EF4-FFF2-40B4-BE49-F238E27FC236}">
                <a16:creationId xmlns:a16="http://schemas.microsoft.com/office/drawing/2014/main" id="{FED9A53B-45F2-43FC-8F0D-DBC863FBF102}"/>
              </a:ext>
            </a:extLst>
          </p:cNvPr>
          <p:cNvSpPr>
            <a:spLocks noGrp="1"/>
          </p:cNvSpPr>
          <p:nvPr>
            <p:ph type="sldNum" sz="quarter" idx="12"/>
          </p:nvPr>
        </p:nvSpPr>
        <p:spPr/>
        <p:txBody>
          <a:bodyPr/>
          <a:lstStyle/>
          <a:p>
            <a:fld id="{8E76D059-C0BB-4F98-8040-76D959D3FDC2}" type="slidenum">
              <a:rPr lang="en-US" smtClean="0"/>
              <a:t>13</a:t>
            </a:fld>
            <a:endParaRPr lang="en-US"/>
          </a:p>
        </p:txBody>
      </p:sp>
      <p:pic>
        <p:nvPicPr>
          <p:cNvPr id="5" name="Picture 4">
            <a:extLst>
              <a:ext uri="{FF2B5EF4-FFF2-40B4-BE49-F238E27FC236}">
                <a16:creationId xmlns:a16="http://schemas.microsoft.com/office/drawing/2014/main" id="{D77C8D00-C311-416D-851D-33512701DE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74583" y="1421922"/>
            <a:ext cx="9144000" cy="45719"/>
          </a:xfrm>
          <a:prstGeom prst="rect">
            <a:avLst/>
          </a:prstGeom>
        </p:spPr>
      </p:pic>
    </p:spTree>
    <p:extLst>
      <p:ext uri="{BB962C8B-B14F-4D97-AF65-F5344CB8AC3E}">
        <p14:creationId xmlns:p14="http://schemas.microsoft.com/office/powerpoint/2010/main" val="4256824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14948" y="716243"/>
            <a:ext cx="9144000" cy="45719"/>
          </a:xfrm>
          <a:prstGeom prst="rect">
            <a:avLst/>
          </a:prstGeom>
        </p:spPr>
      </p:pic>
      <p:sp>
        <p:nvSpPr>
          <p:cNvPr id="2" name="Rectangle 1">
            <a:extLst>
              <a:ext uri="{FF2B5EF4-FFF2-40B4-BE49-F238E27FC236}">
                <a16:creationId xmlns:a16="http://schemas.microsoft.com/office/drawing/2014/main" id="{3065DE77-E9E7-479B-8C1B-DBA6D1A4D5ED}"/>
              </a:ext>
            </a:extLst>
          </p:cNvPr>
          <p:cNvSpPr/>
          <p:nvPr/>
        </p:nvSpPr>
        <p:spPr>
          <a:xfrm>
            <a:off x="274356" y="99308"/>
            <a:ext cx="8023626" cy="707886"/>
          </a:xfrm>
          <a:prstGeom prst="rect">
            <a:avLst/>
          </a:prstGeom>
        </p:spPr>
        <p:txBody>
          <a:bodyPr wrap="square">
            <a:spAutoFit/>
          </a:bodyPr>
          <a:lstStyle/>
          <a:p>
            <a:r>
              <a:rPr lang="en-US" sz="4000" b="1" dirty="0"/>
              <a:t>1. Price Is Not High Enough</a:t>
            </a:r>
          </a:p>
        </p:txBody>
      </p:sp>
      <p:sp>
        <p:nvSpPr>
          <p:cNvPr id="7" name="Content Placeholder 2">
            <a:extLst>
              <a:ext uri="{FF2B5EF4-FFF2-40B4-BE49-F238E27FC236}">
                <a16:creationId xmlns:a16="http://schemas.microsoft.com/office/drawing/2014/main" id="{F235DEB1-CE65-4B4D-920F-FE9223F36DE3}"/>
              </a:ext>
            </a:extLst>
          </p:cNvPr>
          <p:cNvSpPr txBox="1">
            <a:spLocks/>
          </p:cNvSpPr>
          <p:nvPr/>
        </p:nvSpPr>
        <p:spPr>
          <a:xfrm>
            <a:off x="508977" y="1570247"/>
            <a:ext cx="6161392" cy="42812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1" name="Content Placeholder 2">
            <a:extLst>
              <a:ext uri="{FF2B5EF4-FFF2-40B4-BE49-F238E27FC236}">
                <a16:creationId xmlns:a16="http://schemas.microsoft.com/office/drawing/2014/main" id="{51B42011-2CA8-4E02-AB57-AE54500CE086}"/>
              </a:ext>
            </a:extLst>
          </p:cNvPr>
          <p:cNvSpPr txBox="1">
            <a:spLocks/>
          </p:cNvSpPr>
          <p:nvPr/>
        </p:nvSpPr>
        <p:spPr>
          <a:xfrm>
            <a:off x="218020" y="2118950"/>
            <a:ext cx="6530887" cy="373250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altLang="en-US" sz="3200" dirty="0">
                <a:ea typeface="ＭＳ Ｐゴシック" panose="020B0600070205080204" pitchFamily="34" charset="-128"/>
              </a:rPr>
              <a:t>I totally understand how you feel</a:t>
            </a:r>
          </a:p>
          <a:p>
            <a:pPr marL="457200" indent="-457200" algn="l">
              <a:buFont typeface="Wingdings" panose="05000000000000000000" pitchFamily="2" charset="2"/>
              <a:buChar char="§"/>
            </a:pPr>
            <a:r>
              <a:rPr lang="en-US" altLang="en-US" sz="3200" dirty="0">
                <a:ea typeface="ＭＳ Ｐゴシック" panose="020B0600070205080204" pitchFamily="34" charset="-128"/>
              </a:rPr>
              <a:t>Almost every seller I’ve  represented felt the same way</a:t>
            </a:r>
          </a:p>
          <a:p>
            <a:pPr marL="457200" indent="-457200" algn="l">
              <a:buFont typeface="Wingdings" panose="05000000000000000000" pitchFamily="2" charset="2"/>
              <a:buChar char="§"/>
            </a:pPr>
            <a:r>
              <a:rPr lang="en-US" altLang="en-US" sz="3200" dirty="0">
                <a:ea typeface="ＭＳ Ｐゴシック" panose="020B0600070205080204" pitchFamily="34" charset="-128"/>
              </a:rPr>
              <a:t>We all found it was not up to us – the market dictated</a:t>
            </a:r>
          </a:p>
          <a:p>
            <a:pPr marL="457200" indent="-457200" algn="l">
              <a:buFont typeface="Wingdings" panose="05000000000000000000" pitchFamily="2" charset="2"/>
              <a:buChar char="§"/>
            </a:pPr>
            <a:r>
              <a:rPr lang="en-US" altLang="en-US" sz="3200" dirty="0">
                <a:ea typeface="ＭＳ Ｐゴシック" panose="020B0600070205080204" pitchFamily="34" charset="-128"/>
              </a:rPr>
              <a:t>Buyers are experts on market value in your price range</a:t>
            </a:r>
          </a:p>
        </p:txBody>
      </p:sp>
      <p:pic>
        <p:nvPicPr>
          <p:cNvPr id="12" name="Picture 2" descr="http://www.subhub.com/custom/money%20tree.jpg">
            <a:extLst>
              <a:ext uri="{FF2B5EF4-FFF2-40B4-BE49-F238E27FC236}">
                <a16:creationId xmlns:a16="http://schemas.microsoft.com/office/drawing/2014/main" id="{385767E5-626E-49E6-B862-0387736062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445" y="2467250"/>
            <a:ext cx="2159479" cy="287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6">
            <a:extLst>
              <a:ext uri="{FF2B5EF4-FFF2-40B4-BE49-F238E27FC236}">
                <a16:creationId xmlns:a16="http://schemas.microsoft.com/office/drawing/2014/main" id="{4196C315-0EDD-439F-BAEB-020711916D36}"/>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14</a:t>
            </a:fld>
            <a:endParaRPr lang="en-US"/>
          </a:p>
        </p:txBody>
      </p:sp>
      <p:sp>
        <p:nvSpPr>
          <p:cNvPr id="3" name="TextBox 2">
            <a:extLst>
              <a:ext uri="{FF2B5EF4-FFF2-40B4-BE49-F238E27FC236}">
                <a16:creationId xmlns:a16="http://schemas.microsoft.com/office/drawing/2014/main" id="{8B084587-9B95-4CC6-9239-A325C73BA680}"/>
              </a:ext>
            </a:extLst>
          </p:cNvPr>
          <p:cNvSpPr txBox="1"/>
          <p:nvPr/>
        </p:nvSpPr>
        <p:spPr>
          <a:xfrm>
            <a:off x="114948" y="715930"/>
            <a:ext cx="8871976" cy="1077218"/>
          </a:xfrm>
          <a:prstGeom prst="rect">
            <a:avLst/>
          </a:prstGeom>
          <a:noFill/>
        </p:spPr>
        <p:txBody>
          <a:bodyPr wrap="square" rtlCol="0">
            <a:spAutoFit/>
          </a:bodyPr>
          <a:lstStyle/>
          <a:p>
            <a:r>
              <a:rPr lang="en-US" sz="3200" dirty="0"/>
              <a:t>Can you please tell me what you mean by the price is not high enough?</a:t>
            </a:r>
          </a:p>
        </p:txBody>
      </p:sp>
    </p:spTree>
    <p:extLst>
      <p:ext uri="{BB962C8B-B14F-4D97-AF65-F5344CB8AC3E}">
        <p14:creationId xmlns:p14="http://schemas.microsoft.com/office/powerpoint/2010/main" val="66548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6CCA6-6828-4F81-9F19-B9431ECDC6A9}"/>
              </a:ext>
            </a:extLst>
          </p:cNvPr>
          <p:cNvSpPr>
            <a:spLocks noGrp="1"/>
          </p:cNvSpPr>
          <p:nvPr>
            <p:ph type="title"/>
          </p:nvPr>
        </p:nvSpPr>
        <p:spPr>
          <a:xfrm>
            <a:off x="338364" y="255561"/>
            <a:ext cx="7886700" cy="423585"/>
          </a:xfrm>
        </p:spPr>
        <p:txBody>
          <a:bodyPr>
            <a:normAutofit fontScale="90000"/>
          </a:bodyPr>
          <a:lstStyle/>
          <a:p>
            <a:r>
              <a:rPr lang="en-US" altLang="en-US" b="1" dirty="0">
                <a:latin typeface="Calibri" panose="020F0502020204030204" pitchFamily="34" charset="0"/>
                <a:ea typeface="ＭＳ Ｐゴシック" panose="020B0600070205080204" pitchFamily="34" charset="-128"/>
                <a:cs typeface="Calibri" panose="020F0502020204030204" pitchFamily="34" charset="0"/>
              </a:rPr>
              <a:t>Strong Market Knowledge</a:t>
            </a:r>
          </a:p>
        </p:txBody>
      </p:sp>
      <p:pic>
        <p:nvPicPr>
          <p:cNvPr id="5" name="Picture 4">
            <a:extLst>
              <a:ext uri="{FF2B5EF4-FFF2-40B4-BE49-F238E27FC236}">
                <a16:creationId xmlns:a16="http://schemas.microsoft.com/office/drawing/2014/main" id="{1A51B630-8F42-4792-B505-B75FBB2DD2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sp>
        <p:nvSpPr>
          <p:cNvPr id="7" name="Rectangle 6">
            <a:extLst>
              <a:ext uri="{FF2B5EF4-FFF2-40B4-BE49-F238E27FC236}">
                <a16:creationId xmlns:a16="http://schemas.microsoft.com/office/drawing/2014/main" id="{989CE7CF-D6FB-480F-B0EC-10826EC36E64}"/>
              </a:ext>
            </a:extLst>
          </p:cNvPr>
          <p:cNvSpPr/>
          <p:nvPr/>
        </p:nvSpPr>
        <p:spPr>
          <a:xfrm>
            <a:off x="338364" y="2210821"/>
            <a:ext cx="6928068" cy="1077218"/>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Absorption stats</a:t>
            </a:r>
          </a:p>
          <a:p>
            <a:pPr marL="457200" indent="-457200">
              <a:buFont typeface="Wingdings" panose="05000000000000000000" pitchFamily="2" charset="2"/>
              <a:buChar char="§"/>
            </a:pPr>
            <a:r>
              <a:rPr lang="en-US" altLang="en-US" sz="3200" dirty="0">
                <a:ea typeface="ＭＳ Ｐゴシック" panose="020B0600070205080204" pitchFamily="34" charset="-128"/>
              </a:rPr>
              <a:t>Average time on market</a:t>
            </a:r>
          </a:p>
        </p:txBody>
      </p:sp>
      <p:sp>
        <p:nvSpPr>
          <p:cNvPr id="9" name="Slide Number Placeholder 6">
            <a:extLst>
              <a:ext uri="{FF2B5EF4-FFF2-40B4-BE49-F238E27FC236}">
                <a16:creationId xmlns:a16="http://schemas.microsoft.com/office/drawing/2014/main" id="{0A158786-3EF0-4E57-B955-12CF68718824}"/>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15</a:t>
            </a:fld>
            <a:endParaRPr lang="en-US"/>
          </a:p>
        </p:txBody>
      </p:sp>
      <p:sp>
        <p:nvSpPr>
          <p:cNvPr id="3" name="TextBox 2">
            <a:extLst>
              <a:ext uri="{FF2B5EF4-FFF2-40B4-BE49-F238E27FC236}">
                <a16:creationId xmlns:a16="http://schemas.microsoft.com/office/drawing/2014/main" id="{F3F405C5-A2E1-4E54-A6A5-8648F2871928}"/>
              </a:ext>
            </a:extLst>
          </p:cNvPr>
          <p:cNvSpPr txBox="1"/>
          <p:nvPr/>
        </p:nvSpPr>
        <p:spPr>
          <a:xfrm>
            <a:off x="2001730" y="1040005"/>
            <a:ext cx="4559968" cy="1015663"/>
          </a:xfrm>
          <a:prstGeom prst="rect">
            <a:avLst/>
          </a:prstGeom>
          <a:solidFill>
            <a:schemeClr val="accent1"/>
          </a:solidFill>
        </p:spPr>
        <p:txBody>
          <a:bodyPr wrap="square" rtlCol="0">
            <a:spAutoFit/>
          </a:bodyPr>
          <a:lstStyle/>
          <a:p>
            <a:r>
              <a:rPr lang="en-US" sz="6000" b="1" dirty="0">
                <a:latin typeface="Georgia" panose="02040502050405020303" pitchFamily="18" charset="0"/>
              </a:rPr>
              <a:t>MLS DATA</a:t>
            </a:r>
          </a:p>
        </p:txBody>
      </p:sp>
      <p:sp>
        <p:nvSpPr>
          <p:cNvPr id="8" name="Rectangle 7">
            <a:extLst>
              <a:ext uri="{FF2B5EF4-FFF2-40B4-BE49-F238E27FC236}">
                <a16:creationId xmlns:a16="http://schemas.microsoft.com/office/drawing/2014/main" id="{637C1E01-1159-46F4-9F17-BDE2DF7526B0}"/>
              </a:ext>
            </a:extLst>
          </p:cNvPr>
          <p:cNvSpPr/>
          <p:nvPr/>
        </p:nvSpPr>
        <p:spPr>
          <a:xfrm>
            <a:off x="338364" y="4969253"/>
            <a:ext cx="5035741" cy="1077218"/>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NAR stats 10-15 showings</a:t>
            </a:r>
          </a:p>
          <a:p>
            <a:pPr marL="457200" indent="-457200">
              <a:buFont typeface="Wingdings" panose="05000000000000000000" pitchFamily="2" charset="2"/>
              <a:buChar char="§"/>
            </a:pPr>
            <a:r>
              <a:rPr lang="en-US" altLang="en-US" sz="3200" dirty="0">
                <a:ea typeface="ＭＳ Ｐゴシック" panose="020B0600070205080204" pitchFamily="34" charset="-128"/>
              </a:rPr>
              <a:t>Sell the house 4 times</a:t>
            </a:r>
          </a:p>
        </p:txBody>
      </p:sp>
      <p:pic>
        <p:nvPicPr>
          <p:cNvPr id="4" name="Picture 3">
            <a:extLst>
              <a:ext uri="{FF2B5EF4-FFF2-40B4-BE49-F238E27FC236}">
                <a16:creationId xmlns:a16="http://schemas.microsoft.com/office/drawing/2014/main" id="{D7A6F963-517C-4C9C-BB32-F7920249C763}"/>
              </a:ext>
            </a:extLst>
          </p:cNvPr>
          <p:cNvPicPr>
            <a:picLocks noChangeAspect="1"/>
          </p:cNvPicPr>
          <p:nvPr/>
        </p:nvPicPr>
        <p:blipFill>
          <a:blip r:embed="rId3"/>
          <a:stretch>
            <a:fillRect/>
          </a:stretch>
        </p:blipFill>
        <p:spPr>
          <a:xfrm>
            <a:off x="2690808" y="3278560"/>
            <a:ext cx="2481415" cy="1861957"/>
          </a:xfrm>
          <a:prstGeom prst="rect">
            <a:avLst/>
          </a:prstGeom>
        </p:spPr>
      </p:pic>
    </p:spTree>
    <p:extLst>
      <p:ext uri="{BB962C8B-B14F-4D97-AF65-F5344CB8AC3E}">
        <p14:creationId xmlns:p14="http://schemas.microsoft.com/office/powerpoint/2010/main" val="3390482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sp>
        <p:nvSpPr>
          <p:cNvPr id="8" name="Slide Number Placeholder 6">
            <a:extLst>
              <a:ext uri="{FF2B5EF4-FFF2-40B4-BE49-F238E27FC236}">
                <a16:creationId xmlns:a16="http://schemas.microsoft.com/office/drawing/2014/main" id="{1CB7F209-BAC8-44A1-A051-27A080A9B2D7}"/>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16</a:t>
            </a:fld>
            <a:endParaRPr lang="en-US"/>
          </a:p>
        </p:txBody>
      </p:sp>
      <p:sp>
        <p:nvSpPr>
          <p:cNvPr id="4" name="TextBox 3">
            <a:extLst>
              <a:ext uri="{FF2B5EF4-FFF2-40B4-BE49-F238E27FC236}">
                <a16:creationId xmlns:a16="http://schemas.microsoft.com/office/drawing/2014/main" id="{D9F21CEF-C2B6-48E3-9E0A-3A702C48D63E}"/>
              </a:ext>
            </a:extLst>
          </p:cNvPr>
          <p:cNvSpPr txBox="1"/>
          <p:nvPr/>
        </p:nvSpPr>
        <p:spPr>
          <a:xfrm>
            <a:off x="609599" y="2053389"/>
            <a:ext cx="8021053" cy="2554545"/>
          </a:xfrm>
          <a:prstGeom prst="rect">
            <a:avLst/>
          </a:prstGeom>
          <a:noFill/>
        </p:spPr>
        <p:txBody>
          <a:bodyPr wrap="square" rtlCol="0">
            <a:spAutoFit/>
          </a:bodyPr>
          <a:lstStyle/>
          <a:p>
            <a:pPr marL="285750" indent="-285750">
              <a:buFont typeface="Wingdings" panose="05000000000000000000" pitchFamily="2" charset="2"/>
              <a:buChar char="§"/>
            </a:pPr>
            <a:r>
              <a:rPr lang="en-US" sz="3200" dirty="0"/>
              <a:t>I will absolutely cover that with you in person once I understand your needs, what’s most important to you and I have seen your home.</a:t>
            </a:r>
          </a:p>
          <a:p>
            <a:endParaRPr lang="en-US" sz="3200" dirty="0"/>
          </a:p>
          <a:p>
            <a:pPr marL="285750" indent="-285750">
              <a:buFont typeface="Wingdings" panose="05000000000000000000" pitchFamily="2" charset="2"/>
              <a:buChar char="§"/>
            </a:pPr>
            <a:r>
              <a:rPr lang="en-US" sz="3200" dirty="0"/>
              <a:t>Does that sound fair?</a:t>
            </a:r>
          </a:p>
        </p:txBody>
      </p:sp>
      <p:sp>
        <p:nvSpPr>
          <p:cNvPr id="11" name="Title 1">
            <a:extLst>
              <a:ext uri="{FF2B5EF4-FFF2-40B4-BE49-F238E27FC236}">
                <a16:creationId xmlns:a16="http://schemas.microsoft.com/office/drawing/2014/main" id="{A2A10780-7AAF-4BD7-851E-C1977549EAA6}"/>
              </a:ext>
            </a:extLst>
          </p:cNvPr>
          <p:cNvSpPr txBox="1">
            <a:spLocks/>
          </p:cNvSpPr>
          <p:nvPr/>
        </p:nvSpPr>
        <p:spPr>
          <a:xfrm>
            <a:off x="146019" y="328756"/>
            <a:ext cx="9144000" cy="4235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3400" b="1" dirty="0">
                <a:latin typeface="Calibri" panose="020F0502020204030204" pitchFamily="34" charset="0"/>
                <a:ea typeface="ＭＳ Ｐゴシック" panose="020B0600070205080204" pitchFamily="34" charset="-128"/>
                <a:cs typeface="Calibri" panose="020F0502020204030204" pitchFamily="34" charset="0"/>
              </a:rPr>
              <a:t>2.Never Talk Commission Rates Over The Phone!</a:t>
            </a:r>
          </a:p>
        </p:txBody>
      </p:sp>
      <p:sp>
        <p:nvSpPr>
          <p:cNvPr id="12" name="Rectangle 11">
            <a:extLst>
              <a:ext uri="{FF2B5EF4-FFF2-40B4-BE49-F238E27FC236}">
                <a16:creationId xmlns:a16="http://schemas.microsoft.com/office/drawing/2014/main" id="{3E777076-90C3-4D48-81E9-43117318F076}"/>
              </a:ext>
            </a:extLst>
          </p:cNvPr>
          <p:cNvSpPr/>
          <p:nvPr/>
        </p:nvSpPr>
        <p:spPr>
          <a:xfrm>
            <a:off x="0" y="1072551"/>
            <a:ext cx="9144000" cy="553998"/>
          </a:xfrm>
          <a:prstGeom prst="rect">
            <a:avLst/>
          </a:prstGeom>
          <a:solidFill>
            <a:schemeClr val="accent1"/>
          </a:solidFill>
        </p:spPr>
        <p:txBody>
          <a:bodyPr wrap="square">
            <a:spAutoFit/>
          </a:bodyPr>
          <a:lstStyle/>
          <a:p>
            <a:pPr algn="ctr"/>
            <a:r>
              <a:rPr lang="en-US" sz="3000" b="1" dirty="0">
                <a:solidFill>
                  <a:schemeClr val="bg1"/>
                </a:solidFill>
              </a:rPr>
              <a:t>“What Do You Charge”</a:t>
            </a:r>
          </a:p>
        </p:txBody>
      </p:sp>
    </p:spTree>
    <p:extLst>
      <p:ext uri="{BB962C8B-B14F-4D97-AF65-F5344CB8AC3E}">
        <p14:creationId xmlns:p14="http://schemas.microsoft.com/office/powerpoint/2010/main" val="166977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sp>
        <p:nvSpPr>
          <p:cNvPr id="2" name="Rectangle 1">
            <a:extLst>
              <a:ext uri="{FF2B5EF4-FFF2-40B4-BE49-F238E27FC236}">
                <a16:creationId xmlns:a16="http://schemas.microsoft.com/office/drawing/2014/main" id="{818AAD6F-6432-42BF-A06C-EE282D80EA21}"/>
              </a:ext>
            </a:extLst>
          </p:cNvPr>
          <p:cNvSpPr/>
          <p:nvPr/>
        </p:nvSpPr>
        <p:spPr>
          <a:xfrm>
            <a:off x="338364" y="105026"/>
            <a:ext cx="7959618" cy="707886"/>
          </a:xfrm>
          <a:prstGeom prst="rect">
            <a:avLst/>
          </a:prstGeom>
        </p:spPr>
        <p:txBody>
          <a:bodyPr wrap="square">
            <a:spAutoFit/>
          </a:bodyPr>
          <a:lstStyle/>
          <a:p>
            <a:r>
              <a:rPr lang="en-US" sz="4000" b="1" dirty="0"/>
              <a:t>3. Want To Pay Less Commission</a:t>
            </a:r>
          </a:p>
        </p:txBody>
      </p:sp>
      <p:pic>
        <p:nvPicPr>
          <p:cNvPr id="7" name="Picture 2" descr="http://www.thetruthaboutcars.com/wp-content/uploads/2008/11/bon_a-5222.jpg">
            <a:extLst>
              <a:ext uri="{FF2B5EF4-FFF2-40B4-BE49-F238E27FC236}">
                <a16:creationId xmlns:a16="http://schemas.microsoft.com/office/drawing/2014/main" id="{78CB265F-C776-461C-ABA2-1DC03D1532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1731264"/>
            <a:ext cx="55943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6">
            <a:extLst>
              <a:ext uri="{FF2B5EF4-FFF2-40B4-BE49-F238E27FC236}">
                <a16:creationId xmlns:a16="http://schemas.microsoft.com/office/drawing/2014/main" id="{03F35ADB-303C-4932-9E31-0EC20813FE5F}"/>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17</a:t>
            </a:fld>
            <a:endParaRPr lang="en-US"/>
          </a:p>
        </p:txBody>
      </p:sp>
    </p:spTree>
    <p:extLst>
      <p:ext uri="{BB962C8B-B14F-4D97-AF65-F5344CB8AC3E}">
        <p14:creationId xmlns:p14="http://schemas.microsoft.com/office/powerpoint/2010/main" val="147627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sp>
        <p:nvSpPr>
          <p:cNvPr id="3" name="Rectangle 2">
            <a:extLst>
              <a:ext uri="{FF2B5EF4-FFF2-40B4-BE49-F238E27FC236}">
                <a16:creationId xmlns:a16="http://schemas.microsoft.com/office/drawing/2014/main" id="{FF70D102-42AB-4D51-B7C0-1F562B91AE4C}"/>
              </a:ext>
            </a:extLst>
          </p:cNvPr>
          <p:cNvSpPr/>
          <p:nvPr/>
        </p:nvSpPr>
        <p:spPr>
          <a:xfrm>
            <a:off x="513606" y="1239488"/>
            <a:ext cx="8116788" cy="2554545"/>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One of the four important items you control</a:t>
            </a:r>
          </a:p>
          <a:p>
            <a:endParaRPr lang="en-US" altLang="en-US" sz="3200" dirty="0">
              <a:ea typeface="ＭＳ Ｐゴシック" panose="020B0600070205080204" pitchFamily="34" charset="-128"/>
            </a:endParaRPr>
          </a:p>
          <a:p>
            <a:pPr marL="457200" indent="-457200">
              <a:buFont typeface="Wingdings" panose="05000000000000000000" pitchFamily="2" charset="2"/>
              <a:buChar char="§"/>
            </a:pPr>
            <a:r>
              <a:rPr lang="en-US" altLang="en-US" sz="3200" dirty="0">
                <a:ea typeface="ＭＳ Ｐゴシック" panose="020B0600070205080204" pitchFamily="34" charset="-128"/>
              </a:rPr>
              <a:t>Relocation companies, banks</a:t>
            </a:r>
          </a:p>
          <a:p>
            <a:endParaRPr lang="en-US" altLang="en-US" sz="3200" dirty="0">
              <a:ea typeface="ＭＳ Ｐゴシック" panose="020B0600070205080204" pitchFamily="34" charset="-128"/>
            </a:endParaRPr>
          </a:p>
          <a:p>
            <a:pPr marL="457200" indent="-457200">
              <a:buFont typeface="Wingdings" panose="05000000000000000000" pitchFamily="2" charset="2"/>
              <a:buChar char="§"/>
            </a:pPr>
            <a:r>
              <a:rPr lang="en-US" altLang="en-US" sz="3200" dirty="0">
                <a:ea typeface="ＭＳ Ｐゴシック" panose="020B0600070205080204" pitchFamily="34" charset="-128"/>
              </a:rPr>
              <a:t>Office policy – my policy</a:t>
            </a:r>
          </a:p>
        </p:txBody>
      </p:sp>
      <p:pic>
        <p:nvPicPr>
          <p:cNvPr id="7" name="Picture 3">
            <a:extLst>
              <a:ext uri="{FF2B5EF4-FFF2-40B4-BE49-F238E27FC236}">
                <a16:creationId xmlns:a16="http://schemas.microsoft.com/office/drawing/2014/main" id="{844BC07A-A414-4C87-80DE-1B3D90418D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60875" y="2036064"/>
            <a:ext cx="2844761" cy="454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6">
            <a:extLst>
              <a:ext uri="{FF2B5EF4-FFF2-40B4-BE49-F238E27FC236}">
                <a16:creationId xmlns:a16="http://schemas.microsoft.com/office/drawing/2014/main" id="{EFD0EBB4-A455-4AA2-8834-11EE036325EC}"/>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18</a:t>
            </a:fld>
            <a:endParaRPr lang="en-US"/>
          </a:p>
        </p:txBody>
      </p:sp>
    </p:spTree>
    <p:extLst>
      <p:ext uri="{BB962C8B-B14F-4D97-AF65-F5344CB8AC3E}">
        <p14:creationId xmlns:p14="http://schemas.microsoft.com/office/powerpoint/2010/main" val="219043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sp>
        <p:nvSpPr>
          <p:cNvPr id="7" name="TextBox 6">
            <a:extLst>
              <a:ext uri="{FF2B5EF4-FFF2-40B4-BE49-F238E27FC236}">
                <a16:creationId xmlns:a16="http://schemas.microsoft.com/office/drawing/2014/main" id="{5DE659E3-FFC7-43DF-A7D0-08E54F7DC963}"/>
              </a:ext>
            </a:extLst>
          </p:cNvPr>
          <p:cNvSpPr txBox="1"/>
          <p:nvPr/>
        </p:nvSpPr>
        <p:spPr>
          <a:xfrm>
            <a:off x="240919" y="1037340"/>
            <a:ext cx="8662162" cy="2062103"/>
          </a:xfrm>
          <a:prstGeom prst="rect">
            <a:avLst/>
          </a:prstGeom>
          <a:noFill/>
          <a:ln>
            <a:noFill/>
          </a:ln>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Why most sellers never question my fee</a:t>
            </a:r>
          </a:p>
          <a:p>
            <a:pPr marL="457200" indent="-457200">
              <a:buFont typeface="Wingdings" panose="05000000000000000000" pitchFamily="2" charset="2"/>
              <a:buChar char="§"/>
            </a:pPr>
            <a:r>
              <a:rPr lang="en-US" altLang="en-US" sz="3200" dirty="0">
                <a:ea typeface="ＭＳ Ｐゴシック" panose="020B0600070205080204" pitchFamily="34" charset="-128"/>
              </a:rPr>
              <a:t>If an agent will reduce their professional service fee for you, what will they do for you when they negotiate?</a:t>
            </a:r>
          </a:p>
        </p:txBody>
      </p:sp>
      <p:pic>
        <p:nvPicPr>
          <p:cNvPr id="6" name="Picture 5">
            <a:extLst>
              <a:ext uri="{FF2B5EF4-FFF2-40B4-BE49-F238E27FC236}">
                <a16:creationId xmlns:a16="http://schemas.microsoft.com/office/drawing/2014/main" id="{39A0809A-F780-42B5-9AC2-8AB3C3F163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000" y="2990088"/>
            <a:ext cx="33020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6">
            <a:extLst>
              <a:ext uri="{FF2B5EF4-FFF2-40B4-BE49-F238E27FC236}">
                <a16:creationId xmlns:a16="http://schemas.microsoft.com/office/drawing/2014/main" id="{1CB7F209-BAC8-44A1-A051-27A080A9B2D7}"/>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19</a:t>
            </a:fld>
            <a:endParaRPr lang="en-US"/>
          </a:p>
        </p:txBody>
      </p:sp>
    </p:spTree>
    <p:extLst>
      <p:ext uri="{BB962C8B-B14F-4D97-AF65-F5344CB8AC3E}">
        <p14:creationId xmlns:p14="http://schemas.microsoft.com/office/powerpoint/2010/main" val="208383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sp>
        <p:nvSpPr>
          <p:cNvPr id="2" name="Rectangle 1">
            <a:extLst>
              <a:ext uri="{FF2B5EF4-FFF2-40B4-BE49-F238E27FC236}">
                <a16:creationId xmlns:a16="http://schemas.microsoft.com/office/drawing/2014/main" id="{3065DE77-E9E7-479B-8C1B-DBA6D1A4D5ED}"/>
              </a:ext>
            </a:extLst>
          </p:cNvPr>
          <p:cNvSpPr/>
          <p:nvPr/>
        </p:nvSpPr>
        <p:spPr>
          <a:xfrm>
            <a:off x="274356" y="99308"/>
            <a:ext cx="8023626" cy="707886"/>
          </a:xfrm>
          <a:prstGeom prst="rect">
            <a:avLst/>
          </a:prstGeom>
        </p:spPr>
        <p:txBody>
          <a:bodyPr wrap="square">
            <a:spAutoFit/>
          </a:bodyPr>
          <a:lstStyle/>
          <a:p>
            <a:r>
              <a:rPr lang="en-US" sz="4000" b="1" dirty="0"/>
              <a:t>Some Overall Comments</a:t>
            </a:r>
          </a:p>
        </p:txBody>
      </p:sp>
      <p:sp>
        <p:nvSpPr>
          <p:cNvPr id="7" name="Content Placeholder 2">
            <a:extLst>
              <a:ext uri="{FF2B5EF4-FFF2-40B4-BE49-F238E27FC236}">
                <a16:creationId xmlns:a16="http://schemas.microsoft.com/office/drawing/2014/main" id="{F235DEB1-CE65-4B4D-920F-FE9223F36DE3}"/>
              </a:ext>
            </a:extLst>
          </p:cNvPr>
          <p:cNvSpPr txBox="1">
            <a:spLocks/>
          </p:cNvSpPr>
          <p:nvPr/>
        </p:nvSpPr>
        <p:spPr>
          <a:xfrm>
            <a:off x="508977" y="1089191"/>
            <a:ext cx="7886700" cy="56354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1" name="Content Placeholder 2">
            <a:extLst>
              <a:ext uri="{FF2B5EF4-FFF2-40B4-BE49-F238E27FC236}">
                <a16:creationId xmlns:a16="http://schemas.microsoft.com/office/drawing/2014/main" id="{51B42011-2CA8-4E02-AB57-AE54500CE086}"/>
              </a:ext>
            </a:extLst>
          </p:cNvPr>
          <p:cNvSpPr txBox="1">
            <a:spLocks/>
          </p:cNvSpPr>
          <p:nvPr/>
        </p:nvSpPr>
        <p:spPr>
          <a:xfrm>
            <a:off x="338364" y="1162565"/>
            <a:ext cx="6318468" cy="3505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altLang="en-US" sz="3200" dirty="0">
              <a:ea typeface="ＭＳ Ｐゴシック" panose="020B0600070205080204" pitchFamily="34" charset="-128"/>
            </a:endParaRPr>
          </a:p>
        </p:txBody>
      </p:sp>
      <p:sp>
        <p:nvSpPr>
          <p:cNvPr id="3" name="Rectangle 2">
            <a:extLst>
              <a:ext uri="{FF2B5EF4-FFF2-40B4-BE49-F238E27FC236}">
                <a16:creationId xmlns:a16="http://schemas.microsoft.com/office/drawing/2014/main" id="{7B283547-D0A4-4E65-AC8D-116CA672CAFF}"/>
              </a:ext>
            </a:extLst>
          </p:cNvPr>
          <p:cNvSpPr/>
          <p:nvPr/>
        </p:nvSpPr>
        <p:spPr>
          <a:xfrm>
            <a:off x="274356" y="1153081"/>
            <a:ext cx="8287753" cy="4031873"/>
          </a:xfrm>
          <a:prstGeom prst="rect">
            <a:avLst/>
          </a:prstGeom>
        </p:spPr>
        <p:txBody>
          <a:bodyPr wrap="square">
            <a:spAutoFit/>
          </a:bodyPr>
          <a:lstStyle/>
          <a:p>
            <a:pPr marL="514350" indent="-514350">
              <a:buFont typeface="+mj-lt"/>
              <a:buAutoNum type="alphaLcParenR"/>
            </a:pPr>
            <a:r>
              <a:rPr lang="en-US" sz="3200" dirty="0">
                <a:solidFill>
                  <a:srgbClr val="222222"/>
                </a:solidFill>
              </a:rPr>
              <a:t>Most objections will repeat themselves over </a:t>
            </a:r>
          </a:p>
          <a:p>
            <a:r>
              <a:rPr lang="en-US" sz="3200" dirty="0">
                <a:solidFill>
                  <a:srgbClr val="222222"/>
                </a:solidFill>
              </a:rPr>
              <a:t>      and over during your career</a:t>
            </a:r>
          </a:p>
          <a:p>
            <a:endParaRPr lang="en-US" sz="3200" dirty="0">
              <a:solidFill>
                <a:srgbClr val="222222"/>
              </a:solidFill>
            </a:endParaRPr>
          </a:p>
          <a:p>
            <a:r>
              <a:rPr lang="en-US" sz="3200" dirty="0">
                <a:solidFill>
                  <a:srgbClr val="222222"/>
                </a:solidFill>
              </a:rPr>
              <a:t>b) In order to Win Listings you need to be able to</a:t>
            </a:r>
          </a:p>
          <a:p>
            <a:r>
              <a:rPr lang="en-US" sz="3200" dirty="0">
                <a:solidFill>
                  <a:srgbClr val="222222"/>
                </a:solidFill>
              </a:rPr>
              <a:t>     master objection handling with knowledge </a:t>
            </a:r>
          </a:p>
          <a:p>
            <a:r>
              <a:rPr lang="en-US" sz="3200" dirty="0">
                <a:solidFill>
                  <a:srgbClr val="222222"/>
                </a:solidFill>
              </a:rPr>
              <a:t>     and confidence</a:t>
            </a:r>
            <a:br>
              <a:rPr lang="en-US" sz="3200" dirty="0">
                <a:solidFill>
                  <a:srgbClr val="222222"/>
                </a:solidFill>
              </a:rPr>
            </a:br>
            <a:endParaRPr lang="en-US" sz="3200" dirty="0">
              <a:solidFill>
                <a:srgbClr val="222222"/>
              </a:solidFill>
            </a:endParaRPr>
          </a:p>
          <a:p>
            <a:r>
              <a:rPr lang="en-US" sz="3200" dirty="0">
                <a:solidFill>
                  <a:srgbClr val="222222"/>
                </a:solidFill>
              </a:rPr>
              <a:t>c) You have to tune in to non-verbal signs</a:t>
            </a:r>
            <a:endParaRPr lang="en-US" sz="3200" b="0" i="0" dirty="0">
              <a:solidFill>
                <a:srgbClr val="222222"/>
              </a:solidFill>
              <a:effectLst/>
            </a:endParaRPr>
          </a:p>
        </p:txBody>
      </p:sp>
      <p:sp>
        <p:nvSpPr>
          <p:cNvPr id="8" name="Slide Number Placeholder 6">
            <a:extLst>
              <a:ext uri="{FF2B5EF4-FFF2-40B4-BE49-F238E27FC236}">
                <a16:creationId xmlns:a16="http://schemas.microsoft.com/office/drawing/2014/main" id="{F7569EB7-7CAC-4323-9835-C4E95F7DC77A}"/>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2</a:t>
            </a:fld>
            <a:endParaRPr lang="en-US"/>
          </a:p>
        </p:txBody>
      </p:sp>
    </p:spTree>
    <p:extLst>
      <p:ext uri="{BB962C8B-B14F-4D97-AF65-F5344CB8AC3E}">
        <p14:creationId xmlns:p14="http://schemas.microsoft.com/office/powerpoint/2010/main" val="226607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sp>
        <p:nvSpPr>
          <p:cNvPr id="8" name="Slide Number Placeholder 6">
            <a:extLst>
              <a:ext uri="{FF2B5EF4-FFF2-40B4-BE49-F238E27FC236}">
                <a16:creationId xmlns:a16="http://schemas.microsoft.com/office/drawing/2014/main" id="{1CB7F209-BAC8-44A1-A051-27A080A9B2D7}"/>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20</a:t>
            </a:fld>
            <a:endParaRPr lang="en-US"/>
          </a:p>
        </p:txBody>
      </p:sp>
      <p:sp>
        <p:nvSpPr>
          <p:cNvPr id="9" name="object 3">
            <a:extLst>
              <a:ext uri="{FF2B5EF4-FFF2-40B4-BE49-F238E27FC236}">
                <a16:creationId xmlns:a16="http://schemas.microsoft.com/office/drawing/2014/main" id="{036BD1E7-FDDD-4CBD-9646-1EF18E5D7EB8}"/>
              </a:ext>
            </a:extLst>
          </p:cNvPr>
          <p:cNvSpPr txBox="1"/>
          <p:nvPr/>
        </p:nvSpPr>
        <p:spPr>
          <a:xfrm>
            <a:off x="443029" y="1135561"/>
            <a:ext cx="8257941" cy="5183470"/>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085" algn="l"/>
                <a:tab pos="299720" algn="l"/>
              </a:tabLst>
            </a:pPr>
            <a:r>
              <a:rPr sz="2800" dirty="0">
                <a:latin typeface="Calibri"/>
                <a:cs typeface="Calibri"/>
              </a:rPr>
              <a:t>I </a:t>
            </a:r>
            <a:r>
              <a:rPr sz="2800" spc="-5" dirty="0">
                <a:latin typeface="Calibri"/>
                <a:cs typeface="Calibri"/>
              </a:rPr>
              <a:t>guess </a:t>
            </a:r>
            <a:r>
              <a:rPr sz="2800" dirty="0">
                <a:latin typeface="Calibri"/>
                <a:cs typeface="Calibri"/>
              </a:rPr>
              <a:t>I </a:t>
            </a:r>
            <a:r>
              <a:rPr sz="2800" spc="-10" dirty="0">
                <a:latin typeface="Calibri"/>
                <a:cs typeface="Calibri"/>
              </a:rPr>
              <a:t>could, </a:t>
            </a:r>
            <a:r>
              <a:rPr sz="2800" spc="-5" dirty="0">
                <a:latin typeface="Calibri"/>
                <a:cs typeface="Calibri"/>
              </a:rPr>
              <a:t>but if </a:t>
            </a:r>
            <a:r>
              <a:rPr sz="2800" dirty="0">
                <a:latin typeface="Calibri"/>
                <a:cs typeface="Calibri"/>
              </a:rPr>
              <a:t>I </a:t>
            </a:r>
            <a:r>
              <a:rPr sz="2800" spc="-20" dirty="0">
                <a:latin typeface="Calibri"/>
                <a:cs typeface="Calibri"/>
              </a:rPr>
              <a:t>gave </a:t>
            </a:r>
            <a:r>
              <a:rPr sz="2800" spc="-5" dirty="0">
                <a:latin typeface="Calibri"/>
                <a:cs typeface="Calibri"/>
              </a:rPr>
              <a:t>up </a:t>
            </a:r>
            <a:r>
              <a:rPr sz="2800" spc="-20" dirty="0">
                <a:latin typeface="Calibri"/>
                <a:cs typeface="Calibri"/>
              </a:rPr>
              <a:t>my </a:t>
            </a:r>
            <a:r>
              <a:rPr sz="2800" spc="-5" dirty="0">
                <a:latin typeface="Calibri"/>
                <a:cs typeface="Calibri"/>
              </a:rPr>
              <a:t>money that easily </a:t>
            </a:r>
            <a:r>
              <a:rPr sz="2800" spc="-10" dirty="0">
                <a:latin typeface="Calibri"/>
                <a:cs typeface="Calibri"/>
              </a:rPr>
              <a:t>you wouldn’t respect</a:t>
            </a:r>
            <a:r>
              <a:rPr sz="2800" spc="220" dirty="0">
                <a:latin typeface="Calibri"/>
                <a:cs typeface="Calibri"/>
              </a:rPr>
              <a:t> </a:t>
            </a:r>
            <a:r>
              <a:rPr sz="2800" dirty="0">
                <a:latin typeface="Calibri"/>
                <a:cs typeface="Calibri"/>
              </a:rPr>
              <a:t>me</a:t>
            </a:r>
          </a:p>
          <a:p>
            <a:pPr marL="299085">
              <a:lnSpc>
                <a:spcPct val="100000"/>
              </a:lnSpc>
            </a:pPr>
            <a:r>
              <a:rPr sz="2800" dirty="0">
                <a:latin typeface="Calibri"/>
                <a:cs typeface="Calibri"/>
              </a:rPr>
              <a:t>as a </a:t>
            </a:r>
            <a:r>
              <a:rPr sz="2800" spc="-5" dirty="0">
                <a:latin typeface="Calibri"/>
                <a:cs typeface="Calibri"/>
              </a:rPr>
              <a:t>businessman or </a:t>
            </a:r>
            <a:r>
              <a:rPr sz="2800" spc="-10" dirty="0">
                <a:latin typeface="Calibri"/>
                <a:cs typeface="Calibri"/>
              </a:rPr>
              <a:t>trusted</a:t>
            </a:r>
            <a:r>
              <a:rPr sz="2800" dirty="0">
                <a:latin typeface="Calibri"/>
                <a:cs typeface="Calibri"/>
              </a:rPr>
              <a:t> </a:t>
            </a:r>
            <a:r>
              <a:rPr sz="2800" spc="-25" dirty="0">
                <a:latin typeface="Calibri"/>
                <a:cs typeface="Calibri"/>
              </a:rPr>
              <a:t>advisor.</a:t>
            </a:r>
            <a:endParaRPr sz="2800" dirty="0">
              <a:latin typeface="Calibri"/>
              <a:cs typeface="Calibri"/>
            </a:endParaRPr>
          </a:p>
          <a:p>
            <a:pPr>
              <a:lnSpc>
                <a:spcPct val="100000"/>
              </a:lnSpc>
              <a:spcBef>
                <a:spcPts val="40"/>
              </a:spcBef>
            </a:pPr>
            <a:endParaRPr sz="1400" dirty="0">
              <a:latin typeface="Calibri"/>
              <a:cs typeface="Calibri"/>
            </a:endParaRPr>
          </a:p>
          <a:p>
            <a:pPr marL="299085" marR="5080" indent="-287020">
              <a:lnSpc>
                <a:spcPct val="100000"/>
              </a:lnSpc>
              <a:buFont typeface="Wingdings"/>
              <a:buChar char=""/>
              <a:tabLst>
                <a:tab pos="299085" algn="l"/>
                <a:tab pos="299720" algn="l"/>
              </a:tabLst>
            </a:pPr>
            <a:r>
              <a:rPr sz="2800" dirty="0">
                <a:latin typeface="Calibri"/>
                <a:cs typeface="Calibri"/>
              </a:rPr>
              <a:t>And if </a:t>
            </a:r>
            <a:r>
              <a:rPr sz="2800" spc="-10" dirty="0">
                <a:latin typeface="Calibri"/>
                <a:cs typeface="Calibri"/>
              </a:rPr>
              <a:t>you </a:t>
            </a:r>
            <a:r>
              <a:rPr sz="2800" spc="-5" dirty="0">
                <a:latin typeface="Calibri"/>
                <a:cs typeface="Calibri"/>
              </a:rPr>
              <a:t>don’t </a:t>
            </a:r>
            <a:r>
              <a:rPr sz="2800" spc="-10" dirty="0">
                <a:latin typeface="Calibri"/>
                <a:cs typeface="Calibri"/>
              </a:rPr>
              <a:t>respect </a:t>
            </a:r>
            <a:r>
              <a:rPr sz="2800" dirty="0">
                <a:latin typeface="Calibri"/>
                <a:cs typeface="Calibri"/>
              </a:rPr>
              <a:t>me as a </a:t>
            </a:r>
            <a:r>
              <a:rPr sz="2800" spc="-5" dirty="0">
                <a:latin typeface="Calibri"/>
                <a:cs typeface="Calibri"/>
              </a:rPr>
              <a:t>businessman </a:t>
            </a:r>
            <a:r>
              <a:rPr sz="2800" spc="-10" dirty="0">
                <a:latin typeface="Calibri"/>
                <a:cs typeface="Calibri"/>
              </a:rPr>
              <a:t>(woman) </a:t>
            </a:r>
            <a:r>
              <a:rPr sz="2800" spc="-5" dirty="0">
                <a:latin typeface="Calibri"/>
                <a:cs typeface="Calibri"/>
              </a:rPr>
              <a:t>or </a:t>
            </a:r>
            <a:r>
              <a:rPr sz="2800" spc="-10" dirty="0">
                <a:latin typeface="Calibri"/>
                <a:cs typeface="Calibri"/>
              </a:rPr>
              <a:t>your trusted </a:t>
            </a:r>
            <a:r>
              <a:rPr sz="2800" spc="-25" dirty="0">
                <a:latin typeface="Calibri"/>
                <a:cs typeface="Calibri"/>
              </a:rPr>
              <a:t>advisor,  </a:t>
            </a:r>
            <a:r>
              <a:rPr sz="2800" spc="-10" dirty="0">
                <a:latin typeface="Calibri"/>
                <a:cs typeface="Calibri"/>
              </a:rPr>
              <a:t>you sure </a:t>
            </a:r>
            <a:r>
              <a:rPr sz="2800" spc="-5" dirty="0">
                <a:latin typeface="Calibri"/>
                <a:cs typeface="Calibri"/>
              </a:rPr>
              <a:t>don’t </a:t>
            </a:r>
            <a:r>
              <a:rPr sz="2800" spc="-10" dirty="0">
                <a:latin typeface="Calibri"/>
                <a:cs typeface="Calibri"/>
              </a:rPr>
              <a:t>want </a:t>
            </a:r>
            <a:r>
              <a:rPr sz="2800" dirty="0">
                <a:latin typeface="Calibri"/>
                <a:cs typeface="Calibri"/>
              </a:rPr>
              <a:t>me </a:t>
            </a:r>
            <a:r>
              <a:rPr sz="2800" spc="-5" dirty="0">
                <a:latin typeface="Calibri"/>
                <a:cs typeface="Calibri"/>
              </a:rPr>
              <a:t>handling </a:t>
            </a:r>
            <a:r>
              <a:rPr sz="2800" dirty="0">
                <a:latin typeface="Calibri"/>
                <a:cs typeface="Calibri"/>
              </a:rPr>
              <a:t>a </a:t>
            </a:r>
            <a:r>
              <a:rPr sz="2800" spc="-10" dirty="0">
                <a:latin typeface="Calibri"/>
                <a:cs typeface="Calibri"/>
              </a:rPr>
              <a:t>large </a:t>
            </a:r>
            <a:r>
              <a:rPr sz="2800" spc="-5" dirty="0">
                <a:latin typeface="Calibri"/>
                <a:cs typeface="Calibri"/>
              </a:rPr>
              <a:t>financial </a:t>
            </a:r>
            <a:r>
              <a:rPr sz="2800" spc="-10" dirty="0">
                <a:latin typeface="Calibri"/>
                <a:cs typeface="Calibri"/>
              </a:rPr>
              <a:t>transaction </a:t>
            </a:r>
            <a:r>
              <a:rPr sz="2800" spc="-20" dirty="0">
                <a:latin typeface="Calibri"/>
                <a:cs typeface="Calibri"/>
              </a:rPr>
              <a:t>like </a:t>
            </a:r>
            <a:r>
              <a:rPr sz="2800" spc="-5" dirty="0">
                <a:latin typeface="Calibri"/>
                <a:cs typeface="Calibri"/>
              </a:rPr>
              <a:t>this </a:t>
            </a:r>
            <a:r>
              <a:rPr sz="2800" spc="-15" dirty="0">
                <a:latin typeface="Calibri"/>
                <a:cs typeface="Calibri"/>
              </a:rPr>
              <a:t>for</a:t>
            </a:r>
            <a:r>
              <a:rPr sz="2800" spc="195" dirty="0">
                <a:latin typeface="Calibri"/>
                <a:cs typeface="Calibri"/>
              </a:rPr>
              <a:t> </a:t>
            </a:r>
            <a:r>
              <a:rPr sz="2800" spc="-15" dirty="0">
                <a:latin typeface="Calibri"/>
                <a:cs typeface="Calibri"/>
              </a:rPr>
              <a:t>you.</a:t>
            </a:r>
            <a:endParaRPr sz="2800" dirty="0">
              <a:latin typeface="Calibri"/>
              <a:cs typeface="Calibri"/>
            </a:endParaRPr>
          </a:p>
          <a:p>
            <a:pPr>
              <a:lnSpc>
                <a:spcPct val="100000"/>
              </a:lnSpc>
              <a:spcBef>
                <a:spcPts val="35"/>
              </a:spcBef>
            </a:pPr>
            <a:endParaRPr sz="1400" dirty="0">
              <a:latin typeface="Calibri"/>
              <a:cs typeface="Calibri"/>
            </a:endParaRPr>
          </a:p>
          <a:p>
            <a:pPr marL="299085" indent="-287020">
              <a:lnSpc>
                <a:spcPct val="100000"/>
              </a:lnSpc>
              <a:buFont typeface="Wingdings"/>
              <a:buChar char=""/>
              <a:tabLst>
                <a:tab pos="299085" algn="l"/>
                <a:tab pos="299720" algn="l"/>
              </a:tabLst>
            </a:pPr>
            <a:r>
              <a:rPr sz="2800" spc="-5" dirty="0">
                <a:latin typeface="Calibri"/>
                <a:cs typeface="Calibri"/>
              </a:rPr>
              <a:t>After our </a:t>
            </a:r>
            <a:r>
              <a:rPr sz="2800" spc="-15" dirty="0">
                <a:latin typeface="Calibri"/>
                <a:cs typeface="Calibri"/>
              </a:rPr>
              <a:t>conversation </a:t>
            </a:r>
            <a:r>
              <a:rPr sz="2800" spc="-10" dirty="0">
                <a:latin typeface="Calibri"/>
                <a:cs typeface="Calibri"/>
              </a:rPr>
              <a:t>tonight, </a:t>
            </a:r>
            <a:r>
              <a:rPr sz="2800" spc="-5" dirty="0">
                <a:latin typeface="Calibri"/>
                <a:cs typeface="Calibri"/>
              </a:rPr>
              <a:t>do </a:t>
            </a:r>
            <a:r>
              <a:rPr sz="2800" spc="-10" dirty="0">
                <a:latin typeface="Calibri"/>
                <a:cs typeface="Calibri"/>
              </a:rPr>
              <a:t>you </a:t>
            </a:r>
            <a:r>
              <a:rPr sz="2800" spc="-15" dirty="0">
                <a:latin typeface="Calibri"/>
                <a:cs typeface="Calibri"/>
              </a:rPr>
              <a:t>feel </a:t>
            </a:r>
            <a:r>
              <a:rPr sz="2800" dirty="0">
                <a:latin typeface="Calibri"/>
                <a:cs typeface="Calibri"/>
              </a:rPr>
              <a:t>I </a:t>
            </a:r>
            <a:r>
              <a:rPr sz="2800" spc="-10" dirty="0">
                <a:latin typeface="Calibri"/>
                <a:cs typeface="Calibri"/>
              </a:rPr>
              <a:t>have </a:t>
            </a:r>
            <a:r>
              <a:rPr sz="2800" dirty="0">
                <a:latin typeface="Calibri"/>
                <a:cs typeface="Calibri"/>
              </a:rPr>
              <a:t>the </a:t>
            </a:r>
            <a:r>
              <a:rPr sz="2800" spc="-5" dirty="0">
                <a:latin typeface="Calibri"/>
                <a:cs typeface="Calibri"/>
              </a:rPr>
              <a:t>knowledge, </a:t>
            </a:r>
            <a:r>
              <a:rPr sz="2800" spc="-10" dirty="0">
                <a:latin typeface="Calibri"/>
                <a:cs typeface="Calibri"/>
              </a:rPr>
              <a:t>skills</a:t>
            </a:r>
            <a:r>
              <a:rPr sz="2800" spc="140" dirty="0">
                <a:latin typeface="Calibri"/>
                <a:cs typeface="Calibri"/>
              </a:rPr>
              <a:t> </a:t>
            </a:r>
            <a:r>
              <a:rPr sz="2800" dirty="0">
                <a:latin typeface="Calibri"/>
                <a:cs typeface="Calibri"/>
              </a:rPr>
              <a:t>and</a:t>
            </a:r>
            <a:r>
              <a:rPr lang="en-US" sz="2800" dirty="0">
                <a:latin typeface="Calibri"/>
                <a:cs typeface="Calibri"/>
              </a:rPr>
              <a:t> </a:t>
            </a:r>
            <a:r>
              <a:rPr sz="2800" spc="-10" dirty="0">
                <a:latin typeface="Calibri"/>
                <a:cs typeface="Calibri"/>
              </a:rPr>
              <a:t>expertise to </a:t>
            </a:r>
            <a:r>
              <a:rPr sz="2800" spc="-5" dirty="0">
                <a:latin typeface="Calibri"/>
                <a:cs typeface="Calibri"/>
              </a:rPr>
              <a:t>sell </a:t>
            </a:r>
            <a:r>
              <a:rPr sz="2800" spc="-10" dirty="0">
                <a:latin typeface="Calibri"/>
                <a:cs typeface="Calibri"/>
              </a:rPr>
              <a:t>your</a:t>
            </a:r>
            <a:r>
              <a:rPr sz="2800" spc="5" dirty="0">
                <a:latin typeface="Calibri"/>
                <a:cs typeface="Calibri"/>
              </a:rPr>
              <a:t> </a:t>
            </a:r>
            <a:r>
              <a:rPr sz="2800" spc="-5" dirty="0">
                <a:latin typeface="Calibri"/>
                <a:cs typeface="Calibri"/>
              </a:rPr>
              <a:t>home?</a:t>
            </a:r>
            <a:endParaRPr sz="2800" dirty="0">
              <a:latin typeface="Calibri"/>
              <a:cs typeface="Calibri"/>
            </a:endParaRPr>
          </a:p>
          <a:p>
            <a:pPr>
              <a:lnSpc>
                <a:spcPct val="100000"/>
              </a:lnSpc>
              <a:spcBef>
                <a:spcPts val="30"/>
              </a:spcBef>
            </a:pPr>
            <a:endParaRPr sz="1400" dirty="0">
              <a:latin typeface="Calibri"/>
              <a:cs typeface="Calibri"/>
            </a:endParaRPr>
          </a:p>
          <a:p>
            <a:pPr marL="299085" indent="-287020">
              <a:lnSpc>
                <a:spcPct val="100000"/>
              </a:lnSpc>
              <a:buFont typeface="Wingdings"/>
              <a:buChar char=""/>
              <a:tabLst>
                <a:tab pos="299085" algn="l"/>
                <a:tab pos="299720" algn="l"/>
              </a:tabLst>
            </a:pPr>
            <a:r>
              <a:rPr sz="2800" spc="-5" dirty="0">
                <a:latin typeface="Calibri"/>
                <a:cs typeface="Calibri"/>
              </a:rPr>
              <a:t>Do </a:t>
            </a:r>
            <a:r>
              <a:rPr sz="2800" spc="-10" dirty="0">
                <a:latin typeface="Calibri"/>
                <a:cs typeface="Calibri"/>
              </a:rPr>
              <a:t>you </a:t>
            </a:r>
            <a:r>
              <a:rPr sz="2800" spc="-5" dirty="0">
                <a:latin typeface="Calibri"/>
                <a:cs typeface="Calibri"/>
              </a:rPr>
              <a:t>see </a:t>
            </a:r>
            <a:r>
              <a:rPr sz="2800" spc="-10" dirty="0">
                <a:latin typeface="Calibri"/>
                <a:cs typeface="Calibri"/>
              </a:rPr>
              <a:t>more value </a:t>
            </a:r>
            <a:r>
              <a:rPr sz="2800" dirty="0">
                <a:latin typeface="Calibri"/>
                <a:cs typeface="Calibri"/>
              </a:rPr>
              <a:t>in </a:t>
            </a:r>
            <a:r>
              <a:rPr sz="2800" spc="-20" dirty="0">
                <a:latin typeface="Calibri"/>
                <a:cs typeface="Calibri"/>
              </a:rPr>
              <a:t>my</a:t>
            </a:r>
            <a:r>
              <a:rPr sz="2800" spc="55" dirty="0">
                <a:latin typeface="Calibri"/>
                <a:cs typeface="Calibri"/>
              </a:rPr>
              <a:t> </a:t>
            </a:r>
            <a:r>
              <a:rPr sz="2800" spc="-10" dirty="0">
                <a:latin typeface="Calibri"/>
                <a:cs typeface="Calibri"/>
              </a:rPr>
              <a:t>approach?</a:t>
            </a:r>
            <a:endParaRPr sz="2800" dirty="0">
              <a:latin typeface="Calibri"/>
              <a:cs typeface="Calibri"/>
            </a:endParaRPr>
          </a:p>
          <a:p>
            <a:pPr>
              <a:lnSpc>
                <a:spcPct val="100000"/>
              </a:lnSpc>
              <a:spcBef>
                <a:spcPts val="35"/>
              </a:spcBef>
            </a:pPr>
            <a:endParaRPr sz="1400" dirty="0">
              <a:latin typeface="Calibri"/>
              <a:cs typeface="Calibri"/>
            </a:endParaRPr>
          </a:p>
          <a:p>
            <a:pPr marL="299085" indent="-287020">
              <a:lnSpc>
                <a:spcPct val="100000"/>
              </a:lnSpc>
              <a:buFont typeface="Wingdings"/>
              <a:buChar char=""/>
              <a:tabLst>
                <a:tab pos="299085" algn="l"/>
                <a:tab pos="299720" algn="l"/>
              </a:tabLst>
            </a:pPr>
            <a:r>
              <a:rPr sz="2800" spc="-10" dirty="0">
                <a:latin typeface="Calibri"/>
                <a:cs typeface="Calibri"/>
              </a:rPr>
              <a:t>Great, </a:t>
            </a:r>
            <a:r>
              <a:rPr sz="2800" dirty="0">
                <a:latin typeface="Calibri"/>
                <a:cs typeface="Calibri"/>
              </a:rPr>
              <a:t>then </a:t>
            </a:r>
            <a:r>
              <a:rPr sz="2800" spc="-5" dirty="0">
                <a:latin typeface="Calibri"/>
                <a:cs typeface="Calibri"/>
              </a:rPr>
              <a:t>shouldn’t </a:t>
            </a:r>
            <a:r>
              <a:rPr sz="2800" spc="-10" dirty="0">
                <a:latin typeface="Calibri"/>
                <a:cs typeface="Calibri"/>
              </a:rPr>
              <a:t>we move </a:t>
            </a:r>
            <a:r>
              <a:rPr sz="2800" dirty="0">
                <a:latin typeface="Calibri"/>
                <a:cs typeface="Calibri"/>
              </a:rPr>
              <a:t>ahead </a:t>
            </a:r>
            <a:r>
              <a:rPr sz="2800" spc="-5" dirty="0">
                <a:latin typeface="Calibri"/>
                <a:cs typeface="Calibri"/>
              </a:rPr>
              <a:t>with</a:t>
            </a:r>
            <a:r>
              <a:rPr sz="2800" spc="60" dirty="0">
                <a:latin typeface="Calibri"/>
                <a:cs typeface="Calibri"/>
              </a:rPr>
              <a:t> </a:t>
            </a:r>
            <a:r>
              <a:rPr sz="2800" spc="-5" dirty="0">
                <a:latin typeface="Calibri"/>
                <a:cs typeface="Calibri"/>
              </a:rPr>
              <a:t>this?</a:t>
            </a:r>
            <a:endParaRPr sz="2800" dirty="0">
              <a:latin typeface="Calibri"/>
              <a:cs typeface="Calibri"/>
            </a:endParaRPr>
          </a:p>
        </p:txBody>
      </p:sp>
      <p:sp>
        <p:nvSpPr>
          <p:cNvPr id="10" name="Rectangle 9">
            <a:extLst>
              <a:ext uri="{FF2B5EF4-FFF2-40B4-BE49-F238E27FC236}">
                <a16:creationId xmlns:a16="http://schemas.microsoft.com/office/drawing/2014/main" id="{D74B7ECE-07D8-4223-B1AE-6DEE0D54E6DF}"/>
              </a:ext>
            </a:extLst>
          </p:cNvPr>
          <p:cNvSpPr/>
          <p:nvPr/>
        </p:nvSpPr>
        <p:spPr>
          <a:xfrm>
            <a:off x="338364" y="105026"/>
            <a:ext cx="7959618" cy="707886"/>
          </a:xfrm>
          <a:prstGeom prst="rect">
            <a:avLst/>
          </a:prstGeom>
        </p:spPr>
        <p:txBody>
          <a:bodyPr wrap="square">
            <a:spAutoFit/>
          </a:bodyPr>
          <a:lstStyle/>
          <a:p>
            <a:r>
              <a:rPr lang="en-US" sz="4000" b="1" dirty="0"/>
              <a:t>“Will You Work For Less?”</a:t>
            </a:r>
          </a:p>
        </p:txBody>
      </p:sp>
    </p:spTree>
    <p:extLst>
      <p:ext uri="{BB962C8B-B14F-4D97-AF65-F5344CB8AC3E}">
        <p14:creationId xmlns:p14="http://schemas.microsoft.com/office/powerpoint/2010/main" val="395487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sp>
        <p:nvSpPr>
          <p:cNvPr id="2" name="Rectangle 1">
            <a:extLst>
              <a:ext uri="{FF2B5EF4-FFF2-40B4-BE49-F238E27FC236}">
                <a16:creationId xmlns:a16="http://schemas.microsoft.com/office/drawing/2014/main" id="{3065DE77-E9E7-479B-8C1B-DBA6D1A4D5ED}"/>
              </a:ext>
            </a:extLst>
          </p:cNvPr>
          <p:cNvSpPr/>
          <p:nvPr/>
        </p:nvSpPr>
        <p:spPr>
          <a:xfrm>
            <a:off x="386490" y="87742"/>
            <a:ext cx="7350217" cy="707886"/>
          </a:xfrm>
          <a:prstGeom prst="rect">
            <a:avLst/>
          </a:prstGeom>
        </p:spPr>
        <p:txBody>
          <a:bodyPr wrap="none">
            <a:spAutoFit/>
          </a:bodyPr>
          <a:lstStyle/>
          <a:p>
            <a:r>
              <a:rPr lang="en-US" sz="4000" b="1" dirty="0"/>
              <a:t>4. I Only Want A 60-90 Day Listing</a:t>
            </a:r>
          </a:p>
        </p:txBody>
      </p:sp>
      <p:pic>
        <p:nvPicPr>
          <p:cNvPr id="6" name="Picture 2" descr="http://www.communitylegalcentre.ca/calendar/images/calendar.jpg">
            <a:extLst>
              <a:ext uri="{FF2B5EF4-FFF2-40B4-BE49-F238E27FC236}">
                <a16:creationId xmlns:a16="http://schemas.microsoft.com/office/drawing/2014/main" id="{BE4F2B58-7070-4559-9483-06B1332617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00200"/>
            <a:ext cx="57150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1F9020C7-EB25-432E-9990-C7B2455B9E2C}"/>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21</a:t>
            </a:fld>
            <a:endParaRPr lang="en-US"/>
          </a:p>
        </p:txBody>
      </p:sp>
    </p:spTree>
    <p:extLst>
      <p:ext uri="{BB962C8B-B14F-4D97-AF65-F5344CB8AC3E}">
        <p14:creationId xmlns:p14="http://schemas.microsoft.com/office/powerpoint/2010/main" val="10033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sp>
        <p:nvSpPr>
          <p:cNvPr id="4" name="Rectangle 3">
            <a:extLst>
              <a:ext uri="{FF2B5EF4-FFF2-40B4-BE49-F238E27FC236}">
                <a16:creationId xmlns:a16="http://schemas.microsoft.com/office/drawing/2014/main" id="{E3390B4E-5C47-492D-A80D-44A00B13BD11}"/>
              </a:ext>
            </a:extLst>
          </p:cNvPr>
          <p:cNvSpPr/>
          <p:nvPr/>
        </p:nvSpPr>
        <p:spPr>
          <a:xfrm>
            <a:off x="148229" y="913608"/>
            <a:ext cx="8995771" cy="4524315"/>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Why and be quiet listening for the answer</a:t>
            </a:r>
          </a:p>
          <a:p>
            <a:pPr marL="457200" indent="-457200">
              <a:buFont typeface="Wingdings" panose="05000000000000000000" pitchFamily="2" charset="2"/>
              <a:buChar char="§"/>
            </a:pPr>
            <a:r>
              <a:rPr lang="en-US" altLang="en-US" sz="3200" dirty="0">
                <a:ea typeface="ＭＳ Ｐゴシック" panose="020B0600070205080204" pitchFamily="34" charset="-128"/>
              </a:rPr>
              <a:t>You are in control of: price, condition, commission</a:t>
            </a:r>
          </a:p>
          <a:p>
            <a:pPr marL="457200" indent="-457200">
              <a:buFont typeface="Wingdings" panose="05000000000000000000" pitchFamily="2" charset="2"/>
              <a:buChar char="§"/>
            </a:pPr>
            <a:r>
              <a:rPr lang="en-US" altLang="en-US" sz="3200" dirty="0">
                <a:ea typeface="ＭＳ Ｐゴシック" panose="020B0600070205080204" pitchFamily="34" charset="-128"/>
              </a:rPr>
              <a:t>The average market time is 90 days + 60-90 days from the time you get an offer and we are required by law to have the property in listing contract until the time of closing</a:t>
            </a:r>
          </a:p>
          <a:p>
            <a:pPr marL="457200" indent="-457200">
              <a:buFont typeface="Wingdings" panose="05000000000000000000" pitchFamily="2" charset="2"/>
              <a:buChar char="§"/>
            </a:pPr>
            <a:r>
              <a:rPr lang="en-US" altLang="en-US" sz="3200" dirty="0">
                <a:ea typeface="ＭＳ Ｐゴシック" panose="020B0600070205080204" pitchFamily="34" charset="-128"/>
              </a:rPr>
              <a:t>The minimum listing period our office / I take is 180 days…</a:t>
            </a:r>
          </a:p>
          <a:p>
            <a:endParaRPr lang="en-US" altLang="en-US" sz="3200" dirty="0">
              <a:ea typeface="ＭＳ Ｐゴシック" panose="020B0600070205080204" pitchFamily="34" charset="-128"/>
            </a:endParaRPr>
          </a:p>
        </p:txBody>
      </p:sp>
      <p:pic>
        <p:nvPicPr>
          <p:cNvPr id="8" name="Picture 3">
            <a:extLst>
              <a:ext uri="{FF2B5EF4-FFF2-40B4-BE49-F238E27FC236}">
                <a16:creationId xmlns:a16="http://schemas.microsoft.com/office/drawing/2014/main" id="{8BC4D45E-A068-46F4-BE9F-9BC0BD578E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14198" y="4595268"/>
            <a:ext cx="2515603" cy="1886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6">
            <a:extLst>
              <a:ext uri="{FF2B5EF4-FFF2-40B4-BE49-F238E27FC236}">
                <a16:creationId xmlns:a16="http://schemas.microsoft.com/office/drawing/2014/main" id="{E53B7ADA-2475-48AF-8C11-3E8E16BBC5D2}"/>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22</a:t>
            </a:fld>
            <a:endParaRPr lang="en-US"/>
          </a:p>
        </p:txBody>
      </p:sp>
    </p:spTree>
    <p:extLst>
      <p:ext uri="{BB962C8B-B14F-4D97-AF65-F5344CB8AC3E}">
        <p14:creationId xmlns:p14="http://schemas.microsoft.com/office/powerpoint/2010/main" val="34361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sp>
        <p:nvSpPr>
          <p:cNvPr id="6" name="Slide Number Placeholder 6">
            <a:extLst>
              <a:ext uri="{FF2B5EF4-FFF2-40B4-BE49-F238E27FC236}">
                <a16:creationId xmlns:a16="http://schemas.microsoft.com/office/drawing/2014/main" id="{E53B7ADA-2475-48AF-8C11-3E8E16BBC5D2}"/>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23</a:t>
            </a:fld>
            <a:endParaRPr lang="en-US"/>
          </a:p>
        </p:txBody>
      </p:sp>
      <p:sp>
        <p:nvSpPr>
          <p:cNvPr id="9" name="Rectangle 8">
            <a:extLst>
              <a:ext uri="{FF2B5EF4-FFF2-40B4-BE49-F238E27FC236}">
                <a16:creationId xmlns:a16="http://schemas.microsoft.com/office/drawing/2014/main" id="{30E93919-E097-4196-9304-B95D121C26F7}"/>
              </a:ext>
            </a:extLst>
          </p:cNvPr>
          <p:cNvSpPr/>
          <p:nvPr/>
        </p:nvSpPr>
        <p:spPr>
          <a:xfrm>
            <a:off x="1" y="812912"/>
            <a:ext cx="9144000" cy="553998"/>
          </a:xfrm>
          <a:prstGeom prst="rect">
            <a:avLst/>
          </a:prstGeom>
          <a:solidFill>
            <a:schemeClr val="accent1"/>
          </a:solidFill>
        </p:spPr>
        <p:txBody>
          <a:bodyPr wrap="square">
            <a:spAutoFit/>
          </a:bodyPr>
          <a:lstStyle/>
          <a:p>
            <a:pPr algn="ctr"/>
            <a:r>
              <a:rPr lang="en-US" sz="3000" b="1" dirty="0">
                <a:solidFill>
                  <a:schemeClr val="bg1"/>
                </a:solidFill>
              </a:rPr>
              <a:t>“We Want To Sign A Three-Month Listing Agreement”</a:t>
            </a:r>
          </a:p>
        </p:txBody>
      </p:sp>
      <p:sp>
        <p:nvSpPr>
          <p:cNvPr id="2" name="TextBox 1">
            <a:extLst>
              <a:ext uri="{FF2B5EF4-FFF2-40B4-BE49-F238E27FC236}">
                <a16:creationId xmlns:a16="http://schemas.microsoft.com/office/drawing/2014/main" id="{569C490E-09A6-40A4-BA61-EAEDACB99BF4}"/>
              </a:ext>
            </a:extLst>
          </p:cNvPr>
          <p:cNvSpPr txBox="1"/>
          <p:nvPr/>
        </p:nvSpPr>
        <p:spPr>
          <a:xfrm>
            <a:off x="417094" y="1366910"/>
            <a:ext cx="8438147" cy="4862870"/>
          </a:xfrm>
          <a:prstGeom prst="rect">
            <a:avLst/>
          </a:prstGeom>
          <a:noFill/>
        </p:spPr>
        <p:txBody>
          <a:bodyPr wrap="square" rtlCol="0">
            <a:spAutoFit/>
          </a:bodyPr>
          <a:lstStyle/>
          <a:p>
            <a:pPr marL="285750" indent="-285750">
              <a:buFont typeface="Wingdings" panose="05000000000000000000" pitchFamily="2" charset="2"/>
              <a:buChar char="§"/>
            </a:pPr>
            <a:r>
              <a:rPr lang="en-US" sz="2000" dirty="0"/>
              <a:t>I would like to list the home for six months and give you an </a:t>
            </a:r>
            <a:r>
              <a:rPr lang="en-US" sz="2000" b="1" u="sng" dirty="0"/>
              <a:t>easy-exit</a:t>
            </a:r>
            <a:r>
              <a:rPr lang="en-US" sz="2000" dirty="0"/>
              <a:t> clause!</a:t>
            </a:r>
          </a:p>
          <a:p>
            <a:endParaRPr lang="en-US" sz="1400" dirty="0"/>
          </a:p>
          <a:p>
            <a:pPr marL="285750" indent="-285750">
              <a:buFont typeface="Wingdings" panose="05000000000000000000" pitchFamily="2" charset="2"/>
              <a:buChar char="§"/>
            </a:pPr>
            <a:r>
              <a:rPr lang="en-US" sz="2000" dirty="0"/>
              <a:t>What that means is that in the special provisions of the contract, we’ll state that if at any time you become dissatisfied with my service or with me as a professional, you would notify me and if I can not rectify the issue you can terminate the agreement with 48 hours written notice.</a:t>
            </a:r>
          </a:p>
          <a:p>
            <a:endParaRPr lang="en-US" sz="1400" dirty="0"/>
          </a:p>
          <a:p>
            <a:pPr marL="285750" indent="-285750">
              <a:buFont typeface="Wingdings" panose="05000000000000000000" pitchFamily="2" charset="2"/>
              <a:buChar char="§"/>
            </a:pPr>
            <a:r>
              <a:rPr lang="en-US" sz="2000" dirty="0"/>
              <a:t>Does that sound fair?</a:t>
            </a:r>
          </a:p>
          <a:p>
            <a:endParaRPr lang="en-US" sz="1400" dirty="0"/>
          </a:p>
          <a:p>
            <a:pPr marL="285750" indent="-285750">
              <a:buFont typeface="Wingdings" panose="05000000000000000000" pitchFamily="2" charset="2"/>
              <a:buChar char="§"/>
            </a:pPr>
            <a:r>
              <a:rPr lang="en-US" sz="2000" dirty="0"/>
              <a:t>Only agree to this when it’s the difference between taking the listing and not.</a:t>
            </a:r>
          </a:p>
          <a:p>
            <a:endParaRPr lang="en-US" sz="1050" b="1" dirty="0"/>
          </a:p>
          <a:p>
            <a:r>
              <a:rPr lang="en-US" b="1" dirty="0"/>
              <a:t>     And also add</a:t>
            </a:r>
          </a:p>
          <a:p>
            <a:endParaRPr lang="en-US" sz="1200" b="1" dirty="0"/>
          </a:p>
          <a:p>
            <a:pPr marL="285750" indent="-285750">
              <a:buFont typeface="Wingdings" panose="05000000000000000000" pitchFamily="2" charset="2"/>
              <a:buChar char="§"/>
            </a:pPr>
            <a:r>
              <a:rPr lang="en-US" sz="2000" dirty="0"/>
              <a:t>If a seller or broker becomes dissatisfied with the other party’s services or promises to perform, they must notify the other party and if they cannot rectify the issue, they can terminate the agreement with 48 hours written notice.</a:t>
            </a:r>
          </a:p>
        </p:txBody>
      </p:sp>
      <p:sp>
        <p:nvSpPr>
          <p:cNvPr id="15" name="object 9">
            <a:extLst>
              <a:ext uri="{FF2B5EF4-FFF2-40B4-BE49-F238E27FC236}">
                <a16:creationId xmlns:a16="http://schemas.microsoft.com/office/drawing/2014/main" id="{61688A83-5371-49C0-A111-409887391BD0}"/>
              </a:ext>
            </a:extLst>
          </p:cNvPr>
          <p:cNvSpPr txBox="1">
            <a:spLocks/>
          </p:cNvSpPr>
          <p:nvPr/>
        </p:nvSpPr>
        <p:spPr>
          <a:xfrm>
            <a:off x="417094" y="6680200"/>
            <a:ext cx="2796540"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a:lnSpc>
                <a:spcPts val="930"/>
              </a:lnSpc>
            </a:pPr>
            <a:r>
              <a:rPr lang="en-US"/>
              <a:t>© </a:t>
            </a:r>
            <a:r>
              <a:rPr lang="en-US" spc="-5"/>
              <a:t>David </a:t>
            </a:r>
            <a:r>
              <a:rPr lang="en-US" spc="-10"/>
              <a:t>Scott </a:t>
            </a:r>
            <a:r>
              <a:rPr lang="en-US"/>
              <a:t>2012-2015 All </a:t>
            </a:r>
            <a:r>
              <a:rPr lang="en-US" spc="-5"/>
              <a:t>Rights</a:t>
            </a:r>
            <a:r>
              <a:rPr lang="en-US" spc="-50"/>
              <a:t> </a:t>
            </a:r>
            <a:r>
              <a:rPr lang="en-US" spc="-5"/>
              <a:t>Reserved</a:t>
            </a:r>
            <a:endParaRPr lang="en-US" spc="-4" dirty="0"/>
          </a:p>
        </p:txBody>
      </p:sp>
    </p:spTree>
    <p:extLst>
      <p:ext uri="{BB962C8B-B14F-4D97-AF65-F5344CB8AC3E}">
        <p14:creationId xmlns:p14="http://schemas.microsoft.com/office/powerpoint/2010/main" val="195073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sp>
        <p:nvSpPr>
          <p:cNvPr id="2" name="Rectangle 1">
            <a:extLst>
              <a:ext uri="{FF2B5EF4-FFF2-40B4-BE49-F238E27FC236}">
                <a16:creationId xmlns:a16="http://schemas.microsoft.com/office/drawing/2014/main" id="{3065DE77-E9E7-479B-8C1B-DBA6D1A4D5ED}"/>
              </a:ext>
            </a:extLst>
          </p:cNvPr>
          <p:cNvSpPr/>
          <p:nvPr/>
        </p:nvSpPr>
        <p:spPr>
          <a:xfrm>
            <a:off x="361840" y="120155"/>
            <a:ext cx="9143999" cy="646331"/>
          </a:xfrm>
          <a:prstGeom prst="rect">
            <a:avLst/>
          </a:prstGeom>
        </p:spPr>
        <p:txBody>
          <a:bodyPr wrap="square">
            <a:spAutoFit/>
          </a:bodyPr>
          <a:lstStyle/>
          <a:p>
            <a:r>
              <a:rPr lang="en-US" sz="3600" b="1" dirty="0"/>
              <a:t>5. Have A Friend/Relative In The Business</a:t>
            </a:r>
          </a:p>
        </p:txBody>
      </p:sp>
      <p:sp>
        <p:nvSpPr>
          <p:cNvPr id="4" name="TextBox 3">
            <a:extLst>
              <a:ext uri="{FF2B5EF4-FFF2-40B4-BE49-F238E27FC236}">
                <a16:creationId xmlns:a16="http://schemas.microsoft.com/office/drawing/2014/main" id="{65E40491-1BB3-407B-8068-7A7781E83D41}"/>
              </a:ext>
            </a:extLst>
          </p:cNvPr>
          <p:cNvSpPr txBox="1"/>
          <p:nvPr/>
        </p:nvSpPr>
        <p:spPr>
          <a:xfrm>
            <a:off x="187890" y="1736936"/>
            <a:ext cx="8768219" cy="1077218"/>
          </a:xfrm>
          <a:prstGeom prst="rect">
            <a:avLst/>
          </a:prstGeom>
          <a:noFill/>
        </p:spPr>
        <p:txBody>
          <a:bodyPr wrap="square" rtlCol="0">
            <a:spAutoFit/>
          </a:bodyPr>
          <a:lstStyle/>
          <a:p>
            <a:endParaRPr lang="en-US" sz="3200" dirty="0"/>
          </a:p>
          <a:p>
            <a:endParaRPr lang="en-US" sz="3200" dirty="0"/>
          </a:p>
        </p:txBody>
      </p:sp>
      <p:sp>
        <p:nvSpPr>
          <p:cNvPr id="3" name="Rectangle 2">
            <a:extLst>
              <a:ext uri="{FF2B5EF4-FFF2-40B4-BE49-F238E27FC236}">
                <a16:creationId xmlns:a16="http://schemas.microsoft.com/office/drawing/2014/main" id="{E0EF5752-9268-4B62-AAD1-3FC1C04A00FE}"/>
              </a:ext>
            </a:extLst>
          </p:cNvPr>
          <p:cNvSpPr/>
          <p:nvPr/>
        </p:nvSpPr>
        <p:spPr>
          <a:xfrm>
            <a:off x="263127" y="1089191"/>
            <a:ext cx="8768220" cy="1323439"/>
          </a:xfrm>
          <a:prstGeom prst="rect">
            <a:avLst/>
          </a:prstGeom>
        </p:spPr>
        <p:txBody>
          <a:bodyPr wrap="square">
            <a:spAutoFit/>
          </a:bodyPr>
          <a:lstStyle/>
          <a:p>
            <a:pPr>
              <a:lnSpc>
                <a:spcPct val="150000"/>
              </a:lnSpc>
            </a:pPr>
            <a:endParaRPr lang="en-US" sz="3200" dirty="0">
              <a:solidFill>
                <a:srgbClr val="222222"/>
              </a:solidFill>
              <a:latin typeface="Arial" panose="020B0604020202020204" pitchFamily="34" charset="0"/>
              <a:ea typeface="Times New Roman" panose="02020603050405020304" pitchFamily="18" charset="0"/>
            </a:endParaRPr>
          </a:p>
          <a:p>
            <a:endParaRPr lang="en-US" sz="3200" dirty="0">
              <a:latin typeface="Times New Roman" panose="02020603050405020304" pitchFamily="18" charset="0"/>
              <a:ea typeface="Times New Roman" panose="02020603050405020304" pitchFamily="18" charset="0"/>
            </a:endParaRPr>
          </a:p>
        </p:txBody>
      </p:sp>
      <p:pic>
        <p:nvPicPr>
          <p:cNvPr id="7" name="Picture 4" descr="http://thejobawfultruth.files.wordpress.com/2009/10/bigstockphoto_lazy_businessman_52072131.jpg">
            <a:extLst>
              <a:ext uri="{FF2B5EF4-FFF2-40B4-BE49-F238E27FC236}">
                <a16:creationId xmlns:a16="http://schemas.microsoft.com/office/drawing/2014/main" id="{894FCCF4-3B70-49A3-A055-26E5731A27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037" y="1602581"/>
            <a:ext cx="5486400" cy="365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6">
            <a:extLst>
              <a:ext uri="{FF2B5EF4-FFF2-40B4-BE49-F238E27FC236}">
                <a16:creationId xmlns:a16="http://schemas.microsoft.com/office/drawing/2014/main" id="{04594670-43D3-4754-B4E9-2EFD308BA3BE}"/>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24</a:t>
            </a:fld>
            <a:endParaRPr lang="en-US"/>
          </a:p>
        </p:txBody>
      </p:sp>
    </p:spTree>
    <p:extLst>
      <p:ext uri="{BB962C8B-B14F-4D97-AF65-F5344CB8AC3E}">
        <p14:creationId xmlns:p14="http://schemas.microsoft.com/office/powerpoint/2010/main" val="229685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sp>
        <p:nvSpPr>
          <p:cNvPr id="6" name="Slide Number Placeholder 6">
            <a:extLst>
              <a:ext uri="{FF2B5EF4-FFF2-40B4-BE49-F238E27FC236}">
                <a16:creationId xmlns:a16="http://schemas.microsoft.com/office/drawing/2014/main" id="{E53B7ADA-2475-48AF-8C11-3E8E16BBC5D2}"/>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25</a:t>
            </a:fld>
            <a:endParaRPr lang="en-US"/>
          </a:p>
        </p:txBody>
      </p:sp>
      <p:sp>
        <p:nvSpPr>
          <p:cNvPr id="9" name="Rectangle 8">
            <a:extLst>
              <a:ext uri="{FF2B5EF4-FFF2-40B4-BE49-F238E27FC236}">
                <a16:creationId xmlns:a16="http://schemas.microsoft.com/office/drawing/2014/main" id="{30E93919-E097-4196-9304-B95D121C26F7}"/>
              </a:ext>
            </a:extLst>
          </p:cNvPr>
          <p:cNvSpPr/>
          <p:nvPr/>
        </p:nvSpPr>
        <p:spPr>
          <a:xfrm>
            <a:off x="0" y="963037"/>
            <a:ext cx="9144000" cy="553998"/>
          </a:xfrm>
          <a:prstGeom prst="rect">
            <a:avLst/>
          </a:prstGeom>
          <a:solidFill>
            <a:schemeClr val="accent1"/>
          </a:solidFill>
        </p:spPr>
        <p:txBody>
          <a:bodyPr wrap="square">
            <a:spAutoFit/>
          </a:bodyPr>
          <a:lstStyle/>
          <a:p>
            <a:pPr algn="ctr"/>
            <a:r>
              <a:rPr lang="en-US" sz="3000" b="1" dirty="0">
                <a:solidFill>
                  <a:schemeClr val="bg1"/>
                </a:solidFill>
              </a:rPr>
              <a:t>If Objection Comes During The Conversation</a:t>
            </a:r>
          </a:p>
        </p:txBody>
      </p:sp>
      <p:sp>
        <p:nvSpPr>
          <p:cNvPr id="15" name="object 9">
            <a:extLst>
              <a:ext uri="{FF2B5EF4-FFF2-40B4-BE49-F238E27FC236}">
                <a16:creationId xmlns:a16="http://schemas.microsoft.com/office/drawing/2014/main" id="{61688A83-5371-49C0-A111-409887391BD0}"/>
              </a:ext>
            </a:extLst>
          </p:cNvPr>
          <p:cNvSpPr txBox="1">
            <a:spLocks/>
          </p:cNvSpPr>
          <p:nvPr/>
        </p:nvSpPr>
        <p:spPr>
          <a:xfrm>
            <a:off x="417094" y="6680200"/>
            <a:ext cx="2796540"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a:lnSpc>
                <a:spcPts val="930"/>
              </a:lnSpc>
            </a:pPr>
            <a:r>
              <a:rPr lang="en-US"/>
              <a:t>© </a:t>
            </a:r>
            <a:r>
              <a:rPr lang="en-US" spc="-5"/>
              <a:t>David </a:t>
            </a:r>
            <a:r>
              <a:rPr lang="en-US" spc="-10"/>
              <a:t>Scott </a:t>
            </a:r>
            <a:r>
              <a:rPr lang="en-US"/>
              <a:t>2012-2015 All </a:t>
            </a:r>
            <a:r>
              <a:rPr lang="en-US" spc="-5"/>
              <a:t>Rights</a:t>
            </a:r>
            <a:r>
              <a:rPr lang="en-US" spc="-50"/>
              <a:t> </a:t>
            </a:r>
            <a:r>
              <a:rPr lang="en-US" spc="-5"/>
              <a:t>Reserved</a:t>
            </a:r>
            <a:endParaRPr lang="en-US" spc="-4" dirty="0"/>
          </a:p>
        </p:txBody>
      </p:sp>
      <p:sp>
        <p:nvSpPr>
          <p:cNvPr id="3" name="Rectangle 2">
            <a:extLst>
              <a:ext uri="{FF2B5EF4-FFF2-40B4-BE49-F238E27FC236}">
                <a16:creationId xmlns:a16="http://schemas.microsoft.com/office/drawing/2014/main" id="{13A02C11-734E-4978-B4B7-5B9050189532}"/>
              </a:ext>
            </a:extLst>
          </p:cNvPr>
          <p:cNvSpPr/>
          <p:nvPr/>
        </p:nvSpPr>
        <p:spPr>
          <a:xfrm>
            <a:off x="283609" y="1422355"/>
            <a:ext cx="8576781" cy="5401479"/>
          </a:xfrm>
          <a:prstGeom prst="rect">
            <a:avLst/>
          </a:prstGeom>
        </p:spPr>
        <p:txBody>
          <a:bodyPr wrap="square">
            <a:spAutoFit/>
          </a:bodyPr>
          <a:lstStyle/>
          <a:p>
            <a:pPr marL="9049">
              <a:lnSpc>
                <a:spcPct val="150000"/>
              </a:lnSpc>
              <a:spcBef>
                <a:spcPts val="75"/>
              </a:spcBef>
              <a:tabLst>
                <a:tab pos="224314" algn="l"/>
                <a:tab pos="224790" algn="l"/>
              </a:tabLst>
            </a:pPr>
            <a:r>
              <a:rPr lang="en-US" dirty="0">
                <a:cs typeface="Calibri"/>
              </a:rPr>
              <a:t>1. </a:t>
            </a:r>
            <a:r>
              <a:rPr lang="en-US" spc="-11" dirty="0">
                <a:cs typeface="Calibri"/>
              </a:rPr>
              <a:t>Why exactly </a:t>
            </a:r>
            <a:r>
              <a:rPr lang="en-US" dirty="0">
                <a:cs typeface="Calibri"/>
              </a:rPr>
              <a:t>am I</a:t>
            </a:r>
            <a:r>
              <a:rPr lang="en-US" spc="30" dirty="0">
                <a:cs typeface="Calibri"/>
              </a:rPr>
              <a:t> </a:t>
            </a:r>
            <a:r>
              <a:rPr lang="en-US" spc="-4" dirty="0">
                <a:cs typeface="Calibri"/>
              </a:rPr>
              <a:t>here?</a:t>
            </a:r>
            <a:endParaRPr lang="en-US" dirty="0">
              <a:cs typeface="Calibri"/>
            </a:endParaRPr>
          </a:p>
          <a:p>
            <a:pPr marL="9049">
              <a:lnSpc>
                <a:spcPct val="150000"/>
              </a:lnSpc>
              <a:tabLst>
                <a:tab pos="224314" algn="l"/>
                <a:tab pos="224790" algn="l"/>
              </a:tabLst>
            </a:pPr>
            <a:r>
              <a:rPr lang="en-US" dirty="0">
                <a:cs typeface="Calibri"/>
              </a:rPr>
              <a:t>2. </a:t>
            </a:r>
            <a:r>
              <a:rPr lang="en-US" spc="-4" dirty="0">
                <a:cs typeface="Calibri"/>
              </a:rPr>
              <a:t>Can </a:t>
            </a:r>
            <a:r>
              <a:rPr lang="en-US" dirty="0">
                <a:cs typeface="Calibri"/>
              </a:rPr>
              <a:t>I ask </a:t>
            </a:r>
            <a:r>
              <a:rPr lang="en-US" spc="-8" dirty="0">
                <a:cs typeface="Calibri"/>
              </a:rPr>
              <a:t>you </a:t>
            </a:r>
            <a:r>
              <a:rPr lang="en-US" dirty="0">
                <a:cs typeface="Calibri"/>
              </a:rPr>
              <a:t>a </a:t>
            </a:r>
            <a:r>
              <a:rPr lang="en-US" spc="-15" dirty="0">
                <a:cs typeface="Calibri"/>
              </a:rPr>
              <a:t>few</a:t>
            </a:r>
            <a:r>
              <a:rPr lang="en-US" spc="15" dirty="0">
                <a:cs typeface="Calibri"/>
              </a:rPr>
              <a:t> </a:t>
            </a:r>
            <a:r>
              <a:rPr lang="en-US" spc="-4" dirty="0">
                <a:cs typeface="Calibri"/>
              </a:rPr>
              <a:t>questions?</a:t>
            </a:r>
            <a:endParaRPr lang="en-US" dirty="0">
              <a:cs typeface="Calibri"/>
            </a:endParaRPr>
          </a:p>
          <a:p>
            <a:pPr marL="9049">
              <a:lnSpc>
                <a:spcPct val="150000"/>
              </a:lnSpc>
              <a:tabLst>
                <a:tab pos="224314" algn="l"/>
                <a:tab pos="224790" algn="l"/>
              </a:tabLst>
            </a:pPr>
            <a:r>
              <a:rPr lang="en-US" dirty="0">
                <a:cs typeface="Calibri"/>
              </a:rPr>
              <a:t>3. </a:t>
            </a:r>
            <a:r>
              <a:rPr lang="en-US" spc="-8" dirty="0">
                <a:cs typeface="Calibri"/>
              </a:rPr>
              <a:t>How </a:t>
            </a:r>
            <a:r>
              <a:rPr lang="en-US" spc="-4" dirty="0">
                <a:cs typeface="Calibri"/>
              </a:rPr>
              <a:t>good </a:t>
            </a:r>
            <a:r>
              <a:rPr lang="en-US" spc="-8" dirty="0">
                <a:cs typeface="Calibri"/>
              </a:rPr>
              <a:t>are you at separating </a:t>
            </a:r>
            <a:r>
              <a:rPr lang="en-US" spc="-4" dirty="0">
                <a:cs typeface="Calibri"/>
              </a:rPr>
              <a:t>business </a:t>
            </a:r>
            <a:r>
              <a:rPr lang="en-US" dirty="0">
                <a:cs typeface="Calibri"/>
              </a:rPr>
              <a:t>and</a:t>
            </a:r>
            <a:r>
              <a:rPr lang="en-US" spc="68" dirty="0">
                <a:cs typeface="Calibri"/>
              </a:rPr>
              <a:t> </a:t>
            </a:r>
            <a:r>
              <a:rPr lang="en-US" spc="-4" dirty="0">
                <a:cs typeface="Calibri"/>
              </a:rPr>
              <a:t>friendship?</a:t>
            </a:r>
            <a:endParaRPr lang="en-US" dirty="0">
              <a:cs typeface="Calibri"/>
            </a:endParaRPr>
          </a:p>
          <a:p>
            <a:pPr marL="9049">
              <a:lnSpc>
                <a:spcPct val="150000"/>
              </a:lnSpc>
              <a:tabLst>
                <a:tab pos="224314" algn="l"/>
                <a:tab pos="224790" algn="l"/>
              </a:tabLst>
            </a:pPr>
            <a:r>
              <a:rPr lang="en-US" dirty="0">
                <a:cs typeface="Calibri"/>
              </a:rPr>
              <a:t>4. </a:t>
            </a:r>
            <a:r>
              <a:rPr lang="en-US" spc="-8" dirty="0">
                <a:cs typeface="Calibri"/>
              </a:rPr>
              <a:t>How </a:t>
            </a:r>
            <a:r>
              <a:rPr lang="en-US" spc="-4" dirty="0">
                <a:cs typeface="Calibri"/>
              </a:rPr>
              <a:t>good is </a:t>
            </a:r>
            <a:r>
              <a:rPr lang="en-US" spc="-8" dirty="0">
                <a:cs typeface="Calibri"/>
              </a:rPr>
              <a:t>your </a:t>
            </a:r>
            <a:r>
              <a:rPr lang="en-US" spc="-4" dirty="0">
                <a:cs typeface="Calibri"/>
              </a:rPr>
              <a:t>friend </a:t>
            </a:r>
            <a:r>
              <a:rPr lang="en-US" spc="-8" dirty="0">
                <a:cs typeface="Calibri"/>
              </a:rPr>
              <a:t>at separating </a:t>
            </a:r>
            <a:r>
              <a:rPr lang="en-US" spc="-4" dirty="0">
                <a:cs typeface="Calibri"/>
              </a:rPr>
              <a:t>business </a:t>
            </a:r>
            <a:r>
              <a:rPr lang="en-US" dirty="0">
                <a:cs typeface="Calibri"/>
              </a:rPr>
              <a:t>and</a:t>
            </a:r>
            <a:r>
              <a:rPr lang="en-US" spc="71" dirty="0">
                <a:cs typeface="Calibri"/>
              </a:rPr>
              <a:t> </a:t>
            </a:r>
            <a:r>
              <a:rPr lang="en-US" spc="-4" dirty="0">
                <a:cs typeface="Calibri"/>
              </a:rPr>
              <a:t>friendship?</a:t>
            </a:r>
            <a:endParaRPr lang="en-US" dirty="0">
              <a:cs typeface="Calibri"/>
            </a:endParaRPr>
          </a:p>
          <a:p>
            <a:pPr marL="9049">
              <a:lnSpc>
                <a:spcPct val="150000"/>
              </a:lnSpc>
              <a:tabLst>
                <a:tab pos="224314" algn="l"/>
                <a:tab pos="224790" algn="l"/>
              </a:tabLst>
            </a:pPr>
            <a:r>
              <a:rPr lang="en-US" dirty="0">
                <a:cs typeface="Calibri"/>
              </a:rPr>
              <a:t>5. </a:t>
            </a:r>
            <a:r>
              <a:rPr lang="en-US" spc="-4" dirty="0">
                <a:cs typeface="Calibri"/>
              </a:rPr>
              <a:t>Did </a:t>
            </a:r>
            <a:r>
              <a:rPr lang="en-US" spc="-8" dirty="0">
                <a:cs typeface="Calibri"/>
              </a:rPr>
              <a:t>your </a:t>
            </a:r>
            <a:r>
              <a:rPr lang="en-US" spc="-4" dirty="0">
                <a:cs typeface="Calibri"/>
              </a:rPr>
              <a:t>friend sit down with </a:t>
            </a:r>
            <a:r>
              <a:rPr lang="en-US" spc="-8" dirty="0">
                <a:cs typeface="Calibri"/>
              </a:rPr>
              <a:t>you </a:t>
            </a:r>
            <a:r>
              <a:rPr lang="en-US" dirty="0">
                <a:cs typeface="Calibri"/>
              </a:rPr>
              <a:t>and </a:t>
            </a:r>
            <a:r>
              <a:rPr lang="en-US" spc="-8" dirty="0">
                <a:cs typeface="Calibri"/>
              </a:rPr>
              <a:t>uncover your</a:t>
            </a:r>
            <a:r>
              <a:rPr lang="en-US" spc="101" dirty="0">
                <a:cs typeface="Calibri"/>
              </a:rPr>
              <a:t> </a:t>
            </a:r>
            <a:r>
              <a:rPr lang="en-US" spc="-4" dirty="0">
                <a:cs typeface="Calibri"/>
              </a:rPr>
              <a:t>needs?</a:t>
            </a:r>
            <a:endParaRPr lang="en-US" dirty="0">
              <a:cs typeface="Calibri"/>
            </a:endParaRPr>
          </a:p>
          <a:p>
            <a:pPr marL="9049">
              <a:lnSpc>
                <a:spcPct val="150000"/>
              </a:lnSpc>
              <a:tabLst>
                <a:tab pos="224314" algn="l"/>
                <a:tab pos="224790" algn="l"/>
              </a:tabLst>
            </a:pPr>
            <a:r>
              <a:rPr lang="en-US" dirty="0">
                <a:cs typeface="Calibri"/>
              </a:rPr>
              <a:t>6. </a:t>
            </a:r>
            <a:r>
              <a:rPr lang="en-US" spc="-8" dirty="0">
                <a:cs typeface="Calibri"/>
              </a:rPr>
              <a:t>Did your </a:t>
            </a:r>
            <a:r>
              <a:rPr lang="en-US" spc="-4" dirty="0">
                <a:cs typeface="Calibri"/>
              </a:rPr>
              <a:t>friend show </a:t>
            </a:r>
            <a:r>
              <a:rPr lang="en-US" spc="-8" dirty="0">
                <a:cs typeface="Calibri"/>
              </a:rPr>
              <a:t>you </a:t>
            </a:r>
            <a:r>
              <a:rPr lang="en-US" dirty="0">
                <a:cs typeface="Calibri"/>
              </a:rPr>
              <a:t>the </a:t>
            </a:r>
            <a:r>
              <a:rPr lang="en-US" spc="-4" dirty="0">
                <a:cs typeface="Calibri"/>
              </a:rPr>
              <a:t>plans </a:t>
            </a:r>
            <a:r>
              <a:rPr lang="en-US" dirty="0">
                <a:cs typeface="Calibri"/>
              </a:rPr>
              <a:t>and </a:t>
            </a:r>
            <a:r>
              <a:rPr lang="en-US" spc="-11" dirty="0">
                <a:cs typeface="Calibri"/>
              </a:rPr>
              <a:t>strategies </a:t>
            </a:r>
            <a:r>
              <a:rPr lang="en-US" spc="-4" dirty="0">
                <a:cs typeface="Calibri"/>
              </a:rPr>
              <a:t>needed </a:t>
            </a:r>
            <a:r>
              <a:rPr lang="en-US" spc="-8" dirty="0">
                <a:cs typeface="Calibri"/>
              </a:rPr>
              <a:t>to </a:t>
            </a:r>
            <a:r>
              <a:rPr lang="en-US" spc="-4" dirty="0">
                <a:cs typeface="Calibri"/>
              </a:rPr>
              <a:t>sell </a:t>
            </a:r>
            <a:r>
              <a:rPr lang="en-US" spc="-8" dirty="0">
                <a:cs typeface="Calibri"/>
              </a:rPr>
              <a:t>your</a:t>
            </a:r>
            <a:r>
              <a:rPr lang="en-US" spc="116" dirty="0">
                <a:cs typeface="Calibri"/>
              </a:rPr>
              <a:t> </a:t>
            </a:r>
            <a:r>
              <a:rPr lang="en-US" spc="-4" dirty="0">
                <a:cs typeface="Calibri"/>
              </a:rPr>
              <a:t>home?</a:t>
            </a:r>
          </a:p>
          <a:p>
            <a:pPr marL="9049">
              <a:lnSpc>
                <a:spcPct val="150000"/>
              </a:lnSpc>
              <a:tabLst>
                <a:tab pos="224314" algn="l"/>
                <a:tab pos="224790" algn="l"/>
              </a:tabLst>
            </a:pPr>
            <a:endParaRPr lang="en-US" sz="400" dirty="0">
              <a:cs typeface="Calibri"/>
            </a:endParaRPr>
          </a:p>
          <a:p>
            <a:pPr marL="9049">
              <a:spcBef>
                <a:spcPts val="4"/>
              </a:spcBef>
              <a:tabLst>
                <a:tab pos="224314" algn="l"/>
                <a:tab pos="224790" algn="l"/>
              </a:tabLst>
            </a:pPr>
            <a:r>
              <a:rPr lang="en-US" dirty="0">
                <a:cs typeface="Calibri"/>
              </a:rPr>
              <a:t>7. </a:t>
            </a:r>
            <a:r>
              <a:rPr lang="en-US" spc="-4" dirty="0">
                <a:cs typeface="Calibri"/>
              </a:rPr>
              <a:t>Did </a:t>
            </a:r>
            <a:r>
              <a:rPr lang="en-US" spc="-8" dirty="0">
                <a:cs typeface="Calibri"/>
              </a:rPr>
              <a:t>your </a:t>
            </a:r>
            <a:r>
              <a:rPr lang="en-US" spc="-4" dirty="0">
                <a:cs typeface="Calibri"/>
              </a:rPr>
              <a:t>friend thoroughly discuss </a:t>
            </a:r>
            <a:r>
              <a:rPr lang="en-US" dirty="0">
                <a:cs typeface="Calibri"/>
              </a:rPr>
              <a:t>the </a:t>
            </a:r>
            <a:r>
              <a:rPr lang="en-US" spc="-8" dirty="0">
                <a:cs typeface="Calibri"/>
              </a:rPr>
              <a:t>expectations </a:t>
            </a:r>
            <a:r>
              <a:rPr lang="en-US" spc="-11" dirty="0">
                <a:cs typeface="Calibri"/>
              </a:rPr>
              <a:t>for </a:t>
            </a:r>
            <a:r>
              <a:rPr lang="en-US" dirty="0">
                <a:cs typeface="Calibri"/>
              </a:rPr>
              <a:t>each </a:t>
            </a:r>
            <a:r>
              <a:rPr lang="en-US" spc="-4" dirty="0">
                <a:cs typeface="Calibri"/>
              </a:rPr>
              <a:t>of </a:t>
            </a:r>
            <a:r>
              <a:rPr lang="en-US" spc="-8" dirty="0">
                <a:cs typeface="Calibri"/>
              </a:rPr>
              <a:t>your roles </a:t>
            </a:r>
            <a:r>
              <a:rPr lang="en-US" dirty="0">
                <a:cs typeface="Calibri"/>
              </a:rPr>
              <a:t>in</a:t>
            </a:r>
            <a:r>
              <a:rPr lang="en-US" spc="98" dirty="0">
                <a:cs typeface="Calibri"/>
              </a:rPr>
              <a:t> </a:t>
            </a:r>
            <a:r>
              <a:rPr lang="en-US" dirty="0">
                <a:cs typeface="Calibri"/>
              </a:rPr>
              <a:t>a</a:t>
            </a:r>
          </a:p>
          <a:p>
            <a:pPr marL="224314"/>
            <a:r>
              <a:rPr lang="en-US" b="1" u="heavy" spc="-4" dirty="0">
                <a:uFill>
                  <a:solidFill>
                    <a:srgbClr val="000000"/>
                  </a:solidFill>
                </a:uFill>
                <a:cs typeface="Calibri"/>
              </a:rPr>
              <a:t>business</a:t>
            </a:r>
            <a:r>
              <a:rPr lang="en-US" b="1" spc="-8" dirty="0">
                <a:cs typeface="Calibri"/>
              </a:rPr>
              <a:t> </a:t>
            </a:r>
            <a:r>
              <a:rPr lang="en-US" spc="-8" dirty="0">
                <a:cs typeface="Calibri"/>
              </a:rPr>
              <a:t>relationship?</a:t>
            </a:r>
            <a:endParaRPr lang="en-US" dirty="0">
              <a:cs typeface="Calibri"/>
            </a:endParaRPr>
          </a:p>
          <a:p>
            <a:pPr marL="9049">
              <a:lnSpc>
                <a:spcPct val="150000"/>
              </a:lnSpc>
              <a:tabLst>
                <a:tab pos="224314" algn="l"/>
                <a:tab pos="224790" algn="l"/>
              </a:tabLst>
            </a:pPr>
            <a:r>
              <a:rPr lang="en-US" dirty="0">
                <a:cs typeface="Calibri"/>
              </a:rPr>
              <a:t>8. </a:t>
            </a:r>
            <a:r>
              <a:rPr lang="en-US" spc="-4" dirty="0">
                <a:cs typeface="Calibri"/>
              </a:rPr>
              <a:t>Do </a:t>
            </a:r>
            <a:r>
              <a:rPr lang="en-US" spc="-8" dirty="0">
                <a:cs typeface="Calibri"/>
              </a:rPr>
              <a:t>you </a:t>
            </a:r>
            <a:r>
              <a:rPr lang="en-US" dirty="0">
                <a:cs typeface="Calibri"/>
              </a:rPr>
              <a:t>see </a:t>
            </a:r>
            <a:r>
              <a:rPr lang="en-US" spc="-4" dirty="0">
                <a:cs typeface="Calibri"/>
              </a:rPr>
              <a:t>value </a:t>
            </a:r>
            <a:r>
              <a:rPr lang="en-US" dirty="0">
                <a:cs typeface="Calibri"/>
              </a:rPr>
              <a:t>in these</a:t>
            </a:r>
            <a:r>
              <a:rPr lang="en-US" spc="26" dirty="0">
                <a:cs typeface="Calibri"/>
              </a:rPr>
              <a:t> </a:t>
            </a:r>
            <a:r>
              <a:rPr lang="en-US" spc="-4" dirty="0">
                <a:cs typeface="Calibri"/>
              </a:rPr>
              <a:t>things?</a:t>
            </a:r>
            <a:endParaRPr lang="en-US" dirty="0">
              <a:cs typeface="Calibri"/>
            </a:endParaRPr>
          </a:p>
          <a:p>
            <a:pPr marL="9049">
              <a:lnSpc>
                <a:spcPct val="150000"/>
              </a:lnSpc>
              <a:tabLst>
                <a:tab pos="224314" algn="l"/>
                <a:tab pos="224790" algn="l"/>
              </a:tabLst>
            </a:pPr>
            <a:r>
              <a:rPr lang="en-US" dirty="0">
                <a:cs typeface="Calibri"/>
              </a:rPr>
              <a:t>9. In the </a:t>
            </a:r>
            <a:r>
              <a:rPr lang="en-US" spc="-4" dirty="0">
                <a:cs typeface="Calibri"/>
              </a:rPr>
              <a:t>event </a:t>
            </a:r>
            <a:r>
              <a:rPr lang="en-US" spc="-8" dirty="0">
                <a:cs typeface="Calibri"/>
              </a:rPr>
              <a:t>your </a:t>
            </a:r>
            <a:r>
              <a:rPr lang="en-US" spc="-4" dirty="0">
                <a:cs typeface="Calibri"/>
              </a:rPr>
              <a:t>friend doesn’t </a:t>
            </a:r>
            <a:r>
              <a:rPr lang="en-US" dirty="0">
                <a:cs typeface="Calibri"/>
              </a:rPr>
              <a:t>meet </a:t>
            </a:r>
            <a:r>
              <a:rPr lang="en-US" spc="-8" dirty="0">
                <a:cs typeface="Calibri"/>
              </a:rPr>
              <a:t>your expectations, </a:t>
            </a:r>
            <a:r>
              <a:rPr lang="en-US" spc="-4" dirty="0">
                <a:cs typeface="Calibri"/>
              </a:rPr>
              <a:t>will </a:t>
            </a:r>
            <a:r>
              <a:rPr lang="en-US" spc="-8" dirty="0">
                <a:cs typeface="Calibri"/>
              </a:rPr>
              <a:t>you </a:t>
            </a:r>
            <a:r>
              <a:rPr lang="en-US" spc="-4" dirty="0">
                <a:cs typeface="Calibri"/>
              </a:rPr>
              <a:t>be able or</a:t>
            </a:r>
            <a:r>
              <a:rPr lang="en-US" spc="98" dirty="0">
                <a:cs typeface="Calibri"/>
              </a:rPr>
              <a:t> </a:t>
            </a:r>
          </a:p>
          <a:p>
            <a:pPr marL="9049">
              <a:lnSpc>
                <a:spcPct val="150000"/>
              </a:lnSpc>
              <a:tabLst>
                <a:tab pos="224314" algn="l"/>
                <a:tab pos="224790" algn="l"/>
              </a:tabLst>
            </a:pPr>
            <a:r>
              <a:rPr lang="en-US" spc="98" dirty="0">
                <a:cs typeface="Calibri"/>
              </a:rPr>
              <a:t>    </a:t>
            </a:r>
            <a:r>
              <a:rPr lang="en-US" spc="-4" dirty="0">
                <a:cs typeface="Calibri"/>
              </a:rPr>
              <a:t>willing</a:t>
            </a:r>
            <a:r>
              <a:rPr lang="en-US" dirty="0">
                <a:cs typeface="Calibri"/>
              </a:rPr>
              <a:t> </a:t>
            </a:r>
            <a:r>
              <a:rPr lang="en-US" spc="-8" dirty="0">
                <a:cs typeface="Calibri"/>
              </a:rPr>
              <a:t>to </a:t>
            </a:r>
            <a:r>
              <a:rPr lang="en-US" spc="-11" dirty="0">
                <a:cs typeface="Calibri"/>
              </a:rPr>
              <a:t>fire</a:t>
            </a:r>
            <a:r>
              <a:rPr lang="en-US" spc="11" dirty="0">
                <a:cs typeface="Calibri"/>
              </a:rPr>
              <a:t> </a:t>
            </a:r>
            <a:r>
              <a:rPr lang="en-US" spc="-4" dirty="0">
                <a:cs typeface="Calibri"/>
              </a:rPr>
              <a:t>him/her?</a:t>
            </a:r>
            <a:endParaRPr lang="en-US" dirty="0">
              <a:cs typeface="Calibri"/>
            </a:endParaRPr>
          </a:p>
          <a:p>
            <a:pPr marL="9049">
              <a:tabLst>
                <a:tab pos="224314" algn="l"/>
                <a:tab pos="224790" algn="l"/>
              </a:tabLst>
            </a:pPr>
            <a:endParaRPr lang="en-US" sz="600" dirty="0">
              <a:cs typeface="Calibri"/>
            </a:endParaRPr>
          </a:p>
          <a:p>
            <a:pPr marL="294799" indent="-285750">
              <a:buFont typeface="Wingdings" panose="05000000000000000000" pitchFamily="2" charset="2"/>
              <a:buChar char="§"/>
              <a:tabLst>
                <a:tab pos="224314" algn="l"/>
                <a:tab pos="224790" algn="l"/>
              </a:tabLst>
            </a:pPr>
            <a:r>
              <a:rPr lang="en-US" dirty="0">
                <a:cs typeface="Calibri"/>
              </a:rPr>
              <a:t>If </a:t>
            </a:r>
            <a:r>
              <a:rPr lang="en-US" spc="-23" dirty="0">
                <a:cs typeface="Calibri"/>
              </a:rPr>
              <a:t>“No.”</a:t>
            </a:r>
          </a:p>
          <a:p>
            <a:pPr marL="9049">
              <a:tabLst>
                <a:tab pos="224314" algn="l"/>
                <a:tab pos="224790" algn="l"/>
              </a:tabLst>
            </a:pPr>
            <a:endParaRPr lang="en-US" sz="500" dirty="0">
              <a:cs typeface="Calibri"/>
            </a:endParaRPr>
          </a:p>
          <a:p>
            <a:pPr marL="294799" indent="-285750">
              <a:buFont typeface="Wingdings" panose="05000000000000000000" pitchFamily="2" charset="2"/>
              <a:buChar char="§"/>
              <a:tabLst>
                <a:tab pos="224314" algn="l"/>
                <a:tab pos="224790" algn="l"/>
              </a:tabLst>
            </a:pPr>
            <a:r>
              <a:rPr lang="en-US" spc="-8" dirty="0">
                <a:cs typeface="Calibri"/>
              </a:rPr>
              <a:t>“How can you </a:t>
            </a:r>
            <a:r>
              <a:rPr lang="en-US" spc="-4" dirty="0">
                <a:cs typeface="Calibri"/>
              </a:rPr>
              <a:t>hold him/her</a:t>
            </a:r>
            <a:r>
              <a:rPr lang="en-US" spc="53" dirty="0">
                <a:cs typeface="Calibri"/>
              </a:rPr>
              <a:t> </a:t>
            </a:r>
            <a:r>
              <a:rPr lang="en-US" spc="-8" dirty="0">
                <a:cs typeface="Calibri"/>
              </a:rPr>
              <a:t>accountable?</a:t>
            </a:r>
            <a:endParaRPr lang="en-US" dirty="0">
              <a:cs typeface="Calibri"/>
            </a:endParaRPr>
          </a:p>
        </p:txBody>
      </p:sp>
    </p:spTree>
    <p:extLst>
      <p:ext uri="{BB962C8B-B14F-4D97-AF65-F5344CB8AC3E}">
        <p14:creationId xmlns:p14="http://schemas.microsoft.com/office/powerpoint/2010/main" val="309645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0C7D4-2FC7-41A5-B611-D1A99475751C}"/>
              </a:ext>
            </a:extLst>
          </p:cNvPr>
          <p:cNvSpPr>
            <a:spLocks noGrp="1"/>
          </p:cNvSpPr>
          <p:nvPr>
            <p:ph type="title"/>
          </p:nvPr>
        </p:nvSpPr>
        <p:spPr>
          <a:xfrm>
            <a:off x="314325" y="116934"/>
            <a:ext cx="7886700" cy="884408"/>
          </a:xfrm>
        </p:spPr>
        <p:txBody>
          <a:bodyPr>
            <a:normAutofit/>
          </a:bodyPr>
          <a:lstStyle/>
          <a:p>
            <a:r>
              <a:rPr lang="en-US" sz="4000" b="1" dirty="0">
                <a:latin typeface="+mn-lt"/>
              </a:rPr>
              <a:t>6. I Want To Fix It Up Before We List</a:t>
            </a:r>
          </a:p>
        </p:txBody>
      </p:sp>
      <p:pic>
        <p:nvPicPr>
          <p:cNvPr id="5" name="Picture 4">
            <a:extLst>
              <a:ext uri="{FF2B5EF4-FFF2-40B4-BE49-F238E27FC236}">
                <a16:creationId xmlns:a16="http://schemas.microsoft.com/office/drawing/2014/main" id="{E705A355-64A1-4B73-996F-59C50E0D5B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864847"/>
            <a:ext cx="9144000" cy="45719"/>
          </a:xfrm>
          <a:prstGeom prst="rect">
            <a:avLst/>
          </a:prstGeom>
        </p:spPr>
      </p:pic>
      <p:pic>
        <p:nvPicPr>
          <p:cNvPr id="8" name="Picture 2" descr="http://activerain.com/image_store/uploads/9/0/4/0/3/ar118015326530409.JPG">
            <a:extLst>
              <a:ext uri="{FF2B5EF4-FFF2-40B4-BE49-F238E27FC236}">
                <a16:creationId xmlns:a16="http://schemas.microsoft.com/office/drawing/2014/main" id="{5DD2B115-353E-4268-BD3C-DBD8305945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619250"/>
            <a:ext cx="479107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6">
            <a:extLst>
              <a:ext uri="{FF2B5EF4-FFF2-40B4-BE49-F238E27FC236}">
                <a16:creationId xmlns:a16="http://schemas.microsoft.com/office/drawing/2014/main" id="{D812C062-9413-4EBF-8F25-BDD857A67EDE}"/>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26</a:t>
            </a:fld>
            <a:endParaRPr lang="en-US"/>
          </a:p>
        </p:txBody>
      </p:sp>
    </p:spTree>
    <p:extLst>
      <p:ext uri="{BB962C8B-B14F-4D97-AF65-F5344CB8AC3E}">
        <p14:creationId xmlns:p14="http://schemas.microsoft.com/office/powerpoint/2010/main" val="2714693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EFC313-391C-475F-A0CE-38873C4F92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825209"/>
            <a:ext cx="9144000" cy="45719"/>
          </a:xfrm>
          <a:prstGeom prst="rect">
            <a:avLst/>
          </a:prstGeom>
        </p:spPr>
      </p:pic>
      <p:sp>
        <p:nvSpPr>
          <p:cNvPr id="4" name="Rectangle 3">
            <a:extLst>
              <a:ext uri="{FF2B5EF4-FFF2-40B4-BE49-F238E27FC236}">
                <a16:creationId xmlns:a16="http://schemas.microsoft.com/office/drawing/2014/main" id="{A4A40B3E-5577-4E13-8333-DA04125B9B2C}"/>
              </a:ext>
            </a:extLst>
          </p:cNvPr>
          <p:cNvSpPr/>
          <p:nvPr/>
        </p:nvSpPr>
        <p:spPr>
          <a:xfrm>
            <a:off x="313046" y="1106645"/>
            <a:ext cx="8028849" cy="4031873"/>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Let’s do the paperwork now and we will submit to MLS when you are ready</a:t>
            </a:r>
          </a:p>
          <a:p>
            <a:pPr marL="457200" indent="-457200">
              <a:buFont typeface="Wingdings" panose="05000000000000000000" pitchFamily="2" charset="2"/>
              <a:buChar char="§"/>
            </a:pPr>
            <a:r>
              <a:rPr lang="en-US" altLang="en-US" sz="3200" dirty="0">
                <a:ea typeface="ＭＳ Ｐゴシック" panose="020B0600070205080204" pitchFamily="34" charset="-128"/>
              </a:rPr>
              <a:t>Your buyer may be in town this weekend while you are cleaning the yard</a:t>
            </a:r>
          </a:p>
          <a:p>
            <a:pPr marL="457200" indent="-457200">
              <a:buFont typeface="Wingdings" panose="05000000000000000000" pitchFamily="2" charset="2"/>
              <a:buChar char="§"/>
            </a:pPr>
            <a:r>
              <a:rPr lang="en-US" altLang="en-US" sz="3200" dirty="0">
                <a:ea typeface="ＭＳ Ｐゴシック" panose="020B0600070205080204" pitchFamily="34" charset="-128"/>
              </a:rPr>
              <a:t>Let me get the word out to my office and my buyer network and sphere of influence so we do not miss out on what may be your perfect buyer</a:t>
            </a:r>
          </a:p>
        </p:txBody>
      </p:sp>
      <p:pic>
        <p:nvPicPr>
          <p:cNvPr id="8" name="Picture 4">
            <a:extLst>
              <a:ext uri="{FF2B5EF4-FFF2-40B4-BE49-F238E27FC236}">
                <a16:creationId xmlns:a16="http://schemas.microsoft.com/office/drawing/2014/main" id="{24318BBD-2E95-4553-BFBC-48618E5FFA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97066" y="4378867"/>
            <a:ext cx="2824029" cy="2160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6">
            <a:extLst>
              <a:ext uri="{FF2B5EF4-FFF2-40B4-BE49-F238E27FC236}">
                <a16:creationId xmlns:a16="http://schemas.microsoft.com/office/drawing/2014/main" id="{2CD983D1-5ACF-4852-85F5-1563AC61454D}"/>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27</a:t>
            </a:fld>
            <a:endParaRPr lang="en-US"/>
          </a:p>
        </p:txBody>
      </p:sp>
    </p:spTree>
    <p:extLst>
      <p:ext uri="{BB962C8B-B14F-4D97-AF65-F5344CB8AC3E}">
        <p14:creationId xmlns:p14="http://schemas.microsoft.com/office/powerpoint/2010/main" val="2584166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sp>
        <p:nvSpPr>
          <p:cNvPr id="3" name="Rectangle 2">
            <a:extLst>
              <a:ext uri="{FF2B5EF4-FFF2-40B4-BE49-F238E27FC236}">
                <a16:creationId xmlns:a16="http://schemas.microsoft.com/office/drawing/2014/main" id="{0E36EA03-88CF-48CD-8B94-9F077D951164}"/>
              </a:ext>
            </a:extLst>
          </p:cNvPr>
          <p:cNvSpPr/>
          <p:nvPr/>
        </p:nvSpPr>
        <p:spPr>
          <a:xfrm>
            <a:off x="154767" y="0"/>
            <a:ext cx="8397042" cy="707886"/>
          </a:xfrm>
          <a:prstGeom prst="rect">
            <a:avLst/>
          </a:prstGeom>
        </p:spPr>
        <p:txBody>
          <a:bodyPr wrap="none">
            <a:spAutoFit/>
          </a:bodyPr>
          <a:lstStyle/>
          <a:p>
            <a:r>
              <a:rPr lang="en-US" sz="4000" b="1" dirty="0"/>
              <a:t>7. I Want To Build In Negotiating Room</a:t>
            </a:r>
          </a:p>
        </p:txBody>
      </p:sp>
      <p:pic>
        <p:nvPicPr>
          <p:cNvPr id="6" name="Picture 2" descr="http://dogangokhan.files.wordpress.com/2008/10/negotiate.jpg">
            <a:extLst>
              <a:ext uri="{FF2B5EF4-FFF2-40B4-BE49-F238E27FC236}">
                <a16:creationId xmlns:a16="http://schemas.microsoft.com/office/drawing/2014/main" id="{28B445CF-D9F5-48D2-ABF6-BE7C044312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9263" y="1600200"/>
            <a:ext cx="567213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4C44B1BC-0ACC-4950-B18F-C4E9E4583128}"/>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28</a:t>
            </a:fld>
            <a:endParaRPr lang="en-US"/>
          </a:p>
        </p:txBody>
      </p:sp>
    </p:spTree>
    <p:extLst>
      <p:ext uri="{BB962C8B-B14F-4D97-AF65-F5344CB8AC3E}">
        <p14:creationId xmlns:p14="http://schemas.microsoft.com/office/powerpoint/2010/main" val="216561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1D8405-590E-42B5-99E8-84FC88D8BE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sp>
        <p:nvSpPr>
          <p:cNvPr id="8" name="Rectangle 7">
            <a:extLst>
              <a:ext uri="{FF2B5EF4-FFF2-40B4-BE49-F238E27FC236}">
                <a16:creationId xmlns:a16="http://schemas.microsoft.com/office/drawing/2014/main" id="{386C0F41-26E4-443A-9621-166E17E91462}"/>
              </a:ext>
            </a:extLst>
          </p:cNvPr>
          <p:cNvSpPr/>
          <p:nvPr/>
        </p:nvSpPr>
        <p:spPr>
          <a:xfrm>
            <a:off x="404622" y="1046332"/>
            <a:ext cx="6053328" cy="1569660"/>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First two weeks are critical </a:t>
            </a:r>
          </a:p>
          <a:p>
            <a:pPr marL="457200" indent="-457200">
              <a:buFont typeface="Wingdings" panose="05000000000000000000" pitchFamily="2" charset="2"/>
              <a:buChar char="§"/>
            </a:pPr>
            <a:r>
              <a:rPr lang="en-US" altLang="en-US" sz="3200" dirty="0">
                <a:ea typeface="ＭＳ Ｐゴシック" panose="020B0600070205080204" pitchFamily="34" charset="-128"/>
              </a:rPr>
              <a:t>Market dictates value</a:t>
            </a:r>
          </a:p>
          <a:p>
            <a:pPr marL="457200" indent="-457200">
              <a:buFont typeface="Wingdings" panose="05000000000000000000" pitchFamily="2" charset="2"/>
              <a:buChar char="§"/>
            </a:pPr>
            <a:r>
              <a:rPr lang="en-US" altLang="en-US" sz="3200" dirty="0">
                <a:ea typeface="ＭＳ Ｐゴシック" panose="020B0600070205080204" pitchFamily="34" charset="-128"/>
              </a:rPr>
              <a:t>Fishing frenzy</a:t>
            </a:r>
          </a:p>
        </p:txBody>
      </p:sp>
      <p:pic>
        <p:nvPicPr>
          <p:cNvPr id="9" name="Picture 3">
            <a:extLst>
              <a:ext uri="{FF2B5EF4-FFF2-40B4-BE49-F238E27FC236}">
                <a16:creationId xmlns:a16="http://schemas.microsoft.com/office/drawing/2014/main" id="{A734CAA5-9EB1-4FBC-A935-48679EE7C88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95339" y="2898435"/>
            <a:ext cx="4313175" cy="3234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6">
            <a:extLst>
              <a:ext uri="{FF2B5EF4-FFF2-40B4-BE49-F238E27FC236}">
                <a16:creationId xmlns:a16="http://schemas.microsoft.com/office/drawing/2014/main" id="{2836AC39-0201-408E-A18A-F4F63DE21A0D}"/>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29</a:t>
            </a:fld>
            <a:endParaRPr lang="en-US"/>
          </a:p>
        </p:txBody>
      </p:sp>
    </p:spTree>
    <p:extLst>
      <p:ext uri="{BB962C8B-B14F-4D97-AF65-F5344CB8AC3E}">
        <p14:creationId xmlns:p14="http://schemas.microsoft.com/office/powerpoint/2010/main" val="1249580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sp>
        <p:nvSpPr>
          <p:cNvPr id="2" name="Rectangle 1">
            <a:extLst>
              <a:ext uri="{FF2B5EF4-FFF2-40B4-BE49-F238E27FC236}">
                <a16:creationId xmlns:a16="http://schemas.microsoft.com/office/drawing/2014/main" id="{3065DE77-E9E7-479B-8C1B-DBA6D1A4D5ED}"/>
              </a:ext>
            </a:extLst>
          </p:cNvPr>
          <p:cNvSpPr/>
          <p:nvPr/>
        </p:nvSpPr>
        <p:spPr>
          <a:xfrm>
            <a:off x="274356" y="99308"/>
            <a:ext cx="8023626" cy="707886"/>
          </a:xfrm>
          <a:prstGeom prst="rect">
            <a:avLst/>
          </a:prstGeom>
        </p:spPr>
        <p:txBody>
          <a:bodyPr wrap="square">
            <a:spAutoFit/>
          </a:bodyPr>
          <a:lstStyle/>
          <a:p>
            <a:r>
              <a:rPr lang="en-US" sz="4000" b="1" dirty="0"/>
              <a:t>Some Overall Comments </a:t>
            </a:r>
            <a:r>
              <a:rPr lang="en-US" sz="2000" dirty="0"/>
              <a:t>(Contd.)</a:t>
            </a:r>
            <a:endParaRPr lang="en-US" sz="4000" dirty="0"/>
          </a:p>
        </p:txBody>
      </p:sp>
      <p:sp>
        <p:nvSpPr>
          <p:cNvPr id="7" name="Content Placeholder 2">
            <a:extLst>
              <a:ext uri="{FF2B5EF4-FFF2-40B4-BE49-F238E27FC236}">
                <a16:creationId xmlns:a16="http://schemas.microsoft.com/office/drawing/2014/main" id="{F235DEB1-CE65-4B4D-920F-FE9223F36DE3}"/>
              </a:ext>
            </a:extLst>
          </p:cNvPr>
          <p:cNvSpPr txBox="1">
            <a:spLocks/>
          </p:cNvSpPr>
          <p:nvPr/>
        </p:nvSpPr>
        <p:spPr>
          <a:xfrm>
            <a:off x="508977" y="1089191"/>
            <a:ext cx="7886700" cy="56354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1" name="Content Placeholder 2">
            <a:extLst>
              <a:ext uri="{FF2B5EF4-FFF2-40B4-BE49-F238E27FC236}">
                <a16:creationId xmlns:a16="http://schemas.microsoft.com/office/drawing/2014/main" id="{51B42011-2CA8-4E02-AB57-AE54500CE086}"/>
              </a:ext>
            </a:extLst>
          </p:cNvPr>
          <p:cNvSpPr txBox="1">
            <a:spLocks/>
          </p:cNvSpPr>
          <p:nvPr/>
        </p:nvSpPr>
        <p:spPr>
          <a:xfrm>
            <a:off x="338364" y="1162565"/>
            <a:ext cx="6318468" cy="3505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altLang="en-US" sz="3200" dirty="0">
              <a:ea typeface="ＭＳ Ｐゴシック" panose="020B0600070205080204" pitchFamily="34" charset="-128"/>
            </a:endParaRPr>
          </a:p>
        </p:txBody>
      </p:sp>
      <p:sp>
        <p:nvSpPr>
          <p:cNvPr id="4" name="Rectangle 3">
            <a:extLst>
              <a:ext uri="{FF2B5EF4-FFF2-40B4-BE49-F238E27FC236}">
                <a16:creationId xmlns:a16="http://schemas.microsoft.com/office/drawing/2014/main" id="{1D2B178E-7D00-430B-922E-3E0F4B9443C8}"/>
              </a:ext>
            </a:extLst>
          </p:cNvPr>
          <p:cNvSpPr/>
          <p:nvPr/>
        </p:nvSpPr>
        <p:spPr>
          <a:xfrm>
            <a:off x="274356" y="1153081"/>
            <a:ext cx="8360667" cy="5016758"/>
          </a:xfrm>
          <a:prstGeom prst="rect">
            <a:avLst/>
          </a:prstGeom>
        </p:spPr>
        <p:txBody>
          <a:bodyPr wrap="square">
            <a:spAutoFit/>
          </a:bodyPr>
          <a:lstStyle/>
          <a:p>
            <a:r>
              <a:rPr lang="en-US" sz="3200" dirty="0">
                <a:solidFill>
                  <a:srgbClr val="222222"/>
                </a:solidFill>
              </a:rPr>
              <a:t>d) You have to learn to be a great listener – </a:t>
            </a:r>
          </a:p>
          <a:p>
            <a:r>
              <a:rPr lang="en-US" sz="3200" dirty="0">
                <a:solidFill>
                  <a:srgbClr val="222222"/>
                </a:solidFill>
              </a:rPr>
              <a:t>     There is a reason God gave us two (2) ears </a:t>
            </a:r>
          </a:p>
          <a:p>
            <a:r>
              <a:rPr lang="en-US" sz="3200" dirty="0">
                <a:solidFill>
                  <a:srgbClr val="222222"/>
                </a:solidFill>
              </a:rPr>
              <a:t>     and one (1) mouth</a:t>
            </a:r>
          </a:p>
          <a:p>
            <a:endParaRPr lang="en-US" sz="3200" dirty="0">
              <a:solidFill>
                <a:srgbClr val="222222"/>
              </a:solidFill>
            </a:endParaRPr>
          </a:p>
          <a:p>
            <a:r>
              <a:rPr lang="en-US" sz="3200" dirty="0">
                <a:solidFill>
                  <a:srgbClr val="222222"/>
                </a:solidFill>
              </a:rPr>
              <a:t>e) They must feel that you are focused on </a:t>
            </a:r>
          </a:p>
          <a:p>
            <a:r>
              <a:rPr lang="en-US" sz="3200" dirty="0">
                <a:solidFill>
                  <a:srgbClr val="222222"/>
                </a:solidFill>
              </a:rPr>
              <a:t>     what’s most important to them - you have to </a:t>
            </a:r>
          </a:p>
          <a:p>
            <a:r>
              <a:rPr lang="en-US" sz="3200" dirty="0">
                <a:solidFill>
                  <a:srgbClr val="222222"/>
                </a:solidFill>
              </a:rPr>
              <a:t>     build their trust</a:t>
            </a:r>
            <a:br>
              <a:rPr lang="en-US" sz="3200" dirty="0">
                <a:solidFill>
                  <a:srgbClr val="222222"/>
                </a:solidFill>
              </a:rPr>
            </a:br>
            <a:endParaRPr lang="en-US" sz="3200" dirty="0">
              <a:solidFill>
                <a:srgbClr val="222222"/>
              </a:solidFill>
            </a:endParaRPr>
          </a:p>
          <a:p>
            <a:r>
              <a:rPr lang="en-US" sz="3200" dirty="0">
                <a:solidFill>
                  <a:srgbClr val="222222"/>
                </a:solidFill>
              </a:rPr>
              <a:t>f)  You have to learn to mirror their personality 	profiles </a:t>
            </a:r>
            <a:endParaRPr lang="en-US" sz="3200" b="0" i="0" dirty="0">
              <a:solidFill>
                <a:srgbClr val="222222"/>
              </a:solidFill>
              <a:effectLst/>
            </a:endParaRPr>
          </a:p>
        </p:txBody>
      </p:sp>
      <p:sp>
        <p:nvSpPr>
          <p:cNvPr id="8" name="Slide Number Placeholder 6">
            <a:extLst>
              <a:ext uri="{FF2B5EF4-FFF2-40B4-BE49-F238E27FC236}">
                <a16:creationId xmlns:a16="http://schemas.microsoft.com/office/drawing/2014/main" id="{533C7907-D950-46A9-9AB0-290223AD42CC}"/>
              </a:ext>
            </a:extLst>
          </p:cNvPr>
          <p:cNvSpPr>
            <a:spLocks noGrp="1"/>
          </p:cNvSpPr>
          <p:nvPr>
            <p:ph type="sldNum" sz="quarter" idx="12"/>
          </p:nvPr>
        </p:nvSpPr>
        <p:spPr>
          <a:xfrm>
            <a:off x="6457950" y="6365587"/>
            <a:ext cx="2057400" cy="365125"/>
          </a:xfrm>
        </p:spPr>
        <p:txBody>
          <a:bodyPr/>
          <a:lstStyle/>
          <a:p>
            <a:fld id="{8E76D059-C0BB-4F98-8040-76D959D3FDC2}" type="slidenum">
              <a:rPr lang="en-US" smtClean="0"/>
              <a:t>3</a:t>
            </a:fld>
            <a:endParaRPr lang="en-US"/>
          </a:p>
        </p:txBody>
      </p:sp>
    </p:spTree>
    <p:extLst>
      <p:ext uri="{BB962C8B-B14F-4D97-AF65-F5344CB8AC3E}">
        <p14:creationId xmlns:p14="http://schemas.microsoft.com/office/powerpoint/2010/main" val="47020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B6163-95EB-4AA6-832D-CFFE27CF8EA8}"/>
              </a:ext>
            </a:extLst>
          </p:cNvPr>
          <p:cNvSpPr>
            <a:spLocks noGrp="1"/>
          </p:cNvSpPr>
          <p:nvPr>
            <p:ph type="title"/>
          </p:nvPr>
        </p:nvSpPr>
        <p:spPr>
          <a:xfrm>
            <a:off x="331100" y="100178"/>
            <a:ext cx="7886700" cy="781234"/>
          </a:xfrm>
        </p:spPr>
        <p:txBody>
          <a:bodyPr>
            <a:normAutofit/>
          </a:bodyPr>
          <a:lstStyle/>
          <a:p>
            <a:r>
              <a:rPr lang="en-US" sz="4000" b="1" dirty="0">
                <a:latin typeface="Calibri" panose="020F0502020204030204" pitchFamily="34" charset="0"/>
                <a:cs typeface="Calibri" panose="020F0502020204030204" pitchFamily="34" charset="0"/>
              </a:rPr>
              <a:t>8. I Can Always Come Down In Price</a:t>
            </a:r>
          </a:p>
        </p:txBody>
      </p:sp>
      <p:pic>
        <p:nvPicPr>
          <p:cNvPr id="5" name="Picture 4">
            <a:extLst>
              <a:ext uri="{FF2B5EF4-FFF2-40B4-BE49-F238E27FC236}">
                <a16:creationId xmlns:a16="http://schemas.microsoft.com/office/drawing/2014/main" id="{31E5BDAA-2833-47D3-BCE0-58E1C25496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8" name="Picture 4" descr="http://www.blogcdn.com/www.walletpop.com/blog/media/2009/05/price-reduced.jpg">
            <a:extLst>
              <a:ext uri="{FF2B5EF4-FFF2-40B4-BE49-F238E27FC236}">
                <a16:creationId xmlns:a16="http://schemas.microsoft.com/office/drawing/2014/main" id="{9D5F88F7-CEC5-4529-BF2F-8C0A937B43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676400"/>
            <a:ext cx="5283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6">
            <a:extLst>
              <a:ext uri="{FF2B5EF4-FFF2-40B4-BE49-F238E27FC236}">
                <a16:creationId xmlns:a16="http://schemas.microsoft.com/office/drawing/2014/main" id="{FAD76E48-AFBE-468F-A26A-32EE183AD3A8}"/>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30</a:t>
            </a:fld>
            <a:endParaRPr lang="en-US"/>
          </a:p>
        </p:txBody>
      </p:sp>
    </p:spTree>
    <p:extLst>
      <p:ext uri="{BB962C8B-B14F-4D97-AF65-F5344CB8AC3E}">
        <p14:creationId xmlns:p14="http://schemas.microsoft.com/office/powerpoint/2010/main" val="588069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E5BDAA-2833-47D3-BCE0-58E1C25496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sp>
        <p:nvSpPr>
          <p:cNvPr id="4" name="Rectangle 3">
            <a:extLst>
              <a:ext uri="{FF2B5EF4-FFF2-40B4-BE49-F238E27FC236}">
                <a16:creationId xmlns:a16="http://schemas.microsoft.com/office/drawing/2014/main" id="{43FD348B-55C0-4C20-A370-EA554722604A}"/>
              </a:ext>
            </a:extLst>
          </p:cNvPr>
          <p:cNvSpPr/>
          <p:nvPr/>
        </p:nvSpPr>
        <p:spPr>
          <a:xfrm>
            <a:off x="554735" y="1134910"/>
            <a:ext cx="7872337" cy="2062103"/>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Everyone can but I do not think it will be in your best interest</a:t>
            </a:r>
          </a:p>
          <a:p>
            <a:pPr marL="457200" indent="-457200">
              <a:buFont typeface="Wingdings" panose="05000000000000000000" pitchFamily="2" charset="2"/>
              <a:buChar char="§"/>
            </a:pPr>
            <a:r>
              <a:rPr lang="en-US" altLang="en-US" sz="3200" dirty="0">
                <a:ea typeface="ＭＳ Ｐゴシック" panose="020B0600070205080204" pitchFamily="34" charset="-128"/>
              </a:rPr>
              <a:t>A reduction might go unnoticed </a:t>
            </a:r>
          </a:p>
          <a:p>
            <a:pPr marL="457200" indent="-457200">
              <a:buFont typeface="Wingdings" panose="05000000000000000000" pitchFamily="2" charset="2"/>
              <a:buChar char="§"/>
            </a:pPr>
            <a:r>
              <a:rPr lang="en-US" altLang="en-US" sz="3200" dirty="0">
                <a:ea typeface="ＭＳ Ｐゴシック" panose="020B0600070205080204" pitchFamily="34" charset="-128"/>
              </a:rPr>
              <a:t>Chasing the market</a:t>
            </a:r>
          </a:p>
        </p:txBody>
      </p:sp>
      <p:pic>
        <p:nvPicPr>
          <p:cNvPr id="10" name="Picture 3">
            <a:extLst>
              <a:ext uri="{FF2B5EF4-FFF2-40B4-BE49-F238E27FC236}">
                <a16:creationId xmlns:a16="http://schemas.microsoft.com/office/drawing/2014/main" id="{67333D9B-85F8-4CC9-91F3-78B714257F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29687" y="3436234"/>
            <a:ext cx="2084625" cy="295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216205F2-D014-4868-AAA8-959F1B3C1D9A}"/>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31</a:t>
            </a:fld>
            <a:endParaRPr lang="en-US"/>
          </a:p>
        </p:txBody>
      </p:sp>
    </p:spTree>
    <p:extLst>
      <p:ext uri="{BB962C8B-B14F-4D97-AF65-F5344CB8AC3E}">
        <p14:creationId xmlns:p14="http://schemas.microsoft.com/office/powerpoint/2010/main" val="4100235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B6163-95EB-4AA6-832D-CFFE27CF8EA8}"/>
              </a:ext>
            </a:extLst>
          </p:cNvPr>
          <p:cNvSpPr>
            <a:spLocks noGrp="1"/>
          </p:cNvSpPr>
          <p:nvPr>
            <p:ph type="title"/>
          </p:nvPr>
        </p:nvSpPr>
        <p:spPr>
          <a:xfrm>
            <a:off x="331100" y="100178"/>
            <a:ext cx="7886700" cy="781234"/>
          </a:xfrm>
        </p:spPr>
        <p:txBody>
          <a:bodyPr>
            <a:normAutofit/>
          </a:bodyPr>
          <a:lstStyle/>
          <a:p>
            <a:r>
              <a:rPr lang="en-US" altLang="en-US" sz="4000" b="1" dirty="0">
                <a:latin typeface="+mn-lt"/>
                <a:ea typeface="ＭＳ Ｐゴシック" panose="020B0600070205080204" pitchFamily="34" charset="-128"/>
              </a:rPr>
              <a:t>9. We’re Not Giving It Away</a:t>
            </a:r>
            <a:endParaRPr lang="en-US" sz="4000" b="1" dirty="0">
              <a:latin typeface="+mn-lt"/>
            </a:endParaRPr>
          </a:p>
        </p:txBody>
      </p:sp>
      <p:pic>
        <p:nvPicPr>
          <p:cNvPr id="5" name="Picture 4">
            <a:extLst>
              <a:ext uri="{FF2B5EF4-FFF2-40B4-BE49-F238E27FC236}">
                <a16:creationId xmlns:a16="http://schemas.microsoft.com/office/drawing/2014/main" id="{31E5BDAA-2833-47D3-BCE0-58E1C25496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pic>
        <p:nvPicPr>
          <p:cNvPr id="7" name="Picture 2" descr="http://smartmortgageadvice.files.wordpress.com/2007/08/walletistock.jpg">
            <a:extLst>
              <a:ext uri="{FF2B5EF4-FFF2-40B4-BE49-F238E27FC236}">
                <a16:creationId xmlns:a16="http://schemas.microsoft.com/office/drawing/2014/main" id="{5587F849-B975-46E2-88FE-CED63FB7B8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6255" y="1932113"/>
            <a:ext cx="5330825"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6">
            <a:extLst>
              <a:ext uri="{FF2B5EF4-FFF2-40B4-BE49-F238E27FC236}">
                <a16:creationId xmlns:a16="http://schemas.microsoft.com/office/drawing/2014/main" id="{DD519BDE-EC3A-4A28-9D6A-742223531DA2}"/>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32</a:t>
            </a:fld>
            <a:endParaRPr lang="en-US"/>
          </a:p>
        </p:txBody>
      </p:sp>
    </p:spTree>
    <p:extLst>
      <p:ext uri="{BB962C8B-B14F-4D97-AF65-F5344CB8AC3E}">
        <p14:creationId xmlns:p14="http://schemas.microsoft.com/office/powerpoint/2010/main" val="2492305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sp>
        <p:nvSpPr>
          <p:cNvPr id="3" name="Rectangle 2">
            <a:extLst>
              <a:ext uri="{FF2B5EF4-FFF2-40B4-BE49-F238E27FC236}">
                <a16:creationId xmlns:a16="http://schemas.microsoft.com/office/drawing/2014/main" id="{A49F7EE3-3A6D-4A3A-9C41-096510C9C830}"/>
              </a:ext>
            </a:extLst>
          </p:cNvPr>
          <p:cNvSpPr/>
          <p:nvPr/>
        </p:nvSpPr>
        <p:spPr>
          <a:xfrm>
            <a:off x="701040" y="1084719"/>
            <a:ext cx="7687056" cy="2062103"/>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I totally agree you should not</a:t>
            </a:r>
          </a:p>
          <a:p>
            <a:pPr marL="457200" indent="-457200">
              <a:buFont typeface="Wingdings" panose="05000000000000000000" pitchFamily="2" charset="2"/>
              <a:buChar char="§"/>
            </a:pPr>
            <a:r>
              <a:rPr lang="en-US" altLang="en-US" sz="3200" dirty="0">
                <a:ea typeface="ＭＳ Ｐゴシック" panose="020B0600070205080204" pitchFamily="34" charset="-128"/>
              </a:rPr>
              <a:t>Do we agree the market changes</a:t>
            </a:r>
          </a:p>
          <a:p>
            <a:pPr marL="457200" indent="-457200">
              <a:buFont typeface="Wingdings" panose="05000000000000000000" pitchFamily="2" charset="2"/>
              <a:buChar char="§"/>
            </a:pPr>
            <a:r>
              <a:rPr lang="en-US" altLang="en-US" sz="3200" dirty="0">
                <a:ea typeface="ＭＳ Ｐゴシック" panose="020B0600070205080204" pitchFamily="34" charset="-128"/>
              </a:rPr>
              <a:t>If you bought stock at $100 and today it is selling at $80…</a:t>
            </a:r>
          </a:p>
        </p:txBody>
      </p:sp>
      <p:pic>
        <p:nvPicPr>
          <p:cNvPr id="7" name="Picture 3">
            <a:extLst>
              <a:ext uri="{FF2B5EF4-FFF2-40B4-BE49-F238E27FC236}">
                <a16:creationId xmlns:a16="http://schemas.microsoft.com/office/drawing/2014/main" id="{19DD1A81-BE19-4F3B-88E7-FC5309F9CB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4688" y="3468820"/>
            <a:ext cx="3714623" cy="2432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6">
            <a:extLst>
              <a:ext uri="{FF2B5EF4-FFF2-40B4-BE49-F238E27FC236}">
                <a16:creationId xmlns:a16="http://schemas.microsoft.com/office/drawing/2014/main" id="{4386B353-46E3-486E-A2AE-5E31F1D47050}"/>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33</a:t>
            </a:fld>
            <a:endParaRPr lang="en-US"/>
          </a:p>
        </p:txBody>
      </p:sp>
    </p:spTree>
    <p:extLst>
      <p:ext uri="{BB962C8B-B14F-4D97-AF65-F5344CB8AC3E}">
        <p14:creationId xmlns:p14="http://schemas.microsoft.com/office/powerpoint/2010/main" val="571790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264215"/>
            <a:ext cx="9144000" cy="45719"/>
          </a:xfrm>
          <a:prstGeom prst="rect">
            <a:avLst/>
          </a:prstGeom>
        </p:spPr>
      </p:pic>
      <p:sp>
        <p:nvSpPr>
          <p:cNvPr id="6" name="Title 1">
            <a:extLst>
              <a:ext uri="{FF2B5EF4-FFF2-40B4-BE49-F238E27FC236}">
                <a16:creationId xmlns:a16="http://schemas.microsoft.com/office/drawing/2014/main" id="{3E6C24B0-3FDA-480B-BC5C-3756A295311A}"/>
              </a:ext>
            </a:extLst>
          </p:cNvPr>
          <p:cNvSpPr txBox="1">
            <a:spLocks/>
          </p:cNvSpPr>
          <p:nvPr/>
        </p:nvSpPr>
        <p:spPr>
          <a:xfrm>
            <a:off x="397042" y="0"/>
            <a:ext cx="7029080" cy="7812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000" b="1" dirty="0">
              <a:latin typeface="+mn-lt"/>
            </a:endParaRPr>
          </a:p>
        </p:txBody>
      </p:sp>
      <p:sp>
        <p:nvSpPr>
          <p:cNvPr id="3" name="Rectangle 2">
            <a:extLst>
              <a:ext uri="{FF2B5EF4-FFF2-40B4-BE49-F238E27FC236}">
                <a16:creationId xmlns:a16="http://schemas.microsoft.com/office/drawing/2014/main" id="{0D9C34C3-9B66-4EA9-A903-D1DF3BB47BA8}"/>
              </a:ext>
            </a:extLst>
          </p:cNvPr>
          <p:cNvSpPr/>
          <p:nvPr/>
        </p:nvSpPr>
        <p:spPr>
          <a:xfrm>
            <a:off x="341736" y="89904"/>
            <a:ext cx="8802264" cy="1323439"/>
          </a:xfrm>
          <a:prstGeom prst="rect">
            <a:avLst/>
          </a:prstGeom>
        </p:spPr>
        <p:txBody>
          <a:bodyPr wrap="square">
            <a:spAutoFit/>
          </a:bodyPr>
          <a:lstStyle/>
          <a:p>
            <a:r>
              <a:rPr lang="en-US" altLang="en-US" sz="4000" b="1" dirty="0">
                <a:ea typeface="ＭＳ Ｐゴシック" panose="020B0600070205080204" pitchFamily="34" charset="-128"/>
              </a:rPr>
              <a:t>10. If I Sell With You And Buy From You  </a:t>
            </a:r>
          </a:p>
          <a:p>
            <a:r>
              <a:rPr lang="en-US" altLang="en-US" sz="4000" b="1" dirty="0">
                <a:ea typeface="ＭＳ Ｐゴシック" panose="020B0600070205080204" pitchFamily="34" charset="-128"/>
              </a:rPr>
              <a:t>       Will You Lower Your Commission?</a:t>
            </a:r>
            <a:endParaRPr lang="en-US" sz="4000" b="1" dirty="0"/>
          </a:p>
        </p:txBody>
      </p:sp>
      <p:pic>
        <p:nvPicPr>
          <p:cNvPr id="7" name="Picture 2" descr="http://www.trigonit.com/Portals/42222/images/Managed-Services-Cut-Costs.jpg">
            <a:extLst>
              <a:ext uri="{FF2B5EF4-FFF2-40B4-BE49-F238E27FC236}">
                <a16:creationId xmlns:a16="http://schemas.microsoft.com/office/drawing/2014/main" id="{F8F79674-4F44-4953-B088-FD23AAE0F0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5563" y="1752600"/>
            <a:ext cx="395763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6">
            <a:extLst>
              <a:ext uri="{FF2B5EF4-FFF2-40B4-BE49-F238E27FC236}">
                <a16:creationId xmlns:a16="http://schemas.microsoft.com/office/drawing/2014/main" id="{5B184BA6-D46F-49B0-946F-ACB1F24B43FF}"/>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34</a:t>
            </a:fld>
            <a:endParaRPr lang="en-US"/>
          </a:p>
        </p:txBody>
      </p:sp>
    </p:spTree>
    <p:extLst>
      <p:ext uri="{BB962C8B-B14F-4D97-AF65-F5344CB8AC3E}">
        <p14:creationId xmlns:p14="http://schemas.microsoft.com/office/powerpoint/2010/main" val="3538330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sp>
        <p:nvSpPr>
          <p:cNvPr id="9" name="Rectangle 8">
            <a:extLst>
              <a:ext uri="{FF2B5EF4-FFF2-40B4-BE49-F238E27FC236}">
                <a16:creationId xmlns:a16="http://schemas.microsoft.com/office/drawing/2014/main" id="{DD2D9787-B206-4594-8370-C455C9D08A58}"/>
              </a:ext>
            </a:extLst>
          </p:cNvPr>
          <p:cNvSpPr/>
          <p:nvPr/>
        </p:nvSpPr>
        <p:spPr>
          <a:xfrm>
            <a:off x="530352" y="923720"/>
            <a:ext cx="8083296" cy="3046988"/>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NO…Do you think I should? Can I ask why?</a:t>
            </a:r>
          </a:p>
          <a:p>
            <a:pPr marL="457200" indent="-457200">
              <a:buFont typeface="Wingdings" panose="05000000000000000000" pitchFamily="2" charset="2"/>
              <a:buChar char="§"/>
            </a:pPr>
            <a:r>
              <a:rPr lang="en-US" altLang="en-US" sz="3200" dirty="0">
                <a:ea typeface="ＭＳ Ｐゴシック" panose="020B0600070205080204" pitchFamily="34" charset="-128"/>
              </a:rPr>
              <a:t>Two transactions: two knees, two hips, two cavities</a:t>
            </a:r>
          </a:p>
          <a:p>
            <a:pPr marL="457200" indent="-457200">
              <a:buFont typeface="Wingdings" panose="05000000000000000000" pitchFamily="2" charset="2"/>
              <a:buChar char="§"/>
            </a:pPr>
            <a:r>
              <a:rPr lang="en-US" altLang="en-US" sz="3200" dirty="0">
                <a:ea typeface="ＭＳ Ｐゴシック" panose="020B0600070205080204" pitchFamily="34" charset="-128"/>
              </a:rPr>
              <a:t>Two separate goals:</a:t>
            </a:r>
          </a:p>
          <a:p>
            <a:pPr lvl="1"/>
            <a:r>
              <a:rPr lang="en-US" altLang="en-US" sz="3200" dirty="0">
                <a:ea typeface="ＭＳ Ｐゴシック" panose="020B0600070205080204" pitchFamily="34" charset="-128"/>
              </a:rPr>
              <a:t>	Selling – highest value</a:t>
            </a:r>
          </a:p>
          <a:p>
            <a:pPr lvl="1"/>
            <a:r>
              <a:rPr lang="en-US" altLang="en-US" sz="3200" dirty="0">
                <a:ea typeface="ＭＳ Ｐゴシック" panose="020B0600070205080204" pitchFamily="34" charset="-128"/>
              </a:rPr>
              <a:t>	Buying – lowest value </a:t>
            </a:r>
          </a:p>
        </p:txBody>
      </p:sp>
      <p:pic>
        <p:nvPicPr>
          <p:cNvPr id="11" name="Picture 3">
            <a:extLst>
              <a:ext uri="{FF2B5EF4-FFF2-40B4-BE49-F238E27FC236}">
                <a16:creationId xmlns:a16="http://schemas.microsoft.com/office/drawing/2014/main" id="{9F453EEB-EF60-4364-91F9-DAC6B6AA9FD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14472" y="4073562"/>
            <a:ext cx="3115056" cy="228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B28F3927-DC29-4E53-8759-1FD0456B345A}"/>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35</a:t>
            </a:fld>
            <a:endParaRPr lang="en-US"/>
          </a:p>
        </p:txBody>
      </p:sp>
    </p:spTree>
    <p:extLst>
      <p:ext uri="{BB962C8B-B14F-4D97-AF65-F5344CB8AC3E}">
        <p14:creationId xmlns:p14="http://schemas.microsoft.com/office/powerpoint/2010/main" val="224189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67C7A0-7C11-46AE-B134-55BAF0B0FF1F}"/>
              </a:ext>
            </a:extLst>
          </p:cNvPr>
          <p:cNvSpPr>
            <a:spLocks noGrp="1"/>
          </p:cNvSpPr>
          <p:nvPr>
            <p:ph type="title"/>
          </p:nvPr>
        </p:nvSpPr>
        <p:spPr>
          <a:xfrm>
            <a:off x="109728" y="136524"/>
            <a:ext cx="9034272" cy="553021"/>
          </a:xfrm>
        </p:spPr>
        <p:txBody>
          <a:bodyPr>
            <a:noAutofit/>
          </a:bodyPr>
          <a:lstStyle/>
          <a:p>
            <a:r>
              <a:rPr lang="en-US" sz="3300" b="1" dirty="0">
                <a:latin typeface="Calibri" panose="020F0502020204030204" pitchFamily="34" charset="0"/>
                <a:cs typeface="Calibri" panose="020F0502020204030204" pitchFamily="34" charset="0"/>
              </a:rPr>
              <a:t>11. You Do Not Handle Homes In My Price Range</a:t>
            </a:r>
          </a:p>
        </p:txBody>
      </p:sp>
      <p:pic>
        <p:nvPicPr>
          <p:cNvPr id="12" name="Picture 5" descr="http://blog.lib.umn.edu/hame0100/architecture/blog%204%20pic%201.jpg">
            <a:extLst>
              <a:ext uri="{FF2B5EF4-FFF2-40B4-BE49-F238E27FC236}">
                <a16:creationId xmlns:a16="http://schemas.microsoft.com/office/drawing/2014/main" id="{C953BDB4-5F2B-48DD-907E-E22F608EA6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581943"/>
            <a:ext cx="58674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DC49AB98-012E-4C2D-8F62-3C931CA46DC8}"/>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36</a:t>
            </a:fld>
            <a:endParaRPr lang="en-US"/>
          </a:p>
        </p:txBody>
      </p:sp>
      <p:pic>
        <p:nvPicPr>
          <p:cNvPr id="8" name="Picture 7">
            <a:extLst>
              <a:ext uri="{FF2B5EF4-FFF2-40B4-BE49-F238E27FC236}">
                <a16:creationId xmlns:a16="http://schemas.microsoft.com/office/drawing/2014/main" id="{D6BFB429-3F4E-44CD-A951-B2456A4B39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spTree>
    <p:extLst>
      <p:ext uri="{BB962C8B-B14F-4D97-AF65-F5344CB8AC3E}">
        <p14:creationId xmlns:p14="http://schemas.microsoft.com/office/powerpoint/2010/main" val="1165962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sp>
        <p:nvSpPr>
          <p:cNvPr id="7" name="Rectangle 6">
            <a:extLst>
              <a:ext uri="{FF2B5EF4-FFF2-40B4-BE49-F238E27FC236}">
                <a16:creationId xmlns:a16="http://schemas.microsoft.com/office/drawing/2014/main" id="{EA262890-45AE-45E0-AC56-6CF262B71A10}"/>
              </a:ext>
            </a:extLst>
          </p:cNvPr>
          <p:cNvSpPr/>
          <p:nvPr/>
        </p:nvSpPr>
        <p:spPr>
          <a:xfrm>
            <a:off x="524657" y="974527"/>
            <a:ext cx="8094686" cy="3046988"/>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Tricky if you do not handle higher priced properties</a:t>
            </a:r>
          </a:p>
          <a:p>
            <a:pPr marL="457200" indent="-457200">
              <a:buFont typeface="Wingdings" panose="05000000000000000000" pitchFamily="2" charset="2"/>
              <a:buChar char="§"/>
            </a:pPr>
            <a:r>
              <a:rPr lang="en-US" altLang="en-US" sz="3200" dirty="0">
                <a:ea typeface="ＭＳ Ｐゴシック" panose="020B0600070205080204" pitchFamily="34" charset="-128"/>
              </a:rPr>
              <a:t>Demonstrate your knowledge by learning the market</a:t>
            </a:r>
          </a:p>
          <a:p>
            <a:pPr marL="457200" indent="-457200">
              <a:buFont typeface="Wingdings" panose="05000000000000000000" pitchFamily="2" charset="2"/>
              <a:buChar char="§"/>
            </a:pPr>
            <a:r>
              <a:rPr lang="en-US" altLang="en-US" sz="3200" dirty="0">
                <a:ea typeface="ＭＳ Ｐゴシック" panose="020B0600070205080204" pitchFamily="34" charset="-128"/>
              </a:rPr>
              <a:t>Most important they trust you and your knowledge</a:t>
            </a:r>
          </a:p>
        </p:txBody>
      </p:sp>
      <p:pic>
        <p:nvPicPr>
          <p:cNvPr id="9" name="Picture 3">
            <a:extLst>
              <a:ext uri="{FF2B5EF4-FFF2-40B4-BE49-F238E27FC236}">
                <a16:creationId xmlns:a16="http://schemas.microsoft.com/office/drawing/2014/main" id="{8CAE320D-2F47-4AF4-9F14-772C0662D8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0185" y="4021515"/>
            <a:ext cx="3676396" cy="24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6">
            <a:extLst>
              <a:ext uri="{FF2B5EF4-FFF2-40B4-BE49-F238E27FC236}">
                <a16:creationId xmlns:a16="http://schemas.microsoft.com/office/drawing/2014/main" id="{BA27CE61-26DC-4178-A66C-0A6B81860818}"/>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37</a:t>
            </a:fld>
            <a:endParaRPr lang="en-US"/>
          </a:p>
        </p:txBody>
      </p:sp>
    </p:spTree>
    <p:extLst>
      <p:ext uri="{BB962C8B-B14F-4D97-AF65-F5344CB8AC3E}">
        <p14:creationId xmlns:p14="http://schemas.microsoft.com/office/powerpoint/2010/main" val="30018976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071725"/>
            <a:ext cx="9144000" cy="45719"/>
          </a:xfrm>
          <a:prstGeom prst="rect">
            <a:avLst/>
          </a:prstGeom>
        </p:spPr>
      </p:pic>
      <p:sp>
        <p:nvSpPr>
          <p:cNvPr id="2" name="Title 1">
            <a:extLst>
              <a:ext uri="{FF2B5EF4-FFF2-40B4-BE49-F238E27FC236}">
                <a16:creationId xmlns:a16="http://schemas.microsoft.com/office/drawing/2014/main" id="{351F421D-3FB9-4BF0-8B1D-E8083D4A932B}"/>
              </a:ext>
            </a:extLst>
          </p:cNvPr>
          <p:cNvSpPr>
            <a:spLocks noGrp="1"/>
          </p:cNvSpPr>
          <p:nvPr>
            <p:ph type="title"/>
          </p:nvPr>
        </p:nvSpPr>
        <p:spPr>
          <a:xfrm>
            <a:off x="176302" y="306021"/>
            <a:ext cx="8817573" cy="489425"/>
          </a:xfrm>
        </p:spPr>
        <p:txBody>
          <a:bodyPr>
            <a:normAutofit fontScale="90000"/>
          </a:bodyPr>
          <a:lstStyle/>
          <a:p>
            <a:r>
              <a:rPr lang="en-US" altLang="en-US" b="1" dirty="0">
                <a:latin typeface="Calibri" panose="020F0502020204030204" pitchFamily="34" charset="0"/>
                <a:ea typeface="ＭＳ Ｐゴシック" panose="020B0600070205080204" pitchFamily="34" charset="-128"/>
                <a:cs typeface="Calibri" panose="020F0502020204030204" pitchFamily="34" charset="0"/>
              </a:rPr>
              <a:t>12. I Want To Know Where I’m Going </a:t>
            </a:r>
            <a:br>
              <a:rPr lang="en-US" altLang="en-US" b="1" dirty="0">
                <a:latin typeface="Calibri" panose="020F0502020204030204" pitchFamily="34" charset="0"/>
                <a:ea typeface="ＭＳ Ｐゴシック" panose="020B0600070205080204" pitchFamily="34" charset="-128"/>
                <a:cs typeface="Calibri" panose="020F0502020204030204" pitchFamily="34" charset="0"/>
              </a:rPr>
            </a:br>
            <a:r>
              <a:rPr lang="en-US" altLang="en-US" b="1" dirty="0">
                <a:latin typeface="Calibri" panose="020F0502020204030204" pitchFamily="34" charset="0"/>
                <a:ea typeface="ＭＳ Ｐゴシック" panose="020B0600070205080204" pitchFamily="34" charset="-128"/>
                <a:cs typeface="Calibri" panose="020F0502020204030204" pitchFamily="34" charset="0"/>
              </a:rPr>
              <a:t>      Before I Sell </a:t>
            </a:r>
            <a:endParaRPr lang="en-US" b="1" dirty="0">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25409BC8-6586-41D2-A4EF-059D15855A8D}"/>
              </a:ext>
            </a:extLst>
          </p:cNvPr>
          <p:cNvSpPr/>
          <p:nvPr/>
        </p:nvSpPr>
        <p:spPr>
          <a:xfrm>
            <a:off x="440394" y="1391708"/>
            <a:ext cx="8263210" cy="2554545"/>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That would be ideal</a:t>
            </a:r>
          </a:p>
          <a:p>
            <a:pPr marL="457200" indent="-457200">
              <a:buFont typeface="Wingdings" panose="05000000000000000000" pitchFamily="2" charset="2"/>
              <a:buChar char="§"/>
            </a:pPr>
            <a:r>
              <a:rPr lang="en-US" altLang="en-US" sz="3200" dirty="0">
                <a:ea typeface="ＭＳ Ｐゴシック" panose="020B0600070205080204" pitchFamily="34" charset="-128"/>
              </a:rPr>
              <a:t>2 houses very risky for most</a:t>
            </a:r>
          </a:p>
          <a:p>
            <a:pPr marL="457200" indent="-457200">
              <a:buFont typeface="Wingdings" panose="05000000000000000000" pitchFamily="2" charset="2"/>
              <a:buChar char="§"/>
            </a:pPr>
            <a:r>
              <a:rPr lang="en-US" altLang="en-US" sz="3200" dirty="0">
                <a:ea typeface="ＭＳ Ｐゴシック" panose="020B0600070205080204" pitchFamily="34" charset="-128"/>
              </a:rPr>
              <a:t>Sale is subject to finding satisfactory housing</a:t>
            </a:r>
          </a:p>
          <a:p>
            <a:pPr marL="457200" indent="-457200">
              <a:buFont typeface="Wingdings" panose="05000000000000000000" pitchFamily="2" charset="2"/>
              <a:buChar char="§"/>
            </a:pPr>
            <a:r>
              <a:rPr lang="en-US" altLang="en-US" sz="3200" dirty="0">
                <a:ea typeface="ＭＳ Ｐゴシック" panose="020B0600070205080204" pitchFamily="34" charset="-128"/>
              </a:rPr>
              <a:t>Price properly and we will learn the market simultaneously</a:t>
            </a:r>
          </a:p>
        </p:txBody>
      </p:sp>
      <p:pic>
        <p:nvPicPr>
          <p:cNvPr id="9" name="Picture 4">
            <a:extLst>
              <a:ext uri="{FF2B5EF4-FFF2-40B4-BE49-F238E27FC236}">
                <a16:creationId xmlns:a16="http://schemas.microsoft.com/office/drawing/2014/main" id="{649213B5-AA97-4317-A267-F64EC82589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49537" y="4090699"/>
            <a:ext cx="3844925"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6">
            <a:extLst>
              <a:ext uri="{FF2B5EF4-FFF2-40B4-BE49-F238E27FC236}">
                <a16:creationId xmlns:a16="http://schemas.microsoft.com/office/drawing/2014/main" id="{113EEB63-0063-4C58-8B5D-06FBC6A5C657}"/>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38</a:t>
            </a:fld>
            <a:endParaRPr lang="en-US"/>
          </a:p>
        </p:txBody>
      </p:sp>
    </p:spTree>
    <p:extLst>
      <p:ext uri="{BB962C8B-B14F-4D97-AF65-F5344CB8AC3E}">
        <p14:creationId xmlns:p14="http://schemas.microsoft.com/office/powerpoint/2010/main" val="17772210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8768" y="1570442"/>
            <a:ext cx="9144000" cy="45719"/>
          </a:xfrm>
          <a:prstGeom prst="rect">
            <a:avLst/>
          </a:prstGeom>
        </p:spPr>
      </p:pic>
      <p:sp>
        <p:nvSpPr>
          <p:cNvPr id="7" name="Title 1">
            <a:extLst>
              <a:ext uri="{FF2B5EF4-FFF2-40B4-BE49-F238E27FC236}">
                <a16:creationId xmlns:a16="http://schemas.microsoft.com/office/drawing/2014/main" id="{01A985B5-36DD-42EC-A631-6B58AFDC4EC7}"/>
              </a:ext>
            </a:extLst>
          </p:cNvPr>
          <p:cNvSpPr>
            <a:spLocks noGrp="1"/>
          </p:cNvSpPr>
          <p:nvPr>
            <p:ph type="title"/>
          </p:nvPr>
        </p:nvSpPr>
        <p:spPr>
          <a:xfrm>
            <a:off x="250571" y="528962"/>
            <a:ext cx="8844661" cy="627062"/>
          </a:xfrm>
        </p:spPr>
        <p:txBody>
          <a:bodyPr>
            <a:noAutofit/>
          </a:bodyPr>
          <a:lstStyle/>
          <a:p>
            <a:pPr eaLnBrk="1" hangingPunct="1">
              <a:defRPr/>
            </a:pPr>
            <a:r>
              <a:rPr lang="en-US" sz="4000" b="1" dirty="0">
                <a:latin typeface="Calibri" panose="020F0502020204030204" pitchFamily="34" charset="0"/>
                <a:cs typeface="Calibri" panose="020F0502020204030204" pitchFamily="34" charset="0"/>
              </a:rPr>
              <a:t>13. We Promised Two Other Agents We   </a:t>
            </a:r>
            <a:br>
              <a:rPr lang="en-US" sz="4000" b="1" dirty="0">
                <a:latin typeface="Calibri" panose="020F0502020204030204" pitchFamily="34" charset="0"/>
                <a:cs typeface="Calibri" panose="020F0502020204030204" pitchFamily="34" charset="0"/>
              </a:rPr>
            </a:br>
            <a:r>
              <a:rPr lang="en-US" sz="4000" b="1" dirty="0">
                <a:latin typeface="Calibri" panose="020F0502020204030204" pitchFamily="34" charset="0"/>
                <a:cs typeface="Calibri" panose="020F0502020204030204" pitchFamily="34" charset="0"/>
              </a:rPr>
              <a:t>       Would Interview Them Before We   </a:t>
            </a:r>
            <a:br>
              <a:rPr lang="en-US" sz="4000" b="1" dirty="0">
                <a:latin typeface="Calibri" panose="020F0502020204030204" pitchFamily="34" charset="0"/>
                <a:cs typeface="Calibri" panose="020F0502020204030204" pitchFamily="34" charset="0"/>
              </a:rPr>
            </a:br>
            <a:r>
              <a:rPr lang="en-US" sz="4000" b="1" dirty="0">
                <a:latin typeface="Calibri" panose="020F0502020204030204" pitchFamily="34" charset="0"/>
                <a:cs typeface="Calibri" panose="020F0502020204030204" pitchFamily="34" charset="0"/>
              </a:rPr>
              <a:t>       Make A Decision</a:t>
            </a:r>
          </a:p>
        </p:txBody>
      </p:sp>
      <p:sp>
        <p:nvSpPr>
          <p:cNvPr id="3" name="Rectangle 2">
            <a:extLst>
              <a:ext uri="{FF2B5EF4-FFF2-40B4-BE49-F238E27FC236}">
                <a16:creationId xmlns:a16="http://schemas.microsoft.com/office/drawing/2014/main" id="{19350414-000E-4C8F-9832-F1FD246E80C5}"/>
              </a:ext>
            </a:extLst>
          </p:cNvPr>
          <p:cNvSpPr/>
          <p:nvPr/>
        </p:nvSpPr>
        <p:spPr>
          <a:xfrm>
            <a:off x="163027" y="1747093"/>
            <a:ext cx="8720410" cy="2554545"/>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Can I ask you a few questions?</a:t>
            </a:r>
          </a:p>
          <a:p>
            <a:pPr marL="457200" indent="-457200">
              <a:buFont typeface="Wingdings" panose="05000000000000000000" pitchFamily="2" charset="2"/>
              <a:buChar char="§"/>
            </a:pPr>
            <a:r>
              <a:rPr lang="en-US" altLang="en-US" sz="3200" dirty="0">
                <a:ea typeface="ＭＳ Ｐゴシック" panose="020B0600070205080204" pitchFamily="34" charset="-128"/>
              </a:rPr>
              <a:t>If you had not promised two other agents would we be filling out the paperwork right now? </a:t>
            </a:r>
          </a:p>
          <a:p>
            <a:pPr marL="457200" indent="-457200">
              <a:buFont typeface="Wingdings" panose="05000000000000000000" pitchFamily="2" charset="2"/>
              <a:buChar char="§"/>
            </a:pPr>
            <a:r>
              <a:rPr lang="en-US" altLang="en-US" sz="3200" dirty="0">
                <a:ea typeface="ＭＳ Ｐゴシック" panose="020B0600070205080204" pitchFamily="34" charset="-128"/>
              </a:rPr>
              <a:t>If yes, there is a reason for that - comfort, trust and having an expert is critical today</a:t>
            </a:r>
          </a:p>
        </p:txBody>
      </p:sp>
      <p:pic>
        <p:nvPicPr>
          <p:cNvPr id="9" name="Picture 5" descr="http://thinkwritenow.files.wordpress.com/2009/04/interview-reduced.jpg">
            <a:extLst>
              <a:ext uri="{FF2B5EF4-FFF2-40B4-BE49-F238E27FC236}">
                <a16:creationId xmlns:a16="http://schemas.microsoft.com/office/drawing/2014/main" id="{4162FCC6-74C5-4230-B515-B93C044DD1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6224" y="4432571"/>
            <a:ext cx="1817707" cy="228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6">
            <a:extLst>
              <a:ext uri="{FF2B5EF4-FFF2-40B4-BE49-F238E27FC236}">
                <a16:creationId xmlns:a16="http://schemas.microsoft.com/office/drawing/2014/main" id="{7647D2B2-0F27-4596-9956-6925555941EE}"/>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39</a:t>
            </a:fld>
            <a:endParaRPr lang="en-US"/>
          </a:p>
        </p:txBody>
      </p:sp>
    </p:spTree>
    <p:extLst>
      <p:ext uri="{BB962C8B-B14F-4D97-AF65-F5344CB8AC3E}">
        <p14:creationId xmlns:p14="http://schemas.microsoft.com/office/powerpoint/2010/main" val="1722708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sp>
        <p:nvSpPr>
          <p:cNvPr id="2" name="Rectangle 1">
            <a:extLst>
              <a:ext uri="{FF2B5EF4-FFF2-40B4-BE49-F238E27FC236}">
                <a16:creationId xmlns:a16="http://schemas.microsoft.com/office/drawing/2014/main" id="{3065DE77-E9E7-479B-8C1B-DBA6D1A4D5ED}"/>
              </a:ext>
            </a:extLst>
          </p:cNvPr>
          <p:cNvSpPr/>
          <p:nvPr/>
        </p:nvSpPr>
        <p:spPr>
          <a:xfrm>
            <a:off x="274356" y="99308"/>
            <a:ext cx="8023626" cy="707886"/>
          </a:xfrm>
          <a:prstGeom prst="rect">
            <a:avLst/>
          </a:prstGeom>
        </p:spPr>
        <p:txBody>
          <a:bodyPr wrap="square">
            <a:spAutoFit/>
          </a:bodyPr>
          <a:lstStyle/>
          <a:p>
            <a:r>
              <a:rPr lang="en-US" sz="4000" b="1" dirty="0"/>
              <a:t>Some Overall Comments </a:t>
            </a:r>
            <a:r>
              <a:rPr lang="en-US" sz="2000" dirty="0"/>
              <a:t>(Contd.)</a:t>
            </a:r>
            <a:endParaRPr lang="en-US" sz="4000" dirty="0"/>
          </a:p>
        </p:txBody>
      </p:sp>
      <p:sp>
        <p:nvSpPr>
          <p:cNvPr id="7" name="Content Placeholder 2">
            <a:extLst>
              <a:ext uri="{FF2B5EF4-FFF2-40B4-BE49-F238E27FC236}">
                <a16:creationId xmlns:a16="http://schemas.microsoft.com/office/drawing/2014/main" id="{F235DEB1-CE65-4B4D-920F-FE9223F36DE3}"/>
              </a:ext>
            </a:extLst>
          </p:cNvPr>
          <p:cNvSpPr txBox="1">
            <a:spLocks/>
          </p:cNvSpPr>
          <p:nvPr/>
        </p:nvSpPr>
        <p:spPr>
          <a:xfrm>
            <a:off x="508977" y="1089191"/>
            <a:ext cx="7886700" cy="56354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1" name="Content Placeholder 2">
            <a:extLst>
              <a:ext uri="{FF2B5EF4-FFF2-40B4-BE49-F238E27FC236}">
                <a16:creationId xmlns:a16="http://schemas.microsoft.com/office/drawing/2014/main" id="{51B42011-2CA8-4E02-AB57-AE54500CE086}"/>
              </a:ext>
            </a:extLst>
          </p:cNvPr>
          <p:cNvSpPr txBox="1">
            <a:spLocks/>
          </p:cNvSpPr>
          <p:nvPr/>
        </p:nvSpPr>
        <p:spPr>
          <a:xfrm>
            <a:off x="338364" y="1162565"/>
            <a:ext cx="6318468" cy="3505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altLang="en-US" sz="3200" dirty="0">
              <a:ea typeface="ＭＳ Ｐゴシック" panose="020B0600070205080204" pitchFamily="34" charset="-128"/>
            </a:endParaRPr>
          </a:p>
        </p:txBody>
      </p:sp>
      <p:sp>
        <p:nvSpPr>
          <p:cNvPr id="3" name="Rectangle 2">
            <a:extLst>
              <a:ext uri="{FF2B5EF4-FFF2-40B4-BE49-F238E27FC236}">
                <a16:creationId xmlns:a16="http://schemas.microsoft.com/office/drawing/2014/main" id="{EEEE8156-6C13-4579-95A9-6448637AC9C6}"/>
              </a:ext>
            </a:extLst>
          </p:cNvPr>
          <p:cNvSpPr/>
          <p:nvPr/>
        </p:nvSpPr>
        <p:spPr>
          <a:xfrm>
            <a:off x="338364" y="1129192"/>
            <a:ext cx="8467272" cy="4770537"/>
          </a:xfrm>
          <a:prstGeom prst="rect">
            <a:avLst/>
          </a:prstGeom>
        </p:spPr>
        <p:txBody>
          <a:bodyPr wrap="square">
            <a:spAutoFit/>
          </a:bodyPr>
          <a:lstStyle/>
          <a:p>
            <a:r>
              <a:rPr lang="en-US" sz="3200" dirty="0">
                <a:solidFill>
                  <a:srgbClr val="222222"/>
                </a:solidFill>
              </a:rPr>
              <a:t>g) Always, always, always acknowledge their</a:t>
            </a:r>
          </a:p>
          <a:p>
            <a:r>
              <a:rPr lang="en-US" sz="3200" dirty="0">
                <a:solidFill>
                  <a:srgbClr val="222222"/>
                </a:solidFill>
              </a:rPr>
              <a:t>    objections -</a:t>
            </a:r>
          </a:p>
          <a:p>
            <a:endParaRPr lang="en-US" sz="1600" dirty="0">
              <a:solidFill>
                <a:srgbClr val="222222"/>
              </a:solidFill>
            </a:endParaRPr>
          </a:p>
          <a:p>
            <a:r>
              <a:rPr lang="en-US" sz="3200" dirty="0">
                <a:solidFill>
                  <a:srgbClr val="222222"/>
                </a:solidFill>
              </a:rPr>
              <a:t>		I can appreciate that, I agree, I understand, 			That’s a valid concern</a:t>
            </a:r>
          </a:p>
          <a:p>
            <a:endParaRPr lang="en-US" sz="3200" dirty="0">
              <a:solidFill>
                <a:srgbClr val="222222"/>
              </a:solidFill>
            </a:endParaRPr>
          </a:p>
          <a:p>
            <a:r>
              <a:rPr lang="en-US" sz="3200" dirty="0">
                <a:solidFill>
                  <a:srgbClr val="222222"/>
                </a:solidFill>
              </a:rPr>
              <a:t>		I caution you against using the word “but “ 			when you are acknowledging their concerns 		as it may appear like you are challenging 				them</a:t>
            </a:r>
            <a:endParaRPr lang="en-US" sz="3200" b="0" i="0" dirty="0">
              <a:solidFill>
                <a:srgbClr val="222222"/>
              </a:solidFill>
              <a:effectLst/>
            </a:endParaRPr>
          </a:p>
        </p:txBody>
      </p:sp>
      <p:sp>
        <p:nvSpPr>
          <p:cNvPr id="8" name="Slide Number Placeholder 6">
            <a:extLst>
              <a:ext uri="{FF2B5EF4-FFF2-40B4-BE49-F238E27FC236}">
                <a16:creationId xmlns:a16="http://schemas.microsoft.com/office/drawing/2014/main" id="{8B937443-8594-479D-B5F1-6278656687C4}"/>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4</a:t>
            </a:fld>
            <a:endParaRPr lang="en-US"/>
          </a:p>
        </p:txBody>
      </p:sp>
    </p:spTree>
    <p:extLst>
      <p:ext uri="{BB962C8B-B14F-4D97-AF65-F5344CB8AC3E}">
        <p14:creationId xmlns:p14="http://schemas.microsoft.com/office/powerpoint/2010/main" val="206389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sp>
        <p:nvSpPr>
          <p:cNvPr id="4" name="Rectangle 3">
            <a:extLst>
              <a:ext uri="{FF2B5EF4-FFF2-40B4-BE49-F238E27FC236}">
                <a16:creationId xmlns:a16="http://schemas.microsoft.com/office/drawing/2014/main" id="{3E5F84A4-4760-4F61-B864-8A3347D96F4D}"/>
              </a:ext>
            </a:extLst>
          </p:cNvPr>
          <p:cNvSpPr/>
          <p:nvPr/>
        </p:nvSpPr>
        <p:spPr>
          <a:xfrm>
            <a:off x="397042" y="955872"/>
            <a:ext cx="7753350" cy="2062103"/>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If no – what did I say that was not acceptable (isolate the objection)</a:t>
            </a:r>
          </a:p>
          <a:p>
            <a:pPr marL="914400" lvl="1" indent="573088">
              <a:buFont typeface="Courier New" panose="02070309020205020404" pitchFamily="49" charset="0"/>
              <a:buChar char="o"/>
              <a:tabLst>
                <a:tab pos="1427163" algn="l"/>
              </a:tabLst>
            </a:pPr>
            <a:r>
              <a:rPr lang="en-US" altLang="en-US" sz="3200" dirty="0">
                <a:ea typeface="ＭＳ Ｐゴシック" panose="020B0600070205080204" pitchFamily="34" charset="-128"/>
              </a:rPr>
              <a:t>Let me explain why</a:t>
            </a:r>
          </a:p>
          <a:p>
            <a:pPr marL="914400" lvl="1" indent="573088">
              <a:buFont typeface="Courier New" panose="02070309020205020404" pitchFamily="49" charset="0"/>
              <a:buChar char="o"/>
              <a:tabLst>
                <a:tab pos="1427163" algn="l"/>
              </a:tabLst>
            </a:pPr>
            <a:r>
              <a:rPr lang="en-US" altLang="en-US" sz="3200" dirty="0">
                <a:ea typeface="ＭＳ Ｐゴシック" panose="020B0600070205080204" pitchFamily="34" charset="-128"/>
              </a:rPr>
              <a:t>I will cancel the other appointments</a:t>
            </a:r>
            <a:endParaRPr lang="en-US" sz="3200" dirty="0"/>
          </a:p>
        </p:txBody>
      </p:sp>
      <p:pic>
        <p:nvPicPr>
          <p:cNvPr id="9" name="Picture 3">
            <a:extLst>
              <a:ext uri="{FF2B5EF4-FFF2-40B4-BE49-F238E27FC236}">
                <a16:creationId xmlns:a16="http://schemas.microsoft.com/office/drawing/2014/main" id="{F39F9E1D-818F-499C-9B5F-9E19066ECE7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95500" y="3342555"/>
            <a:ext cx="4953000" cy="33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30145307-E675-4F28-85D2-697E45066E98}"/>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40</a:t>
            </a:fld>
            <a:endParaRPr lang="en-US"/>
          </a:p>
        </p:txBody>
      </p:sp>
    </p:spTree>
    <p:extLst>
      <p:ext uri="{BB962C8B-B14F-4D97-AF65-F5344CB8AC3E}">
        <p14:creationId xmlns:p14="http://schemas.microsoft.com/office/powerpoint/2010/main" val="31933443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692362"/>
            <a:ext cx="9144000" cy="45719"/>
          </a:xfrm>
          <a:prstGeom prst="rect">
            <a:avLst/>
          </a:prstGeom>
        </p:spPr>
      </p:pic>
      <p:sp>
        <p:nvSpPr>
          <p:cNvPr id="3" name="Title 2">
            <a:extLst>
              <a:ext uri="{FF2B5EF4-FFF2-40B4-BE49-F238E27FC236}">
                <a16:creationId xmlns:a16="http://schemas.microsoft.com/office/drawing/2014/main" id="{3D673181-5065-49DB-AABD-34D3241F39CD}"/>
              </a:ext>
            </a:extLst>
          </p:cNvPr>
          <p:cNvSpPr>
            <a:spLocks noGrp="1"/>
          </p:cNvSpPr>
          <p:nvPr>
            <p:ph type="title"/>
          </p:nvPr>
        </p:nvSpPr>
        <p:spPr>
          <a:xfrm>
            <a:off x="262890" y="607751"/>
            <a:ext cx="8394354" cy="506843"/>
          </a:xfrm>
        </p:spPr>
        <p:txBody>
          <a:bodyPr>
            <a:normAutofit fontScale="90000"/>
          </a:bodyPr>
          <a:lstStyle/>
          <a:p>
            <a:r>
              <a:rPr lang="en-US" b="1" dirty="0">
                <a:latin typeface="Calibri" panose="020F0502020204030204" pitchFamily="34" charset="0"/>
                <a:cs typeface="Calibri" panose="020F0502020204030204" pitchFamily="34" charset="0"/>
              </a:rPr>
              <a:t>14. Why Should I List With You If You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       Never Showed The Property When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       It Was On the Market Before</a:t>
            </a:r>
          </a:p>
        </p:txBody>
      </p:sp>
      <p:pic>
        <p:nvPicPr>
          <p:cNvPr id="7" name="Picture 5" descr="http://static.howstuffworks.com/gif/realtor-4.jpg">
            <a:extLst>
              <a:ext uri="{FF2B5EF4-FFF2-40B4-BE49-F238E27FC236}">
                <a16:creationId xmlns:a16="http://schemas.microsoft.com/office/drawing/2014/main" id="{845C823C-0AF0-41EC-A764-49900F3C4F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083" y="2212566"/>
            <a:ext cx="5793567" cy="386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6">
            <a:extLst>
              <a:ext uri="{FF2B5EF4-FFF2-40B4-BE49-F238E27FC236}">
                <a16:creationId xmlns:a16="http://schemas.microsoft.com/office/drawing/2014/main" id="{26B8E995-DE4C-4991-8608-71B9ED862677}"/>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41</a:t>
            </a:fld>
            <a:endParaRPr lang="en-US"/>
          </a:p>
        </p:txBody>
      </p:sp>
    </p:spTree>
    <p:extLst>
      <p:ext uri="{BB962C8B-B14F-4D97-AF65-F5344CB8AC3E}">
        <p14:creationId xmlns:p14="http://schemas.microsoft.com/office/powerpoint/2010/main" val="642621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sp>
        <p:nvSpPr>
          <p:cNvPr id="7" name="Rectangle 6">
            <a:extLst>
              <a:ext uri="{FF2B5EF4-FFF2-40B4-BE49-F238E27FC236}">
                <a16:creationId xmlns:a16="http://schemas.microsoft.com/office/drawing/2014/main" id="{492ECDE2-CDDE-471F-9725-08036E7A5578}"/>
              </a:ext>
            </a:extLst>
          </p:cNvPr>
          <p:cNvSpPr/>
          <p:nvPr/>
        </p:nvSpPr>
        <p:spPr>
          <a:xfrm>
            <a:off x="493776" y="842361"/>
            <a:ext cx="8021574" cy="4031873"/>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My job is to execute a marketing plan for my seller clients</a:t>
            </a:r>
          </a:p>
          <a:p>
            <a:pPr marL="457200" indent="-457200">
              <a:buFont typeface="Wingdings" panose="05000000000000000000" pitchFamily="2" charset="2"/>
              <a:buChar char="§"/>
            </a:pPr>
            <a:r>
              <a:rPr lang="en-US" altLang="en-US" sz="3200" dirty="0">
                <a:ea typeface="ＭＳ Ｐゴシック" panose="020B0600070205080204" pitchFamily="34" charset="-128"/>
              </a:rPr>
              <a:t>I will most likely not be the agent that sells the property, but I will be the reason it sells from the exposure I create </a:t>
            </a:r>
          </a:p>
          <a:p>
            <a:pPr marL="457200" indent="-457200">
              <a:buFont typeface="Wingdings" panose="05000000000000000000" pitchFamily="2" charset="2"/>
              <a:buChar char="§"/>
            </a:pPr>
            <a:r>
              <a:rPr lang="en-US" altLang="en-US" sz="3200" dirty="0">
                <a:ea typeface="ＭＳ Ｐゴシック" panose="020B0600070205080204" pitchFamily="34" charset="-128"/>
              </a:rPr>
              <a:t>I know that is what you care most about – getting your house sold and I believe I can do that</a:t>
            </a:r>
          </a:p>
        </p:txBody>
      </p:sp>
      <p:pic>
        <p:nvPicPr>
          <p:cNvPr id="9" name="Picture 3">
            <a:extLst>
              <a:ext uri="{FF2B5EF4-FFF2-40B4-BE49-F238E27FC236}">
                <a16:creationId xmlns:a16="http://schemas.microsoft.com/office/drawing/2014/main" id="{686C760E-2A2B-4879-A144-FDADF43044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69467" y="4767385"/>
            <a:ext cx="3005066" cy="195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6">
            <a:extLst>
              <a:ext uri="{FF2B5EF4-FFF2-40B4-BE49-F238E27FC236}">
                <a16:creationId xmlns:a16="http://schemas.microsoft.com/office/drawing/2014/main" id="{2CEDD1A2-80E1-4E80-B779-8D45D9220778}"/>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42</a:t>
            </a:fld>
            <a:endParaRPr lang="en-US"/>
          </a:p>
        </p:txBody>
      </p:sp>
    </p:spTree>
    <p:extLst>
      <p:ext uri="{BB962C8B-B14F-4D97-AF65-F5344CB8AC3E}">
        <p14:creationId xmlns:p14="http://schemas.microsoft.com/office/powerpoint/2010/main" val="9379756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25550" y="1000098"/>
            <a:ext cx="9144000" cy="45719"/>
          </a:xfrm>
          <a:prstGeom prst="rect">
            <a:avLst/>
          </a:prstGeom>
        </p:spPr>
      </p:pic>
      <p:sp>
        <p:nvSpPr>
          <p:cNvPr id="3" name="Title 2">
            <a:extLst>
              <a:ext uri="{FF2B5EF4-FFF2-40B4-BE49-F238E27FC236}">
                <a16:creationId xmlns:a16="http://schemas.microsoft.com/office/drawing/2014/main" id="{0A6D540F-79B0-4773-A31A-08E52BF94F98}"/>
              </a:ext>
            </a:extLst>
          </p:cNvPr>
          <p:cNvSpPr>
            <a:spLocks noGrp="1"/>
          </p:cNvSpPr>
          <p:nvPr>
            <p:ph type="title"/>
          </p:nvPr>
        </p:nvSpPr>
        <p:spPr>
          <a:xfrm>
            <a:off x="125550" y="287563"/>
            <a:ext cx="9018450" cy="552561"/>
          </a:xfrm>
        </p:spPr>
        <p:txBody>
          <a:bodyPr>
            <a:normAutofit fontScale="90000"/>
          </a:bodyPr>
          <a:lstStyle/>
          <a:p>
            <a:r>
              <a:rPr lang="en-US" b="1" dirty="0">
                <a:latin typeface="Calibri" panose="020F0502020204030204" pitchFamily="34" charset="0"/>
                <a:cs typeface="Calibri" panose="020F0502020204030204" pitchFamily="34" charset="0"/>
              </a:rPr>
              <a:t>15. We Want To Try To Sell It On Our Own</a:t>
            </a:r>
          </a:p>
        </p:txBody>
      </p:sp>
      <p:sp>
        <p:nvSpPr>
          <p:cNvPr id="2" name="Rectangle 1">
            <a:extLst>
              <a:ext uri="{FF2B5EF4-FFF2-40B4-BE49-F238E27FC236}">
                <a16:creationId xmlns:a16="http://schemas.microsoft.com/office/drawing/2014/main" id="{06F19931-6E7D-4FF5-B8F4-5569F3518F49}"/>
              </a:ext>
            </a:extLst>
          </p:cNvPr>
          <p:cNvSpPr/>
          <p:nvPr/>
        </p:nvSpPr>
        <p:spPr>
          <a:xfrm>
            <a:off x="396240" y="1205791"/>
            <a:ext cx="7964553" cy="4031873"/>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Why would you want to do that?</a:t>
            </a:r>
          </a:p>
          <a:p>
            <a:pPr marL="457200" indent="-457200">
              <a:buFont typeface="Wingdings" panose="05000000000000000000" pitchFamily="2" charset="2"/>
              <a:buChar char="§"/>
            </a:pPr>
            <a:r>
              <a:rPr lang="en-US" altLang="en-US" sz="3200" dirty="0">
                <a:ea typeface="ＭＳ Ｐゴシック" panose="020B0600070205080204" pitchFamily="34" charset="-128"/>
              </a:rPr>
              <a:t>Three important things to realize</a:t>
            </a:r>
          </a:p>
          <a:p>
            <a:pPr marL="1487488" indent="-401638">
              <a:buFont typeface="Courier New" panose="02070309020205020404" pitchFamily="49" charset="0"/>
              <a:buChar char="o"/>
            </a:pPr>
            <a:r>
              <a:rPr lang="en-US" altLang="en-US" sz="3200" dirty="0">
                <a:ea typeface="ＭＳ Ｐゴシック" panose="020B0600070205080204" pitchFamily="34" charset="-128"/>
              </a:rPr>
              <a:t>How marketing and creating massive exposure has changed</a:t>
            </a:r>
          </a:p>
          <a:p>
            <a:pPr marL="1487488" indent="-401638">
              <a:buFont typeface="Courier New" panose="02070309020205020404" pitchFamily="49" charset="0"/>
              <a:buChar char="o"/>
            </a:pPr>
            <a:r>
              <a:rPr lang="en-US" altLang="en-US" sz="3200" dirty="0">
                <a:ea typeface="ＭＳ Ｐゴシック" panose="020B0600070205080204" pitchFamily="34" charset="-128"/>
              </a:rPr>
              <a:t>Liability exposure</a:t>
            </a:r>
          </a:p>
          <a:p>
            <a:pPr marL="1487488" indent="-401638">
              <a:buFont typeface="Courier New" panose="02070309020205020404" pitchFamily="49" charset="0"/>
              <a:buChar char="o"/>
            </a:pPr>
            <a:r>
              <a:rPr lang="en-US" altLang="en-US" sz="3200" dirty="0">
                <a:ea typeface="ＭＳ Ｐゴシック" panose="020B0600070205080204" pitchFamily="34" charset="-128"/>
              </a:rPr>
              <a:t>Most buyers want to save the same commission your want to save – who wins</a:t>
            </a:r>
          </a:p>
        </p:txBody>
      </p:sp>
      <p:pic>
        <p:nvPicPr>
          <p:cNvPr id="9" name="Picture 5" descr="http://images.frontdoor.com/FDOOR/articles/2104_FSBO-Guide/FSBO-Sign.jpg">
            <a:extLst>
              <a:ext uri="{FF2B5EF4-FFF2-40B4-BE49-F238E27FC236}">
                <a16:creationId xmlns:a16="http://schemas.microsoft.com/office/drawing/2014/main" id="{255CCBFC-EA38-4513-82A7-A1B8781DB3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1584" y="4822475"/>
            <a:ext cx="2491931" cy="165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6">
            <a:extLst>
              <a:ext uri="{FF2B5EF4-FFF2-40B4-BE49-F238E27FC236}">
                <a16:creationId xmlns:a16="http://schemas.microsoft.com/office/drawing/2014/main" id="{9F9691E0-EDD5-47DF-AE89-F09B7D7ED67E}"/>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43</a:t>
            </a:fld>
            <a:endParaRPr lang="en-US"/>
          </a:p>
        </p:txBody>
      </p:sp>
    </p:spTree>
    <p:extLst>
      <p:ext uri="{BB962C8B-B14F-4D97-AF65-F5344CB8AC3E}">
        <p14:creationId xmlns:p14="http://schemas.microsoft.com/office/powerpoint/2010/main" val="38437638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sp>
        <p:nvSpPr>
          <p:cNvPr id="7" name="Rectangle 6">
            <a:extLst>
              <a:ext uri="{FF2B5EF4-FFF2-40B4-BE49-F238E27FC236}">
                <a16:creationId xmlns:a16="http://schemas.microsoft.com/office/drawing/2014/main" id="{7A75FE25-9A1A-4C1E-BFBE-BA30B41326AB}"/>
              </a:ext>
            </a:extLst>
          </p:cNvPr>
          <p:cNvSpPr/>
          <p:nvPr/>
        </p:nvSpPr>
        <p:spPr>
          <a:xfrm>
            <a:off x="570779" y="1036593"/>
            <a:ext cx="8357616" cy="1569660"/>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NAR stats</a:t>
            </a:r>
          </a:p>
          <a:p>
            <a:pPr marL="914400" lvl="1">
              <a:buFont typeface="Courier New" panose="02070309020205020404" pitchFamily="49" charset="0"/>
              <a:buChar char="o"/>
            </a:pPr>
            <a:r>
              <a:rPr lang="en-US" altLang="en-US" sz="3200" dirty="0">
                <a:ea typeface="ＭＳ Ｐゴシック" panose="020B0600070205080204" pitchFamily="34" charset="-128"/>
              </a:rPr>
              <a:t>  FSBO success rate is declining rapidly</a:t>
            </a:r>
          </a:p>
          <a:p>
            <a:pPr marL="914400" lvl="1">
              <a:buFont typeface="Courier New" panose="02070309020205020404" pitchFamily="49" charset="0"/>
              <a:buChar char="o"/>
            </a:pPr>
            <a:r>
              <a:rPr lang="en-US" altLang="en-US" sz="3200" dirty="0">
                <a:ea typeface="ＭＳ Ｐゴシック" panose="020B0600070205080204" pitchFamily="34" charset="-128"/>
              </a:rPr>
              <a:t>  Most FSBO list…</a:t>
            </a:r>
          </a:p>
        </p:txBody>
      </p:sp>
      <p:sp>
        <p:nvSpPr>
          <p:cNvPr id="6" name="Slide Number Placeholder 6">
            <a:extLst>
              <a:ext uri="{FF2B5EF4-FFF2-40B4-BE49-F238E27FC236}">
                <a16:creationId xmlns:a16="http://schemas.microsoft.com/office/drawing/2014/main" id="{65F6096B-7D5D-4E80-9210-779E96CEEF1C}"/>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44</a:t>
            </a:fld>
            <a:endParaRPr lang="en-US"/>
          </a:p>
        </p:txBody>
      </p:sp>
    </p:spTree>
    <p:extLst>
      <p:ext uri="{BB962C8B-B14F-4D97-AF65-F5344CB8AC3E}">
        <p14:creationId xmlns:p14="http://schemas.microsoft.com/office/powerpoint/2010/main" val="12785816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sp>
        <p:nvSpPr>
          <p:cNvPr id="2" name="Title 1">
            <a:extLst>
              <a:ext uri="{FF2B5EF4-FFF2-40B4-BE49-F238E27FC236}">
                <a16:creationId xmlns:a16="http://schemas.microsoft.com/office/drawing/2014/main" id="{9FB282C4-F86F-4400-8119-4BBF1EA7C413}"/>
              </a:ext>
            </a:extLst>
          </p:cNvPr>
          <p:cNvSpPr>
            <a:spLocks noGrp="1"/>
          </p:cNvSpPr>
          <p:nvPr>
            <p:ph type="title"/>
          </p:nvPr>
        </p:nvSpPr>
        <p:spPr>
          <a:xfrm>
            <a:off x="281178" y="95865"/>
            <a:ext cx="7886700" cy="643996"/>
          </a:xfrm>
        </p:spPr>
        <p:txBody>
          <a:bodyPr>
            <a:normAutofit fontScale="90000"/>
          </a:bodyPr>
          <a:lstStyle/>
          <a:p>
            <a:r>
              <a:rPr lang="en-US" b="1" dirty="0">
                <a:latin typeface="Calibri" panose="020F0502020204030204" pitchFamily="34" charset="0"/>
                <a:cs typeface="Calibri" panose="020F0502020204030204" pitchFamily="34" charset="0"/>
              </a:rPr>
              <a:t>16. Your Office Is Not In Our Town</a:t>
            </a:r>
          </a:p>
        </p:txBody>
      </p:sp>
      <p:sp>
        <p:nvSpPr>
          <p:cNvPr id="7" name="Slide Number Placeholder 6">
            <a:extLst>
              <a:ext uri="{FF2B5EF4-FFF2-40B4-BE49-F238E27FC236}">
                <a16:creationId xmlns:a16="http://schemas.microsoft.com/office/drawing/2014/main" id="{7B4AFC6C-8C0F-4FED-B893-AE8E9A525A81}"/>
              </a:ext>
            </a:extLst>
          </p:cNvPr>
          <p:cNvSpPr>
            <a:spLocks noGrp="1"/>
          </p:cNvSpPr>
          <p:nvPr>
            <p:ph type="sldNum" sz="quarter" idx="12"/>
          </p:nvPr>
        </p:nvSpPr>
        <p:spPr/>
        <p:txBody>
          <a:bodyPr/>
          <a:lstStyle/>
          <a:p>
            <a:fld id="{8E76D059-C0BB-4F98-8040-76D959D3FDC2}" type="slidenum">
              <a:rPr lang="en-US" smtClean="0"/>
              <a:t>45</a:t>
            </a:fld>
            <a:endParaRPr lang="en-US"/>
          </a:p>
        </p:txBody>
      </p:sp>
      <p:sp>
        <p:nvSpPr>
          <p:cNvPr id="3" name="Rectangle 2">
            <a:extLst>
              <a:ext uri="{FF2B5EF4-FFF2-40B4-BE49-F238E27FC236}">
                <a16:creationId xmlns:a16="http://schemas.microsoft.com/office/drawing/2014/main" id="{334BF5EF-83B1-4F38-B5EE-4B069E89F34C}"/>
              </a:ext>
            </a:extLst>
          </p:cNvPr>
          <p:cNvSpPr/>
          <p:nvPr/>
        </p:nvSpPr>
        <p:spPr>
          <a:xfrm>
            <a:off x="603504" y="1248263"/>
            <a:ext cx="7635800" cy="1569660"/>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That used to be a concern</a:t>
            </a:r>
          </a:p>
          <a:p>
            <a:pPr marL="457200" indent="-457200">
              <a:buFont typeface="Wingdings" panose="05000000000000000000" pitchFamily="2" charset="2"/>
              <a:buChar char="§"/>
            </a:pPr>
            <a:r>
              <a:rPr lang="en-US" altLang="en-US" sz="3200" dirty="0">
                <a:ea typeface="ＭＳ Ｐゴシック" panose="020B0600070205080204" pitchFamily="34" charset="-128"/>
              </a:rPr>
              <a:t>The internet has changed all that</a:t>
            </a:r>
          </a:p>
          <a:p>
            <a:pPr marL="457200" indent="-457200">
              <a:buFont typeface="Wingdings" panose="05000000000000000000" pitchFamily="2" charset="2"/>
              <a:buChar char="§"/>
            </a:pPr>
            <a:r>
              <a:rPr lang="en-US" altLang="en-US" sz="3200" dirty="0">
                <a:ea typeface="ＭＳ Ｐゴシック" panose="020B0600070205080204" pitchFamily="34" charset="-128"/>
              </a:rPr>
              <a:t>Bricks and mortar offices are shrinking</a:t>
            </a:r>
          </a:p>
        </p:txBody>
      </p:sp>
      <p:pic>
        <p:nvPicPr>
          <p:cNvPr id="8" name="Picture 7">
            <a:extLst>
              <a:ext uri="{FF2B5EF4-FFF2-40B4-BE49-F238E27FC236}">
                <a16:creationId xmlns:a16="http://schemas.microsoft.com/office/drawing/2014/main" id="{24869479-3EBD-4761-AEAF-B7DC9499832E}"/>
              </a:ext>
            </a:extLst>
          </p:cNvPr>
          <p:cNvPicPr>
            <a:picLocks noChangeAspect="1"/>
          </p:cNvPicPr>
          <p:nvPr/>
        </p:nvPicPr>
        <p:blipFill>
          <a:blip r:embed="rId3"/>
          <a:stretch>
            <a:fillRect/>
          </a:stretch>
        </p:blipFill>
        <p:spPr>
          <a:xfrm>
            <a:off x="1673441" y="3064423"/>
            <a:ext cx="5495925" cy="3076575"/>
          </a:xfrm>
          <a:prstGeom prst="rect">
            <a:avLst/>
          </a:prstGeom>
        </p:spPr>
      </p:pic>
    </p:spTree>
    <p:extLst>
      <p:ext uri="{BB962C8B-B14F-4D97-AF65-F5344CB8AC3E}">
        <p14:creationId xmlns:p14="http://schemas.microsoft.com/office/powerpoint/2010/main" val="40468355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sp>
        <p:nvSpPr>
          <p:cNvPr id="4" name="Slide Number Placeholder 3">
            <a:extLst>
              <a:ext uri="{FF2B5EF4-FFF2-40B4-BE49-F238E27FC236}">
                <a16:creationId xmlns:a16="http://schemas.microsoft.com/office/drawing/2014/main" id="{894BA44B-F6B6-47DF-83E7-75EC6D83B93D}"/>
              </a:ext>
            </a:extLst>
          </p:cNvPr>
          <p:cNvSpPr>
            <a:spLocks noGrp="1"/>
          </p:cNvSpPr>
          <p:nvPr>
            <p:ph type="sldNum" sz="quarter" idx="12"/>
          </p:nvPr>
        </p:nvSpPr>
        <p:spPr/>
        <p:txBody>
          <a:bodyPr/>
          <a:lstStyle/>
          <a:p>
            <a:fld id="{8E76D059-C0BB-4F98-8040-76D959D3FDC2}" type="slidenum">
              <a:rPr lang="en-US" smtClean="0"/>
              <a:t>46</a:t>
            </a:fld>
            <a:endParaRPr lang="en-US"/>
          </a:p>
        </p:txBody>
      </p:sp>
      <p:sp>
        <p:nvSpPr>
          <p:cNvPr id="8" name="Rectangle 7">
            <a:extLst>
              <a:ext uri="{FF2B5EF4-FFF2-40B4-BE49-F238E27FC236}">
                <a16:creationId xmlns:a16="http://schemas.microsoft.com/office/drawing/2014/main" id="{3A3F8A51-1AEE-4086-B9D1-DFAD6CD08E8E}"/>
              </a:ext>
            </a:extLst>
          </p:cNvPr>
          <p:cNvSpPr/>
          <p:nvPr/>
        </p:nvSpPr>
        <p:spPr>
          <a:xfrm>
            <a:off x="518160" y="1084719"/>
            <a:ext cx="7997190" cy="2062103"/>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We all have access to important community and school data at our fingertips</a:t>
            </a:r>
          </a:p>
          <a:p>
            <a:pPr marL="457200" indent="-457200">
              <a:buFont typeface="Wingdings" panose="05000000000000000000" pitchFamily="2" charset="2"/>
              <a:buChar char="§"/>
            </a:pPr>
            <a:r>
              <a:rPr lang="en-US" altLang="en-US" sz="3200" dirty="0">
                <a:ea typeface="ＭＳ Ｐゴシック" panose="020B0600070205080204" pitchFamily="34" charset="-128"/>
              </a:rPr>
              <a:t>I know how to price and sell real estate</a:t>
            </a:r>
          </a:p>
          <a:p>
            <a:pPr marL="457200" indent="-457200">
              <a:buFont typeface="Wingdings" panose="05000000000000000000" pitchFamily="2" charset="2"/>
              <a:buChar char="§"/>
            </a:pPr>
            <a:r>
              <a:rPr lang="en-US" altLang="en-US" sz="3200" dirty="0">
                <a:ea typeface="ＭＳ Ｐゴシック" panose="020B0600070205080204" pitchFamily="34" charset="-128"/>
              </a:rPr>
              <a:t>Is that not what is most important?</a:t>
            </a:r>
          </a:p>
        </p:txBody>
      </p:sp>
      <p:pic>
        <p:nvPicPr>
          <p:cNvPr id="10" name="Picture 3">
            <a:extLst>
              <a:ext uri="{FF2B5EF4-FFF2-40B4-BE49-F238E27FC236}">
                <a16:creationId xmlns:a16="http://schemas.microsoft.com/office/drawing/2014/main" id="{5136ADDF-1585-468C-B2BA-7B94885503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31795" y="3368993"/>
            <a:ext cx="3169920" cy="316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33818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sp>
        <p:nvSpPr>
          <p:cNvPr id="2" name="Title 1">
            <a:extLst>
              <a:ext uri="{FF2B5EF4-FFF2-40B4-BE49-F238E27FC236}">
                <a16:creationId xmlns:a16="http://schemas.microsoft.com/office/drawing/2014/main" id="{E3FE2ED8-5CD4-4804-95BC-3A171FB13265}"/>
              </a:ext>
            </a:extLst>
          </p:cNvPr>
          <p:cNvSpPr>
            <a:spLocks noGrp="1"/>
          </p:cNvSpPr>
          <p:nvPr>
            <p:ph type="title"/>
          </p:nvPr>
        </p:nvSpPr>
        <p:spPr>
          <a:xfrm>
            <a:off x="239357" y="97390"/>
            <a:ext cx="9480715" cy="717002"/>
          </a:xfrm>
        </p:spPr>
        <p:txBody>
          <a:bodyPr>
            <a:noAutofit/>
          </a:bodyPr>
          <a:lstStyle/>
          <a:p>
            <a:r>
              <a:rPr lang="en-US" altLang="en-US" sz="4000" b="1" dirty="0">
                <a:latin typeface="Calibri" panose="020F0502020204030204" pitchFamily="34" charset="0"/>
                <a:ea typeface="ＭＳ Ｐゴシック" panose="020B0600070205080204" pitchFamily="34" charset="-128"/>
                <a:cs typeface="Calibri" panose="020F0502020204030204" pitchFamily="34" charset="0"/>
              </a:rPr>
              <a:t>17. We Want To Think About It </a:t>
            </a:r>
            <a:endParaRPr lang="en-US" sz="4000" b="1"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8F5E5220-3E7D-4D48-9C90-A110E01DE7C0}"/>
              </a:ext>
            </a:extLst>
          </p:cNvPr>
          <p:cNvSpPr>
            <a:spLocks noGrp="1"/>
          </p:cNvSpPr>
          <p:nvPr>
            <p:ph type="sldNum" sz="quarter" idx="12"/>
          </p:nvPr>
        </p:nvSpPr>
        <p:spPr/>
        <p:txBody>
          <a:bodyPr/>
          <a:lstStyle/>
          <a:p>
            <a:fld id="{8E76D059-C0BB-4F98-8040-76D959D3FDC2}" type="slidenum">
              <a:rPr lang="en-US" smtClean="0"/>
              <a:t>47</a:t>
            </a:fld>
            <a:endParaRPr lang="en-US"/>
          </a:p>
        </p:txBody>
      </p:sp>
      <p:sp>
        <p:nvSpPr>
          <p:cNvPr id="3" name="Rectangle 2">
            <a:extLst>
              <a:ext uri="{FF2B5EF4-FFF2-40B4-BE49-F238E27FC236}">
                <a16:creationId xmlns:a16="http://schemas.microsoft.com/office/drawing/2014/main" id="{AD7A82AE-9EF0-4263-AAD6-2579E3D2B466}"/>
              </a:ext>
            </a:extLst>
          </p:cNvPr>
          <p:cNvSpPr/>
          <p:nvPr/>
        </p:nvSpPr>
        <p:spPr>
          <a:xfrm>
            <a:off x="725424" y="1136390"/>
            <a:ext cx="7513880" cy="2062103"/>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Can you please elaborate</a:t>
            </a:r>
          </a:p>
          <a:p>
            <a:pPr marL="457200" indent="-457200">
              <a:buFont typeface="Wingdings" panose="05000000000000000000" pitchFamily="2" charset="2"/>
              <a:buChar char="§"/>
            </a:pPr>
            <a:r>
              <a:rPr lang="en-US" altLang="en-US" sz="3200" dirty="0">
                <a:ea typeface="ＭＳ Ｐゴシック" panose="020B0600070205080204" pitchFamily="34" charset="-128"/>
              </a:rPr>
              <a:t>Is there anything I can further explain</a:t>
            </a:r>
          </a:p>
          <a:p>
            <a:pPr marL="457200" indent="-457200">
              <a:buFont typeface="Wingdings" panose="05000000000000000000" pitchFamily="2" charset="2"/>
              <a:buChar char="§"/>
            </a:pPr>
            <a:r>
              <a:rPr lang="en-US" altLang="en-US" sz="3200" dirty="0">
                <a:ea typeface="ＭＳ Ｐゴシック" panose="020B0600070205080204" pitchFamily="34" charset="-128"/>
              </a:rPr>
              <a:t>What would keep you from getting started right now</a:t>
            </a:r>
          </a:p>
        </p:txBody>
      </p:sp>
      <p:pic>
        <p:nvPicPr>
          <p:cNvPr id="9" name="Picture 4">
            <a:extLst>
              <a:ext uri="{FF2B5EF4-FFF2-40B4-BE49-F238E27FC236}">
                <a16:creationId xmlns:a16="http://schemas.microsoft.com/office/drawing/2014/main" id="{721D10A5-E5C2-4D81-99B2-E08F08ED09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6184" y="3186113"/>
            <a:ext cx="335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1008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431656" y="6233414"/>
            <a:ext cx="424179" cy="254000"/>
          </a:xfrm>
          <a:prstGeom prst="rect">
            <a:avLst/>
          </a:prstGeom>
        </p:spPr>
        <p:txBody>
          <a:bodyPr vert="horz" wrap="square" lIns="0" tIns="0" rIns="0" bIns="0" rtlCol="0">
            <a:spAutoFit/>
          </a:bodyPr>
          <a:lstStyle>
            <a:defPPr>
              <a:defRPr lang="en-US"/>
            </a:defPPr>
            <a:lvl1pPr marL="0" algn="l" defTabSz="914400" rtl="0" eaLnBrk="1" latinLnBrk="0" hangingPunct="1">
              <a:defRPr sz="18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810"/>
              </a:lnSpc>
            </a:pPr>
            <a:fld id="{81D60167-4931-47E6-BA6A-407CBD079E47}" type="slidenum">
              <a:rPr lang="en-US" smtClean="0"/>
              <a:pPr marL="38100">
                <a:lnSpc>
                  <a:spcPts val="1810"/>
                </a:lnSpc>
              </a:pPr>
              <a:t>48</a:t>
            </a:fld>
            <a:endParaRPr lang="en-US" dirty="0"/>
          </a:p>
        </p:txBody>
      </p:sp>
      <p:sp>
        <p:nvSpPr>
          <p:cNvPr id="5" name="object 5"/>
          <p:cNvSpPr txBox="1">
            <a:spLocks noGrp="1"/>
          </p:cNvSpPr>
          <p:nvPr>
            <p:ph type="ftr" sz="quarter" idx="5"/>
          </p:nvPr>
        </p:nvSpPr>
        <p:spPr>
          <a:xfrm>
            <a:off x="535940" y="6469176"/>
            <a:ext cx="2796540"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a:t>© </a:t>
            </a:r>
            <a:r>
              <a:rPr lang="en-US" spc="-5"/>
              <a:t>David </a:t>
            </a:r>
            <a:r>
              <a:rPr lang="en-US" spc="-10"/>
              <a:t>Scott </a:t>
            </a:r>
            <a:r>
              <a:rPr lang="en-US"/>
              <a:t>2012-2015 All </a:t>
            </a:r>
            <a:r>
              <a:rPr lang="en-US" spc="-5"/>
              <a:t>Rights</a:t>
            </a:r>
            <a:r>
              <a:rPr lang="en-US" spc="-50"/>
              <a:t> </a:t>
            </a:r>
            <a:r>
              <a:rPr lang="en-US" spc="-5"/>
              <a:t>Reserved</a:t>
            </a:r>
            <a:endParaRPr lang="en-US" spc="-5" dirty="0"/>
          </a:p>
        </p:txBody>
      </p:sp>
      <p:sp>
        <p:nvSpPr>
          <p:cNvPr id="6" name="Rectangle 5">
            <a:extLst>
              <a:ext uri="{FF2B5EF4-FFF2-40B4-BE49-F238E27FC236}">
                <a16:creationId xmlns:a16="http://schemas.microsoft.com/office/drawing/2014/main" id="{D4AE9842-A471-4867-8D96-13C960262160}"/>
              </a:ext>
            </a:extLst>
          </p:cNvPr>
          <p:cNvSpPr/>
          <p:nvPr/>
        </p:nvSpPr>
        <p:spPr>
          <a:xfrm>
            <a:off x="0" y="963037"/>
            <a:ext cx="9144000" cy="553998"/>
          </a:xfrm>
          <a:prstGeom prst="rect">
            <a:avLst/>
          </a:prstGeom>
          <a:solidFill>
            <a:schemeClr val="accent1"/>
          </a:solidFill>
        </p:spPr>
        <p:txBody>
          <a:bodyPr wrap="square">
            <a:spAutoFit/>
          </a:bodyPr>
          <a:lstStyle/>
          <a:p>
            <a:pPr algn="ctr"/>
            <a:r>
              <a:rPr lang="en-US" sz="3000" b="1" dirty="0">
                <a:solidFill>
                  <a:schemeClr val="bg1"/>
                </a:solidFill>
              </a:rPr>
              <a:t>Momentum Close</a:t>
            </a:r>
          </a:p>
        </p:txBody>
      </p:sp>
      <p:pic>
        <p:nvPicPr>
          <p:cNvPr id="42" name="Picture 41">
            <a:extLst>
              <a:ext uri="{FF2B5EF4-FFF2-40B4-BE49-F238E27FC236}">
                <a16:creationId xmlns:a16="http://schemas.microsoft.com/office/drawing/2014/main" id="{26BB7128-C360-41C5-AA3D-1CDC9025FF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sp>
        <p:nvSpPr>
          <p:cNvPr id="7" name="TextBox 6">
            <a:extLst>
              <a:ext uri="{FF2B5EF4-FFF2-40B4-BE49-F238E27FC236}">
                <a16:creationId xmlns:a16="http://schemas.microsoft.com/office/drawing/2014/main" id="{4B51AA98-8127-4A87-AD01-C0973305B102}"/>
              </a:ext>
            </a:extLst>
          </p:cNvPr>
          <p:cNvSpPr txBox="1"/>
          <p:nvPr/>
        </p:nvSpPr>
        <p:spPr>
          <a:xfrm>
            <a:off x="276726" y="1717351"/>
            <a:ext cx="8494295" cy="4031873"/>
          </a:xfrm>
          <a:prstGeom prst="rect">
            <a:avLst/>
          </a:prstGeom>
          <a:noFill/>
        </p:spPr>
        <p:txBody>
          <a:bodyPr wrap="square" rtlCol="0">
            <a:spAutoFit/>
          </a:bodyPr>
          <a:lstStyle/>
          <a:p>
            <a:r>
              <a:rPr lang="en-US" sz="3200" dirty="0"/>
              <a:t>Let’s at least do this. Since we’re here together, let’s complete the listing agreement, and I’ll leave it with you. If you decide you’re ready to put the home on the market when you wake up tomorrow, call me and I will pick it up immediately. This way we don’t waste any more time than is necessary in getting your home exposed! How does that sound?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835726"/>
            <a:ext cx="9144000" cy="45719"/>
          </a:xfrm>
          <a:prstGeom prst="rect">
            <a:avLst/>
          </a:prstGeom>
        </p:spPr>
      </p:pic>
      <p:sp>
        <p:nvSpPr>
          <p:cNvPr id="3" name="Title 2">
            <a:extLst>
              <a:ext uri="{FF2B5EF4-FFF2-40B4-BE49-F238E27FC236}">
                <a16:creationId xmlns:a16="http://schemas.microsoft.com/office/drawing/2014/main" id="{CB38C04D-5714-489D-AD9B-E4F0589799B5}"/>
              </a:ext>
            </a:extLst>
          </p:cNvPr>
          <p:cNvSpPr>
            <a:spLocks noGrp="1"/>
          </p:cNvSpPr>
          <p:nvPr>
            <p:ph type="title"/>
          </p:nvPr>
        </p:nvSpPr>
        <p:spPr>
          <a:xfrm>
            <a:off x="0" y="249349"/>
            <a:ext cx="9144000" cy="440722"/>
          </a:xfrm>
        </p:spPr>
        <p:txBody>
          <a:bodyPr>
            <a:noAutofit/>
          </a:bodyPr>
          <a:lstStyle/>
          <a:p>
            <a:r>
              <a:rPr lang="en-US" sz="4000" b="1" dirty="0">
                <a:latin typeface="Calibri" panose="020F0502020204030204" pitchFamily="34" charset="0"/>
                <a:cs typeface="Calibri" panose="020F0502020204030204" pitchFamily="34" charset="0"/>
              </a:rPr>
              <a:t>18. We Cannot Lower Our Price Anymore</a:t>
            </a:r>
          </a:p>
        </p:txBody>
      </p:sp>
      <p:sp>
        <p:nvSpPr>
          <p:cNvPr id="4" name="Slide Number Placeholder 3">
            <a:extLst>
              <a:ext uri="{FF2B5EF4-FFF2-40B4-BE49-F238E27FC236}">
                <a16:creationId xmlns:a16="http://schemas.microsoft.com/office/drawing/2014/main" id="{91906929-31EF-4E18-B570-E326C8067EAF}"/>
              </a:ext>
            </a:extLst>
          </p:cNvPr>
          <p:cNvSpPr>
            <a:spLocks noGrp="1"/>
          </p:cNvSpPr>
          <p:nvPr>
            <p:ph type="sldNum" sz="quarter" idx="12"/>
          </p:nvPr>
        </p:nvSpPr>
        <p:spPr/>
        <p:txBody>
          <a:bodyPr/>
          <a:lstStyle/>
          <a:p>
            <a:fld id="{8E76D059-C0BB-4F98-8040-76D959D3FDC2}" type="slidenum">
              <a:rPr lang="en-US" smtClean="0"/>
              <a:t>49</a:t>
            </a:fld>
            <a:endParaRPr lang="en-US"/>
          </a:p>
        </p:txBody>
      </p:sp>
      <p:sp>
        <p:nvSpPr>
          <p:cNvPr id="6" name="Rectangle 5">
            <a:extLst>
              <a:ext uri="{FF2B5EF4-FFF2-40B4-BE49-F238E27FC236}">
                <a16:creationId xmlns:a16="http://schemas.microsoft.com/office/drawing/2014/main" id="{A2F8704C-8B68-49F3-98BE-3635DE87E76E}"/>
              </a:ext>
            </a:extLst>
          </p:cNvPr>
          <p:cNvSpPr/>
          <p:nvPr/>
        </p:nvSpPr>
        <p:spPr>
          <a:xfrm>
            <a:off x="511302" y="1221242"/>
            <a:ext cx="8004048" cy="2062103"/>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I understand</a:t>
            </a:r>
          </a:p>
          <a:p>
            <a:pPr marL="457200" indent="-457200">
              <a:buFont typeface="Wingdings" panose="05000000000000000000" pitchFamily="2" charset="2"/>
              <a:buChar char="§"/>
            </a:pPr>
            <a:r>
              <a:rPr lang="en-US" altLang="en-US" sz="3200" dirty="0">
                <a:ea typeface="ＭＳ Ｐゴシック" panose="020B0600070205080204" pitchFamily="34" charset="-128"/>
              </a:rPr>
              <a:t>I wish you and I could control what is happening in the economy and specifically in our real estate market</a:t>
            </a:r>
          </a:p>
        </p:txBody>
      </p:sp>
      <p:pic>
        <p:nvPicPr>
          <p:cNvPr id="8" name="Picture 5" descr="http://morganandme.files.wordpress.com/2010/03/bad-first-impressions.jpg">
            <a:extLst>
              <a:ext uri="{FF2B5EF4-FFF2-40B4-BE49-F238E27FC236}">
                <a16:creationId xmlns:a16="http://schemas.microsoft.com/office/drawing/2014/main" id="{67097700-0F74-4A83-9949-023738489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7551" y="3429000"/>
            <a:ext cx="513873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118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sp>
        <p:nvSpPr>
          <p:cNvPr id="2" name="Rectangle 1">
            <a:extLst>
              <a:ext uri="{FF2B5EF4-FFF2-40B4-BE49-F238E27FC236}">
                <a16:creationId xmlns:a16="http://schemas.microsoft.com/office/drawing/2014/main" id="{3065DE77-E9E7-479B-8C1B-DBA6D1A4D5ED}"/>
              </a:ext>
            </a:extLst>
          </p:cNvPr>
          <p:cNvSpPr/>
          <p:nvPr/>
        </p:nvSpPr>
        <p:spPr>
          <a:xfrm>
            <a:off x="274356" y="99308"/>
            <a:ext cx="8023626" cy="707886"/>
          </a:xfrm>
          <a:prstGeom prst="rect">
            <a:avLst/>
          </a:prstGeom>
        </p:spPr>
        <p:txBody>
          <a:bodyPr wrap="square">
            <a:spAutoFit/>
          </a:bodyPr>
          <a:lstStyle/>
          <a:p>
            <a:r>
              <a:rPr lang="en-US" sz="4000" b="1" dirty="0"/>
              <a:t>Some Overall Comments </a:t>
            </a:r>
            <a:r>
              <a:rPr lang="en-US" sz="2000" dirty="0"/>
              <a:t>(Contd.)</a:t>
            </a:r>
            <a:endParaRPr lang="en-US" sz="4000" dirty="0"/>
          </a:p>
        </p:txBody>
      </p:sp>
      <p:sp>
        <p:nvSpPr>
          <p:cNvPr id="7" name="Content Placeholder 2">
            <a:extLst>
              <a:ext uri="{FF2B5EF4-FFF2-40B4-BE49-F238E27FC236}">
                <a16:creationId xmlns:a16="http://schemas.microsoft.com/office/drawing/2014/main" id="{F235DEB1-CE65-4B4D-920F-FE9223F36DE3}"/>
              </a:ext>
            </a:extLst>
          </p:cNvPr>
          <p:cNvSpPr txBox="1">
            <a:spLocks/>
          </p:cNvSpPr>
          <p:nvPr/>
        </p:nvSpPr>
        <p:spPr>
          <a:xfrm>
            <a:off x="508977" y="1089191"/>
            <a:ext cx="7886700" cy="56354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4" name="Rectangle 3">
            <a:extLst>
              <a:ext uri="{FF2B5EF4-FFF2-40B4-BE49-F238E27FC236}">
                <a16:creationId xmlns:a16="http://schemas.microsoft.com/office/drawing/2014/main" id="{8AF41427-E9EE-448D-AB9A-635DFFDEF19F}"/>
              </a:ext>
            </a:extLst>
          </p:cNvPr>
          <p:cNvSpPr/>
          <p:nvPr/>
        </p:nvSpPr>
        <p:spPr>
          <a:xfrm>
            <a:off x="271993" y="980854"/>
            <a:ext cx="8360667" cy="5570756"/>
          </a:xfrm>
          <a:prstGeom prst="rect">
            <a:avLst/>
          </a:prstGeom>
        </p:spPr>
        <p:txBody>
          <a:bodyPr wrap="square">
            <a:spAutoFit/>
          </a:bodyPr>
          <a:lstStyle/>
          <a:p>
            <a:r>
              <a:rPr lang="en-US" sz="3200" dirty="0">
                <a:solidFill>
                  <a:srgbClr val="222222"/>
                </a:solidFill>
              </a:rPr>
              <a:t>After you have said I agree, or I understand you can use the word “and” as a segue into your comment</a:t>
            </a:r>
            <a:br>
              <a:rPr lang="en-US" sz="3200" dirty="0">
                <a:solidFill>
                  <a:srgbClr val="222222"/>
                </a:solidFill>
              </a:rPr>
            </a:br>
            <a:endParaRPr lang="en-US" sz="3200" dirty="0">
              <a:solidFill>
                <a:srgbClr val="222222"/>
              </a:solidFill>
            </a:endParaRPr>
          </a:p>
          <a:p>
            <a:r>
              <a:rPr lang="en-US" sz="3200" dirty="0">
                <a:solidFill>
                  <a:srgbClr val="222222"/>
                </a:solidFill>
              </a:rPr>
              <a:t>That way you will be able to smoothly transition into your objection handling</a:t>
            </a:r>
          </a:p>
          <a:p>
            <a:endParaRPr lang="en-US" sz="3200" dirty="0">
              <a:solidFill>
                <a:srgbClr val="222222"/>
              </a:solidFill>
            </a:endParaRPr>
          </a:p>
          <a:p>
            <a:r>
              <a:rPr lang="en-US" sz="3200" dirty="0">
                <a:solidFill>
                  <a:srgbClr val="222222"/>
                </a:solidFill>
              </a:rPr>
              <a:t>You may also consider asking them to be specific about how they feel or what is making them feel that way…reversing </a:t>
            </a:r>
          </a:p>
          <a:p>
            <a:br>
              <a:rPr lang="en-US" dirty="0"/>
            </a:br>
            <a:endParaRPr lang="en-US" dirty="0"/>
          </a:p>
        </p:txBody>
      </p:sp>
      <p:sp>
        <p:nvSpPr>
          <p:cNvPr id="8" name="Slide Number Placeholder 6">
            <a:extLst>
              <a:ext uri="{FF2B5EF4-FFF2-40B4-BE49-F238E27FC236}">
                <a16:creationId xmlns:a16="http://schemas.microsoft.com/office/drawing/2014/main" id="{BF415394-12B1-46F1-858B-063DA7792A3F}"/>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5</a:t>
            </a:fld>
            <a:endParaRPr lang="en-US"/>
          </a:p>
        </p:txBody>
      </p:sp>
    </p:spTree>
    <p:extLst>
      <p:ext uri="{BB962C8B-B14F-4D97-AF65-F5344CB8AC3E}">
        <p14:creationId xmlns:p14="http://schemas.microsoft.com/office/powerpoint/2010/main" val="255724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sp>
        <p:nvSpPr>
          <p:cNvPr id="7" name="Slide Number Placeholder 6">
            <a:extLst>
              <a:ext uri="{FF2B5EF4-FFF2-40B4-BE49-F238E27FC236}">
                <a16:creationId xmlns:a16="http://schemas.microsoft.com/office/drawing/2014/main" id="{C29653E4-ABA6-4595-813B-162805E76558}"/>
              </a:ext>
            </a:extLst>
          </p:cNvPr>
          <p:cNvSpPr>
            <a:spLocks noGrp="1"/>
          </p:cNvSpPr>
          <p:nvPr>
            <p:ph type="sldNum" sz="quarter" idx="12"/>
          </p:nvPr>
        </p:nvSpPr>
        <p:spPr/>
        <p:txBody>
          <a:bodyPr/>
          <a:lstStyle/>
          <a:p>
            <a:fld id="{8E76D059-C0BB-4F98-8040-76D959D3FDC2}" type="slidenum">
              <a:rPr lang="en-US" smtClean="0"/>
              <a:t>50</a:t>
            </a:fld>
            <a:endParaRPr lang="en-US"/>
          </a:p>
        </p:txBody>
      </p:sp>
      <p:sp>
        <p:nvSpPr>
          <p:cNvPr id="2" name="Rectangle 1">
            <a:extLst>
              <a:ext uri="{FF2B5EF4-FFF2-40B4-BE49-F238E27FC236}">
                <a16:creationId xmlns:a16="http://schemas.microsoft.com/office/drawing/2014/main" id="{2869FBF0-8E16-4329-A614-31799E22513F}"/>
              </a:ext>
            </a:extLst>
          </p:cNvPr>
          <p:cNvSpPr/>
          <p:nvPr/>
        </p:nvSpPr>
        <p:spPr>
          <a:xfrm>
            <a:off x="397042" y="991355"/>
            <a:ext cx="8542421" cy="3046988"/>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Let’s explore your options</a:t>
            </a:r>
          </a:p>
          <a:p>
            <a:pPr marL="914400" lvl="1" indent="463550">
              <a:buFont typeface="Courier New" panose="02070309020205020404" pitchFamily="49" charset="0"/>
              <a:buChar char="o"/>
            </a:pPr>
            <a:r>
              <a:rPr lang="en-US" altLang="en-US" sz="3200" dirty="0">
                <a:ea typeface="ＭＳ Ｐゴシック" panose="020B0600070205080204" pitchFamily="34" charset="-128"/>
              </a:rPr>
              <a:t>Stay put and wait for the market to come </a:t>
            </a:r>
          </a:p>
          <a:p>
            <a:pPr marL="914400" lvl="1"/>
            <a:r>
              <a:rPr lang="en-US" altLang="en-US" sz="3200" dirty="0">
                <a:ea typeface="ＭＳ Ｐゴシック" panose="020B0600070205080204" pitchFamily="34" charset="-128"/>
              </a:rPr>
              <a:t>     back</a:t>
            </a:r>
          </a:p>
          <a:p>
            <a:pPr marL="1371600" lvl="1" indent="-457200">
              <a:buFont typeface="Courier New" panose="02070309020205020404" pitchFamily="49" charset="0"/>
              <a:buChar char="o"/>
            </a:pPr>
            <a:r>
              <a:rPr lang="en-US" altLang="en-US" sz="3200" dirty="0">
                <a:ea typeface="ＭＳ Ｐゴシック" panose="020B0600070205080204" pitchFamily="34" charset="-128"/>
              </a:rPr>
              <a:t>Lower the price – hopefully it works and minimize the damage</a:t>
            </a:r>
          </a:p>
          <a:p>
            <a:pPr marL="1371600" lvl="1" indent="-457200">
              <a:buFont typeface="Courier New" panose="02070309020205020404" pitchFamily="49" charset="0"/>
              <a:buChar char="o"/>
            </a:pPr>
            <a:r>
              <a:rPr lang="en-US" altLang="en-US" sz="3200" dirty="0">
                <a:ea typeface="ＭＳ Ｐゴシック" panose="020B0600070205080204" pitchFamily="34" charset="-128"/>
              </a:rPr>
              <a:t>My job is to tell you the truth</a:t>
            </a:r>
          </a:p>
        </p:txBody>
      </p:sp>
      <p:pic>
        <p:nvPicPr>
          <p:cNvPr id="9" name="Picture 3">
            <a:extLst>
              <a:ext uri="{FF2B5EF4-FFF2-40B4-BE49-F238E27FC236}">
                <a16:creationId xmlns:a16="http://schemas.microsoft.com/office/drawing/2014/main" id="{54956A15-68F3-41F9-9DAF-04908A9953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8980" y="4195837"/>
            <a:ext cx="3526039" cy="23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58414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sp>
        <p:nvSpPr>
          <p:cNvPr id="3" name="Title 2">
            <a:extLst>
              <a:ext uri="{FF2B5EF4-FFF2-40B4-BE49-F238E27FC236}">
                <a16:creationId xmlns:a16="http://schemas.microsoft.com/office/drawing/2014/main" id="{2F615139-9E19-4340-A339-E42CEAA6B015}"/>
              </a:ext>
            </a:extLst>
          </p:cNvPr>
          <p:cNvSpPr>
            <a:spLocks noGrp="1"/>
          </p:cNvSpPr>
          <p:nvPr>
            <p:ph type="title"/>
          </p:nvPr>
        </p:nvSpPr>
        <p:spPr>
          <a:xfrm>
            <a:off x="397042" y="182876"/>
            <a:ext cx="7886700" cy="509129"/>
          </a:xfrm>
        </p:spPr>
        <p:txBody>
          <a:bodyPr>
            <a:normAutofit fontScale="90000"/>
          </a:bodyPr>
          <a:lstStyle/>
          <a:p>
            <a:r>
              <a:rPr lang="en-US" b="1" dirty="0">
                <a:latin typeface="Calibri" panose="020F0502020204030204" pitchFamily="34" charset="0"/>
                <a:cs typeface="Calibri" panose="020F0502020204030204" pitchFamily="34" charset="0"/>
              </a:rPr>
              <a:t>19. We Will Wait For A Better Offer</a:t>
            </a:r>
          </a:p>
        </p:txBody>
      </p:sp>
      <p:sp>
        <p:nvSpPr>
          <p:cNvPr id="4" name="Slide Number Placeholder 3">
            <a:extLst>
              <a:ext uri="{FF2B5EF4-FFF2-40B4-BE49-F238E27FC236}">
                <a16:creationId xmlns:a16="http://schemas.microsoft.com/office/drawing/2014/main" id="{E9D5EC99-D5FA-4D6D-B39A-130E1A87986D}"/>
              </a:ext>
            </a:extLst>
          </p:cNvPr>
          <p:cNvSpPr>
            <a:spLocks noGrp="1"/>
          </p:cNvSpPr>
          <p:nvPr>
            <p:ph type="sldNum" sz="quarter" idx="12"/>
          </p:nvPr>
        </p:nvSpPr>
        <p:spPr/>
        <p:txBody>
          <a:bodyPr/>
          <a:lstStyle/>
          <a:p>
            <a:fld id="{8E76D059-C0BB-4F98-8040-76D959D3FDC2}" type="slidenum">
              <a:rPr lang="en-US" smtClean="0"/>
              <a:t>51</a:t>
            </a:fld>
            <a:endParaRPr lang="en-US"/>
          </a:p>
        </p:txBody>
      </p:sp>
      <p:pic>
        <p:nvPicPr>
          <p:cNvPr id="7" name="Picture 5" descr="http://www.moneymanagement.com.au/Uploads/PressReleases/money/Images-20090408/despair.JPG">
            <a:extLst>
              <a:ext uri="{FF2B5EF4-FFF2-40B4-BE49-F238E27FC236}">
                <a16:creationId xmlns:a16="http://schemas.microsoft.com/office/drawing/2014/main" id="{C3738F40-5547-4157-A706-1C6B068DBE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4548" y="1279485"/>
            <a:ext cx="31718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0578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sp>
        <p:nvSpPr>
          <p:cNvPr id="6" name="Slide Number Placeholder 5">
            <a:extLst>
              <a:ext uri="{FF2B5EF4-FFF2-40B4-BE49-F238E27FC236}">
                <a16:creationId xmlns:a16="http://schemas.microsoft.com/office/drawing/2014/main" id="{E669D9C7-A64E-450A-B02A-131C65DAF904}"/>
              </a:ext>
            </a:extLst>
          </p:cNvPr>
          <p:cNvSpPr>
            <a:spLocks noGrp="1"/>
          </p:cNvSpPr>
          <p:nvPr>
            <p:ph type="sldNum" sz="quarter" idx="12"/>
          </p:nvPr>
        </p:nvSpPr>
        <p:spPr/>
        <p:txBody>
          <a:bodyPr/>
          <a:lstStyle/>
          <a:p>
            <a:fld id="{8E76D059-C0BB-4F98-8040-76D959D3FDC2}" type="slidenum">
              <a:rPr lang="en-US" smtClean="0"/>
              <a:t>52</a:t>
            </a:fld>
            <a:endParaRPr lang="en-US"/>
          </a:p>
        </p:txBody>
      </p:sp>
      <p:sp>
        <p:nvSpPr>
          <p:cNvPr id="7" name="Rectangle 6">
            <a:extLst>
              <a:ext uri="{FF2B5EF4-FFF2-40B4-BE49-F238E27FC236}">
                <a16:creationId xmlns:a16="http://schemas.microsoft.com/office/drawing/2014/main" id="{D2CA3240-CE85-46C3-914D-210D45F9FBC5}"/>
              </a:ext>
            </a:extLst>
          </p:cNvPr>
          <p:cNvSpPr/>
          <p:nvPr/>
        </p:nvSpPr>
        <p:spPr>
          <a:xfrm>
            <a:off x="443755" y="861731"/>
            <a:ext cx="8071595" cy="3046988"/>
          </a:xfrm>
          <a:prstGeom prst="rect">
            <a:avLst/>
          </a:prstGeom>
        </p:spPr>
        <p:txBody>
          <a:bodyPr wrap="square">
            <a:spAutoFit/>
          </a:bodyPr>
          <a:lstStyle/>
          <a:p>
            <a:pPr marL="457200" indent="-457200">
              <a:buFont typeface="Wingdings" panose="05000000000000000000" pitchFamily="2" charset="2"/>
              <a:buChar char="§"/>
            </a:pPr>
            <a:r>
              <a:rPr lang="en-US" altLang="en-US" sz="3200" dirty="0">
                <a:ea typeface="ＭＳ Ｐゴシック" panose="020B0600070205080204" pitchFamily="34" charset="-128"/>
              </a:rPr>
              <a:t>My experience is the great majority of the time the first offer is the best</a:t>
            </a:r>
          </a:p>
          <a:p>
            <a:pPr marL="457200" indent="-457200">
              <a:buFont typeface="Wingdings" panose="05000000000000000000" pitchFamily="2" charset="2"/>
              <a:buChar char="§"/>
            </a:pPr>
            <a:r>
              <a:rPr lang="en-US" altLang="en-US" sz="3200" dirty="0">
                <a:ea typeface="ＭＳ Ｐゴシック" panose="020B0600070205080204" pitchFamily="34" charset="-128"/>
              </a:rPr>
              <a:t>The Smiths, the Jones, the </a:t>
            </a:r>
            <a:r>
              <a:rPr lang="en-US" altLang="en-US" sz="3200" dirty="0" err="1">
                <a:ea typeface="ＭＳ Ｐゴシック" panose="020B0600070205080204" pitchFamily="34" charset="-128"/>
              </a:rPr>
              <a:t>Dearborns</a:t>
            </a:r>
            <a:r>
              <a:rPr lang="en-US" altLang="en-US" sz="3200" dirty="0">
                <a:ea typeface="ＭＳ Ｐゴシック" panose="020B0600070205080204" pitchFamily="34" charset="-128"/>
              </a:rPr>
              <a:t> wished they had not waited!</a:t>
            </a:r>
          </a:p>
          <a:p>
            <a:pPr marL="457200" indent="-457200">
              <a:buFont typeface="Wingdings" panose="05000000000000000000" pitchFamily="2" charset="2"/>
              <a:buChar char="§"/>
            </a:pPr>
            <a:r>
              <a:rPr lang="en-US" altLang="en-US" sz="3200" dirty="0">
                <a:ea typeface="ＭＳ Ｐゴシック" panose="020B0600070205080204" pitchFamily="34" charset="-128"/>
              </a:rPr>
              <a:t>If it’s a unique property you may only get one offer</a:t>
            </a:r>
          </a:p>
        </p:txBody>
      </p:sp>
      <p:pic>
        <p:nvPicPr>
          <p:cNvPr id="9" name="Picture 3">
            <a:extLst>
              <a:ext uri="{FF2B5EF4-FFF2-40B4-BE49-F238E27FC236}">
                <a16:creationId xmlns:a16="http://schemas.microsoft.com/office/drawing/2014/main" id="{83D986F1-6F7B-44D1-8C0F-4DA34123F8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89497" y="3908719"/>
            <a:ext cx="3316147" cy="2447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20901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431656" y="6233414"/>
            <a:ext cx="424179" cy="254000"/>
          </a:xfrm>
          <a:prstGeom prst="rect">
            <a:avLst/>
          </a:prstGeom>
        </p:spPr>
        <p:txBody>
          <a:bodyPr vert="horz" wrap="square" lIns="0" tIns="0" rIns="0" bIns="0" rtlCol="0">
            <a:spAutoFit/>
          </a:bodyPr>
          <a:lstStyle>
            <a:defPPr>
              <a:defRPr lang="en-US"/>
            </a:defPPr>
            <a:lvl1pPr marL="0" algn="l" defTabSz="914400" rtl="0" eaLnBrk="1" latinLnBrk="0" hangingPunct="1">
              <a:defRPr sz="18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810"/>
              </a:lnSpc>
            </a:pPr>
            <a:fld id="{81D60167-4931-47E6-BA6A-407CBD079E47}" type="slidenum">
              <a:rPr lang="en-US" smtClean="0"/>
              <a:pPr marL="38100">
                <a:lnSpc>
                  <a:spcPts val="1810"/>
                </a:lnSpc>
              </a:pPr>
              <a:t>53</a:t>
            </a:fld>
            <a:endParaRPr lang="en-US" dirty="0"/>
          </a:p>
        </p:txBody>
      </p:sp>
      <p:sp>
        <p:nvSpPr>
          <p:cNvPr id="5" name="object 5"/>
          <p:cNvSpPr txBox="1">
            <a:spLocks noGrp="1"/>
          </p:cNvSpPr>
          <p:nvPr>
            <p:ph type="ftr" sz="quarter" idx="5"/>
          </p:nvPr>
        </p:nvSpPr>
        <p:spPr>
          <a:xfrm>
            <a:off x="535940" y="6469176"/>
            <a:ext cx="2796540"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dirty="0"/>
              <a:t>© </a:t>
            </a:r>
            <a:r>
              <a:rPr lang="en-US" spc="-5" dirty="0"/>
              <a:t>David </a:t>
            </a:r>
            <a:r>
              <a:rPr lang="en-US" spc="-10" dirty="0"/>
              <a:t>Scott </a:t>
            </a:r>
            <a:r>
              <a:rPr lang="en-US" dirty="0"/>
              <a:t>2012-2015 All </a:t>
            </a:r>
            <a:r>
              <a:rPr lang="en-US" spc="-5" dirty="0"/>
              <a:t>Rights</a:t>
            </a:r>
            <a:r>
              <a:rPr lang="en-US" spc="-50" dirty="0"/>
              <a:t> </a:t>
            </a:r>
            <a:r>
              <a:rPr lang="en-US" spc="-5" dirty="0"/>
              <a:t>Reserved</a:t>
            </a:r>
          </a:p>
        </p:txBody>
      </p:sp>
      <p:pic>
        <p:nvPicPr>
          <p:cNvPr id="42" name="Picture 41">
            <a:extLst>
              <a:ext uri="{FF2B5EF4-FFF2-40B4-BE49-F238E27FC236}">
                <a16:creationId xmlns:a16="http://schemas.microsoft.com/office/drawing/2014/main" id="{26BB7128-C360-41C5-AA3D-1CDC9025FF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sp>
        <p:nvSpPr>
          <p:cNvPr id="10" name="object 4">
            <a:extLst>
              <a:ext uri="{FF2B5EF4-FFF2-40B4-BE49-F238E27FC236}">
                <a16:creationId xmlns:a16="http://schemas.microsoft.com/office/drawing/2014/main" id="{EC444111-58F3-41D7-B233-E3433B39420D}"/>
              </a:ext>
            </a:extLst>
          </p:cNvPr>
          <p:cNvSpPr txBox="1"/>
          <p:nvPr/>
        </p:nvSpPr>
        <p:spPr>
          <a:xfrm>
            <a:off x="320245" y="1043357"/>
            <a:ext cx="8651900" cy="4834016"/>
          </a:xfrm>
          <a:prstGeom prst="rect">
            <a:avLst/>
          </a:prstGeom>
        </p:spPr>
        <p:txBody>
          <a:bodyPr vert="horz" wrap="square" lIns="0" tIns="9525" rIns="0" bIns="0" rtlCol="0">
            <a:spAutoFit/>
          </a:bodyPr>
          <a:lstStyle/>
          <a:p>
            <a:pPr marL="294799" indent="-285750">
              <a:spcBef>
                <a:spcPts val="75"/>
              </a:spcBef>
              <a:buFont typeface="Wingdings" panose="05000000000000000000" pitchFamily="2" charset="2"/>
              <a:buChar char="§"/>
              <a:tabLst>
                <a:tab pos="224314" algn="l"/>
                <a:tab pos="224790" algn="l"/>
              </a:tabLst>
            </a:pPr>
            <a:r>
              <a:rPr sz="2800" spc="-26" dirty="0">
                <a:latin typeface="Calibri"/>
                <a:cs typeface="Calibri"/>
              </a:rPr>
              <a:t>We </a:t>
            </a:r>
            <a:r>
              <a:rPr sz="2800" spc="-8" dirty="0">
                <a:latin typeface="Calibri"/>
                <a:cs typeface="Calibri"/>
              </a:rPr>
              <a:t>can </a:t>
            </a:r>
            <a:r>
              <a:rPr sz="2800" spc="-11" dirty="0">
                <a:latin typeface="Calibri"/>
                <a:cs typeface="Calibri"/>
              </a:rPr>
              <a:t>list </a:t>
            </a:r>
            <a:r>
              <a:rPr sz="2800" spc="-4" dirty="0">
                <a:latin typeface="Calibri"/>
                <a:cs typeface="Calibri"/>
              </a:rPr>
              <a:t>high; </a:t>
            </a:r>
            <a:r>
              <a:rPr sz="2800" spc="-8" dirty="0">
                <a:latin typeface="Calibri"/>
                <a:cs typeface="Calibri"/>
              </a:rPr>
              <a:t>however </a:t>
            </a:r>
            <a:r>
              <a:rPr sz="2800" spc="-4" dirty="0">
                <a:latin typeface="Calibri"/>
                <a:cs typeface="Calibri"/>
              </a:rPr>
              <a:t>that </a:t>
            </a:r>
            <a:r>
              <a:rPr sz="2800" spc="-8" dirty="0">
                <a:latin typeface="Calibri"/>
                <a:cs typeface="Calibri"/>
              </a:rPr>
              <a:t>will </a:t>
            </a:r>
            <a:r>
              <a:rPr sz="2800" spc="-4" dirty="0">
                <a:latin typeface="Calibri"/>
                <a:cs typeface="Calibri"/>
              </a:rPr>
              <a:t>put us </a:t>
            </a:r>
            <a:r>
              <a:rPr sz="2800" spc="-8" dirty="0">
                <a:latin typeface="Calibri"/>
                <a:cs typeface="Calibri"/>
              </a:rPr>
              <a:t>at </a:t>
            </a:r>
            <a:r>
              <a:rPr sz="2800" spc="-4" dirty="0">
                <a:latin typeface="Calibri"/>
                <a:cs typeface="Calibri"/>
              </a:rPr>
              <a:t>the high </a:t>
            </a:r>
            <a:r>
              <a:rPr sz="2800" dirty="0">
                <a:latin typeface="Calibri"/>
                <a:cs typeface="Calibri"/>
              </a:rPr>
              <a:t>end </a:t>
            </a:r>
            <a:r>
              <a:rPr sz="2800" spc="-4" dirty="0">
                <a:latin typeface="Calibri"/>
                <a:cs typeface="Calibri"/>
              </a:rPr>
              <a:t>of </a:t>
            </a:r>
            <a:r>
              <a:rPr sz="2800" dirty="0">
                <a:latin typeface="Calibri"/>
                <a:cs typeface="Calibri"/>
              </a:rPr>
              <a:t>the</a:t>
            </a:r>
            <a:r>
              <a:rPr sz="2800" spc="169" dirty="0">
                <a:latin typeface="Calibri"/>
                <a:cs typeface="Calibri"/>
              </a:rPr>
              <a:t> </a:t>
            </a:r>
            <a:r>
              <a:rPr sz="2800" spc="-8" dirty="0">
                <a:latin typeface="Calibri"/>
                <a:cs typeface="Calibri"/>
              </a:rPr>
              <a:t>competition.</a:t>
            </a:r>
            <a:endParaRPr sz="2800" dirty="0">
              <a:latin typeface="Calibri"/>
              <a:cs typeface="Calibri"/>
            </a:endParaRPr>
          </a:p>
          <a:p>
            <a:pPr>
              <a:spcBef>
                <a:spcPts val="19"/>
              </a:spcBef>
            </a:pPr>
            <a:endParaRPr sz="1050" dirty="0">
              <a:latin typeface="Calibri"/>
              <a:cs typeface="Calibri"/>
            </a:endParaRPr>
          </a:p>
          <a:p>
            <a:pPr marL="294799" marR="250984" indent="-285750">
              <a:buFont typeface="Wingdings" panose="05000000000000000000" pitchFamily="2" charset="2"/>
              <a:buChar char="§"/>
              <a:tabLst>
                <a:tab pos="224314" algn="l"/>
                <a:tab pos="224790" algn="l"/>
              </a:tabLst>
            </a:pPr>
            <a:r>
              <a:rPr sz="2800" spc="-19" dirty="0">
                <a:latin typeface="Calibri"/>
                <a:cs typeface="Calibri"/>
              </a:rPr>
              <a:t>At </a:t>
            </a:r>
            <a:r>
              <a:rPr sz="2800" dirty="0">
                <a:latin typeface="Calibri"/>
                <a:cs typeface="Calibri"/>
              </a:rPr>
              <a:t>the </a:t>
            </a:r>
            <a:r>
              <a:rPr sz="2800" spc="-4" dirty="0">
                <a:latin typeface="Calibri"/>
                <a:cs typeface="Calibri"/>
              </a:rPr>
              <a:t>high </a:t>
            </a:r>
            <a:r>
              <a:rPr sz="2800" dirty="0">
                <a:latin typeface="Calibri"/>
                <a:cs typeface="Calibri"/>
              </a:rPr>
              <a:t>end </a:t>
            </a:r>
            <a:r>
              <a:rPr sz="2800" spc="-4" dirty="0">
                <a:latin typeface="Calibri"/>
                <a:cs typeface="Calibri"/>
              </a:rPr>
              <a:t>of </a:t>
            </a:r>
            <a:r>
              <a:rPr sz="2800" dirty="0">
                <a:latin typeface="Calibri"/>
                <a:cs typeface="Calibri"/>
              </a:rPr>
              <a:t>the </a:t>
            </a:r>
            <a:r>
              <a:rPr sz="2800" spc="-4" dirty="0">
                <a:latin typeface="Calibri"/>
                <a:cs typeface="Calibri"/>
              </a:rPr>
              <a:t>price </a:t>
            </a:r>
            <a:r>
              <a:rPr sz="2800" spc="-8" dirty="0">
                <a:latin typeface="Calibri"/>
                <a:cs typeface="Calibri"/>
              </a:rPr>
              <a:t>range, you can expect to </a:t>
            </a:r>
            <a:r>
              <a:rPr sz="2800" spc="-4" dirty="0">
                <a:latin typeface="Calibri"/>
                <a:cs typeface="Calibri"/>
              </a:rPr>
              <a:t>be on </a:t>
            </a:r>
            <a:r>
              <a:rPr sz="2800" dirty="0">
                <a:latin typeface="Calibri"/>
                <a:cs typeface="Calibri"/>
              </a:rPr>
              <a:t>the </a:t>
            </a:r>
            <a:r>
              <a:rPr sz="2800" spc="-11" dirty="0">
                <a:latin typeface="Calibri"/>
                <a:cs typeface="Calibri"/>
              </a:rPr>
              <a:t>market for </a:t>
            </a:r>
            <a:r>
              <a:rPr sz="2800" spc="-4" dirty="0">
                <a:latin typeface="Calibri"/>
                <a:cs typeface="Calibri"/>
              </a:rPr>
              <a:t>longer  </a:t>
            </a:r>
            <a:r>
              <a:rPr sz="2800" dirty="0">
                <a:latin typeface="Calibri"/>
                <a:cs typeface="Calibri"/>
              </a:rPr>
              <a:t>than I </a:t>
            </a:r>
            <a:r>
              <a:rPr sz="2800" spc="-4" dirty="0">
                <a:latin typeface="Calibri"/>
                <a:cs typeface="Calibri"/>
              </a:rPr>
              <a:t>thought </a:t>
            </a:r>
            <a:r>
              <a:rPr sz="2800" spc="-8" dirty="0">
                <a:latin typeface="Calibri"/>
                <a:cs typeface="Calibri"/>
              </a:rPr>
              <a:t>you </a:t>
            </a:r>
            <a:r>
              <a:rPr sz="2800" spc="-11" dirty="0">
                <a:latin typeface="Calibri"/>
                <a:cs typeface="Calibri"/>
              </a:rPr>
              <a:t>wanted</a:t>
            </a:r>
            <a:r>
              <a:rPr sz="2800" spc="34" dirty="0">
                <a:latin typeface="Calibri"/>
                <a:cs typeface="Calibri"/>
              </a:rPr>
              <a:t> </a:t>
            </a:r>
            <a:r>
              <a:rPr sz="2800" spc="-8" dirty="0">
                <a:latin typeface="Calibri"/>
                <a:cs typeface="Calibri"/>
              </a:rPr>
              <a:t>to.</a:t>
            </a:r>
            <a:endParaRPr sz="2800" dirty="0">
              <a:latin typeface="Calibri"/>
              <a:cs typeface="Calibri"/>
            </a:endParaRPr>
          </a:p>
          <a:p>
            <a:pPr>
              <a:spcBef>
                <a:spcPts val="19"/>
              </a:spcBef>
            </a:pPr>
            <a:endParaRPr sz="900" dirty="0">
              <a:latin typeface="Calibri"/>
              <a:cs typeface="Calibri"/>
            </a:endParaRPr>
          </a:p>
          <a:p>
            <a:pPr marL="294799" marR="23813" indent="-285750">
              <a:buFont typeface="Wingdings" panose="05000000000000000000" pitchFamily="2" charset="2"/>
              <a:buChar char="§"/>
              <a:tabLst>
                <a:tab pos="224314" algn="l"/>
                <a:tab pos="224790" algn="l"/>
              </a:tabLst>
            </a:pPr>
            <a:r>
              <a:rPr sz="2800" spc="-4" dirty="0">
                <a:latin typeface="Calibri"/>
                <a:cs typeface="Calibri"/>
              </a:rPr>
              <a:t>Or at </a:t>
            </a:r>
            <a:r>
              <a:rPr sz="2800" dirty="0">
                <a:latin typeface="Calibri"/>
                <a:cs typeface="Calibri"/>
              </a:rPr>
              <a:t>the </a:t>
            </a:r>
            <a:r>
              <a:rPr sz="2800" spc="-4" dirty="0">
                <a:latin typeface="Calibri"/>
                <a:cs typeface="Calibri"/>
              </a:rPr>
              <a:t>high </a:t>
            </a:r>
            <a:r>
              <a:rPr sz="2800" dirty="0">
                <a:latin typeface="Calibri"/>
                <a:cs typeface="Calibri"/>
              </a:rPr>
              <a:t>end </a:t>
            </a:r>
            <a:r>
              <a:rPr sz="2800" spc="-4" dirty="0">
                <a:latin typeface="Calibri"/>
                <a:cs typeface="Calibri"/>
              </a:rPr>
              <a:t>of </a:t>
            </a:r>
            <a:r>
              <a:rPr sz="2800" dirty="0">
                <a:latin typeface="Calibri"/>
                <a:cs typeface="Calibri"/>
              </a:rPr>
              <a:t>the </a:t>
            </a:r>
            <a:r>
              <a:rPr sz="2800" spc="-11" dirty="0">
                <a:latin typeface="Calibri"/>
                <a:cs typeface="Calibri"/>
              </a:rPr>
              <a:t>market </a:t>
            </a:r>
            <a:r>
              <a:rPr sz="2800" spc="-8" dirty="0">
                <a:latin typeface="Calibri"/>
                <a:cs typeface="Calibri"/>
              </a:rPr>
              <a:t>you </a:t>
            </a:r>
            <a:r>
              <a:rPr sz="2800" spc="-4" dirty="0">
                <a:latin typeface="Calibri"/>
                <a:cs typeface="Calibri"/>
              </a:rPr>
              <a:t>can </a:t>
            </a:r>
            <a:r>
              <a:rPr sz="2800" spc="-8" dirty="0">
                <a:latin typeface="Calibri"/>
                <a:cs typeface="Calibri"/>
              </a:rPr>
              <a:t>expect to </a:t>
            </a:r>
            <a:r>
              <a:rPr sz="2800" spc="-4" dirty="0">
                <a:latin typeface="Calibri"/>
                <a:cs typeface="Calibri"/>
              </a:rPr>
              <a:t>be on </a:t>
            </a:r>
            <a:r>
              <a:rPr sz="2800" dirty="0">
                <a:latin typeface="Calibri"/>
                <a:cs typeface="Calibri"/>
              </a:rPr>
              <a:t>the </a:t>
            </a:r>
            <a:r>
              <a:rPr sz="2800" spc="-11" dirty="0">
                <a:latin typeface="Calibri"/>
                <a:cs typeface="Calibri"/>
              </a:rPr>
              <a:t>market for </a:t>
            </a:r>
            <a:r>
              <a:rPr sz="2800" spc="-4" dirty="0">
                <a:latin typeface="Calibri"/>
                <a:cs typeface="Calibri"/>
              </a:rPr>
              <a:t>longer </a:t>
            </a:r>
            <a:r>
              <a:rPr sz="2800" dirty="0">
                <a:latin typeface="Calibri"/>
                <a:cs typeface="Calibri"/>
              </a:rPr>
              <a:t>than  the </a:t>
            </a:r>
            <a:r>
              <a:rPr sz="2800" spc="-11" dirty="0">
                <a:latin typeface="Calibri"/>
                <a:cs typeface="Calibri"/>
              </a:rPr>
              <a:t>average market </a:t>
            </a:r>
            <a:r>
              <a:rPr sz="2800" spc="-4" dirty="0">
                <a:latin typeface="Calibri"/>
                <a:cs typeface="Calibri"/>
              </a:rPr>
              <a:t>time </a:t>
            </a:r>
            <a:r>
              <a:rPr sz="2800" dirty="0">
                <a:latin typeface="Calibri"/>
                <a:cs typeface="Calibri"/>
              </a:rPr>
              <a:t>and </a:t>
            </a:r>
            <a:r>
              <a:rPr sz="2800" spc="-4" dirty="0">
                <a:latin typeface="Calibri"/>
                <a:cs typeface="Calibri"/>
              </a:rPr>
              <a:t>there is </a:t>
            </a:r>
            <a:r>
              <a:rPr sz="2800" spc="-11" dirty="0">
                <a:latin typeface="Calibri"/>
                <a:cs typeface="Calibri"/>
              </a:rPr>
              <a:t>always </a:t>
            </a:r>
            <a:r>
              <a:rPr sz="2800" dirty="0">
                <a:latin typeface="Calibri"/>
                <a:cs typeface="Calibri"/>
              </a:rPr>
              <a:t>a </a:t>
            </a:r>
            <a:r>
              <a:rPr sz="2800" spc="-4" dirty="0">
                <a:latin typeface="Calibri"/>
                <a:cs typeface="Calibri"/>
              </a:rPr>
              <a:t>possibility </a:t>
            </a:r>
            <a:r>
              <a:rPr sz="2800" dirty="0">
                <a:latin typeface="Calibri"/>
                <a:cs typeface="Calibri"/>
              </a:rPr>
              <a:t>the </a:t>
            </a:r>
            <a:r>
              <a:rPr sz="2800" spc="-11" dirty="0">
                <a:latin typeface="Calibri"/>
                <a:cs typeface="Calibri"/>
              </a:rPr>
              <a:t>market </a:t>
            </a:r>
            <a:r>
              <a:rPr sz="2800" spc="-8" dirty="0">
                <a:latin typeface="Calibri"/>
                <a:cs typeface="Calibri"/>
              </a:rPr>
              <a:t>could </a:t>
            </a:r>
            <a:r>
              <a:rPr sz="2800" spc="-4" dirty="0">
                <a:latin typeface="Calibri"/>
                <a:cs typeface="Calibri"/>
              </a:rPr>
              <a:t>even  </a:t>
            </a:r>
            <a:r>
              <a:rPr sz="2800" spc="-8" dirty="0">
                <a:latin typeface="Calibri"/>
                <a:cs typeface="Calibri"/>
              </a:rPr>
              <a:t>move </a:t>
            </a:r>
            <a:r>
              <a:rPr sz="2800" spc="-4" dirty="0">
                <a:latin typeface="Calibri"/>
                <a:cs typeface="Calibri"/>
              </a:rPr>
              <a:t>further </a:t>
            </a:r>
            <a:r>
              <a:rPr sz="2800" spc="-15" dirty="0">
                <a:latin typeface="Calibri"/>
                <a:cs typeface="Calibri"/>
              </a:rPr>
              <a:t>away </a:t>
            </a:r>
            <a:r>
              <a:rPr sz="2800" spc="-8" dirty="0">
                <a:latin typeface="Calibri"/>
                <a:cs typeface="Calibri"/>
              </a:rPr>
              <a:t>from</a:t>
            </a:r>
            <a:r>
              <a:rPr sz="2800" spc="23" dirty="0">
                <a:latin typeface="Calibri"/>
                <a:cs typeface="Calibri"/>
              </a:rPr>
              <a:t> </a:t>
            </a:r>
            <a:r>
              <a:rPr sz="2800" spc="-4" dirty="0">
                <a:latin typeface="Calibri"/>
                <a:cs typeface="Calibri"/>
              </a:rPr>
              <a:t>us.</a:t>
            </a:r>
            <a:endParaRPr sz="2800" dirty="0">
              <a:latin typeface="Calibri"/>
              <a:cs typeface="Calibri"/>
            </a:endParaRPr>
          </a:p>
          <a:p>
            <a:pPr>
              <a:spcBef>
                <a:spcPts val="19"/>
              </a:spcBef>
            </a:pPr>
            <a:endParaRPr sz="1050" dirty="0">
              <a:latin typeface="Calibri"/>
              <a:cs typeface="Calibri"/>
            </a:endParaRPr>
          </a:p>
          <a:p>
            <a:pPr marL="294799" indent="-285750">
              <a:buFont typeface="Wingdings" panose="05000000000000000000" pitchFamily="2" charset="2"/>
              <a:buChar char="§"/>
              <a:tabLst>
                <a:tab pos="224314" algn="l"/>
                <a:tab pos="224790" algn="l"/>
              </a:tabLst>
            </a:pPr>
            <a:r>
              <a:rPr sz="2800" spc="-11" dirty="0">
                <a:latin typeface="Calibri"/>
                <a:cs typeface="Calibri"/>
              </a:rPr>
              <a:t>Per </a:t>
            </a:r>
            <a:r>
              <a:rPr sz="2800" spc="-8" dirty="0">
                <a:latin typeface="Calibri"/>
                <a:cs typeface="Calibri"/>
              </a:rPr>
              <a:t>your </a:t>
            </a:r>
            <a:r>
              <a:rPr sz="2800" spc="-4" dirty="0">
                <a:latin typeface="Calibri"/>
                <a:cs typeface="Calibri"/>
              </a:rPr>
              <a:t>timing need, this </a:t>
            </a:r>
            <a:r>
              <a:rPr sz="2800" spc="-8" dirty="0">
                <a:latin typeface="Calibri"/>
                <a:cs typeface="Calibri"/>
              </a:rPr>
              <a:t>option </a:t>
            </a:r>
            <a:r>
              <a:rPr sz="2800" spc="-4" dirty="0">
                <a:latin typeface="Calibri"/>
                <a:cs typeface="Calibri"/>
              </a:rPr>
              <a:t>should b</a:t>
            </a:r>
            <a:r>
              <a:rPr lang="en-US" sz="2800" spc="-4" dirty="0">
                <a:latin typeface="Calibri"/>
                <a:cs typeface="Calibri"/>
              </a:rPr>
              <a:t>e </a:t>
            </a:r>
            <a:r>
              <a:rPr sz="2800" spc="-8" dirty="0">
                <a:latin typeface="Calibri"/>
                <a:cs typeface="Calibri"/>
              </a:rPr>
              <a:t>unacceptable.</a:t>
            </a:r>
            <a:r>
              <a:rPr lang="en-US" sz="2800" spc="-8" dirty="0">
                <a:latin typeface="Calibri"/>
                <a:cs typeface="Calibri"/>
              </a:rPr>
              <a:t>  </a:t>
            </a:r>
            <a:r>
              <a:rPr sz="2800" spc="-8" dirty="0">
                <a:latin typeface="Calibri"/>
                <a:cs typeface="Calibri"/>
              </a:rPr>
              <a:t>Wouldn’t you</a:t>
            </a:r>
            <a:r>
              <a:rPr sz="2800" spc="127" dirty="0">
                <a:latin typeface="Calibri"/>
                <a:cs typeface="Calibri"/>
              </a:rPr>
              <a:t> </a:t>
            </a:r>
            <a:r>
              <a:rPr sz="2800" spc="-4" dirty="0">
                <a:latin typeface="Calibri"/>
                <a:cs typeface="Calibri"/>
              </a:rPr>
              <a:t>agree?</a:t>
            </a:r>
            <a:endParaRPr sz="2800" dirty="0">
              <a:latin typeface="Calibri"/>
              <a:cs typeface="Calibri"/>
            </a:endParaRPr>
          </a:p>
        </p:txBody>
      </p:sp>
      <p:sp>
        <p:nvSpPr>
          <p:cNvPr id="7" name="Title 2">
            <a:extLst>
              <a:ext uri="{FF2B5EF4-FFF2-40B4-BE49-F238E27FC236}">
                <a16:creationId xmlns:a16="http://schemas.microsoft.com/office/drawing/2014/main" id="{A403B79B-4760-4218-95E3-1C4AAAA429A2}"/>
              </a:ext>
            </a:extLst>
          </p:cNvPr>
          <p:cNvSpPr>
            <a:spLocks noGrp="1"/>
          </p:cNvSpPr>
          <p:nvPr>
            <p:ph type="title"/>
          </p:nvPr>
        </p:nvSpPr>
        <p:spPr>
          <a:xfrm>
            <a:off x="0" y="215890"/>
            <a:ext cx="9292390" cy="509129"/>
          </a:xfrm>
        </p:spPr>
        <p:txBody>
          <a:bodyPr>
            <a:noAutofit/>
          </a:bodyPr>
          <a:lstStyle/>
          <a:p>
            <a:r>
              <a:rPr lang="en-US" sz="3900" b="1" dirty="0">
                <a:latin typeface="Calibri" panose="020F0502020204030204" pitchFamily="34" charset="0"/>
                <a:cs typeface="Calibri" panose="020F0502020204030204" pitchFamily="34" charset="0"/>
              </a:rPr>
              <a:t>20. Seller Wants to List Above Competition</a:t>
            </a:r>
          </a:p>
        </p:txBody>
      </p:sp>
    </p:spTree>
    <p:extLst>
      <p:ext uri="{BB962C8B-B14F-4D97-AF65-F5344CB8AC3E}">
        <p14:creationId xmlns:p14="http://schemas.microsoft.com/office/powerpoint/2010/main" val="17908559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431656" y="6233414"/>
            <a:ext cx="424179" cy="254000"/>
          </a:xfrm>
          <a:prstGeom prst="rect">
            <a:avLst/>
          </a:prstGeom>
        </p:spPr>
        <p:txBody>
          <a:bodyPr vert="horz" wrap="square" lIns="0" tIns="0" rIns="0" bIns="0" rtlCol="0">
            <a:spAutoFit/>
          </a:bodyPr>
          <a:lstStyle>
            <a:defPPr>
              <a:defRPr lang="en-US"/>
            </a:defPPr>
            <a:lvl1pPr marL="0" algn="l" defTabSz="914400" rtl="0" eaLnBrk="1" latinLnBrk="0" hangingPunct="1">
              <a:defRPr sz="18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810"/>
              </a:lnSpc>
            </a:pPr>
            <a:fld id="{81D60167-4931-47E6-BA6A-407CBD079E47}" type="slidenum">
              <a:rPr lang="en-US" smtClean="0"/>
              <a:pPr marL="38100">
                <a:lnSpc>
                  <a:spcPts val="1810"/>
                </a:lnSpc>
              </a:pPr>
              <a:t>54</a:t>
            </a:fld>
            <a:endParaRPr lang="en-US" dirty="0"/>
          </a:p>
        </p:txBody>
      </p:sp>
      <p:pic>
        <p:nvPicPr>
          <p:cNvPr id="42" name="Picture 41">
            <a:extLst>
              <a:ext uri="{FF2B5EF4-FFF2-40B4-BE49-F238E27FC236}">
                <a16:creationId xmlns:a16="http://schemas.microsoft.com/office/drawing/2014/main" id="{26BB7128-C360-41C5-AA3D-1CDC9025FF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sp>
        <p:nvSpPr>
          <p:cNvPr id="7" name="object 3">
            <a:extLst>
              <a:ext uri="{FF2B5EF4-FFF2-40B4-BE49-F238E27FC236}">
                <a16:creationId xmlns:a16="http://schemas.microsoft.com/office/drawing/2014/main" id="{266DB1D9-B335-4124-9E4A-DDA9F308A8C8}"/>
              </a:ext>
            </a:extLst>
          </p:cNvPr>
          <p:cNvSpPr txBox="1"/>
          <p:nvPr/>
        </p:nvSpPr>
        <p:spPr>
          <a:xfrm>
            <a:off x="233170" y="860027"/>
            <a:ext cx="8622665" cy="5137945"/>
          </a:xfrm>
          <a:prstGeom prst="rect">
            <a:avLst/>
          </a:prstGeom>
        </p:spPr>
        <p:txBody>
          <a:bodyPr vert="horz" wrap="square" lIns="0" tIns="13335" rIns="0" bIns="0" rtlCol="0">
            <a:spAutoFit/>
          </a:bodyPr>
          <a:lstStyle/>
          <a:p>
            <a:pPr marL="299085" indent="-287020">
              <a:lnSpc>
                <a:spcPct val="100000"/>
              </a:lnSpc>
              <a:spcBef>
                <a:spcPts val="105"/>
              </a:spcBef>
              <a:buFont typeface="Wingdings" panose="05000000000000000000" pitchFamily="2" charset="2"/>
              <a:buChar char="§"/>
              <a:tabLst>
                <a:tab pos="299085" algn="l"/>
                <a:tab pos="299720" algn="l"/>
              </a:tabLst>
            </a:pPr>
            <a:r>
              <a:rPr sz="1600" b="1" dirty="0">
                <a:latin typeface="Calibri"/>
                <a:cs typeface="Calibri"/>
              </a:rPr>
              <a:t>Seller:</a:t>
            </a:r>
            <a:endParaRPr sz="1600" dirty="0">
              <a:latin typeface="Calibri"/>
              <a:cs typeface="Calibri"/>
            </a:endParaRPr>
          </a:p>
          <a:p>
            <a:pPr marL="469900">
              <a:lnSpc>
                <a:spcPct val="100000"/>
              </a:lnSpc>
            </a:pPr>
            <a:r>
              <a:rPr sz="1600" b="1" spc="-15" dirty="0">
                <a:latin typeface="Calibri"/>
                <a:cs typeface="Calibri"/>
              </a:rPr>
              <a:t>“We </a:t>
            </a:r>
            <a:r>
              <a:rPr sz="1600" b="1" spc="-5" dirty="0">
                <a:latin typeface="Calibri"/>
                <a:cs typeface="Calibri"/>
              </a:rPr>
              <a:t>want to list at $275,000 </a:t>
            </a:r>
            <a:r>
              <a:rPr sz="1600" b="1" spc="-10" dirty="0">
                <a:latin typeface="Calibri"/>
                <a:cs typeface="Calibri"/>
              </a:rPr>
              <a:t>for </a:t>
            </a:r>
            <a:r>
              <a:rPr sz="1600" b="1" dirty="0">
                <a:latin typeface="Calibri"/>
                <a:cs typeface="Calibri"/>
              </a:rPr>
              <a:t>a </a:t>
            </a:r>
            <a:r>
              <a:rPr sz="1600" b="1" spc="-15" dirty="0">
                <a:latin typeface="Calibri"/>
                <a:cs typeface="Calibri"/>
              </a:rPr>
              <a:t>few </a:t>
            </a:r>
            <a:r>
              <a:rPr sz="1600" b="1" spc="-10" dirty="0">
                <a:latin typeface="Calibri"/>
                <a:cs typeface="Calibri"/>
              </a:rPr>
              <a:t>weeks </a:t>
            </a:r>
            <a:r>
              <a:rPr sz="1600" b="1" dirty="0">
                <a:latin typeface="Calibri"/>
                <a:cs typeface="Calibri"/>
              </a:rPr>
              <a:t>and then </a:t>
            </a:r>
            <a:r>
              <a:rPr sz="1600" b="1" spc="-5" dirty="0">
                <a:latin typeface="Calibri"/>
                <a:cs typeface="Calibri"/>
              </a:rPr>
              <a:t>come </a:t>
            </a:r>
            <a:r>
              <a:rPr sz="1600" b="1" dirty="0">
                <a:latin typeface="Calibri"/>
                <a:cs typeface="Calibri"/>
              </a:rPr>
              <a:t>down </a:t>
            </a:r>
            <a:r>
              <a:rPr sz="1600" b="1" spc="-5" dirty="0">
                <a:latin typeface="Calibri"/>
                <a:cs typeface="Calibri"/>
              </a:rPr>
              <a:t>to</a:t>
            </a:r>
            <a:r>
              <a:rPr sz="1600" b="1" spc="-155" dirty="0">
                <a:latin typeface="Calibri"/>
                <a:cs typeface="Calibri"/>
              </a:rPr>
              <a:t> </a:t>
            </a:r>
            <a:r>
              <a:rPr sz="1600" b="1" spc="-15" dirty="0">
                <a:latin typeface="Calibri"/>
                <a:cs typeface="Calibri"/>
              </a:rPr>
              <a:t>$250,000.”</a:t>
            </a:r>
            <a:endParaRPr sz="1600" dirty="0">
              <a:latin typeface="Calibri"/>
              <a:cs typeface="Calibri"/>
            </a:endParaRPr>
          </a:p>
          <a:p>
            <a:pPr>
              <a:lnSpc>
                <a:spcPct val="100000"/>
              </a:lnSpc>
              <a:spcBef>
                <a:spcPts val="30"/>
              </a:spcBef>
            </a:pPr>
            <a:endParaRPr sz="900" dirty="0">
              <a:latin typeface="Calibri"/>
              <a:cs typeface="Calibri"/>
            </a:endParaRPr>
          </a:p>
          <a:p>
            <a:pPr marL="299085" indent="-287020">
              <a:lnSpc>
                <a:spcPct val="100000"/>
              </a:lnSpc>
              <a:spcBef>
                <a:spcPts val="5"/>
              </a:spcBef>
              <a:buFont typeface="Wingdings" panose="05000000000000000000" pitchFamily="2" charset="2"/>
              <a:buChar char="§"/>
              <a:tabLst>
                <a:tab pos="299085" algn="l"/>
                <a:tab pos="299720" algn="l"/>
              </a:tabLst>
            </a:pPr>
            <a:r>
              <a:rPr sz="1600" b="1" spc="-30" dirty="0">
                <a:latin typeface="Calibri"/>
                <a:cs typeface="Calibri"/>
              </a:rPr>
              <a:t>You:</a:t>
            </a:r>
            <a:endParaRPr sz="1600" dirty="0">
              <a:latin typeface="Calibri"/>
              <a:cs typeface="Calibri"/>
            </a:endParaRPr>
          </a:p>
          <a:p>
            <a:pPr marL="469900" marR="161925">
              <a:lnSpc>
                <a:spcPct val="100000"/>
              </a:lnSpc>
            </a:pPr>
            <a:r>
              <a:rPr sz="1600" dirty="0">
                <a:latin typeface="Calibri"/>
                <a:cs typeface="Calibri"/>
              </a:rPr>
              <a:t>I </a:t>
            </a:r>
            <a:r>
              <a:rPr sz="1600" spc="-10" dirty="0">
                <a:latin typeface="Calibri"/>
                <a:cs typeface="Calibri"/>
              </a:rPr>
              <a:t>appreciate </a:t>
            </a:r>
            <a:r>
              <a:rPr sz="1600" spc="-5" dirty="0">
                <a:latin typeface="Calibri"/>
                <a:cs typeface="Calibri"/>
              </a:rPr>
              <a:t>that. </a:t>
            </a:r>
            <a:r>
              <a:rPr sz="1600" spc="-20" dirty="0">
                <a:latin typeface="Calibri"/>
                <a:cs typeface="Calibri"/>
              </a:rPr>
              <a:t>However, </a:t>
            </a:r>
            <a:r>
              <a:rPr sz="1600" spc="-5" dirty="0">
                <a:latin typeface="Calibri"/>
                <a:cs typeface="Calibri"/>
              </a:rPr>
              <a:t>the first </a:t>
            </a:r>
            <a:r>
              <a:rPr lang="en-US" sz="1600" spc="-5" dirty="0">
                <a:latin typeface="Calibri"/>
                <a:cs typeface="Calibri"/>
              </a:rPr>
              <a:t>few weeks</a:t>
            </a:r>
            <a:r>
              <a:rPr sz="1600" spc="-15" dirty="0">
                <a:latin typeface="Calibri"/>
                <a:cs typeface="Calibri"/>
              </a:rPr>
              <a:t> </a:t>
            </a:r>
            <a:r>
              <a:rPr sz="1600" spc="-5" dirty="0">
                <a:latin typeface="Calibri"/>
                <a:cs typeface="Calibri"/>
              </a:rPr>
              <a:t>your home </a:t>
            </a:r>
            <a:r>
              <a:rPr sz="1600" dirty="0">
                <a:latin typeface="Calibri"/>
                <a:cs typeface="Calibri"/>
              </a:rPr>
              <a:t>is </a:t>
            </a:r>
            <a:r>
              <a:rPr sz="1600" spc="-5" dirty="0">
                <a:latin typeface="Calibri"/>
                <a:cs typeface="Calibri"/>
              </a:rPr>
              <a:t>on the </a:t>
            </a:r>
            <a:r>
              <a:rPr sz="1600" spc="-10" dirty="0">
                <a:latin typeface="Calibri"/>
                <a:cs typeface="Calibri"/>
              </a:rPr>
              <a:t>market are </a:t>
            </a:r>
            <a:r>
              <a:rPr sz="1600" spc="-5" dirty="0">
                <a:latin typeface="Calibri"/>
                <a:cs typeface="Calibri"/>
              </a:rPr>
              <a:t>the most crucial. </a:t>
            </a:r>
            <a:r>
              <a:rPr sz="1600" spc="-40" dirty="0">
                <a:latin typeface="Calibri"/>
                <a:cs typeface="Calibri"/>
              </a:rPr>
              <a:t>You </a:t>
            </a:r>
            <a:r>
              <a:rPr sz="1600" spc="-5" dirty="0">
                <a:latin typeface="Calibri"/>
                <a:cs typeface="Calibri"/>
              </a:rPr>
              <a:t>see, </a:t>
            </a:r>
            <a:r>
              <a:rPr sz="1600" spc="-10" dirty="0">
                <a:latin typeface="Calibri"/>
                <a:cs typeface="Calibri"/>
              </a:rPr>
              <a:t>it’s </a:t>
            </a:r>
            <a:r>
              <a:rPr sz="1600" spc="-5" dirty="0">
                <a:latin typeface="Calibri"/>
                <a:cs typeface="Calibri"/>
              </a:rPr>
              <a:t>been  </a:t>
            </a:r>
            <a:r>
              <a:rPr sz="1600" spc="-15" dirty="0">
                <a:latin typeface="Calibri"/>
                <a:cs typeface="Calibri"/>
              </a:rPr>
              <a:t>my </a:t>
            </a:r>
            <a:r>
              <a:rPr sz="1600" spc="-5" dirty="0">
                <a:latin typeface="Calibri"/>
                <a:cs typeface="Calibri"/>
              </a:rPr>
              <a:t>experience </a:t>
            </a:r>
            <a:r>
              <a:rPr sz="1600" dirty="0">
                <a:latin typeface="Calibri"/>
                <a:cs typeface="Calibri"/>
              </a:rPr>
              <a:t>if </a:t>
            </a:r>
            <a:r>
              <a:rPr sz="1600" spc="-5" dirty="0">
                <a:latin typeface="Calibri"/>
                <a:cs typeface="Calibri"/>
              </a:rPr>
              <a:t>we start the home </a:t>
            </a:r>
            <a:r>
              <a:rPr sz="1600" spc="-10" dirty="0">
                <a:latin typeface="Calibri"/>
                <a:cs typeface="Calibri"/>
              </a:rPr>
              <a:t>at </a:t>
            </a:r>
            <a:r>
              <a:rPr sz="1600" spc="-5" dirty="0">
                <a:latin typeface="Calibri"/>
                <a:cs typeface="Calibri"/>
              </a:rPr>
              <a:t>$275,000 </a:t>
            </a:r>
            <a:r>
              <a:rPr sz="1600" spc="-20" dirty="0">
                <a:latin typeface="Calibri"/>
                <a:cs typeface="Calibri"/>
              </a:rPr>
              <a:t>here’s </a:t>
            </a:r>
            <a:r>
              <a:rPr sz="1600" spc="-5" dirty="0">
                <a:latin typeface="Calibri"/>
                <a:cs typeface="Calibri"/>
              </a:rPr>
              <a:t>what </a:t>
            </a:r>
            <a:r>
              <a:rPr sz="1600" dirty="0">
                <a:latin typeface="Calibri"/>
                <a:cs typeface="Calibri"/>
              </a:rPr>
              <a:t>is </a:t>
            </a:r>
            <a:r>
              <a:rPr sz="1600" spc="-10" dirty="0">
                <a:latin typeface="Calibri"/>
                <a:cs typeface="Calibri"/>
              </a:rPr>
              <a:t>likely to</a:t>
            </a:r>
            <a:r>
              <a:rPr sz="1600" spc="95" dirty="0">
                <a:latin typeface="Calibri"/>
                <a:cs typeface="Calibri"/>
              </a:rPr>
              <a:t> </a:t>
            </a:r>
            <a:r>
              <a:rPr sz="1600" spc="-5" dirty="0">
                <a:latin typeface="Calibri"/>
                <a:cs typeface="Calibri"/>
              </a:rPr>
              <a:t>happen.</a:t>
            </a:r>
            <a:endParaRPr sz="1600" dirty="0">
              <a:latin typeface="Calibri"/>
              <a:cs typeface="Calibri"/>
            </a:endParaRPr>
          </a:p>
          <a:p>
            <a:pPr>
              <a:lnSpc>
                <a:spcPct val="100000"/>
              </a:lnSpc>
              <a:spcBef>
                <a:spcPts val="30"/>
              </a:spcBef>
            </a:pPr>
            <a:endParaRPr sz="900" dirty="0">
              <a:latin typeface="Calibri"/>
              <a:cs typeface="Calibri"/>
            </a:endParaRPr>
          </a:p>
          <a:p>
            <a:pPr marL="299085" marR="57785" indent="-287020">
              <a:lnSpc>
                <a:spcPct val="100000"/>
              </a:lnSpc>
              <a:buFont typeface="Wingdings" panose="05000000000000000000" pitchFamily="2" charset="2"/>
              <a:buChar char="§"/>
              <a:tabLst>
                <a:tab pos="299085" algn="l"/>
                <a:tab pos="299720" algn="l"/>
              </a:tabLst>
            </a:pPr>
            <a:r>
              <a:rPr sz="1600" spc="-5" dirty="0">
                <a:latin typeface="Calibri"/>
                <a:cs typeface="Calibri"/>
              </a:rPr>
              <a:t>In the first </a:t>
            </a:r>
            <a:r>
              <a:rPr sz="1600" spc="-15" dirty="0">
                <a:latin typeface="Calibri"/>
                <a:cs typeface="Calibri"/>
              </a:rPr>
              <a:t>few </a:t>
            </a:r>
            <a:r>
              <a:rPr sz="1600" spc="-5" dirty="0">
                <a:latin typeface="Calibri"/>
                <a:cs typeface="Calibri"/>
              </a:rPr>
              <a:t>weeks we </a:t>
            </a:r>
            <a:r>
              <a:rPr sz="1600" dirty="0">
                <a:latin typeface="Calibri"/>
                <a:cs typeface="Calibri"/>
              </a:rPr>
              <a:t>will </a:t>
            </a:r>
            <a:r>
              <a:rPr sz="1600" spc="-10" dirty="0">
                <a:latin typeface="Calibri"/>
                <a:cs typeface="Calibri"/>
              </a:rPr>
              <a:t>generate </a:t>
            </a:r>
            <a:r>
              <a:rPr sz="1600" dirty="0">
                <a:latin typeface="Calibri"/>
                <a:cs typeface="Calibri"/>
              </a:rPr>
              <a:t>a lot </a:t>
            </a:r>
            <a:r>
              <a:rPr sz="1600" spc="-5" dirty="0">
                <a:latin typeface="Calibri"/>
                <a:cs typeface="Calibri"/>
              </a:rPr>
              <a:t>of showing. </a:t>
            </a:r>
            <a:r>
              <a:rPr sz="1600" spc="-20" dirty="0">
                <a:latin typeface="Calibri"/>
                <a:cs typeface="Calibri"/>
              </a:rPr>
              <a:t>However, </a:t>
            </a:r>
            <a:r>
              <a:rPr sz="1600" spc="-5" dirty="0">
                <a:latin typeface="Calibri"/>
                <a:cs typeface="Calibri"/>
              </a:rPr>
              <a:t>the </a:t>
            </a:r>
            <a:r>
              <a:rPr sz="1600" spc="-10" dirty="0">
                <a:latin typeface="Calibri"/>
                <a:cs typeface="Calibri"/>
              </a:rPr>
              <a:t>buyers </a:t>
            </a:r>
            <a:r>
              <a:rPr sz="1600" dirty="0">
                <a:latin typeface="Calibri"/>
                <a:cs typeface="Calibri"/>
              </a:rPr>
              <a:t>who will </a:t>
            </a:r>
            <a:r>
              <a:rPr sz="1600" spc="-5" dirty="0">
                <a:latin typeface="Calibri"/>
                <a:cs typeface="Calibri"/>
              </a:rPr>
              <a:t>be viewing the home </a:t>
            </a:r>
            <a:r>
              <a:rPr sz="1600" dirty="0">
                <a:latin typeface="Calibri"/>
                <a:cs typeface="Calibri"/>
              </a:rPr>
              <a:t>will </a:t>
            </a:r>
            <a:r>
              <a:rPr sz="1600" spc="-5" dirty="0">
                <a:latin typeface="Calibri"/>
                <a:cs typeface="Calibri"/>
              </a:rPr>
              <a:t>be  </a:t>
            </a:r>
            <a:r>
              <a:rPr sz="1600" spc="-10" dirty="0">
                <a:latin typeface="Calibri"/>
                <a:cs typeface="Calibri"/>
              </a:rPr>
              <a:t>buyers </a:t>
            </a:r>
            <a:r>
              <a:rPr sz="1600" dirty="0">
                <a:latin typeface="Calibri"/>
                <a:cs typeface="Calibri"/>
              </a:rPr>
              <a:t>who </a:t>
            </a:r>
            <a:r>
              <a:rPr sz="1600" spc="-10" dirty="0">
                <a:latin typeface="Calibri"/>
                <a:cs typeface="Calibri"/>
              </a:rPr>
              <a:t>are </a:t>
            </a:r>
            <a:r>
              <a:rPr sz="1600" spc="-25" dirty="0">
                <a:latin typeface="Calibri"/>
                <a:cs typeface="Calibri"/>
              </a:rPr>
              <a:t>ready, </a:t>
            </a:r>
            <a:r>
              <a:rPr sz="1600" dirty="0">
                <a:latin typeface="Calibri"/>
                <a:cs typeface="Calibri"/>
              </a:rPr>
              <a:t>willing </a:t>
            </a:r>
            <a:r>
              <a:rPr sz="1600" spc="-5" dirty="0">
                <a:latin typeface="Calibri"/>
                <a:cs typeface="Calibri"/>
              </a:rPr>
              <a:t>and </a:t>
            </a:r>
            <a:r>
              <a:rPr sz="1600" dirty="0">
                <a:latin typeface="Calibri"/>
                <a:cs typeface="Calibri"/>
              </a:rPr>
              <a:t>able </a:t>
            </a:r>
            <a:r>
              <a:rPr sz="1600" spc="-5" dirty="0">
                <a:latin typeface="Calibri"/>
                <a:cs typeface="Calibri"/>
              </a:rPr>
              <a:t>to </a:t>
            </a:r>
            <a:r>
              <a:rPr sz="1600" spc="-15" dirty="0">
                <a:latin typeface="Calibri"/>
                <a:cs typeface="Calibri"/>
              </a:rPr>
              <a:t>pay </a:t>
            </a:r>
            <a:r>
              <a:rPr sz="1600" spc="-5" dirty="0">
                <a:latin typeface="Calibri"/>
                <a:cs typeface="Calibri"/>
              </a:rPr>
              <a:t>$275,000 </a:t>
            </a:r>
            <a:r>
              <a:rPr sz="1600" spc="-10" dirty="0">
                <a:latin typeface="Calibri"/>
                <a:cs typeface="Calibri"/>
              </a:rPr>
              <a:t>for </a:t>
            </a:r>
            <a:r>
              <a:rPr sz="1600" dirty="0">
                <a:latin typeface="Calibri"/>
                <a:cs typeface="Calibri"/>
              </a:rPr>
              <a:t>a </a:t>
            </a:r>
            <a:r>
              <a:rPr sz="1600" spc="-5" dirty="0">
                <a:latin typeface="Calibri"/>
                <a:cs typeface="Calibri"/>
              </a:rPr>
              <a:t>home. </a:t>
            </a:r>
            <a:r>
              <a:rPr sz="1600" spc="-10" dirty="0">
                <a:latin typeface="Calibri"/>
                <a:cs typeface="Calibri"/>
              </a:rPr>
              <a:t>They </a:t>
            </a:r>
            <a:r>
              <a:rPr sz="1600" dirty="0">
                <a:latin typeface="Calibri"/>
                <a:cs typeface="Calibri"/>
              </a:rPr>
              <a:t>will also </a:t>
            </a:r>
            <a:r>
              <a:rPr sz="1600" spc="-5" dirty="0">
                <a:latin typeface="Calibri"/>
                <a:cs typeface="Calibri"/>
              </a:rPr>
              <a:t>be comparing the home </a:t>
            </a:r>
            <a:r>
              <a:rPr sz="1600" spc="-10" dirty="0">
                <a:latin typeface="Calibri"/>
                <a:cs typeface="Calibri"/>
              </a:rPr>
              <a:t>to </a:t>
            </a:r>
            <a:r>
              <a:rPr sz="1600" spc="-5" dirty="0">
                <a:latin typeface="Calibri"/>
                <a:cs typeface="Calibri"/>
              </a:rPr>
              <a:t>those  that </a:t>
            </a:r>
            <a:r>
              <a:rPr sz="1600" spc="-10" dirty="0">
                <a:latin typeface="Calibri"/>
                <a:cs typeface="Calibri"/>
              </a:rPr>
              <a:t>are </a:t>
            </a:r>
            <a:r>
              <a:rPr sz="1600" spc="-5" dirty="0">
                <a:latin typeface="Calibri"/>
                <a:cs typeface="Calibri"/>
              </a:rPr>
              <a:t>justifiably priced </a:t>
            </a:r>
            <a:r>
              <a:rPr sz="1600" spc="-10" dirty="0">
                <a:latin typeface="Calibri"/>
                <a:cs typeface="Calibri"/>
              </a:rPr>
              <a:t>at </a:t>
            </a:r>
            <a:r>
              <a:rPr sz="1600" spc="-5" dirty="0">
                <a:latin typeface="Calibri"/>
                <a:cs typeface="Calibri"/>
              </a:rPr>
              <a:t>$275,000. </a:t>
            </a:r>
            <a:r>
              <a:rPr sz="1600" dirty="0">
                <a:latin typeface="Calibri"/>
                <a:cs typeface="Calibri"/>
              </a:rPr>
              <a:t>During </a:t>
            </a:r>
            <a:r>
              <a:rPr sz="1600" spc="-5" dirty="0">
                <a:latin typeface="Calibri"/>
                <a:cs typeface="Calibri"/>
              </a:rPr>
              <a:t>that </a:t>
            </a:r>
            <a:r>
              <a:rPr sz="1600" spc="-10" dirty="0">
                <a:latin typeface="Calibri"/>
                <a:cs typeface="Calibri"/>
              </a:rPr>
              <a:t>process, </a:t>
            </a:r>
            <a:r>
              <a:rPr sz="1600" spc="-5" dirty="0">
                <a:latin typeface="Calibri"/>
                <a:cs typeface="Calibri"/>
              </a:rPr>
              <a:t>they </a:t>
            </a:r>
            <a:r>
              <a:rPr sz="1600" dirty="0">
                <a:latin typeface="Calibri"/>
                <a:cs typeface="Calibri"/>
              </a:rPr>
              <a:t>will </a:t>
            </a:r>
            <a:r>
              <a:rPr sz="1600" spc="-5" dirty="0">
                <a:latin typeface="Calibri"/>
                <a:cs typeface="Calibri"/>
              </a:rPr>
              <a:t>discover they can </a:t>
            </a:r>
            <a:r>
              <a:rPr sz="1600" spc="-10" dirty="0">
                <a:latin typeface="Calibri"/>
                <a:cs typeface="Calibri"/>
              </a:rPr>
              <a:t>get more </a:t>
            </a:r>
            <a:r>
              <a:rPr sz="1600" spc="-5" dirty="0">
                <a:latin typeface="Calibri"/>
                <a:cs typeface="Calibri"/>
              </a:rPr>
              <a:t>“bang </a:t>
            </a:r>
            <a:r>
              <a:rPr sz="1600" spc="-10" dirty="0">
                <a:latin typeface="Calibri"/>
                <a:cs typeface="Calibri"/>
              </a:rPr>
              <a:t>for </a:t>
            </a:r>
            <a:r>
              <a:rPr sz="1600" spc="-5" dirty="0">
                <a:latin typeface="Calibri"/>
                <a:cs typeface="Calibri"/>
              </a:rPr>
              <a:t>the  </a:t>
            </a:r>
            <a:r>
              <a:rPr sz="1600" spc="-25" dirty="0">
                <a:latin typeface="Calibri"/>
                <a:cs typeface="Calibri"/>
              </a:rPr>
              <a:t>buck,” </a:t>
            </a:r>
            <a:r>
              <a:rPr sz="1600" spc="-5" dirty="0">
                <a:latin typeface="Calibri"/>
                <a:cs typeface="Calibri"/>
              </a:rPr>
              <a:t>and </a:t>
            </a:r>
            <a:r>
              <a:rPr sz="1600" dirty="0">
                <a:latin typeface="Calibri"/>
                <a:cs typeface="Calibri"/>
              </a:rPr>
              <a:t>as a </a:t>
            </a:r>
            <a:r>
              <a:rPr sz="1600" spc="-5" dirty="0">
                <a:latin typeface="Calibri"/>
                <a:cs typeface="Calibri"/>
              </a:rPr>
              <a:t>result, buy the </a:t>
            </a:r>
            <a:r>
              <a:rPr sz="1600" spc="-10" dirty="0">
                <a:latin typeface="Calibri"/>
                <a:cs typeface="Calibri"/>
              </a:rPr>
              <a:t>larger</a:t>
            </a:r>
            <a:r>
              <a:rPr sz="1600" spc="70" dirty="0">
                <a:latin typeface="Calibri"/>
                <a:cs typeface="Calibri"/>
              </a:rPr>
              <a:t> </a:t>
            </a:r>
            <a:r>
              <a:rPr sz="1600" spc="-5" dirty="0">
                <a:latin typeface="Calibri"/>
                <a:cs typeface="Calibri"/>
              </a:rPr>
              <a:t>home.</a:t>
            </a:r>
            <a:endParaRPr sz="1600" dirty="0">
              <a:latin typeface="Calibri"/>
              <a:cs typeface="Calibri"/>
            </a:endParaRPr>
          </a:p>
          <a:p>
            <a:pPr>
              <a:lnSpc>
                <a:spcPct val="100000"/>
              </a:lnSpc>
              <a:spcBef>
                <a:spcPts val="35"/>
              </a:spcBef>
            </a:pPr>
            <a:endParaRPr sz="900" dirty="0">
              <a:latin typeface="Calibri"/>
              <a:cs typeface="Calibri"/>
            </a:endParaRPr>
          </a:p>
          <a:p>
            <a:pPr marL="299085" marR="124460" indent="-287020">
              <a:lnSpc>
                <a:spcPct val="100000"/>
              </a:lnSpc>
              <a:buFont typeface="Wingdings" panose="05000000000000000000" pitchFamily="2" charset="2"/>
              <a:buChar char="§"/>
              <a:tabLst>
                <a:tab pos="299085" algn="l"/>
                <a:tab pos="299720" algn="l"/>
              </a:tabLst>
            </a:pPr>
            <a:r>
              <a:rPr sz="1600" dirty="0">
                <a:latin typeface="Calibri"/>
                <a:cs typeface="Calibri"/>
              </a:rPr>
              <a:t>During </a:t>
            </a:r>
            <a:r>
              <a:rPr sz="1600" spc="-5" dirty="0">
                <a:latin typeface="Calibri"/>
                <a:cs typeface="Calibri"/>
              </a:rPr>
              <a:t>these same crucial weeks, </a:t>
            </a:r>
            <a:r>
              <a:rPr sz="1600" spc="-10" dirty="0">
                <a:latin typeface="Calibri"/>
                <a:cs typeface="Calibri"/>
              </a:rPr>
              <a:t>there </a:t>
            </a:r>
            <a:r>
              <a:rPr sz="1600" dirty="0">
                <a:latin typeface="Calibri"/>
                <a:cs typeface="Calibri"/>
              </a:rPr>
              <a:t>will </a:t>
            </a:r>
            <a:r>
              <a:rPr sz="1600" spc="-5" dirty="0">
                <a:latin typeface="Calibri"/>
                <a:cs typeface="Calibri"/>
              </a:rPr>
              <a:t>be </a:t>
            </a:r>
            <a:r>
              <a:rPr sz="1600" spc="-10" dirty="0">
                <a:latin typeface="Calibri"/>
                <a:cs typeface="Calibri"/>
              </a:rPr>
              <a:t>buyers </a:t>
            </a:r>
            <a:r>
              <a:rPr sz="1600" dirty="0">
                <a:latin typeface="Calibri"/>
                <a:cs typeface="Calibri"/>
              </a:rPr>
              <a:t>who </a:t>
            </a:r>
            <a:r>
              <a:rPr sz="1600" spc="-10" dirty="0">
                <a:latin typeface="Calibri"/>
                <a:cs typeface="Calibri"/>
              </a:rPr>
              <a:t>are </a:t>
            </a:r>
            <a:r>
              <a:rPr sz="1600" spc="-20" dirty="0">
                <a:latin typeface="Calibri"/>
                <a:cs typeface="Calibri"/>
              </a:rPr>
              <a:t>ready, </a:t>
            </a:r>
            <a:r>
              <a:rPr sz="1600" dirty="0">
                <a:latin typeface="Calibri"/>
                <a:cs typeface="Calibri"/>
              </a:rPr>
              <a:t>willing </a:t>
            </a:r>
            <a:r>
              <a:rPr sz="1600" spc="-5" dirty="0">
                <a:latin typeface="Calibri"/>
                <a:cs typeface="Calibri"/>
              </a:rPr>
              <a:t>and able </a:t>
            </a:r>
            <a:r>
              <a:rPr sz="1600" spc="-10" dirty="0">
                <a:latin typeface="Calibri"/>
                <a:cs typeface="Calibri"/>
              </a:rPr>
              <a:t>to </a:t>
            </a:r>
            <a:r>
              <a:rPr sz="1600" spc="-5" dirty="0">
                <a:latin typeface="Calibri"/>
                <a:cs typeface="Calibri"/>
              </a:rPr>
              <a:t>buy your home but </a:t>
            </a:r>
            <a:r>
              <a:rPr sz="1600" dirty="0">
                <a:latin typeface="Calibri"/>
                <a:cs typeface="Calibri"/>
              </a:rPr>
              <a:t>will  </a:t>
            </a:r>
            <a:r>
              <a:rPr sz="1600" spc="-10" dirty="0">
                <a:latin typeface="Calibri"/>
                <a:cs typeface="Calibri"/>
              </a:rPr>
              <a:t>probably never </a:t>
            </a:r>
            <a:r>
              <a:rPr sz="1600" spc="-5" dirty="0">
                <a:latin typeface="Calibri"/>
                <a:cs typeface="Calibri"/>
              </a:rPr>
              <a:t>see your home </a:t>
            </a:r>
            <a:r>
              <a:rPr sz="1600" spc="-10" dirty="0">
                <a:latin typeface="Calibri"/>
                <a:cs typeface="Calibri"/>
              </a:rPr>
              <a:t>because </a:t>
            </a:r>
            <a:r>
              <a:rPr sz="1600" spc="-5" dirty="0">
                <a:latin typeface="Calibri"/>
                <a:cs typeface="Calibri"/>
              </a:rPr>
              <a:t>most agents </a:t>
            </a:r>
            <a:r>
              <a:rPr sz="1600" spc="-10" dirty="0">
                <a:latin typeface="Calibri"/>
                <a:cs typeface="Calibri"/>
              </a:rPr>
              <a:t>are </a:t>
            </a:r>
            <a:r>
              <a:rPr sz="1600" spc="-5" dirty="0">
                <a:latin typeface="Calibri"/>
                <a:cs typeface="Calibri"/>
              </a:rPr>
              <a:t>not going </a:t>
            </a:r>
            <a:r>
              <a:rPr sz="1600" spc="-10" dirty="0">
                <a:latin typeface="Calibri"/>
                <a:cs typeface="Calibri"/>
              </a:rPr>
              <a:t>to </a:t>
            </a:r>
            <a:r>
              <a:rPr sz="1600" spc="-5" dirty="0">
                <a:latin typeface="Calibri"/>
                <a:cs typeface="Calibri"/>
              </a:rPr>
              <a:t>show homes </a:t>
            </a:r>
            <a:r>
              <a:rPr sz="1600" spc="-10" dirty="0">
                <a:latin typeface="Calibri"/>
                <a:cs typeface="Calibri"/>
              </a:rPr>
              <a:t>that are </a:t>
            </a:r>
            <a:r>
              <a:rPr sz="1600" spc="-5" dirty="0">
                <a:latin typeface="Calibri"/>
                <a:cs typeface="Calibri"/>
              </a:rPr>
              <a:t>$25,000 over </a:t>
            </a:r>
            <a:r>
              <a:rPr sz="1600" dirty="0">
                <a:latin typeface="Calibri"/>
                <a:cs typeface="Calibri"/>
              </a:rPr>
              <a:t>a </a:t>
            </a:r>
            <a:r>
              <a:rPr sz="1600" spc="-10" dirty="0">
                <a:latin typeface="Calibri"/>
                <a:cs typeface="Calibri"/>
              </a:rPr>
              <a:t>buyer’s  </a:t>
            </a:r>
            <a:r>
              <a:rPr sz="1600" spc="-5" dirty="0">
                <a:latin typeface="Calibri"/>
                <a:cs typeface="Calibri"/>
              </a:rPr>
              <a:t>price ceiling. </a:t>
            </a:r>
            <a:r>
              <a:rPr sz="1600" spc="-25" dirty="0">
                <a:latin typeface="Calibri"/>
                <a:cs typeface="Calibri"/>
              </a:rPr>
              <a:t>We </a:t>
            </a:r>
            <a:r>
              <a:rPr sz="1600" dirty="0">
                <a:latin typeface="Calibri"/>
                <a:cs typeface="Calibri"/>
              </a:rPr>
              <a:t>will also lose </a:t>
            </a:r>
            <a:r>
              <a:rPr sz="1600" spc="-5" dirty="0">
                <a:latin typeface="Calibri"/>
                <a:cs typeface="Calibri"/>
              </a:rPr>
              <a:t>these </a:t>
            </a:r>
            <a:r>
              <a:rPr sz="1600" spc="-10" dirty="0">
                <a:latin typeface="Calibri"/>
                <a:cs typeface="Calibri"/>
              </a:rPr>
              <a:t>buyers </a:t>
            </a:r>
            <a:r>
              <a:rPr sz="1600" spc="-5" dirty="0">
                <a:latin typeface="Calibri"/>
                <a:cs typeface="Calibri"/>
              </a:rPr>
              <a:t>because they </a:t>
            </a:r>
            <a:r>
              <a:rPr sz="1600" dirty="0">
                <a:latin typeface="Calibri"/>
                <a:cs typeface="Calibri"/>
              </a:rPr>
              <a:t>will </a:t>
            </a:r>
            <a:r>
              <a:rPr sz="1600" spc="-5" dirty="0">
                <a:latin typeface="Calibri"/>
                <a:cs typeface="Calibri"/>
              </a:rPr>
              <a:t>either buy another home </a:t>
            </a:r>
            <a:r>
              <a:rPr sz="1600" dirty="0">
                <a:latin typeface="Calibri"/>
                <a:cs typeface="Calibri"/>
              </a:rPr>
              <a:t>or wait </a:t>
            </a:r>
            <a:r>
              <a:rPr sz="1600" spc="-10" dirty="0">
                <a:latin typeface="Calibri"/>
                <a:cs typeface="Calibri"/>
              </a:rPr>
              <a:t>to </a:t>
            </a:r>
            <a:r>
              <a:rPr sz="1600" spc="-5" dirty="0">
                <a:latin typeface="Calibri"/>
                <a:cs typeface="Calibri"/>
              </a:rPr>
              <a:t>hear from their  agents </a:t>
            </a:r>
            <a:r>
              <a:rPr sz="1600" dirty="0">
                <a:latin typeface="Calibri"/>
                <a:cs typeface="Calibri"/>
              </a:rPr>
              <a:t>who </a:t>
            </a:r>
            <a:r>
              <a:rPr sz="1600" spc="-10" dirty="0">
                <a:latin typeface="Calibri"/>
                <a:cs typeface="Calibri"/>
              </a:rPr>
              <a:t>many </a:t>
            </a:r>
            <a:r>
              <a:rPr sz="1600" spc="-5" dirty="0">
                <a:latin typeface="Calibri"/>
                <a:cs typeface="Calibri"/>
              </a:rPr>
              <a:t>times only </a:t>
            </a:r>
            <a:r>
              <a:rPr sz="1600" spc="-10" dirty="0">
                <a:latin typeface="Calibri"/>
                <a:cs typeface="Calibri"/>
              </a:rPr>
              <a:t>search </a:t>
            </a:r>
            <a:r>
              <a:rPr sz="1600" b="1" u="sng" spc="-5" dirty="0">
                <a:uFill>
                  <a:solidFill>
                    <a:srgbClr val="000000"/>
                  </a:solidFill>
                </a:uFill>
                <a:latin typeface="Calibri"/>
                <a:cs typeface="Calibri"/>
              </a:rPr>
              <a:t>new</a:t>
            </a:r>
            <a:r>
              <a:rPr sz="1600" b="1" spc="-5" dirty="0">
                <a:latin typeface="Calibri"/>
                <a:cs typeface="Calibri"/>
              </a:rPr>
              <a:t> </a:t>
            </a:r>
            <a:r>
              <a:rPr sz="1600" spc="-5" dirty="0">
                <a:latin typeface="Calibri"/>
                <a:cs typeface="Calibri"/>
              </a:rPr>
              <a:t>listings and not </a:t>
            </a:r>
            <a:r>
              <a:rPr sz="1600" b="1" u="sng" dirty="0">
                <a:uFill>
                  <a:solidFill>
                    <a:srgbClr val="000000"/>
                  </a:solidFill>
                </a:uFill>
                <a:latin typeface="Calibri"/>
                <a:cs typeface="Calibri"/>
              </a:rPr>
              <a:t>price</a:t>
            </a:r>
            <a:r>
              <a:rPr sz="1600" b="1" u="sng" spc="20" dirty="0">
                <a:uFill>
                  <a:solidFill>
                    <a:srgbClr val="000000"/>
                  </a:solidFill>
                </a:uFill>
                <a:latin typeface="Calibri"/>
                <a:cs typeface="Calibri"/>
              </a:rPr>
              <a:t> </a:t>
            </a:r>
            <a:r>
              <a:rPr sz="1600" b="1" u="sng" spc="-5" dirty="0">
                <a:uFill>
                  <a:solidFill>
                    <a:srgbClr val="000000"/>
                  </a:solidFill>
                </a:uFill>
                <a:latin typeface="Calibri"/>
                <a:cs typeface="Calibri"/>
              </a:rPr>
              <a:t>updates</a:t>
            </a:r>
            <a:r>
              <a:rPr sz="1600" spc="-5" dirty="0">
                <a:latin typeface="Calibri"/>
                <a:cs typeface="Calibri"/>
              </a:rPr>
              <a:t>.</a:t>
            </a:r>
            <a:endParaRPr sz="1600" dirty="0">
              <a:latin typeface="Calibri"/>
              <a:cs typeface="Calibri"/>
            </a:endParaRPr>
          </a:p>
          <a:p>
            <a:pPr>
              <a:lnSpc>
                <a:spcPct val="100000"/>
              </a:lnSpc>
              <a:spcBef>
                <a:spcPts val="30"/>
              </a:spcBef>
            </a:pPr>
            <a:endParaRPr sz="900" dirty="0">
              <a:latin typeface="Calibri"/>
              <a:cs typeface="Calibri"/>
            </a:endParaRPr>
          </a:p>
          <a:p>
            <a:pPr marL="299085" indent="-287020">
              <a:lnSpc>
                <a:spcPct val="100000"/>
              </a:lnSpc>
              <a:spcBef>
                <a:spcPts val="5"/>
              </a:spcBef>
              <a:buFont typeface="Wingdings" panose="05000000000000000000" pitchFamily="2" charset="2"/>
              <a:buChar char="§"/>
              <a:tabLst>
                <a:tab pos="299085" algn="l"/>
                <a:tab pos="299720" algn="l"/>
              </a:tabLst>
            </a:pPr>
            <a:r>
              <a:rPr sz="1600" dirty="0">
                <a:latin typeface="Calibri"/>
                <a:cs typeface="Calibri"/>
              </a:rPr>
              <a:t>Doesn’t it </a:t>
            </a:r>
            <a:r>
              <a:rPr sz="1600" spc="-15" dirty="0">
                <a:latin typeface="Calibri"/>
                <a:cs typeface="Calibri"/>
              </a:rPr>
              <a:t>make </a:t>
            </a:r>
            <a:r>
              <a:rPr sz="1600" spc="-5" dirty="0">
                <a:latin typeface="Calibri"/>
                <a:cs typeface="Calibri"/>
              </a:rPr>
              <a:t>more sense </a:t>
            </a:r>
            <a:r>
              <a:rPr sz="1600" spc="-10" dirty="0">
                <a:latin typeface="Calibri"/>
                <a:cs typeface="Calibri"/>
              </a:rPr>
              <a:t>to </a:t>
            </a:r>
            <a:r>
              <a:rPr sz="1600" spc="-5" dirty="0">
                <a:latin typeface="Calibri"/>
                <a:cs typeface="Calibri"/>
              </a:rPr>
              <a:t>select </a:t>
            </a:r>
            <a:r>
              <a:rPr sz="1600" dirty="0">
                <a:latin typeface="Calibri"/>
                <a:cs typeface="Calibri"/>
              </a:rPr>
              <a:t>a </a:t>
            </a:r>
            <a:r>
              <a:rPr sz="1600" spc="-5" dirty="0">
                <a:latin typeface="Calibri"/>
                <a:cs typeface="Calibri"/>
              </a:rPr>
              <a:t>price we can </a:t>
            </a:r>
            <a:r>
              <a:rPr sz="1600" dirty="0">
                <a:latin typeface="Calibri"/>
                <a:cs typeface="Calibri"/>
              </a:rPr>
              <a:t>justify </a:t>
            </a:r>
            <a:r>
              <a:rPr sz="1600" spc="-5" dirty="0">
                <a:latin typeface="Calibri"/>
                <a:cs typeface="Calibri"/>
              </a:rPr>
              <a:t>so the </a:t>
            </a:r>
            <a:r>
              <a:rPr sz="1600" dirty="0">
                <a:latin typeface="Calibri"/>
                <a:cs typeface="Calibri"/>
              </a:rPr>
              <a:t>people who </a:t>
            </a:r>
            <a:r>
              <a:rPr sz="1600" spc="-10" dirty="0">
                <a:latin typeface="Calibri"/>
                <a:cs typeface="Calibri"/>
              </a:rPr>
              <a:t>are </a:t>
            </a:r>
            <a:r>
              <a:rPr sz="1600" spc="-20" dirty="0">
                <a:latin typeface="Calibri"/>
                <a:cs typeface="Calibri"/>
              </a:rPr>
              <a:t>ready, </a:t>
            </a:r>
            <a:r>
              <a:rPr sz="1600" dirty="0">
                <a:latin typeface="Calibri"/>
                <a:cs typeface="Calibri"/>
              </a:rPr>
              <a:t>willing </a:t>
            </a:r>
            <a:r>
              <a:rPr sz="1600" spc="-5" dirty="0">
                <a:latin typeface="Calibri"/>
                <a:cs typeface="Calibri"/>
              </a:rPr>
              <a:t>and able </a:t>
            </a:r>
            <a:r>
              <a:rPr sz="1600" spc="-10" dirty="0">
                <a:latin typeface="Calibri"/>
                <a:cs typeface="Calibri"/>
              </a:rPr>
              <a:t>to </a:t>
            </a:r>
            <a:r>
              <a:rPr sz="1600" spc="-5" dirty="0">
                <a:latin typeface="Calibri"/>
                <a:cs typeface="Calibri"/>
              </a:rPr>
              <a:t>buy</a:t>
            </a:r>
            <a:r>
              <a:rPr sz="1600" spc="120" dirty="0">
                <a:latin typeface="Calibri"/>
                <a:cs typeface="Calibri"/>
              </a:rPr>
              <a:t> </a:t>
            </a:r>
            <a:r>
              <a:rPr sz="1600" dirty="0">
                <a:latin typeface="Calibri"/>
                <a:cs typeface="Calibri"/>
              </a:rPr>
              <a:t>will</a:t>
            </a:r>
            <a:r>
              <a:rPr lang="en-US" sz="1600" dirty="0">
                <a:latin typeface="Calibri"/>
                <a:cs typeface="Calibri"/>
              </a:rPr>
              <a:t> </a:t>
            </a:r>
            <a:r>
              <a:rPr sz="1600" spc="-5" dirty="0">
                <a:latin typeface="Calibri"/>
                <a:cs typeface="Calibri"/>
              </a:rPr>
              <a:t>see </a:t>
            </a:r>
            <a:r>
              <a:rPr sz="1600" dirty="0">
                <a:latin typeface="Calibri"/>
                <a:cs typeface="Calibri"/>
              </a:rPr>
              <a:t>it?</a:t>
            </a:r>
          </a:p>
          <a:p>
            <a:pPr>
              <a:lnSpc>
                <a:spcPct val="100000"/>
              </a:lnSpc>
              <a:spcBef>
                <a:spcPts val="30"/>
              </a:spcBef>
            </a:pPr>
            <a:endParaRPr sz="900" dirty="0">
              <a:latin typeface="Calibri"/>
              <a:cs typeface="Calibri"/>
            </a:endParaRPr>
          </a:p>
          <a:p>
            <a:pPr marL="299085" indent="-287020">
              <a:lnSpc>
                <a:spcPct val="100000"/>
              </a:lnSpc>
              <a:buFont typeface="Wingdings" panose="05000000000000000000" pitchFamily="2" charset="2"/>
              <a:buChar char="§"/>
              <a:tabLst>
                <a:tab pos="299085" algn="l"/>
                <a:tab pos="299720" algn="l"/>
              </a:tabLst>
            </a:pPr>
            <a:r>
              <a:rPr sz="1600" spc="-25" dirty="0">
                <a:latin typeface="Calibri"/>
                <a:cs typeface="Calibri"/>
              </a:rPr>
              <a:t>We </a:t>
            </a:r>
            <a:r>
              <a:rPr sz="1600" spc="-5" dirty="0">
                <a:latin typeface="Calibri"/>
                <a:cs typeface="Calibri"/>
              </a:rPr>
              <a:t>really cannot </a:t>
            </a:r>
            <a:r>
              <a:rPr sz="1600" spc="-15" dirty="0">
                <a:latin typeface="Calibri"/>
                <a:cs typeface="Calibri"/>
              </a:rPr>
              <a:t>afford </a:t>
            </a:r>
            <a:r>
              <a:rPr sz="1600" spc="-10" dirty="0">
                <a:latin typeface="Calibri"/>
                <a:cs typeface="Calibri"/>
              </a:rPr>
              <a:t>to </a:t>
            </a:r>
            <a:r>
              <a:rPr sz="1600" spc="-5" dirty="0">
                <a:latin typeface="Calibri"/>
                <a:cs typeface="Calibri"/>
              </a:rPr>
              <a:t>miss </a:t>
            </a:r>
            <a:r>
              <a:rPr sz="1600" dirty="0">
                <a:latin typeface="Calibri"/>
                <a:cs typeface="Calibri"/>
              </a:rPr>
              <a:t>a majority of </a:t>
            </a:r>
            <a:r>
              <a:rPr sz="1600" spc="-5" dirty="0">
                <a:latin typeface="Calibri"/>
                <a:cs typeface="Calibri"/>
              </a:rPr>
              <a:t>the </a:t>
            </a:r>
            <a:r>
              <a:rPr sz="1600" dirty="0">
                <a:latin typeface="Calibri"/>
                <a:cs typeface="Calibri"/>
              </a:rPr>
              <a:t>qualified </a:t>
            </a:r>
            <a:r>
              <a:rPr sz="1600" spc="-10" dirty="0">
                <a:latin typeface="Calibri"/>
                <a:cs typeface="Calibri"/>
              </a:rPr>
              <a:t>buyers for </a:t>
            </a:r>
            <a:r>
              <a:rPr sz="1600" spc="-5" dirty="0">
                <a:latin typeface="Calibri"/>
                <a:cs typeface="Calibri"/>
              </a:rPr>
              <a:t>your home </a:t>
            </a:r>
            <a:r>
              <a:rPr sz="1600" dirty="0">
                <a:latin typeface="Calibri"/>
                <a:cs typeface="Calibri"/>
              </a:rPr>
              <a:t>when </a:t>
            </a:r>
            <a:r>
              <a:rPr sz="1600" spc="-5" dirty="0">
                <a:latin typeface="Calibri"/>
                <a:cs typeface="Calibri"/>
              </a:rPr>
              <a:t>their </a:t>
            </a:r>
            <a:r>
              <a:rPr sz="1600" spc="-10" dirty="0">
                <a:latin typeface="Calibri"/>
                <a:cs typeface="Calibri"/>
              </a:rPr>
              <a:t>interest </a:t>
            </a:r>
            <a:r>
              <a:rPr sz="1600" dirty="0">
                <a:latin typeface="Calibri"/>
                <a:cs typeface="Calibri"/>
              </a:rPr>
              <a:t>is </a:t>
            </a:r>
            <a:r>
              <a:rPr sz="1600" spc="-5" dirty="0">
                <a:latin typeface="Calibri"/>
                <a:cs typeface="Calibri"/>
              </a:rPr>
              <a:t>at </a:t>
            </a:r>
            <a:r>
              <a:rPr sz="1600" dirty="0">
                <a:latin typeface="Calibri"/>
                <a:cs typeface="Calibri"/>
              </a:rPr>
              <a:t>a</a:t>
            </a:r>
            <a:r>
              <a:rPr sz="1600" spc="75" dirty="0">
                <a:latin typeface="Calibri"/>
                <a:cs typeface="Calibri"/>
              </a:rPr>
              <a:t> </a:t>
            </a:r>
            <a:r>
              <a:rPr sz="1600" spc="-5" dirty="0">
                <a:latin typeface="Calibri"/>
                <a:cs typeface="Calibri"/>
              </a:rPr>
              <a:t>peak</a:t>
            </a:r>
            <a:r>
              <a:rPr lang="en-US" sz="1600" spc="-5" dirty="0">
                <a:latin typeface="Calibri"/>
                <a:cs typeface="Calibri"/>
              </a:rPr>
              <a:t> </a:t>
            </a:r>
            <a:r>
              <a:rPr sz="1600" spc="-5" dirty="0">
                <a:latin typeface="Calibri"/>
                <a:cs typeface="Calibri"/>
              </a:rPr>
              <a:t>level.</a:t>
            </a:r>
            <a:r>
              <a:rPr lang="en-US" sz="1600" spc="-5" dirty="0">
                <a:latin typeface="Calibri"/>
                <a:cs typeface="Calibri"/>
              </a:rPr>
              <a:t> </a:t>
            </a:r>
            <a:endParaRPr sz="1600" dirty="0">
              <a:latin typeface="Calibri"/>
              <a:cs typeface="Calibri"/>
            </a:endParaRPr>
          </a:p>
        </p:txBody>
      </p:sp>
    </p:spTree>
    <p:extLst>
      <p:ext uri="{BB962C8B-B14F-4D97-AF65-F5344CB8AC3E}">
        <p14:creationId xmlns:p14="http://schemas.microsoft.com/office/powerpoint/2010/main" val="37692635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431656" y="6233414"/>
            <a:ext cx="424179" cy="254000"/>
          </a:xfrm>
          <a:prstGeom prst="rect">
            <a:avLst/>
          </a:prstGeom>
        </p:spPr>
        <p:txBody>
          <a:bodyPr vert="horz" wrap="square" lIns="0" tIns="0" rIns="0" bIns="0" rtlCol="0">
            <a:spAutoFit/>
          </a:bodyPr>
          <a:lstStyle>
            <a:defPPr>
              <a:defRPr lang="en-US"/>
            </a:defPPr>
            <a:lvl1pPr marL="0" algn="l" defTabSz="914400" rtl="0" eaLnBrk="1" latinLnBrk="0" hangingPunct="1">
              <a:defRPr sz="18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810"/>
              </a:lnSpc>
            </a:pPr>
            <a:fld id="{81D60167-4931-47E6-BA6A-407CBD079E47}" type="slidenum">
              <a:rPr lang="en-US" smtClean="0"/>
              <a:pPr marL="38100">
                <a:lnSpc>
                  <a:spcPts val="1810"/>
                </a:lnSpc>
              </a:pPr>
              <a:t>55</a:t>
            </a:fld>
            <a:endParaRPr lang="en-US" dirty="0"/>
          </a:p>
        </p:txBody>
      </p:sp>
      <p:sp>
        <p:nvSpPr>
          <p:cNvPr id="5" name="object 5"/>
          <p:cNvSpPr txBox="1">
            <a:spLocks noGrp="1"/>
          </p:cNvSpPr>
          <p:nvPr>
            <p:ph type="ftr" sz="quarter" idx="5"/>
          </p:nvPr>
        </p:nvSpPr>
        <p:spPr>
          <a:xfrm>
            <a:off x="535940" y="6469176"/>
            <a:ext cx="2796540"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dirty="0"/>
              <a:t>© </a:t>
            </a:r>
            <a:r>
              <a:rPr lang="en-US" spc="-5" dirty="0"/>
              <a:t>David </a:t>
            </a:r>
            <a:r>
              <a:rPr lang="en-US" spc="-10" dirty="0"/>
              <a:t>Scott </a:t>
            </a:r>
            <a:r>
              <a:rPr lang="en-US" dirty="0"/>
              <a:t>2012-2015 All </a:t>
            </a:r>
            <a:r>
              <a:rPr lang="en-US" spc="-5" dirty="0"/>
              <a:t>Rights</a:t>
            </a:r>
            <a:r>
              <a:rPr lang="en-US" spc="-50" dirty="0"/>
              <a:t> </a:t>
            </a:r>
            <a:r>
              <a:rPr lang="en-US" spc="-5" dirty="0"/>
              <a:t>Reserved</a:t>
            </a:r>
          </a:p>
        </p:txBody>
      </p:sp>
      <p:sp>
        <p:nvSpPr>
          <p:cNvPr id="6" name="Rectangle 5">
            <a:extLst>
              <a:ext uri="{FF2B5EF4-FFF2-40B4-BE49-F238E27FC236}">
                <a16:creationId xmlns:a16="http://schemas.microsoft.com/office/drawing/2014/main" id="{D4AE9842-A471-4867-8D96-13C960262160}"/>
              </a:ext>
            </a:extLst>
          </p:cNvPr>
          <p:cNvSpPr/>
          <p:nvPr/>
        </p:nvSpPr>
        <p:spPr>
          <a:xfrm>
            <a:off x="0" y="1331527"/>
            <a:ext cx="9144000" cy="984885"/>
          </a:xfrm>
          <a:prstGeom prst="rect">
            <a:avLst/>
          </a:prstGeom>
          <a:solidFill>
            <a:schemeClr val="accent1"/>
          </a:solidFill>
        </p:spPr>
        <p:txBody>
          <a:bodyPr wrap="square">
            <a:spAutoFit/>
          </a:bodyPr>
          <a:lstStyle/>
          <a:p>
            <a:pPr algn="ctr"/>
            <a:r>
              <a:rPr lang="en-US" sz="2900" b="1" dirty="0">
                <a:solidFill>
                  <a:schemeClr val="bg1"/>
                </a:solidFill>
              </a:rPr>
              <a:t>“We Still Think Our Home Is Better And Have An Unexplained Need To Price It $25,000 Over Market Value!”</a:t>
            </a:r>
          </a:p>
        </p:txBody>
      </p:sp>
      <p:pic>
        <p:nvPicPr>
          <p:cNvPr id="42" name="Picture 41">
            <a:extLst>
              <a:ext uri="{FF2B5EF4-FFF2-40B4-BE49-F238E27FC236}">
                <a16:creationId xmlns:a16="http://schemas.microsoft.com/office/drawing/2014/main" id="{26BB7128-C360-41C5-AA3D-1CDC9025FF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sp>
        <p:nvSpPr>
          <p:cNvPr id="7" name="object 2">
            <a:extLst>
              <a:ext uri="{FF2B5EF4-FFF2-40B4-BE49-F238E27FC236}">
                <a16:creationId xmlns:a16="http://schemas.microsoft.com/office/drawing/2014/main" id="{54EB55A2-FF93-4806-92EC-BB43B7C16239}"/>
              </a:ext>
            </a:extLst>
          </p:cNvPr>
          <p:cNvSpPr/>
          <p:nvPr/>
        </p:nvSpPr>
        <p:spPr>
          <a:xfrm>
            <a:off x="1951630" y="808440"/>
            <a:ext cx="5349922" cy="470630"/>
          </a:xfrm>
          <a:prstGeom prst="rect">
            <a:avLst/>
          </a:prstGeom>
          <a:blipFill>
            <a:blip r:embed="rId3" cstate="print"/>
            <a:stretch>
              <a:fillRect/>
            </a:stretch>
          </a:blipFill>
        </p:spPr>
        <p:txBody>
          <a:bodyPr wrap="square" lIns="0" tIns="0" rIns="0" bIns="0" rtlCol="0"/>
          <a:lstStyle/>
          <a:p>
            <a:endParaRPr sz="1350"/>
          </a:p>
        </p:txBody>
      </p:sp>
      <p:sp>
        <p:nvSpPr>
          <p:cNvPr id="9" name="object 4">
            <a:extLst>
              <a:ext uri="{FF2B5EF4-FFF2-40B4-BE49-F238E27FC236}">
                <a16:creationId xmlns:a16="http://schemas.microsoft.com/office/drawing/2014/main" id="{000EBB2B-BD95-431E-8FDB-78F3BA067108}"/>
              </a:ext>
            </a:extLst>
          </p:cNvPr>
          <p:cNvSpPr txBox="1"/>
          <p:nvPr/>
        </p:nvSpPr>
        <p:spPr>
          <a:xfrm>
            <a:off x="362540" y="2398290"/>
            <a:ext cx="8781460" cy="3995325"/>
          </a:xfrm>
          <a:prstGeom prst="rect">
            <a:avLst/>
          </a:prstGeom>
        </p:spPr>
        <p:txBody>
          <a:bodyPr vert="horz" wrap="square" lIns="0" tIns="9525" rIns="0" bIns="0" rtlCol="0">
            <a:spAutoFit/>
          </a:bodyPr>
          <a:lstStyle/>
          <a:p>
            <a:pPr marL="294799" indent="-285750">
              <a:spcBef>
                <a:spcPts val="75"/>
              </a:spcBef>
              <a:buFont typeface="Wingdings" panose="05000000000000000000" pitchFamily="2" charset="2"/>
              <a:buChar char="§"/>
              <a:tabLst>
                <a:tab pos="224314" algn="l"/>
                <a:tab pos="224790" algn="l"/>
              </a:tabLst>
            </a:pPr>
            <a:r>
              <a:rPr sz="3200" spc="-15" dirty="0">
                <a:latin typeface="Calibri"/>
                <a:cs typeface="Calibri"/>
              </a:rPr>
              <a:t>Well </a:t>
            </a:r>
            <a:r>
              <a:rPr sz="3200" spc="-8" dirty="0">
                <a:latin typeface="Calibri"/>
                <a:cs typeface="Calibri"/>
              </a:rPr>
              <a:t>we could list </a:t>
            </a:r>
            <a:r>
              <a:rPr sz="3200" dirty="0">
                <a:latin typeface="Calibri"/>
                <a:cs typeface="Calibri"/>
              </a:rPr>
              <a:t>the </a:t>
            </a:r>
            <a:r>
              <a:rPr sz="3200" spc="-4" dirty="0">
                <a:latin typeface="Calibri"/>
                <a:cs typeface="Calibri"/>
              </a:rPr>
              <a:t>home $25,000 </a:t>
            </a:r>
            <a:r>
              <a:rPr sz="3200" spc="-8" dirty="0">
                <a:latin typeface="Calibri"/>
                <a:cs typeface="Calibri"/>
              </a:rPr>
              <a:t>over </a:t>
            </a:r>
            <a:r>
              <a:rPr sz="3200" dirty="0">
                <a:latin typeface="Calibri"/>
                <a:cs typeface="Calibri"/>
              </a:rPr>
              <a:t>the </a:t>
            </a:r>
            <a:r>
              <a:rPr sz="3200" spc="-11" dirty="0">
                <a:latin typeface="Calibri"/>
                <a:cs typeface="Calibri"/>
              </a:rPr>
              <a:t>market </a:t>
            </a:r>
            <a:r>
              <a:rPr sz="3200" spc="-4" dirty="0">
                <a:latin typeface="Calibri"/>
                <a:cs typeface="Calibri"/>
              </a:rPr>
              <a:t>value, but in doing </a:t>
            </a:r>
            <a:r>
              <a:rPr sz="3200" spc="-11" dirty="0">
                <a:latin typeface="Calibri"/>
                <a:cs typeface="Calibri"/>
              </a:rPr>
              <a:t>so,</a:t>
            </a:r>
            <a:r>
              <a:rPr sz="3200" spc="165" dirty="0">
                <a:latin typeface="Calibri"/>
                <a:cs typeface="Calibri"/>
              </a:rPr>
              <a:t> </a:t>
            </a:r>
            <a:r>
              <a:rPr sz="3200" spc="-4" dirty="0">
                <a:latin typeface="Calibri"/>
                <a:cs typeface="Calibri"/>
              </a:rPr>
              <a:t>let</a:t>
            </a:r>
            <a:r>
              <a:rPr lang="en-US" sz="3200" spc="-4" dirty="0">
                <a:latin typeface="Calibri"/>
                <a:cs typeface="Calibri"/>
              </a:rPr>
              <a:t> </a:t>
            </a:r>
            <a:r>
              <a:rPr sz="3200" dirty="0">
                <a:latin typeface="Calibri"/>
                <a:cs typeface="Calibri"/>
              </a:rPr>
              <a:t>me </a:t>
            </a:r>
            <a:r>
              <a:rPr sz="3200" spc="-8" dirty="0">
                <a:latin typeface="Calibri"/>
                <a:cs typeface="Calibri"/>
              </a:rPr>
              <a:t>tell you </a:t>
            </a:r>
            <a:r>
              <a:rPr sz="3200" dirty="0">
                <a:latin typeface="Calibri"/>
                <a:cs typeface="Calibri"/>
              </a:rPr>
              <a:t>who </a:t>
            </a:r>
            <a:r>
              <a:rPr sz="3200" spc="-8" dirty="0">
                <a:latin typeface="Calibri"/>
                <a:cs typeface="Calibri"/>
              </a:rPr>
              <a:t>would become </a:t>
            </a:r>
            <a:r>
              <a:rPr sz="3200" spc="-4" dirty="0">
                <a:latin typeface="Calibri"/>
                <a:cs typeface="Calibri"/>
              </a:rPr>
              <a:t>our new </a:t>
            </a:r>
            <a:r>
              <a:rPr sz="3200" spc="-11" dirty="0">
                <a:latin typeface="Calibri"/>
                <a:cs typeface="Calibri"/>
              </a:rPr>
              <a:t>target</a:t>
            </a:r>
            <a:r>
              <a:rPr sz="3200" spc="64" dirty="0">
                <a:latin typeface="Calibri"/>
                <a:cs typeface="Calibri"/>
              </a:rPr>
              <a:t> </a:t>
            </a:r>
            <a:r>
              <a:rPr sz="3200" spc="-11" dirty="0">
                <a:latin typeface="Calibri"/>
                <a:cs typeface="Calibri"/>
              </a:rPr>
              <a:t>market:</a:t>
            </a:r>
            <a:endParaRPr sz="3200" dirty="0">
              <a:latin typeface="Calibri"/>
              <a:cs typeface="Calibri"/>
            </a:endParaRPr>
          </a:p>
          <a:p>
            <a:pPr>
              <a:spcBef>
                <a:spcPts val="19"/>
              </a:spcBef>
            </a:pPr>
            <a:endParaRPr sz="1600" dirty="0">
              <a:latin typeface="Calibri"/>
              <a:cs typeface="Calibri"/>
            </a:endParaRPr>
          </a:p>
          <a:p>
            <a:pPr marL="521494" lvl="1" indent="-169545">
              <a:buAutoNum type="arabicPeriod"/>
              <a:tabLst>
                <a:tab pos="521970" algn="l"/>
              </a:tabLst>
            </a:pPr>
            <a:r>
              <a:rPr lang="en-US" sz="3200" spc="-4" dirty="0">
                <a:latin typeface="Calibri"/>
                <a:cs typeface="Calibri"/>
              </a:rPr>
              <a:t> </a:t>
            </a:r>
            <a:r>
              <a:rPr sz="3200" spc="-4" dirty="0">
                <a:latin typeface="Calibri"/>
                <a:cs typeface="Calibri"/>
              </a:rPr>
              <a:t>Cash</a:t>
            </a:r>
            <a:r>
              <a:rPr sz="3200" spc="-8" dirty="0">
                <a:latin typeface="Calibri"/>
                <a:cs typeface="Calibri"/>
              </a:rPr>
              <a:t> </a:t>
            </a:r>
            <a:r>
              <a:rPr sz="3200" spc="-11" dirty="0">
                <a:latin typeface="Calibri"/>
                <a:cs typeface="Calibri"/>
              </a:rPr>
              <a:t>buyers</a:t>
            </a:r>
            <a:endParaRPr sz="3200" dirty="0">
              <a:latin typeface="Calibri"/>
              <a:cs typeface="Calibri"/>
            </a:endParaRPr>
          </a:p>
          <a:p>
            <a:pPr lvl="1">
              <a:spcBef>
                <a:spcPts val="15"/>
              </a:spcBef>
            </a:pPr>
            <a:endParaRPr sz="900" dirty="0">
              <a:latin typeface="Calibri"/>
              <a:cs typeface="Calibri"/>
            </a:endParaRPr>
          </a:p>
          <a:p>
            <a:pPr marL="351949" lvl="1">
              <a:spcBef>
                <a:spcPts val="4"/>
              </a:spcBef>
              <a:tabLst>
                <a:tab pos="521970" algn="l"/>
              </a:tabLst>
            </a:pPr>
            <a:r>
              <a:rPr lang="en-US" sz="3200" spc="-4" dirty="0">
                <a:latin typeface="Calibri"/>
                <a:cs typeface="Calibri"/>
              </a:rPr>
              <a:t>2. </a:t>
            </a:r>
            <a:r>
              <a:rPr sz="3200" spc="-4" dirty="0">
                <a:latin typeface="Calibri"/>
                <a:cs typeface="Calibri"/>
              </a:rPr>
              <a:t>Someone </a:t>
            </a:r>
            <a:r>
              <a:rPr sz="3200" dirty="0">
                <a:latin typeface="Calibri"/>
                <a:cs typeface="Calibri"/>
              </a:rPr>
              <a:t>who </a:t>
            </a:r>
            <a:r>
              <a:rPr sz="3200" spc="-4" dirty="0">
                <a:latin typeface="Calibri"/>
                <a:cs typeface="Calibri"/>
              </a:rPr>
              <a:t>is willing </a:t>
            </a:r>
            <a:r>
              <a:rPr sz="3200" spc="-8" dirty="0">
                <a:latin typeface="Calibri"/>
                <a:cs typeface="Calibri"/>
              </a:rPr>
              <a:t>to </a:t>
            </a:r>
            <a:r>
              <a:rPr sz="3200" spc="-11" dirty="0">
                <a:latin typeface="Calibri"/>
                <a:cs typeface="Calibri"/>
              </a:rPr>
              <a:t>pay </a:t>
            </a:r>
            <a:r>
              <a:rPr sz="3200" spc="-4" dirty="0">
                <a:latin typeface="Calibri"/>
                <a:cs typeface="Calibri"/>
              </a:rPr>
              <a:t>$25,000 </a:t>
            </a:r>
            <a:r>
              <a:rPr sz="3200" spc="-8" dirty="0">
                <a:latin typeface="Calibri"/>
                <a:cs typeface="Calibri"/>
              </a:rPr>
              <a:t>over </a:t>
            </a:r>
            <a:r>
              <a:rPr lang="en-US" sz="3200" spc="-8" dirty="0">
                <a:latin typeface="Calibri"/>
                <a:cs typeface="Calibri"/>
              </a:rPr>
              <a:t> </a:t>
            </a:r>
          </a:p>
          <a:p>
            <a:pPr marL="351949" lvl="1">
              <a:spcBef>
                <a:spcPts val="4"/>
              </a:spcBef>
              <a:tabLst>
                <a:tab pos="521970" algn="l"/>
              </a:tabLst>
            </a:pPr>
            <a:r>
              <a:rPr lang="en-US" sz="3200" spc="-8" dirty="0">
                <a:latin typeface="Calibri"/>
                <a:cs typeface="Calibri"/>
              </a:rPr>
              <a:t>    </a:t>
            </a:r>
            <a:r>
              <a:rPr sz="3200" spc="-11" dirty="0">
                <a:latin typeface="Calibri"/>
                <a:cs typeface="Calibri"/>
              </a:rPr>
              <a:t>market</a:t>
            </a:r>
            <a:r>
              <a:rPr sz="3200" spc="86" dirty="0">
                <a:latin typeface="Calibri"/>
                <a:cs typeface="Calibri"/>
              </a:rPr>
              <a:t> </a:t>
            </a:r>
            <a:r>
              <a:rPr sz="3200" spc="-4" dirty="0">
                <a:latin typeface="Calibri"/>
                <a:cs typeface="Calibri"/>
              </a:rPr>
              <a:t>value</a:t>
            </a:r>
            <a:endParaRPr sz="3200" dirty="0">
              <a:latin typeface="Calibri"/>
              <a:cs typeface="Calibri"/>
            </a:endParaRPr>
          </a:p>
          <a:p>
            <a:pPr lvl="1">
              <a:spcBef>
                <a:spcPts val="19"/>
              </a:spcBef>
            </a:pPr>
            <a:endParaRPr sz="1000" dirty="0">
              <a:latin typeface="Calibri"/>
              <a:cs typeface="Calibri"/>
            </a:endParaRPr>
          </a:p>
          <a:p>
            <a:pPr marL="294799" indent="-285750">
              <a:buFont typeface="Wingdings" panose="05000000000000000000" pitchFamily="2" charset="2"/>
              <a:buChar char="§"/>
              <a:tabLst>
                <a:tab pos="224314" algn="l"/>
                <a:tab pos="224790" algn="l"/>
              </a:tabLst>
            </a:pPr>
            <a:r>
              <a:rPr sz="3200" spc="-8" dirty="0">
                <a:latin typeface="Calibri"/>
                <a:cs typeface="Calibri"/>
              </a:rPr>
              <a:t>How many </a:t>
            </a:r>
            <a:r>
              <a:rPr sz="3200" spc="-4" dirty="0">
                <a:latin typeface="Calibri"/>
                <a:cs typeface="Calibri"/>
              </a:rPr>
              <a:t>of </a:t>
            </a:r>
            <a:r>
              <a:rPr sz="3200" dirty="0">
                <a:latin typeface="Calibri"/>
                <a:cs typeface="Calibri"/>
              </a:rPr>
              <a:t>these </a:t>
            </a:r>
            <a:r>
              <a:rPr sz="3200" spc="-11" dirty="0">
                <a:latin typeface="Calibri"/>
                <a:cs typeface="Calibri"/>
              </a:rPr>
              <a:t>buyers </a:t>
            </a:r>
            <a:r>
              <a:rPr sz="3200" spc="-4" dirty="0">
                <a:latin typeface="Calibri"/>
                <a:cs typeface="Calibri"/>
              </a:rPr>
              <a:t>do </a:t>
            </a:r>
            <a:r>
              <a:rPr sz="3200" spc="-8" dirty="0">
                <a:latin typeface="Calibri"/>
                <a:cs typeface="Calibri"/>
              </a:rPr>
              <a:t>you </a:t>
            </a:r>
            <a:r>
              <a:rPr sz="3200" dirty="0">
                <a:latin typeface="Calibri"/>
                <a:cs typeface="Calibri"/>
              </a:rPr>
              <a:t>think</a:t>
            </a:r>
            <a:r>
              <a:rPr sz="3200" spc="68" dirty="0">
                <a:latin typeface="Calibri"/>
                <a:cs typeface="Calibri"/>
              </a:rPr>
              <a:t> </a:t>
            </a:r>
            <a:r>
              <a:rPr sz="3200" spc="-8" dirty="0">
                <a:latin typeface="Calibri"/>
                <a:cs typeface="Calibri"/>
              </a:rPr>
              <a:t>exist?</a:t>
            </a:r>
            <a:endParaRPr sz="3200" dirty="0">
              <a:latin typeface="Calibri"/>
              <a:cs typeface="Calibri"/>
            </a:endParaRPr>
          </a:p>
        </p:txBody>
      </p:sp>
    </p:spTree>
    <p:extLst>
      <p:ext uri="{BB962C8B-B14F-4D97-AF65-F5344CB8AC3E}">
        <p14:creationId xmlns:p14="http://schemas.microsoft.com/office/powerpoint/2010/main" val="29795293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431656" y="6233414"/>
            <a:ext cx="424179" cy="254000"/>
          </a:xfrm>
          <a:prstGeom prst="rect">
            <a:avLst/>
          </a:prstGeom>
        </p:spPr>
        <p:txBody>
          <a:bodyPr vert="horz" wrap="square" lIns="0" tIns="0" rIns="0" bIns="0" rtlCol="0">
            <a:spAutoFit/>
          </a:bodyPr>
          <a:lstStyle>
            <a:defPPr>
              <a:defRPr lang="en-US"/>
            </a:defPPr>
            <a:lvl1pPr marL="0" algn="l" defTabSz="914400" rtl="0" eaLnBrk="1" latinLnBrk="0" hangingPunct="1">
              <a:defRPr sz="18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810"/>
              </a:lnSpc>
            </a:pPr>
            <a:fld id="{81D60167-4931-47E6-BA6A-407CBD079E47}" type="slidenum">
              <a:rPr lang="en-US" smtClean="0"/>
              <a:pPr marL="38100">
                <a:lnSpc>
                  <a:spcPts val="1810"/>
                </a:lnSpc>
              </a:pPr>
              <a:t>56</a:t>
            </a:fld>
            <a:endParaRPr lang="en-US" dirty="0"/>
          </a:p>
        </p:txBody>
      </p:sp>
      <p:sp>
        <p:nvSpPr>
          <p:cNvPr id="5" name="object 5"/>
          <p:cNvSpPr txBox="1">
            <a:spLocks noGrp="1"/>
          </p:cNvSpPr>
          <p:nvPr>
            <p:ph type="ftr" sz="quarter" idx="5"/>
          </p:nvPr>
        </p:nvSpPr>
        <p:spPr>
          <a:xfrm>
            <a:off x="535940" y="6680200"/>
            <a:ext cx="2796540"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dirty="0"/>
              <a:t>© </a:t>
            </a:r>
            <a:r>
              <a:rPr lang="en-US" spc="-5" dirty="0"/>
              <a:t>David </a:t>
            </a:r>
            <a:r>
              <a:rPr lang="en-US" spc="-10" dirty="0"/>
              <a:t>Scott </a:t>
            </a:r>
            <a:r>
              <a:rPr lang="en-US" dirty="0"/>
              <a:t>2012-2015 All </a:t>
            </a:r>
            <a:r>
              <a:rPr lang="en-US" spc="-5" dirty="0"/>
              <a:t>Rights</a:t>
            </a:r>
            <a:r>
              <a:rPr lang="en-US" spc="-50" dirty="0"/>
              <a:t> </a:t>
            </a:r>
            <a:r>
              <a:rPr lang="en-US" spc="-5" dirty="0"/>
              <a:t>Reserved</a:t>
            </a:r>
          </a:p>
        </p:txBody>
      </p:sp>
      <p:sp>
        <p:nvSpPr>
          <p:cNvPr id="6" name="Rectangle 5">
            <a:extLst>
              <a:ext uri="{FF2B5EF4-FFF2-40B4-BE49-F238E27FC236}">
                <a16:creationId xmlns:a16="http://schemas.microsoft.com/office/drawing/2014/main" id="{D4AE9842-A471-4867-8D96-13C960262160}"/>
              </a:ext>
            </a:extLst>
          </p:cNvPr>
          <p:cNvSpPr/>
          <p:nvPr/>
        </p:nvSpPr>
        <p:spPr>
          <a:xfrm>
            <a:off x="0" y="883182"/>
            <a:ext cx="9144000" cy="538609"/>
          </a:xfrm>
          <a:prstGeom prst="rect">
            <a:avLst/>
          </a:prstGeom>
          <a:solidFill>
            <a:schemeClr val="accent1"/>
          </a:solidFill>
        </p:spPr>
        <p:txBody>
          <a:bodyPr wrap="square">
            <a:spAutoFit/>
          </a:bodyPr>
          <a:lstStyle/>
          <a:p>
            <a:pPr algn="ctr"/>
            <a:r>
              <a:rPr lang="en-US" sz="2900" b="1" dirty="0">
                <a:solidFill>
                  <a:schemeClr val="bg1"/>
                </a:solidFill>
              </a:rPr>
              <a:t>“Joe Said He Would List My Home Above The Market!”</a:t>
            </a:r>
          </a:p>
        </p:txBody>
      </p:sp>
      <p:pic>
        <p:nvPicPr>
          <p:cNvPr id="42" name="Picture 41">
            <a:extLst>
              <a:ext uri="{FF2B5EF4-FFF2-40B4-BE49-F238E27FC236}">
                <a16:creationId xmlns:a16="http://schemas.microsoft.com/office/drawing/2014/main" id="{26BB7128-C360-41C5-AA3D-1CDC9025FF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sp>
        <p:nvSpPr>
          <p:cNvPr id="2" name="TextBox 1">
            <a:extLst>
              <a:ext uri="{FF2B5EF4-FFF2-40B4-BE49-F238E27FC236}">
                <a16:creationId xmlns:a16="http://schemas.microsoft.com/office/drawing/2014/main" id="{6A880893-1685-42A2-B19B-65617E5CB354}"/>
              </a:ext>
            </a:extLst>
          </p:cNvPr>
          <p:cNvSpPr txBox="1"/>
          <p:nvPr/>
        </p:nvSpPr>
        <p:spPr>
          <a:xfrm>
            <a:off x="102202" y="1417221"/>
            <a:ext cx="8541543" cy="5262979"/>
          </a:xfrm>
          <a:prstGeom prst="rect">
            <a:avLst/>
          </a:prstGeom>
          <a:noFill/>
        </p:spPr>
        <p:txBody>
          <a:bodyPr wrap="square" rtlCol="0">
            <a:spAutoFit/>
          </a:bodyPr>
          <a:lstStyle/>
          <a:p>
            <a:pPr marL="285750" indent="-285750">
              <a:buFont typeface="Wingdings" panose="05000000000000000000" pitchFamily="2" charset="2"/>
              <a:buChar char="§"/>
            </a:pPr>
            <a:r>
              <a:rPr lang="en-US" sz="2400" dirty="0"/>
              <a:t>Let me ask you a few questions:</a:t>
            </a:r>
          </a:p>
          <a:p>
            <a:pPr marL="457200" indent="115888">
              <a:buFont typeface="+mj-lt"/>
              <a:buAutoNum type="arabicPeriod"/>
              <a:tabLst>
                <a:tab pos="804863" algn="l"/>
              </a:tabLst>
            </a:pPr>
            <a:r>
              <a:rPr lang="en-US" sz="2400" dirty="0"/>
              <a:t>	How did Joe justify his price?</a:t>
            </a:r>
          </a:p>
          <a:p>
            <a:pPr marL="457200" indent="115888">
              <a:buFont typeface="+mj-lt"/>
              <a:buAutoNum type="arabicPeriod"/>
            </a:pPr>
            <a:r>
              <a:rPr lang="en-US" sz="2400" dirty="0"/>
              <a:t> Did he share his numbers with you? Do you have a copy?</a:t>
            </a:r>
          </a:p>
          <a:p>
            <a:pPr marL="457200" indent="115888">
              <a:buFont typeface="+mj-lt"/>
              <a:buAutoNum type="arabicPeriod"/>
            </a:pPr>
            <a:r>
              <a:rPr lang="en-US" sz="2400" dirty="0"/>
              <a:t> Do you think what buyers have done in past buying situations is important?</a:t>
            </a:r>
          </a:p>
          <a:p>
            <a:pPr marL="457200" indent="115888">
              <a:buFont typeface="+mj-lt"/>
              <a:buAutoNum type="arabicPeriod"/>
            </a:pPr>
            <a:r>
              <a:rPr lang="en-US" sz="2400" dirty="0"/>
              <a:t> Do you think Joe was only telling you what he thought you wanted to hear?</a:t>
            </a:r>
          </a:p>
          <a:p>
            <a:pPr marL="457200"/>
            <a:endParaRPr lang="en-US" sz="2400" dirty="0"/>
          </a:p>
          <a:p>
            <a:pPr marL="342900" indent="-342900">
              <a:buFont typeface="Wingdings" panose="05000000000000000000" pitchFamily="2" charset="2"/>
              <a:buChar char="§"/>
            </a:pPr>
            <a:r>
              <a:rPr lang="en-US" sz="2400" dirty="0"/>
              <a:t>Please understand I’m okay with listing the home at $275,000 if we can justify $275,000.  Otherwise, I would feel like I was not giving you the best chance of success selling your home</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dirty="0"/>
              <a:t>It’s my opinion that Joe has agreed to take your listing at such a high price because he wants to use your home as </a:t>
            </a:r>
            <a:r>
              <a:rPr lang="en-US" sz="2400" b="1" u="sng" dirty="0"/>
              <a:t>leverage</a:t>
            </a:r>
            <a:r>
              <a:rPr lang="en-US" sz="2400" dirty="0"/>
              <a:t>!</a:t>
            </a:r>
          </a:p>
        </p:txBody>
      </p:sp>
    </p:spTree>
    <p:extLst>
      <p:ext uri="{BB962C8B-B14F-4D97-AF65-F5344CB8AC3E}">
        <p14:creationId xmlns:p14="http://schemas.microsoft.com/office/powerpoint/2010/main" val="29077821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431656" y="6233414"/>
            <a:ext cx="424179" cy="254000"/>
          </a:xfrm>
          <a:prstGeom prst="rect">
            <a:avLst/>
          </a:prstGeom>
        </p:spPr>
        <p:txBody>
          <a:bodyPr vert="horz" wrap="square" lIns="0" tIns="0" rIns="0" bIns="0" rtlCol="0">
            <a:spAutoFit/>
          </a:bodyPr>
          <a:lstStyle>
            <a:defPPr>
              <a:defRPr lang="en-US"/>
            </a:defPPr>
            <a:lvl1pPr marL="0" algn="l" defTabSz="914400" rtl="0" eaLnBrk="1" latinLnBrk="0" hangingPunct="1">
              <a:defRPr sz="18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810"/>
              </a:lnSpc>
            </a:pPr>
            <a:fld id="{81D60167-4931-47E6-BA6A-407CBD079E47}" type="slidenum">
              <a:rPr lang="en-US" smtClean="0"/>
              <a:pPr marL="38100">
                <a:lnSpc>
                  <a:spcPts val="1810"/>
                </a:lnSpc>
              </a:pPr>
              <a:t>57</a:t>
            </a:fld>
            <a:endParaRPr lang="en-US" dirty="0"/>
          </a:p>
        </p:txBody>
      </p:sp>
      <p:sp>
        <p:nvSpPr>
          <p:cNvPr id="5" name="object 5"/>
          <p:cNvSpPr txBox="1">
            <a:spLocks noGrp="1"/>
          </p:cNvSpPr>
          <p:nvPr>
            <p:ph type="ftr" sz="quarter" idx="5"/>
          </p:nvPr>
        </p:nvSpPr>
        <p:spPr>
          <a:xfrm>
            <a:off x="551982" y="6558267"/>
            <a:ext cx="2796540"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dirty="0"/>
              <a:t>© </a:t>
            </a:r>
            <a:r>
              <a:rPr lang="en-US" spc="-5" dirty="0"/>
              <a:t>David </a:t>
            </a:r>
            <a:r>
              <a:rPr lang="en-US" spc="-10" dirty="0"/>
              <a:t>Scott </a:t>
            </a:r>
            <a:r>
              <a:rPr lang="en-US" dirty="0"/>
              <a:t>2012-2015 All </a:t>
            </a:r>
            <a:r>
              <a:rPr lang="en-US" spc="-5" dirty="0"/>
              <a:t>Rights</a:t>
            </a:r>
            <a:r>
              <a:rPr lang="en-US" spc="-50" dirty="0"/>
              <a:t> </a:t>
            </a:r>
            <a:r>
              <a:rPr lang="en-US" spc="-5" dirty="0"/>
              <a:t>Reserved</a:t>
            </a:r>
          </a:p>
        </p:txBody>
      </p:sp>
      <p:pic>
        <p:nvPicPr>
          <p:cNvPr id="42" name="Picture 41">
            <a:extLst>
              <a:ext uri="{FF2B5EF4-FFF2-40B4-BE49-F238E27FC236}">
                <a16:creationId xmlns:a16="http://schemas.microsoft.com/office/drawing/2014/main" id="{26BB7128-C360-41C5-AA3D-1CDC9025FF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sp>
        <p:nvSpPr>
          <p:cNvPr id="2" name="TextBox 1">
            <a:extLst>
              <a:ext uri="{FF2B5EF4-FFF2-40B4-BE49-F238E27FC236}">
                <a16:creationId xmlns:a16="http://schemas.microsoft.com/office/drawing/2014/main" id="{6A880893-1685-42A2-B19B-65617E5CB354}"/>
              </a:ext>
            </a:extLst>
          </p:cNvPr>
          <p:cNvSpPr txBox="1"/>
          <p:nvPr/>
        </p:nvSpPr>
        <p:spPr>
          <a:xfrm>
            <a:off x="102202" y="1417221"/>
            <a:ext cx="8541543" cy="3046988"/>
          </a:xfrm>
          <a:prstGeom prst="rect">
            <a:avLst/>
          </a:prstGeom>
          <a:noFill/>
        </p:spPr>
        <p:txBody>
          <a:bodyPr wrap="square" rtlCol="0">
            <a:spAutoFit/>
          </a:bodyPr>
          <a:lstStyle/>
          <a:p>
            <a:pPr marL="285750" indent="-285750">
              <a:buFont typeface="Wingdings" panose="05000000000000000000" pitchFamily="2" charset="2"/>
              <a:buChar char="§"/>
            </a:pPr>
            <a:r>
              <a:rPr lang="en-US" sz="2400" dirty="0"/>
              <a:t>Joe will advertise your home, which will generate buyer leads.  However, when potential buyers discover your home is overpriced, they will look to Joe to sell them another home!</a:t>
            </a:r>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r>
              <a:rPr lang="en-US" sz="2400" b="1" u="sng" dirty="0"/>
              <a:t>Win for Joe </a:t>
            </a:r>
            <a:r>
              <a:rPr lang="en-US" sz="2400" dirty="0"/>
              <a:t>because he made money!  </a:t>
            </a:r>
            <a:r>
              <a:rPr lang="en-US" sz="2400" b="1" u="sng" dirty="0"/>
              <a:t>Lose for you </a:t>
            </a:r>
            <a:r>
              <a:rPr lang="en-US" sz="2400" dirty="0"/>
              <a:t>because none of your needs are being satisfied!</a:t>
            </a:r>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endParaRPr lang="en-US" sz="2400" dirty="0"/>
          </a:p>
        </p:txBody>
      </p:sp>
    </p:spTree>
    <p:extLst>
      <p:ext uri="{BB962C8B-B14F-4D97-AF65-F5344CB8AC3E}">
        <p14:creationId xmlns:p14="http://schemas.microsoft.com/office/powerpoint/2010/main" val="39079905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431656" y="6233414"/>
            <a:ext cx="424179" cy="254000"/>
          </a:xfrm>
          <a:prstGeom prst="rect">
            <a:avLst/>
          </a:prstGeom>
        </p:spPr>
        <p:txBody>
          <a:bodyPr vert="horz" wrap="square" lIns="0" tIns="0" rIns="0" bIns="0" rtlCol="0">
            <a:spAutoFit/>
          </a:bodyPr>
          <a:lstStyle>
            <a:defPPr>
              <a:defRPr lang="en-US"/>
            </a:defPPr>
            <a:lvl1pPr marL="0" algn="l" defTabSz="914400" rtl="0" eaLnBrk="1" latinLnBrk="0" hangingPunct="1">
              <a:defRPr sz="18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810"/>
              </a:lnSpc>
            </a:pPr>
            <a:fld id="{81D60167-4931-47E6-BA6A-407CBD079E47}" type="slidenum">
              <a:rPr lang="en-US" smtClean="0"/>
              <a:pPr marL="38100">
                <a:lnSpc>
                  <a:spcPts val="1810"/>
                </a:lnSpc>
              </a:pPr>
              <a:t>58</a:t>
            </a:fld>
            <a:endParaRPr lang="en-US" dirty="0"/>
          </a:p>
        </p:txBody>
      </p:sp>
      <p:sp>
        <p:nvSpPr>
          <p:cNvPr id="5" name="object 5"/>
          <p:cNvSpPr txBox="1">
            <a:spLocks noGrp="1"/>
          </p:cNvSpPr>
          <p:nvPr>
            <p:ph type="ftr" sz="quarter" idx="5"/>
          </p:nvPr>
        </p:nvSpPr>
        <p:spPr>
          <a:xfrm>
            <a:off x="535940" y="6680200"/>
            <a:ext cx="2796540"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dirty="0"/>
              <a:t>© </a:t>
            </a:r>
            <a:r>
              <a:rPr lang="en-US" spc="-5" dirty="0"/>
              <a:t>David </a:t>
            </a:r>
            <a:r>
              <a:rPr lang="en-US" spc="-10" dirty="0"/>
              <a:t>Scott </a:t>
            </a:r>
            <a:r>
              <a:rPr lang="en-US" dirty="0"/>
              <a:t>2012-2015 All </a:t>
            </a:r>
            <a:r>
              <a:rPr lang="en-US" spc="-5" dirty="0"/>
              <a:t>Rights</a:t>
            </a:r>
            <a:r>
              <a:rPr lang="en-US" spc="-50" dirty="0"/>
              <a:t> </a:t>
            </a:r>
            <a:r>
              <a:rPr lang="en-US" spc="-5" dirty="0"/>
              <a:t>Reserved</a:t>
            </a:r>
          </a:p>
        </p:txBody>
      </p:sp>
      <p:sp>
        <p:nvSpPr>
          <p:cNvPr id="6" name="Rectangle 5">
            <a:extLst>
              <a:ext uri="{FF2B5EF4-FFF2-40B4-BE49-F238E27FC236}">
                <a16:creationId xmlns:a16="http://schemas.microsoft.com/office/drawing/2014/main" id="{D4AE9842-A471-4867-8D96-13C960262160}"/>
              </a:ext>
            </a:extLst>
          </p:cNvPr>
          <p:cNvSpPr/>
          <p:nvPr/>
        </p:nvSpPr>
        <p:spPr>
          <a:xfrm>
            <a:off x="0" y="1227910"/>
            <a:ext cx="9144000" cy="538609"/>
          </a:xfrm>
          <a:prstGeom prst="rect">
            <a:avLst/>
          </a:prstGeom>
          <a:solidFill>
            <a:schemeClr val="accent1"/>
          </a:solidFill>
        </p:spPr>
        <p:txBody>
          <a:bodyPr wrap="square">
            <a:spAutoFit/>
          </a:bodyPr>
          <a:lstStyle/>
          <a:p>
            <a:pPr algn="ctr"/>
            <a:r>
              <a:rPr lang="en-US" sz="2900" b="1" dirty="0">
                <a:solidFill>
                  <a:schemeClr val="bg1"/>
                </a:solidFill>
              </a:rPr>
              <a:t>“Joe Said He Would List My Home Above The Market!”</a:t>
            </a:r>
          </a:p>
        </p:txBody>
      </p:sp>
      <p:pic>
        <p:nvPicPr>
          <p:cNvPr id="42" name="Picture 41">
            <a:extLst>
              <a:ext uri="{FF2B5EF4-FFF2-40B4-BE49-F238E27FC236}">
                <a16:creationId xmlns:a16="http://schemas.microsoft.com/office/drawing/2014/main" id="{26BB7128-C360-41C5-AA3D-1CDC9025FF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sp>
        <p:nvSpPr>
          <p:cNvPr id="3" name="TextBox 2">
            <a:extLst>
              <a:ext uri="{FF2B5EF4-FFF2-40B4-BE49-F238E27FC236}">
                <a16:creationId xmlns:a16="http://schemas.microsoft.com/office/drawing/2014/main" id="{3462F82C-A816-47A1-A7AB-A44767C31CF0}"/>
              </a:ext>
            </a:extLst>
          </p:cNvPr>
          <p:cNvSpPr txBox="1"/>
          <p:nvPr/>
        </p:nvSpPr>
        <p:spPr>
          <a:xfrm>
            <a:off x="417095" y="686995"/>
            <a:ext cx="8014561" cy="584775"/>
          </a:xfrm>
          <a:prstGeom prst="rect">
            <a:avLst/>
          </a:prstGeom>
          <a:noFill/>
        </p:spPr>
        <p:txBody>
          <a:bodyPr wrap="square" rtlCol="0">
            <a:spAutoFit/>
          </a:bodyPr>
          <a:lstStyle/>
          <a:p>
            <a:pPr algn="ctr"/>
            <a:r>
              <a:rPr lang="en-US" sz="3200" b="1" dirty="0">
                <a:solidFill>
                  <a:srgbClr val="FF0000"/>
                </a:solidFill>
              </a:rPr>
              <a:t>You must know your walkout price!</a:t>
            </a:r>
          </a:p>
        </p:txBody>
      </p:sp>
      <p:sp>
        <p:nvSpPr>
          <p:cNvPr id="8" name="object 6">
            <a:extLst>
              <a:ext uri="{FF2B5EF4-FFF2-40B4-BE49-F238E27FC236}">
                <a16:creationId xmlns:a16="http://schemas.microsoft.com/office/drawing/2014/main" id="{C405D164-14A3-4522-A2C3-ACFF6E171A06}"/>
              </a:ext>
            </a:extLst>
          </p:cNvPr>
          <p:cNvSpPr txBox="1"/>
          <p:nvPr/>
        </p:nvSpPr>
        <p:spPr>
          <a:xfrm>
            <a:off x="228105" y="1766519"/>
            <a:ext cx="8627730" cy="4667303"/>
          </a:xfrm>
          <a:prstGeom prst="rect">
            <a:avLst/>
          </a:prstGeom>
        </p:spPr>
        <p:txBody>
          <a:bodyPr vert="horz" wrap="square" lIns="0" tIns="12065" rIns="0" bIns="0" rtlCol="0">
            <a:spAutoFit/>
          </a:bodyPr>
          <a:lstStyle/>
          <a:p>
            <a:pPr marL="12700" marR="5080">
              <a:lnSpc>
                <a:spcPct val="100000"/>
              </a:lnSpc>
              <a:spcBef>
                <a:spcPts val="95"/>
              </a:spcBef>
            </a:pPr>
            <a:r>
              <a:rPr sz="2100" spc="-15" dirty="0">
                <a:latin typeface="Calibri"/>
                <a:cs typeface="Calibri"/>
              </a:rPr>
              <a:t>Are you </a:t>
            </a:r>
            <a:r>
              <a:rPr sz="2100" spc="-10" dirty="0">
                <a:latin typeface="Calibri"/>
                <a:cs typeface="Calibri"/>
              </a:rPr>
              <a:t>saying that </a:t>
            </a:r>
            <a:r>
              <a:rPr sz="2100" spc="-15" dirty="0">
                <a:latin typeface="Calibri"/>
                <a:cs typeface="Calibri"/>
              </a:rPr>
              <a:t>you </a:t>
            </a:r>
            <a:r>
              <a:rPr sz="2100" spc="-5" dirty="0">
                <a:latin typeface="Calibri"/>
                <a:cs typeface="Calibri"/>
              </a:rPr>
              <a:t>will </a:t>
            </a:r>
            <a:r>
              <a:rPr sz="2100" spc="-10" dirty="0">
                <a:latin typeface="Calibri"/>
                <a:cs typeface="Calibri"/>
              </a:rPr>
              <a:t>not </a:t>
            </a:r>
            <a:r>
              <a:rPr sz="2100" spc="-5" dirty="0">
                <a:latin typeface="Calibri"/>
                <a:cs typeface="Calibri"/>
              </a:rPr>
              <a:t>list the </a:t>
            </a:r>
            <a:r>
              <a:rPr sz="2100" spc="-10" dirty="0">
                <a:latin typeface="Calibri"/>
                <a:cs typeface="Calibri"/>
              </a:rPr>
              <a:t>home </a:t>
            </a:r>
            <a:r>
              <a:rPr sz="2100" spc="-5" dirty="0">
                <a:latin typeface="Calibri"/>
                <a:cs typeface="Calibri"/>
              </a:rPr>
              <a:t>with me unless I list it </a:t>
            </a:r>
            <a:r>
              <a:rPr sz="2100" spc="-10" dirty="0">
                <a:latin typeface="Calibri"/>
                <a:cs typeface="Calibri"/>
              </a:rPr>
              <a:t>at </a:t>
            </a:r>
            <a:r>
              <a:rPr sz="2100" spc="-5" dirty="0">
                <a:latin typeface="Calibri"/>
                <a:cs typeface="Calibri"/>
              </a:rPr>
              <a:t>a price </a:t>
            </a:r>
            <a:r>
              <a:rPr sz="2100" spc="-10" dirty="0">
                <a:latin typeface="Calibri"/>
                <a:cs typeface="Calibri"/>
              </a:rPr>
              <a:t>above the  </a:t>
            </a:r>
            <a:r>
              <a:rPr sz="2100" spc="-15" dirty="0">
                <a:latin typeface="Calibri"/>
                <a:cs typeface="Calibri"/>
              </a:rPr>
              <a:t>market?</a:t>
            </a:r>
            <a:endParaRPr lang="en-US" sz="2100" spc="-15" dirty="0">
              <a:latin typeface="Calibri"/>
              <a:cs typeface="Calibri"/>
            </a:endParaRPr>
          </a:p>
          <a:p>
            <a:pPr marL="12700" marR="5080">
              <a:lnSpc>
                <a:spcPct val="100000"/>
              </a:lnSpc>
              <a:spcBef>
                <a:spcPts val="95"/>
              </a:spcBef>
            </a:pPr>
            <a:endParaRPr lang="en-US" sz="1100" spc="-15" dirty="0">
              <a:latin typeface="Calibri"/>
              <a:cs typeface="Calibri"/>
            </a:endParaRPr>
          </a:p>
          <a:p>
            <a:pPr marL="12700" marR="5080">
              <a:lnSpc>
                <a:spcPct val="100000"/>
              </a:lnSpc>
              <a:spcBef>
                <a:spcPts val="95"/>
              </a:spcBef>
            </a:pPr>
            <a:r>
              <a:rPr lang="en-US" sz="2100" spc="-15" dirty="0">
                <a:latin typeface="Calibri"/>
                <a:cs typeface="Calibri"/>
              </a:rPr>
              <a:t>“Yes!”</a:t>
            </a:r>
            <a:endParaRPr sz="2100" dirty="0">
              <a:latin typeface="Calibri"/>
              <a:cs typeface="Calibri"/>
            </a:endParaRPr>
          </a:p>
          <a:p>
            <a:pPr>
              <a:lnSpc>
                <a:spcPct val="100000"/>
              </a:lnSpc>
              <a:spcBef>
                <a:spcPts val="50"/>
              </a:spcBef>
            </a:pPr>
            <a:endParaRPr sz="1100" dirty="0">
              <a:latin typeface="Calibri"/>
              <a:cs typeface="Calibri"/>
            </a:endParaRPr>
          </a:p>
          <a:p>
            <a:pPr marL="19050">
              <a:lnSpc>
                <a:spcPct val="100000"/>
              </a:lnSpc>
            </a:pPr>
            <a:r>
              <a:rPr sz="2100" spc="-5" dirty="0">
                <a:latin typeface="Calibri"/>
                <a:cs typeface="Calibri"/>
              </a:rPr>
              <a:t>Then </a:t>
            </a:r>
            <a:r>
              <a:rPr sz="2100" spc="-30" dirty="0">
                <a:latin typeface="Calibri"/>
                <a:cs typeface="Calibri"/>
              </a:rPr>
              <a:t>here’s </a:t>
            </a:r>
            <a:r>
              <a:rPr sz="2100" spc="-20" dirty="0">
                <a:latin typeface="Calibri"/>
                <a:cs typeface="Calibri"/>
              </a:rPr>
              <a:t>my </a:t>
            </a:r>
            <a:r>
              <a:rPr sz="2100" spc="-5" dirty="0">
                <a:latin typeface="Calibri"/>
                <a:cs typeface="Calibri"/>
              </a:rPr>
              <a:t>suggestion. I </a:t>
            </a:r>
            <a:r>
              <a:rPr sz="2100" spc="-10" dirty="0">
                <a:latin typeface="Calibri"/>
                <a:cs typeface="Calibri"/>
              </a:rPr>
              <a:t>want </a:t>
            </a:r>
            <a:r>
              <a:rPr sz="2100" spc="-15" dirty="0">
                <a:latin typeface="Calibri"/>
                <a:cs typeface="Calibri"/>
              </a:rPr>
              <a:t>you </a:t>
            </a:r>
            <a:r>
              <a:rPr sz="2100" spc="-10" dirty="0">
                <a:latin typeface="Calibri"/>
                <a:cs typeface="Calibri"/>
              </a:rPr>
              <a:t>to </a:t>
            </a:r>
            <a:r>
              <a:rPr sz="2100" spc="-5" dirty="0">
                <a:latin typeface="Calibri"/>
                <a:cs typeface="Calibri"/>
              </a:rPr>
              <a:t>sign a three-month listing </a:t>
            </a:r>
            <a:r>
              <a:rPr sz="2100" spc="-10" dirty="0">
                <a:latin typeface="Calibri"/>
                <a:cs typeface="Calibri"/>
              </a:rPr>
              <a:t>agreement</a:t>
            </a:r>
            <a:r>
              <a:rPr sz="2100" spc="120" dirty="0">
                <a:latin typeface="Calibri"/>
                <a:cs typeface="Calibri"/>
              </a:rPr>
              <a:t> </a:t>
            </a:r>
            <a:r>
              <a:rPr sz="2100" dirty="0">
                <a:latin typeface="Calibri"/>
                <a:cs typeface="Calibri"/>
              </a:rPr>
              <a:t>with</a:t>
            </a:r>
            <a:r>
              <a:rPr lang="en-US" sz="2100" dirty="0">
                <a:latin typeface="Calibri"/>
                <a:cs typeface="Calibri"/>
              </a:rPr>
              <a:t> J</a:t>
            </a:r>
            <a:r>
              <a:rPr sz="2100" spc="-10" dirty="0">
                <a:latin typeface="Calibri"/>
                <a:cs typeface="Calibri"/>
              </a:rPr>
              <a:t>oe </a:t>
            </a:r>
            <a:r>
              <a:rPr sz="2100" spc="-5" dirty="0">
                <a:latin typeface="Calibri"/>
                <a:cs typeface="Calibri"/>
              </a:rPr>
              <a:t>and hold him </a:t>
            </a:r>
            <a:r>
              <a:rPr sz="2100" spc="-10" dirty="0">
                <a:latin typeface="Calibri"/>
                <a:cs typeface="Calibri"/>
              </a:rPr>
              <a:t>accountable to </a:t>
            </a:r>
            <a:r>
              <a:rPr sz="2100" u="heavy" spc="-5" dirty="0">
                <a:uFill>
                  <a:solidFill>
                    <a:srgbClr val="000000"/>
                  </a:solidFill>
                </a:uFill>
                <a:latin typeface="Calibri"/>
                <a:cs typeface="Calibri"/>
              </a:rPr>
              <a:t>HIS</a:t>
            </a:r>
            <a:r>
              <a:rPr sz="2100" u="heavy" spc="45" dirty="0">
                <a:uFill>
                  <a:solidFill>
                    <a:srgbClr val="000000"/>
                  </a:solidFill>
                </a:uFill>
                <a:latin typeface="Calibri"/>
                <a:cs typeface="Calibri"/>
              </a:rPr>
              <a:t> </a:t>
            </a:r>
            <a:r>
              <a:rPr sz="2100" u="heavy" spc="-5" dirty="0">
                <a:uFill>
                  <a:solidFill>
                    <a:srgbClr val="000000"/>
                  </a:solidFill>
                </a:uFill>
                <a:latin typeface="Calibri"/>
                <a:cs typeface="Calibri"/>
              </a:rPr>
              <a:t>PRICE</a:t>
            </a:r>
            <a:r>
              <a:rPr sz="2100" spc="-5" dirty="0">
                <a:latin typeface="Calibri"/>
                <a:cs typeface="Calibri"/>
              </a:rPr>
              <a:t>.</a:t>
            </a:r>
            <a:endParaRPr lang="en-US" sz="2100" spc="-5" dirty="0">
              <a:latin typeface="Calibri"/>
              <a:cs typeface="Calibri"/>
            </a:endParaRPr>
          </a:p>
          <a:p>
            <a:pPr marL="19050">
              <a:lnSpc>
                <a:spcPct val="100000"/>
              </a:lnSpc>
            </a:pPr>
            <a:endParaRPr lang="en-US" sz="1100" spc="-5" dirty="0">
              <a:latin typeface="Calibri"/>
              <a:cs typeface="Calibri"/>
            </a:endParaRPr>
          </a:p>
          <a:p>
            <a:pPr marL="19050">
              <a:lnSpc>
                <a:spcPct val="100000"/>
              </a:lnSpc>
            </a:pPr>
            <a:r>
              <a:rPr lang="en-US" sz="2100" b="1" u="sng" spc="-5" dirty="0">
                <a:latin typeface="Calibri"/>
                <a:cs typeface="Calibri"/>
              </a:rPr>
              <a:t>WHEN</a:t>
            </a:r>
            <a:r>
              <a:rPr lang="en-US" sz="2100" spc="-5" dirty="0">
                <a:latin typeface="Calibri"/>
                <a:cs typeface="Calibri"/>
              </a:rPr>
              <a:t> the home doesn't sell, give me a call and I will be glad to come back out!</a:t>
            </a:r>
          </a:p>
          <a:p>
            <a:pPr marL="19050">
              <a:lnSpc>
                <a:spcPct val="100000"/>
              </a:lnSpc>
            </a:pPr>
            <a:endParaRPr lang="en-US" sz="1200" spc="-5" dirty="0">
              <a:latin typeface="Calibri"/>
              <a:cs typeface="Calibri"/>
            </a:endParaRPr>
          </a:p>
          <a:p>
            <a:pPr marL="19050">
              <a:lnSpc>
                <a:spcPct val="100000"/>
              </a:lnSpc>
            </a:pPr>
            <a:r>
              <a:rPr lang="en-US" sz="2100" spc="-5" dirty="0">
                <a:latin typeface="Calibri"/>
                <a:cs typeface="Calibri"/>
              </a:rPr>
              <a:t>Would that be fair? (Start packing your materials.)</a:t>
            </a:r>
          </a:p>
          <a:p>
            <a:pPr marL="19050">
              <a:lnSpc>
                <a:spcPct val="100000"/>
              </a:lnSpc>
            </a:pPr>
            <a:endParaRPr lang="en-US" sz="1200" spc="-5" dirty="0">
              <a:latin typeface="Calibri"/>
              <a:cs typeface="Calibri"/>
            </a:endParaRPr>
          </a:p>
          <a:p>
            <a:pPr marL="19050"/>
            <a:r>
              <a:rPr lang="en-US" sz="2100" spc="-5" dirty="0">
                <a:cs typeface="Calibri"/>
              </a:rPr>
              <a:t>I mean I </a:t>
            </a:r>
            <a:r>
              <a:rPr lang="en-US" sz="2100" spc="-10" dirty="0">
                <a:cs typeface="Calibri"/>
              </a:rPr>
              <a:t>would love to </a:t>
            </a:r>
            <a:r>
              <a:rPr lang="en-US" sz="2100" spc="-25" dirty="0">
                <a:cs typeface="Calibri"/>
              </a:rPr>
              <a:t>take </a:t>
            </a:r>
            <a:r>
              <a:rPr lang="en-US" sz="2100" spc="-5" dirty="0">
                <a:cs typeface="Calibri"/>
              </a:rPr>
              <a:t>the listing. </a:t>
            </a:r>
            <a:r>
              <a:rPr lang="en-US" sz="2100" spc="-30" dirty="0">
                <a:cs typeface="Calibri"/>
              </a:rPr>
              <a:t>However, </a:t>
            </a:r>
            <a:r>
              <a:rPr lang="en-US" sz="2100" spc="-5" dirty="0">
                <a:cs typeface="Calibri"/>
              </a:rPr>
              <a:t>I </a:t>
            </a:r>
            <a:r>
              <a:rPr lang="en-US" sz="2100" spc="-15" dirty="0">
                <a:cs typeface="Calibri"/>
              </a:rPr>
              <a:t>refuse </a:t>
            </a:r>
            <a:r>
              <a:rPr lang="en-US" sz="2100" spc="-10" dirty="0">
                <a:cs typeface="Calibri"/>
              </a:rPr>
              <a:t>to </a:t>
            </a:r>
            <a:r>
              <a:rPr lang="en-US" sz="2100" spc="-5" dirty="0">
                <a:cs typeface="Calibri"/>
              </a:rPr>
              <a:t>do it </a:t>
            </a:r>
            <a:r>
              <a:rPr lang="en-US" sz="2100" spc="-10" dirty="0">
                <a:cs typeface="Calibri"/>
              </a:rPr>
              <a:t>at </a:t>
            </a:r>
            <a:r>
              <a:rPr lang="en-US" sz="2100" spc="-5" dirty="0">
                <a:cs typeface="Calibri"/>
              </a:rPr>
              <a:t>a price </a:t>
            </a:r>
            <a:r>
              <a:rPr lang="en-US" sz="2100" spc="-10" dirty="0">
                <a:cs typeface="Calibri"/>
              </a:rPr>
              <a:t>that </a:t>
            </a:r>
            <a:r>
              <a:rPr lang="en-US" sz="2100" spc="-5" dirty="0">
                <a:cs typeface="Calibri"/>
              </a:rPr>
              <a:t>I </a:t>
            </a:r>
            <a:r>
              <a:rPr lang="en-US" sz="2100" spc="-10" dirty="0">
                <a:cs typeface="Calibri"/>
              </a:rPr>
              <a:t>do not believe </a:t>
            </a:r>
            <a:r>
              <a:rPr lang="en-US" sz="2100" spc="-5" dirty="0">
                <a:cs typeface="Calibri"/>
              </a:rPr>
              <a:t>I </a:t>
            </a:r>
            <a:r>
              <a:rPr lang="en-US" sz="2100" spc="-10" dirty="0">
                <a:cs typeface="Calibri"/>
              </a:rPr>
              <a:t>can achieve </a:t>
            </a:r>
            <a:r>
              <a:rPr lang="en-US" sz="2100" spc="-15" dirty="0">
                <a:cs typeface="Calibri"/>
              </a:rPr>
              <a:t>for</a:t>
            </a:r>
            <a:r>
              <a:rPr lang="en-US" sz="2100" spc="50" dirty="0">
                <a:cs typeface="Calibri"/>
              </a:rPr>
              <a:t> </a:t>
            </a:r>
            <a:r>
              <a:rPr lang="en-US" sz="2100" spc="-15" dirty="0">
                <a:cs typeface="Calibri"/>
              </a:rPr>
              <a:t>you.</a:t>
            </a:r>
          </a:p>
          <a:p>
            <a:pPr marL="19050"/>
            <a:endParaRPr lang="en-US" sz="1200" spc="-15" dirty="0">
              <a:cs typeface="Calibri"/>
            </a:endParaRPr>
          </a:p>
          <a:p>
            <a:pPr marL="19050"/>
            <a:r>
              <a:rPr lang="en-US" sz="2100" spc="-15" dirty="0">
                <a:cs typeface="Calibri"/>
              </a:rPr>
              <a:t>Before I leave, let me ask you one more question. Do you really have three months to wait?...What’s your plan B?</a:t>
            </a:r>
            <a:endParaRPr lang="en-US" sz="2100" dirty="0">
              <a:cs typeface="Calibri"/>
            </a:endParaRPr>
          </a:p>
        </p:txBody>
      </p:sp>
    </p:spTree>
    <p:extLst>
      <p:ext uri="{BB962C8B-B14F-4D97-AF65-F5344CB8AC3E}">
        <p14:creationId xmlns:p14="http://schemas.microsoft.com/office/powerpoint/2010/main" val="15428405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180530"/>
            <a:ext cx="9144000" cy="45719"/>
          </a:xfrm>
          <a:prstGeom prst="rect">
            <a:avLst/>
          </a:prstGeom>
        </p:spPr>
      </p:pic>
      <p:sp>
        <p:nvSpPr>
          <p:cNvPr id="7" name="Slide Number Placeholder 6">
            <a:extLst>
              <a:ext uri="{FF2B5EF4-FFF2-40B4-BE49-F238E27FC236}">
                <a16:creationId xmlns:a16="http://schemas.microsoft.com/office/drawing/2014/main" id="{C81744AF-4AC5-40A9-B467-10D4DB2946EC}"/>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59</a:t>
            </a:fld>
            <a:endParaRPr lang="en-US"/>
          </a:p>
        </p:txBody>
      </p:sp>
      <p:sp>
        <p:nvSpPr>
          <p:cNvPr id="8" name="Title 2">
            <a:extLst>
              <a:ext uri="{FF2B5EF4-FFF2-40B4-BE49-F238E27FC236}">
                <a16:creationId xmlns:a16="http://schemas.microsoft.com/office/drawing/2014/main" id="{6B1EFE42-8E5E-4A11-AB6C-07419DE11614}"/>
              </a:ext>
            </a:extLst>
          </p:cNvPr>
          <p:cNvSpPr txBox="1">
            <a:spLocks/>
          </p:cNvSpPr>
          <p:nvPr/>
        </p:nvSpPr>
        <p:spPr>
          <a:xfrm>
            <a:off x="225592" y="663572"/>
            <a:ext cx="8289758" cy="5091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latin typeface="Calibri" panose="020F0502020204030204" pitchFamily="34" charset="0"/>
                <a:cs typeface="Calibri" panose="020F0502020204030204" pitchFamily="34" charset="0"/>
              </a:rPr>
              <a:t>21. Never say no until you know what   </a:t>
            </a:r>
          </a:p>
          <a:p>
            <a:pPr algn="l"/>
            <a:r>
              <a:rPr lang="en-US" sz="4000" b="1" dirty="0">
                <a:latin typeface="Calibri" panose="020F0502020204030204" pitchFamily="34" charset="0"/>
                <a:cs typeface="Calibri" panose="020F0502020204030204" pitchFamily="34" charset="0"/>
              </a:rPr>
              <a:t>       you are saying </a:t>
            </a:r>
            <a:r>
              <a:rPr lang="en-US" sz="4000" b="1">
                <a:latin typeface="Calibri" panose="020F0502020204030204" pitchFamily="34" charset="0"/>
                <a:cs typeface="Calibri" panose="020F0502020204030204" pitchFamily="34" charset="0"/>
              </a:rPr>
              <a:t>no to!</a:t>
            </a:r>
            <a:endParaRPr lang="en-US" sz="4000" b="1"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9E4F136-9A19-4B34-807C-8D7DC6F8F6B4}"/>
              </a:ext>
            </a:extLst>
          </p:cNvPr>
          <p:cNvSpPr txBox="1"/>
          <p:nvPr/>
        </p:nvSpPr>
        <p:spPr>
          <a:xfrm>
            <a:off x="198521" y="1203389"/>
            <a:ext cx="8746958" cy="5478423"/>
          </a:xfrm>
          <a:prstGeom prst="rect">
            <a:avLst/>
          </a:prstGeom>
          <a:noFill/>
        </p:spPr>
        <p:txBody>
          <a:bodyPr wrap="square" rtlCol="0">
            <a:spAutoFit/>
          </a:bodyPr>
          <a:lstStyle/>
          <a:p>
            <a:r>
              <a:rPr lang="en-US" sz="2400" dirty="0"/>
              <a:t>Any objection, question or concern that happens during the solicitation can be overcome with the following dialogue:</a:t>
            </a:r>
          </a:p>
          <a:p>
            <a:endParaRPr lang="en-US" sz="1400" dirty="0"/>
          </a:p>
          <a:p>
            <a:r>
              <a:rPr lang="en-US" sz="2400" dirty="0"/>
              <a:t>Let’s have a conversation. If at the end of our conversation you still (see dialogue below), I won’t list the home.  However, by meeting with me you may find you can get all you want and more! We won’t know, though, until we’ve had a conversation.</a:t>
            </a:r>
          </a:p>
          <a:p>
            <a:endParaRPr lang="en-US" dirty="0"/>
          </a:p>
          <a:p>
            <a:r>
              <a:rPr lang="en-US" sz="2400" dirty="0"/>
              <a:t>If at the end of our conversation you still </a:t>
            </a:r>
            <a:r>
              <a:rPr lang="en-US" sz="2400" b="1" dirty="0"/>
              <a:t>feel like it’s not a good time to sell…</a:t>
            </a:r>
          </a:p>
          <a:p>
            <a:endParaRPr lang="en-US" sz="1400" dirty="0"/>
          </a:p>
          <a:p>
            <a:r>
              <a:rPr lang="en-US" sz="2400" dirty="0"/>
              <a:t>If at the end of our conversation you still </a:t>
            </a:r>
            <a:r>
              <a:rPr lang="en-US" sz="2400" b="1" dirty="0"/>
              <a:t>feel like I’m not worth what I charge…</a:t>
            </a:r>
          </a:p>
          <a:p>
            <a:endParaRPr lang="en-US" sz="1400" dirty="0"/>
          </a:p>
          <a:p>
            <a:r>
              <a:rPr lang="en-US" sz="2400" dirty="0"/>
              <a:t>If at the end of our conversation you still </a:t>
            </a:r>
            <a:r>
              <a:rPr lang="en-US" sz="2400" b="1" dirty="0"/>
              <a:t>feel like my office is too far away…</a:t>
            </a:r>
          </a:p>
        </p:txBody>
      </p:sp>
    </p:spTree>
    <p:extLst>
      <p:ext uri="{BB962C8B-B14F-4D97-AF65-F5344CB8AC3E}">
        <p14:creationId xmlns:p14="http://schemas.microsoft.com/office/powerpoint/2010/main" val="406708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sp>
        <p:nvSpPr>
          <p:cNvPr id="2" name="Rectangle 1">
            <a:extLst>
              <a:ext uri="{FF2B5EF4-FFF2-40B4-BE49-F238E27FC236}">
                <a16:creationId xmlns:a16="http://schemas.microsoft.com/office/drawing/2014/main" id="{3065DE77-E9E7-479B-8C1B-DBA6D1A4D5ED}"/>
              </a:ext>
            </a:extLst>
          </p:cNvPr>
          <p:cNvSpPr/>
          <p:nvPr/>
        </p:nvSpPr>
        <p:spPr>
          <a:xfrm>
            <a:off x="274356" y="99308"/>
            <a:ext cx="8023626" cy="707886"/>
          </a:xfrm>
          <a:prstGeom prst="rect">
            <a:avLst/>
          </a:prstGeom>
        </p:spPr>
        <p:txBody>
          <a:bodyPr wrap="square">
            <a:spAutoFit/>
          </a:bodyPr>
          <a:lstStyle/>
          <a:p>
            <a:r>
              <a:rPr lang="en-US" sz="4000" b="1" dirty="0"/>
              <a:t>Some Overall Comments </a:t>
            </a:r>
            <a:r>
              <a:rPr lang="en-US" sz="2000" dirty="0"/>
              <a:t>(Contd.)</a:t>
            </a:r>
            <a:endParaRPr lang="en-US" sz="4000" dirty="0"/>
          </a:p>
        </p:txBody>
      </p:sp>
      <p:sp>
        <p:nvSpPr>
          <p:cNvPr id="3" name="Rectangle 2">
            <a:extLst>
              <a:ext uri="{FF2B5EF4-FFF2-40B4-BE49-F238E27FC236}">
                <a16:creationId xmlns:a16="http://schemas.microsoft.com/office/drawing/2014/main" id="{79C1B561-2961-4A5F-B735-7F58A451F765}"/>
              </a:ext>
            </a:extLst>
          </p:cNvPr>
          <p:cNvSpPr/>
          <p:nvPr/>
        </p:nvSpPr>
        <p:spPr>
          <a:xfrm>
            <a:off x="274355" y="1129192"/>
            <a:ext cx="8175163" cy="3539430"/>
          </a:xfrm>
          <a:prstGeom prst="rect">
            <a:avLst/>
          </a:prstGeom>
        </p:spPr>
        <p:txBody>
          <a:bodyPr wrap="square">
            <a:spAutoFit/>
          </a:bodyPr>
          <a:lstStyle/>
          <a:p>
            <a:r>
              <a:rPr lang="en-US" sz="3200" dirty="0">
                <a:solidFill>
                  <a:srgbClr val="222222"/>
                </a:solidFill>
              </a:rPr>
              <a:t>You also may ask a question along the lines of feel, felt, found - Has there ever been a time you felt like this?</a:t>
            </a:r>
          </a:p>
          <a:p>
            <a:endParaRPr lang="en-US" sz="3200" dirty="0">
              <a:solidFill>
                <a:srgbClr val="222222"/>
              </a:solidFill>
            </a:endParaRPr>
          </a:p>
          <a:p>
            <a:r>
              <a:rPr lang="en-US" sz="3200" dirty="0">
                <a:solidFill>
                  <a:srgbClr val="222222"/>
                </a:solidFill>
              </a:rPr>
              <a:t>We need to do whatever we can to connect with them - to gain their trust and confidence to Win the Listing</a:t>
            </a:r>
            <a:endParaRPr lang="en-US" sz="3200" b="0" i="0" dirty="0">
              <a:solidFill>
                <a:srgbClr val="222222"/>
              </a:solidFill>
              <a:effectLst/>
            </a:endParaRPr>
          </a:p>
        </p:txBody>
      </p:sp>
      <p:sp>
        <p:nvSpPr>
          <p:cNvPr id="6" name="Slide Number Placeholder 6">
            <a:extLst>
              <a:ext uri="{FF2B5EF4-FFF2-40B4-BE49-F238E27FC236}">
                <a16:creationId xmlns:a16="http://schemas.microsoft.com/office/drawing/2014/main" id="{7A49B84B-2CE3-4595-847F-90FF5D8E89E4}"/>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6</a:t>
            </a:fld>
            <a:endParaRPr lang="en-US"/>
          </a:p>
        </p:txBody>
      </p:sp>
    </p:spTree>
    <p:extLst>
      <p:ext uri="{BB962C8B-B14F-4D97-AF65-F5344CB8AC3E}">
        <p14:creationId xmlns:p14="http://schemas.microsoft.com/office/powerpoint/2010/main" val="288180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sp>
        <p:nvSpPr>
          <p:cNvPr id="7" name="Slide Number Placeholder 6">
            <a:extLst>
              <a:ext uri="{FF2B5EF4-FFF2-40B4-BE49-F238E27FC236}">
                <a16:creationId xmlns:a16="http://schemas.microsoft.com/office/drawing/2014/main" id="{C81744AF-4AC5-40A9-B467-10D4DB2946EC}"/>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60</a:t>
            </a:fld>
            <a:endParaRPr lang="en-US"/>
          </a:p>
        </p:txBody>
      </p:sp>
      <p:sp>
        <p:nvSpPr>
          <p:cNvPr id="2" name="TextBox 1">
            <a:extLst>
              <a:ext uri="{FF2B5EF4-FFF2-40B4-BE49-F238E27FC236}">
                <a16:creationId xmlns:a16="http://schemas.microsoft.com/office/drawing/2014/main" id="{7E9C991E-A477-4D1A-BCD4-7145146FAAA3}"/>
              </a:ext>
            </a:extLst>
          </p:cNvPr>
          <p:cNvSpPr txBox="1"/>
          <p:nvPr/>
        </p:nvSpPr>
        <p:spPr>
          <a:xfrm>
            <a:off x="248531" y="851813"/>
            <a:ext cx="8646938" cy="5909310"/>
          </a:xfrm>
          <a:prstGeom prst="rect">
            <a:avLst/>
          </a:prstGeom>
          <a:noFill/>
        </p:spPr>
        <p:txBody>
          <a:bodyPr wrap="square" rtlCol="0">
            <a:spAutoFit/>
          </a:bodyPr>
          <a:lstStyle/>
          <a:p>
            <a:r>
              <a:rPr lang="en-US" sz="2800" dirty="0"/>
              <a:t>If at the end of our conversation you still </a:t>
            </a:r>
            <a:r>
              <a:rPr lang="en-US" sz="2800" b="1" dirty="0"/>
              <a:t>want to list with your friend…..</a:t>
            </a:r>
          </a:p>
          <a:p>
            <a:endParaRPr lang="en-US" sz="1400" b="1" dirty="0"/>
          </a:p>
          <a:p>
            <a:r>
              <a:rPr lang="en-US" sz="2800" dirty="0"/>
              <a:t>If at the end of our conversation you still </a:t>
            </a:r>
            <a:r>
              <a:rPr lang="en-US" sz="2800" b="1" dirty="0"/>
              <a:t>feel a need to go FSBO…..</a:t>
            </a:r>
          </a:p>
          <a:p>
            <a:endParaRPr lang="en-US" sz="1400" b="1" dirty="0"/>
          </a:p>
          <a:p>
            <a:r>
              <a:rPr lang="en-US" sz="2800" dirty="0"/>
              <a:t>If at the end of our conversation you still </a:t>
            </a:r>
            <a:r>
              <a:rPr lang="en-US" sz="2800" b="1" dirty="0"/>
              <a:t>see no difference between the others and me…..</a:t>
            </a:r>
          </a:p>
          <a:p>
            <a:endParaRPr lang="en-US" sz="1400" b="1" dirty="0"/>
          </a:p>
          <a:p>
            <a:r>
              <a:rPr lang="en-US" sz="2800" dirty="0"/>
              <a:t>If at the end of our conversation you still </a:t>
            </a:r>
            <a:r>
              <a:rPr lang="en-US" sz="2800" b="1" dirty="0"/>
              <a:t>feel I’m too inexperienced…..</a:t>
            </a:r>
          </a:p>
          <a:p>
            <a:endParaRPr lang="en-US" sz="1400" b="1" dirty="0"/>
          </a:p>
          <a:p>
            <a:r>
              <a:rPr lang="en-US" sz="2800" dirty="0"/>
              <a:t>If at the end of our conversation you still </a:t>
            </a:r>
            <a:r>
              <a:rPr lang="en-US" sz="2800" b="1" dirty="0"/>
              <a:t>feel like I can’t handle the job…..</a:t>
            </a:r>
          </a:p>
          <a:p>
            <a:endParaRPr lang="en-US" sz="1400" b="1" dirty="0"/>
          </a:p>
          <a:p>
            <a:r>
              <a:rPr lang="en-US" sz="2800" b="1" dirty="0"/>
              <a:t>Etc.</a:t>
            </a:r>
          </a:p>
        </p:txBody>
      </p:sp>
    </p:spTree>
    <p:extLst>
      <p:ext uri="{BB962C8B-B14F-4D97-AF65-F5344CB8AC3E}">
        <p14:creationId xmlns:p14="http://schemas.microsoft.com/office/powerpoint/2010/main" val="24965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17002"/>
            <a:ext cx="9144000" cy="45719"/>
          </a:xfrm>
          <a:prstGeom prst="rect">
            <a:avLst/>
          </a:prstGeom>
        </p:spPr>
      </p:pic>
      <p:sp>
        <p:nvSpPr>
          <p:cNvPr id="3" name="Title 2">
            <a:extLst>
              <a:ext uri="{FF2B5EF4-FFF2-40B4-BE49-F238E27FC236}">
                <a16:creationId xmlns:a16="http://schemas.microsoft.com/office/drawing/2014/main" id="{B2E9FDB0-CD8D-4A85-83B9-988CB035D6E3}"/>
              </a:ext>
            </a:extLst>
          </p:cNvPr>
          <p:cNvSpPr>
            <a:spLocks noGrp="1"/>
          </p:cNvSpPr>
          <p:nvPr>
            <p:ph type="title"/>
          </p:nvPr>
        </p:nvSpPr>
        <p:spPr>
          <a:xfrm>
            <a:off x="213064" y="-116564"/>
            <a:ext cx="8302286" cy="717002"/>
          </a:xfrm>
        </p:spPr>
        <p:txBody>
          <a:bodyPr>
            <a:normAutofit fontScale="90000"/>
          </a:bodyPr>
          <a:lstStyle/>
          <a:p>
            <a:br>
              <a:rPr lang="en-US" sz="3200" b="1" dirty="0">
                <a:latin typeface="+mn-lt"/>
              </a:rPr>
            </a:br>
            <a:endParaRPr lang="en-US" sz="3200" b="1" dirty="0">
              <a:latin typeface="+mn-lt"/>
            </a:endParaRPr>
          </a:p>
        </p:txBody>
      </p:sp>
      <p:sp>
        <p:nvSpPr>
          <p:cNvPr id="4" name="Slide Number Placeholder 3">
            <a:extLst>
              <a:ext uri="{FF2B5EF4-FFF2-40B4-BE49-F238E27FC236}">
                <a16:creationId xmlns:a16="http://schemas.microsoft.com/office/drawing/2014/main" id="{9E13F744-61DC-4CB0-83E9-AF01E0DECEA1}"/>
              </a:ext>
            </a:extLst>
          </p:cNvPr>
          <p:cNvSpPr>
            <a:spLocks noGrp="1"/>
          </p:cNvSpPr>
          <p:nvPr>
            <p:ph type="sldNum" sz="quarter" idx="12"/>
          </p:nvPr>
        </p:nvSpPr>
        <p:spPr/>
        <p:txBody>
          <a:bodyPr/>
          <a:lstStyle/>
          <a:p>
            <a:fld id="{8E76D059-C0BB-4F98-8040-76D959D3FDC2}" type="slidenum">
              <a:rPr lang="en-US" smtClean="0"/>
              <a:t>61</a:t>
            </a:fld>
            <a:endParaRPr lang="en-US"/>
          </a:p>
        </p:txBody>
      </p:sp>
      <p:sp>
        <p:nvSpPr>
          <p:cNvPr id="6" name="Rectangle 5">
            <a:extLst>
              <a:ext uri="{FF2B5EF4-FFF2-40B4-BE49-F238E27FC236}">
                <a16:creationId xmlns:a16="http://schemas.microsoft.com/office/drawing/2014/main" id="{83CFB9FB-CF84-49BF-BA25-A1F57F4D1E70}"/>
              </a:ext>
            </a:extLst>
          </p:cNvPr>
          <p:cNvSpPr/>
          <p:nvPr/>
        </p:nvSpPr>
        <p:spPr>
          <a:xfrm>
            <a:off x="538222" y="879285"/>
            <a:ext cx="7701082" cy="3046988"/>
          </a:xfrm>
          <a:prstGeom prst="rect">
            <a:avLst/>
          </a:prstGeom>
        </p:spPr>
        <p:txBody>
          <a:bodyPr wrap="square">
            <a:spAutoFit/>
          </a:bodyPr>
          <a:lstStyle/>
          <a:p>
            <a:pPr algn="ctr">
              <a:buFont typeface="Wingdings 2" panose="05020102010507070707" pitchFamily="18" charset="2"/>
              <a:buNone/>
            </a:pPr>
            <a:r>
              <a:rPr lang="en-US" altLang="en-US" sz="3200" dirty="0"/>
              <a:t>When you prepare well</a:t>
            </a:r>
          </a:p>
          <a:p>
            <a:pPr algn="ctr">
              <a:buFont typeface="Wingdings 2" panose="05020102010507070707" pitchFamily="18" charset="2"/>
              <a:buNone/>
            </a:pPr>
            <a:r>
              <a:rPr lang="en-US" altLang="en-US" sz="3200" dirty="0"/>
              <a:t>Your luck increases,</a:t>
            </a:r>
          </a:p>
          <a:p>
            <a:pPr algn="ctr">
              <a:buFont typeface="Wingdings 2" panose="05020102010507070707" pitchFamily="18" charset="2"/>
              <a:buNone/>
            </a:pPr>
            <a:r>
              <a:rPr lang="en-US" altLang="en-US" sz="3200" dirty="0"/>
              <a:t>Your confidence increases, </a:t>
            </a:r>
          </a:p>
          <a:p>
            <a:pPr algn="ctr">
              <a:buFont typeface="Wingdings 2" panose="05020102010507070707" pitchFamily="18" charset="2"/>
              <a:buNone/>
            </a:pPr>
            <a:r>
              <a:rPr lang="en-US" altLang="en-US" sz="3200" dirty="0"/>
              <a:t>And your success increases.</a:t>
            </a:r>
          </a:p>
          <a:p>
            <a:pPr algn="ctr">
              <a:buFont typeface="Wingdings 2" panose="05020102010507070707" pitchFamily="18" charset="2"/>
              <a:buNone/>
            </a:pPr>
            <a:r>
              <a:rPr lang="en-US" altLang="en-US" sz="3200" dirty="0"/>
              <a:t>Prepare well.</a:t>
            </a:r>
          </a:p>
          <a:p>
            <a:pPr algn="ctr">
              <a:buFont typeface="Wingdings 2" panose="05020102010507070707" pitchFamily="18" charset="2"/>
              <a:buNone/>
            </a:pPr>
            <a:r>
              <a:rPr lang="en-US" altLang="en-US" sz="3200" dirty="0"/>
              <a:t>                                                     </a:t>
            </a:r>
            <a:r>
              <a:rPr lang="en-US" altLang="en-US" sz="2800" b="1" i="1" dirty="0">
                <a:latin typeface="Times New Roman" panose="02020603050405020304" pitchFamily="18" charset="0"/>
                <a:cs typeface="Times New Roman" panose="02020603050405020304" pitchFamily="18" charset="0"/>
              </a:rPr>
              <a:t>Jeff Wright</a:t>
            </a:r>
            <a:endParaRPr lang="en-US" altLang="en-US" sz="3200" b="1" i="1" dirty="0">
              <a:latin typeface="Times New Roman" panose="02020603050405020304" pitchFamily="18" charset="0"/>
              <a:cs typeface="Times New Roman" panose="02020603050405020304" pitchFamily="18" charset="0"/>
            </a:endParaRPr>
          </a:p>
        </p:txBody>
      </p:sp>
      <p:pic>
        <p:nvPicPr>
          <p:cNvPr id="8" name="Picture 6" descr="Prepare">
            <a:extLst>
              <a:ext uri="{FF2B5EF4-FFF2-40B4-BE49-F238E27FC236}">
                <a16:creationId xmlns:a16="http://schemas.microsoft.com/office/drawing/2014/main" id="{28308BDD-55C5-476D-A19F-61B6D8AD7D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696" y="3782412"/>
            <a:ext cx="4095750" cy="271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6161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280DF-85FA-484E-93FE-D9EB5E9092C9}"/>
              </a:ext>
            </a:extLst>
          </p:cNvPr>
          <p:cNvSpPr>
            <a:spLocks noGrp="1"/>
          </p:cNvSpPr>
          <p:nvPr>
            <p:ph type="title"/>
          </p:nvPr>
        </p:nvSpPr>
        <p:spPr>
          <a:xfrm>
            <a:off x="314325" y="169592"/>
            <a:ext cx="7886700" cy="701336"/>
          </a:xfrm>
        </p:spPr>
        <p:txBody>
          <a:bodyPr>
            <a:normAutofit/>
          </a:bodyPr>
          <a:lstStyle/>
          <a:p>
            <a:r>
              <a:rPr lang="en-US" sz="4000" b="1" dirty="0">
                <a:latin typeface="+mn-lt"/>
                <a:cs typeface="Arial" panose="020B0604020202020204" pitchFamily="34" charset="0"/>
              </a:rPr>
              <a:t>Concluding Thoughts</a:t>
            </a:r>
          </a:p>
        </p:txBody>
      </p:sp>
      <p:pic>
        <p:nvPicPr>
          <p:cNvPr id="5" name="Picture 4">
            <a:extLst>
              <a:ext uri="{FF2B5EF4-FFF2-40B4-BE49-F238E27FC236}">
                <a16:creationId xmlns:a16="http://schemas.microsoft.com/office/drawing/2014/main" id="{92EFC313-391C-475F-A0CE-38873C4F92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825209"/>
            <a:ext cx="9144000" cy="45719"/>
          </a:xfrm>
          <a:prstGeom prst="rect">
            <a:avLst/>
          </a:prstGeom>
        </p:spPr>
      </p:pic>
      <p:pic>
        <p:nvPicPr>
          <p:cNvPr id="7" name="Picture 8" descr="http://infinitydesktops.com/free-gallery/success.jpg">
            <a:extLst>
              <a:ext uri="{FF2B5EF4-FFF2-40B4-BE49-F238E27FC236}">
                <a16:creationId xmlns:a16="http://schemas.microsoft.com/office/drawing/2014/main" id="{AD1C813F-9411-44C3-867D-4FED9CBE67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05811"/>
            <a:ext cx="7010400" cy="4066233"/>
          </a:xfrm>
          <a:prstGeom prst="rect">
            <a:avLst/>
          </a:prstGeom>
          <a:noFill/>
          <a:ln>
            <a:noFill/>
          </a:ln>
          <a:effectLst>
            <a:glow rad="63500">
              <a:schemeClr val="accent1">
                <a:satMod val="175000"/>
                <a:alpha val="40000"/>
              </a:schemeClr>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finish line2">
            <a:extLst>
              <a:ext uri="{FF2B5EF4-FFF2-40B4-BE49-F238E27FC236}">
                <a16:creationId xmlns:a16="http://schemas.microsoft.com/office/drawing/2014/main" id="{509631AA-F7C9-48B4-A25D-667888F870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493214"/>
            <a:ext cx="1706897" cy="1981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67FA5ACF-D9BD-47B5-BFD5-E89BC137FAF2}"/>
              </a:ext>
            </a:extLst>
          </p:cNvPr>
          <p:cNvSpPr/>
          <p:nvPr/>
        </p:nvSpPr>
        <p:spPr>
          <a:xfrm>
            <a:off x="1746504" y="1786945"/>
            <a:ext cx="6126480" cy="1323439"/>
          </a:xfrm>
          <a:prstGeom prst="rect">
            <a:avLst/>
          </a:prstGeom>
        </p:spPr>
        <p:txBody>
          <a:bodyPr wrap="square">
            <a:spAutoFit/>
          </a:bodyPr>
          <a:lstStyle/>
          <a:p>
            <a:pPr lvl="0" algn="ctr">
              <a:defRPr/>
            </a:pPr>
            <a:r>
              <a:rPr lang="en-US" altLang="en-US" sz="2800" b="1" dirty="0">
                <a:solidFill>
                  <a:srgbClr val="000000"/>
                </a:solidFill>
                <a:latin typeface="Calisto MT" panose="02040603050505030304" pitchFamily="18" charset="0"/>
                <a:ea typeface="MS PGothic" panose="020B0600070205080204" pitchFamily="34" charset="-128"/>
              </a:rPr>
              <a:t>You don’t have to be great to start, but you have to start to be great.</a:t>
            </a:r>
          </a:p>
          <a:p>
            <a:pPr lvl="0">
              <a:defRPr/>
            </a:pPr>
            <a:r>
              <a:rPr lang="en-US" altLang="en-US" sz="2400" b="1" i="1" dirty="0">
                <a:solidFill>
                  <a:srgbClr val="000000"/>
                </a:solidFill>
                <a:latin typeface="Calisto MT" panose="02040603050505030304" pitchFamily="18" charset="0"/>
                <a:ea typeface="MS PGothic" panose="020B0600070205080204" pitchFamily="34" charset="-128"/>
              </a:rPr>
              <a:t>		                                                  </a:t>
            </a:r>
            <a:r>
              <a:rPr lang="en-US" altLang="en-US" sz="2000" b="1" i="1" dirty="0">
                <a:solidFill>
                  <a:srgbClr val="000000"/>
                </a:solidFill>
                <a:latin typeface="Calisto MT" panose="02040603050505030304" pitchFamily="18" charset="0"/>
                <a:ea typeface="MS PGothic" panose="020B0600070205080204" pitchFamily="34" charset="-128"/>
              </a:rPr>
              <a:t>~ Joe Sabah</a:t>
            </a:r>
            <a:endParaRPr lang="en-US" altLang="en-US" sz="2400" b="1" dirty="0">
              <a:solidFill>
                <a:srgbClr val="000000"/>
              </a:solidFill>
              <a:latin typeface="Calisto MT" panose="02040603050505030304" pitchFamily="18" charset="0"/>
              <a:ea typeface="MS PGothic" panose="020B0600070205080204" pitchFamily="34" charset="-128"/>
            </a:endParaRPr>
          </a:p>
        </p:txBody>
      </p:sp>
      <p:sp>
        <p:nvSpPr>
          <p:cNvPr id="3" name="Slide Number Placeholder 2">
            <a:extLst>
              <a:ext uri="{FF2B5EF4-FFF2-40B4-BE49-F238E27FC236}">
                <a16:creationId xmlns:a16="http://schemas.microsoft.com/office/drawing/2014/main" id="{7C706F3D-50F1-48B9-8B03-7888FFC637B5}"/>
              </a:ext>
            </a:extLst>
          </p:cNvPr>
          <p:cNvSpPr>
            <a:spLocks noGrp="1"/>
          </p:cNvSpPr>
          <p:nvPr>
            <p:ph type="sldNum" sz="quarter" idx="12"/>
          </p:nvPr>
        </p:nvSpPr>
        <p:spPr/>
        <p:txBody>
          <a:bodyPr/>
          <a:lstStyle/>
          <a:p>
            <a:fld id="{8E76D059-C0BB-4F98-8040-76D959D3FDC2}" type="slidenum">
              <a:rPr lang="en-US" smtClean="0"/>
              <a:t>62</a:t>
            </a:fld>
            <a:endParaRPr lang="en-US"/>
          </a:p>
        </p:txBody>
      </p:sp>
    </p:spTree>
    <p:extLst>
      <p:ext uri="{BB962C8B-B14F-4D97-AF65-F5344CB8AC3E}">
        <p14:creationId xmlns:p14="http://schemas.microsoft.com/office/powerpoint/2010/main" val="1920400485"/>
      </p:ext>
    </p:extLst>
  </p:cSld>
  <p:clrMapOvr>
    <a:masterClrMapping/>
  </p:clrMapOvr>
  <mc:AlternateContent xmlns:mc="http://schemas.openxmlformats.org/markup-compatibility/2006" xmlns:p14="http://schemas.microsoft.com/office/powerpoint/2010/main">
    <mc:Choice Requires="p14">
      <p:transition spd="slow" p14:dur="2000" advTm="6789"/>
    </mc:Choice>
    <mc:Fallback xmlns="">
      <p:transition spd="slow" advTm="678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sp>
        <p:nvSpPr>
          <p:cNvPr id="2" name="Rectangle 1">
            <a:extLst>
              <a:ext uri="{FF2B5EF4-FFF2-40B4-BE49-F238E27FC236}">
                <a16:creationId xmlns:a16="http://schemas.microsoft.com/office/drawing/2014/main" id="{3065DE77-E9E7-479B-8C1B-DBA6D1A4D5ED}"/>
              </a:ext>
            </a:extLst>
          </p:cNvPr>
          <p:cNvSpPr/>
          <p:nvPr/>
        </p:nvSpPr>
        <p:spPr>
          <a:xfrm>
            <a:off x="274356" y="99308"/>
            <a:ext cx="8023626" cy="707886"/>
          </a:xfrm>
          <a:prstGeom prst="rect">
            <a:avLst/>
          </a:prstGeom>
        </p:spPr>
        <p:txBody>
          <a:bodyPr wrap="square">
            <a:spAutoFit/>
          </a:bodyPr>
          <a:lstStyle/>
          <a:p>
            <a:r>
              <a:rPr lang="en-US" sz="4000" b="1" dirty="0"/>
              <a:t>Some Overall Comments </a:t>
            </a:r>
            <a:r>
              <a:rPr lang="en-US" sz="2000" dirty="0"/>
              <a:t>(Contd.)</a:t>
            </a:r>
            <a:endParaRPr lang="en-US" sz="4000" dirty="0"/>
          </a:p>
        </p:txBody>
      </p:sp>
      <p:sp>
        <p:nvSpPr>
          <p:cNvPr id="4" name="Rectangle 3">
            <a:extLst>
              <a:ext uri="{FF2B5EF4-FFF2-40B4-BE49-F238E27FC236}">
                <a16:creationId xmlns:a16="http://schemas.microsoft.com/office/drawing/2014/main" id="{50C53354-FF75-4970-8D39-7A841B54C691}"/>
              </a:ext>
            </a:extLst>
          </p:cNvPr>
          <p:cNvSpPr/>
          <p:nvPr/>
        </p:nvSpPr>
        <p:spPr>
          <a:xfrm>
            <a:off x="274356" y="1222233"/>
            <a:ext cx="8661300" cy="4093428"/>
          </a:xfrm>
          <a:prstGeom prst="rect">
            <a:avLst/>
          </a:prstGeom>
        </p:spPr>
        <p:txBody>
          <a:bodyPr wrap="square">
            <a:spAutoFit/>
          </a:bodyPr>
          <a:lstStyle/>
          <a:p>
            <a:r>
              <a:rPr lang="en-US" sz="3200" dirty="0">
                <a:solidFill>
                  <a:srgbClr val="222222"/>
                </a:solidFill>
              </a:rPr>
              <a:t>Not all of our responses to objections will be handled the same way because we have to read the individuals we are dealing with and what the overall situation may be</a:t>
            </a:r>
          </a:p>
          <a:p>
            <a:endParaRPr lang="en-US" sz="3200" dirty="0">
              <a:solidFill>
                <a:srgbClr val="222222"/>
              </a:solidFill>
            </a:endParaRPr>
          </a:p>
          <a:p>
            <a:r>
              <a:rPr lang="en-US" sz="3200" dirty="0">
                <a:solidFill>
                  <a:srgbClr val="222222"/>
                </a:solidFill>
              </a:rPr>
              <a:t>What should be consistent is our professionalism, our demeanor and our confidence!</a:t>
            </a:r>
          </a:p>
          <a:p>
            <a:br>
              <a:rPr lang="en-US" dirty="0"/>
            </a:br>
            <a:endParaRPr lang="en-US" dirty="0"/>
          </a:p>
        </p:txBody>
      </p:sp>
      <p:sp>
        <p:nvSpPr>
          <p:cNvPr id="6" name="Slide Number Placeholder 6">
            <a:extLst>
              <a:ext uri="{FF2B5EF4-FFF2-40B4-BE49-F238E27FC236}">
                <a16:creationId xmlns:a16="http://schemas.microsoft.com/office/drawing/2014/main" id="{77B8ED39-9FFA-4CA0-8870-781BE4CB963C}"/>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7</a:t>
            </a:fld>
            <a:endParaRPr lang="en-US"/>
          </a:p>
        </p:txBody>
      </p:sp>
    </p:spTree>
    <p:extLst>
      <p:ext uri="{BB962C8B-B14F-4D97-AF65-F5344CB8AC3E}">
        <p14:creationId xmlns:p14="http://schemas.microsoft.com/office/powerpoint/2010/main" val="131805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sp>
        <p:nvSpPr>
          <p:cNvPr id="2" name="Rectangle 1">
            <a:extLst>
              <a:ext uri="{FF2B5EF4-FFF2-40B4-BE49-F238E27FC236}">
                <a16:creationId xmlns:a16="http://schemas.microsoft.com/office/drawing/2014/main" id="{3065DE77-E9E7-479B-8C1B-DBA6D1A4D5ED}"/>
              </a:ext>
            </a:extLst>
          </p:cNvPr>
          <p:cNvSpPr/>
          <p:nvPr/>
        </p:nvSpPr>
        <p:spPr>
          <a:xfrm>
            <a:off x="274356" y="99308"/>
            <a:ext cx="8023626" cy="707886"/>
          </a:xfrm>
          <a:prstGeom prst="rect">
            <a:avLst/>
          </a:prstGeom>
        </p:spPr>
        <p:txBody>
          <a:bodyPr wrap="square">
            <a:spAutoFit/>
          </a:bodyPr>
          <a:lstStyle/>
          <a:p>
            <a:r>
              <a:rPr lang="en-US" sz="4000" b="1" dirty="0"/>
              <a:t>The Listing Conversation</a:t>
            </a:r>
            <a:endParaRPr lang="en-US" sz="4000" dirty="0"/>
          </a:p>
        </p:txBody>
      </p:sp>
      <p:sp>
        <p:nvSpPr>
          <p:cNvPr id="4" name="Rectangle 3">
            <a:extLst>
              <a:ext uri="{FF2B5EF4-FFF2-40B4-BE49-F238E27FC236}">
                <a16:creationId xmlns:a16="http://schemas.microsoft.com/office/drawing/2014/main" id="{50C53354-FF75-4970-8D39-7A841B54C691}"/>
              </a:ext>
            </a:extLst>
          </p:cNvPr>
          <p:cNvSpPr/>
          <p:nvPr/>
        </p:nvSpPr>
        <p:spPr>
          <a:xfrm>
            <a:off x="274356" y="921378"/>
            <a:ext cx="8661300" cy="5144998"/>
          </a:xfrm>
          <a:prstGeom prst="rect">
            <a:avLst/>
          </a:prstGeom>
        </p:spPr>
        <p:txBody>
          <a:bodyPr wrap="square">
            <a:spAutoFit/>
          </a:bodyPr>
          <a:lstStyle/>
          <a:p>
            <a:pPr marL="469900" indent="-457834">
              <a:lnSpc>
                <a:spcPct val="100000"/>
              </a:lnSpc>
              <a:spcBef>
                <a:spcPts val="2165"/>
              </a:spcBef>
              <a:buFont typeface="Arial"/>
              <a:buChar char="•"/>
              <a:tabLst>
                <a:tab pos="469900" algn="l"/>
                <a:tab pos="470534" algn="l"/>
              </a:tabLst>
            </a:pPr>
            <a:r>
              <a:rPr lang="en-US" sz="3200" spc="-5" dirty="0">
                <a:cs typeface="Calibri"/>
              </a:rPr>
              <a:t>Not all </a:t>
            </a:r>
            <a:r>
              <a:rPr lang="en-US" sz="3200" spc="-20" dirty="0">
                <a:cs typeface="Calibri"/>
              </a:rPr>
              <a:t>realtors </a:t>
            </a:r>
            <a:r>
              <a:rPr lang="en-US" sz="3200" spc="-15" dirty="0">
                <a:cs typeface="Calibri"/>
              </a:rPr>
              <a:t>are </a:t>
            </a:r>
            <a:r>
              <a:rPr lang="en-US" sz="3200" spc="-5" dirty="0">
                <a:cs typeface="Calibri"/>
              </a:rPr>
              <a:t>the</a:t>
            </a:r>
            <a:r>
              <a:rPr lang="en-US" sz="3200" spc="30" dirty="0">
                <a:cs typeface="Calibri"/>
              </a:rPr>
              <a:t> </a:t>
            </a:r>
            <a:r>
              <a:rPr lang="en-US" sz="3200" spc="-10" dirty="0">
                <a:cs typeface="Calibri"/>
              </a:rPr>
              <a:t>same</a:t>
            </a:r>
          </a:p>
          <a:p>
            <a:pPr marL="469900" indent="-457834">
              <a:lnSpc>
                <a:spcPct val="100000"/>
              </a:lnSpc>
              <a:spcBef>
                <a:spcPts val="2165"/>
              </a:spcBef>
              <a:buFont typeface="Arial"/>
              <a:buChar char="•"/>
              <a:tabLst>
                <a:tab pos="469900" algn="l"/>
                <a:tab pos="470534" algn="l"/>
              </a:tabLst>
            </a:pPr>
            <a:r>
              <a:rPr lang="en-US" sz="3200" spc="-65" dirty="0">
                <a:cs typeface="Calibri"/>
              </a:rPr>
              <a:t>We </a:t>
            </a:r>
            <a:r>
              <a:rPr lang="en-US" sz="3200" spc="-15" dirty="0">
                <a:cs typeface="Calibri"/>
              </a:rPr>
              <a:t>must </a:t>
            </a:r>
            <a:r>
              <a:rPr lang="en-US" sz="3200" spc="-10" dirty="0">
                <a:cs typeface="Calibri"/>
              </a:rPr>
              <a:t>find </a:t>
            </a:r>
            <a:r>
              <a:rPr lang="en-US" sz="3200" spc="-5" dirty="0">
                <a:cs typeface="Calibri"/>
              </a:rPr>
              <a:t>and </a:t>
            </a:r>
            <a:r>
              <a:rPr lang="en-US" sz="3200" spc="-10" dirty="0">
                <a:cs typeface="Calibri"/>
              </a:rPr>
              <a:t>agree </a:t>
            </a:r>
            <a:r>
              <a:rPr lang="en-US" sz="3200" spc="-5" dirty="0">
                <a:cs typeface="Calibri"/>
              </a:rPr>
              <a:t>on the </a:t>
            </a:r>
            <a:r>
              <a:rPr lang="en-US" sz="3200" spc="-15" dirty="0">
                <a:cs typeface="Calibri"/>
              </a:rPr>
              <a:t>most appropriate  </a:t>
            </a:r>
            <a:r>
              <a:rPr lang="en-US" sz="3200" spc="-10" dirty="0">
                <a:cs typeface="Calibri"/>
              </a:rPr>
              <a:t>price entry</a:t>
            </a:r>
            <a:r>
              <a:rPr lang="en-US" sz="3200" spc="30" dirty="0">
                <a:cs typeface="Calibri"/>
              </a:rPr>
              <a:t> </a:t>
            </a:r>
            <a:r>
              <a:rPr lang="en-US" sz="3200" spc="-15" dirty="0">
                <a:cs typeface="Calibri"/>
              </a:rPr>
              <a:t>point</a:t>
            </a:r>
            <a:endParaRPr lang="en-US" sz="3200" dirty="0">
              <a:cs typeface="Calibri"/>
            </a:endParaRPr>
          </a:p>
          <a:p>
            <a:pPr>
              <a:lnSpc>
                <a:spcPct val="100000"/>
              </a:lnSpc>
            </a:pPr>
            <a:endParaRPr lang="en-US" sz="1100" dirty="0">
              <a:cs typeface="Calibri"/>
            </a:endParaRPr>
          </a:p>
          <a:p>
            <a:pPr marL="469900" indent="-457834">
              <a:lnSpc>
                <a:spcPct val="100000"/>
              </a:lnSpc>
              <a:spcBef>
                <a:spcPts val="5"/>
              </a:spcBef>
              <a:buFont typeface="Arial"/>
              <a:buChar char="•"/>
              <a:tabLst>
                <a:tab pos="469900" algn="l"/>
                <a:tab pos="470534" algn="l"/>
              </a:tabLst>
            </a:pPr>
            <a:r>
              <a:rPr lang="en-US" sz="3200" spc="-60" dirty="0">
                <a:cs typeface="Calibri"/>
              </a:rPr>
              <a:t>We </a:t>
            </a:r>
            <a:r>
              <a:rPr lang="en-US" sz="3200" spc="-5" dirty="0">
                <a:cs typeface="Calibri"/>
              </a:rPr>
              <a:t>each </a:t>
            </a:r>
            <a:r>
              <a:rPr lang="en-US" sz="3200" spc="-25" dirty="0">
                <a:cs typeface="Calibri"/>
              </a:rPr>
              <a:t>have </a:t>
            </a:r>
            <a:r>
              <a:rPr lang="en-US" sz="3200" spc="-5" dirty="0">
                <a:cs typeface="Calibri"/>
              </a:rPr>
              <a:t>rules with specific</a:t>
            </a:r>
            <a:r>
              <a:rPr lang="en-US" sz="3200" spc="130" dirty="0">
                <a:cs typeface="Calibri"/>
              </a:rPr>
              <a:t> </a:t>
            </a:r>
            <a:r>
              <a:rPr lang="en-US" sz="3200" spc="-15" dirty="0">
                <a:cs typeface="Calibri"/>
              </a:rPr>
              <a:t>expectations</a:t>
            </a:r>
            <a:endParaRPr lang="en-US" sz="3200" dirty="0">
              <a:cs typeface="Calibri"/>
            </a:endParaRPr>
          </a:p>
          <a:p>
            <a:pPr>
              <a:lnSpc>
                <a:spcPct val="100000"/>
              </a:lnSpc>
            </a:pPr>
            <a:endParaRPr lang="en-US" sz="1100" dirty="0">
              <a:cs typeface="Calibri"/>
            </a:endParaRPr>
          </a:p>
          <a:p>
            <a:pPr marL="469900" marR="5080" indent="-457834">
              <a:lnSpc>
                <a:spcPct val="100000"/>
              </a:lnSpc>
              <a:spcBef>
                <a:spcPts val="5"/>
              </a:spcBef>
              <a:buFont typeface="Arial"/>
              <a:buChar char="•"/>
              <a:tabLst>
                <a:tab pos="469900" algn="l"/>
                <a:tab pos="470534" algn="l"/>
              </a:tabLst>
            </a:pPr>
            <a:r>
              <a:rPr lang="en-US" sz="3200" spc="-45" dirty="0">
                <a:cs typeface="Calibri"/>
              </a:rPr>
              <a:t>Telling </a:t>
            </a:r>
            <a:r>
              <a:rPr lang="en-US" sz="3200" spc="-15" dirty="0">
                <a:cs typeface="Calibri"/>
              </a:rPr>
              <a:t>sellers </a:t>
            </a:r>
            <a:r>
              <a:rPr lang="en-US" sz="3200" spc="-20" dirty="0">
                <a:cs typeface="Calibri"/>
              </a:rPr>
              <a:t>you are </a:t>
            </a:r>
            <a:r>
              <a:rPr lang="en-US" sz="3200" spc="-25" dirty="0">
                <a:cs typeface="Calibri"/>
              </a:rPr>
              <a:t>different </a:t>
            </a:r>
            <a:r>
              <a:rPr lang="en-US" sz="3200" spc="-5" dirty="0">
                <a:cs typeface="Calibri"/>
              </a:rPr>
              <a:t>and </a:t>
            </a:r>
            <a:r>
              <a:rPr lang="en-US" sz="3200" spc="-10" dirty="0">
                <a:cs typeface="Calibri"/>
              </a:rPr>
              <a:t>can </a:t>
            </a:r>
            <a:r>
              <a:rPr lang="en-US" sz="3200" spc="-5" dirty="0">
                <a:cs typeface="Calibri"/>
              </a:rPr>
              <a:t>add </a:t>
            </a:r>
            <a:r>
              <a:rPr lang="en-US" sz="3200" spc="-15" dirty="0">
                <a:cs typeface="Calibri"/>
              </a:rPr>
              <a:t>more  value </a:t>
            </a:r>
            <a:r>
              <a:rPr lang="en-US" sz="3200" spc="-5" dirty="0">
                <a:cs typeface="Calibri"/>
              </a:rPr>
              <a:t>isn’t enough…</a:t>
            </a:r>
            <a:r>
              <a:rPr lang="en-US" sz="3200" spc="-70" dirty="0">
                <a:cs typeface="Calibri"/>
              </a:rPr>
              <a:t>You </a:t>
            </a:r>
            <a:r>
              <a:rPr lang="en-US" sz="3200" spc="-15" dirty="0">
                <a:cs typeface="Calibri"/>
              </a:rPr>
              <a:t>must </a:t>
            </a:r>
            <a:r>
              <a:rPr lang="en-US" sz="3200" spc="-10" dirty="0">
                <a:cs typeface="Calibri"/>
              </a:rPr>
              <a:t>allow </a:t>
            </a:r>
            <a:r>
              <a:rPr lang="en-US" sz="3200" spc="-5" dirty="0">
                <a:cs typeface="Calibri"/>
              </a:rPr>
              <a:t>them </a:t>
            </a:r>
            <a:r>
              <a:rPr lang="en-US" sz="3200" spc="-20" dirty="0">
                <a:cs typeface="Calibri"/>
              </a:rPr>
              <a:t>to </a:t>
            </a:r>
            <a:r>
              <a:rPr lang="en-US" sz="3200" spc="-5" dirty="0">
                <a:cs typeface="Calibri"/>
              </a:rPr>
              <a:t>self-  </a:t>
            </a:r>
            <a:r>
              <a:rPr lang="en-US" sz="3200" spc="-15" dirty="0">
                <a:cs typeface="Calibri"/>
              </a:rPr>
              <a:t>discover </a:t>
            </a:r>
            <a:r>
              <a:rPr lang="en-US" sz="3200" spc="-10" dirty="0">
                <a:cs typeface="Calibri"/>
              </a:rPr>
              <a:t>what </a:t>
            </a:r>
            <a:r>
              <a:rPr lang="en-US" sz="3200" spc="-5" dirty="0">
                <a:cs typeface="Calibri"/>
              </a:rPr>
              <a:t>a </a:t>
            </a:r>
            <a:r>
              <a:rPr lang="en-US" sz="3200" spc="-10" dirty="0">
                <a:cs typeface="Calibri"/>
              </a:rPr>
              <a:t>working </a:t>
            </a:r>
            <a:r>
              <a:rPr lang="en-US" sz="3200" spc="-15" dirty="0">
                <a:cs typeface="Calibri"/>
              </a:rPr>
              <a:t>relationship </a:t>
            </a:r>
            <a:r>
              <a:rPr lang="en-US" sz="3200" spc="-5" dirty="0">
                <a:cs typeface="Calibri"/>
              </a:rPr>
              <a:t>with </a:t>
            </a:r>
            <a:r>
              <a:rPr lang="en-US" sz="3200" spc="-20" dirty="0">
                <a:cs typeface="Calibri"/>
              </a:rPr>
              <a:t>you </a:t>
            </a:r>
            <a:r>
              <a:rPr lang="en-US" sz="3200" spc="-5" dirty="0">
                <a:cs typeface="Calibri"/>
              </a:rPr>
              <a:t>will  be </a:t>
            </a:r>
            <a:r>
              <a:rPr lang="en-US" sz="3200" spc="-25" dirty="0">
                <a:cs typeface="Calibri"/>
              </a:rPr>
              <a:t>like…</a:t>
            </a:r>
            <a:r>
              <a:rPr lang="en-US" sz="3200" spc="-20" dirty="0">
                <a:cs typeface="Calibri"/>
              </a:rPr>
              <a:t>It’s </a:t>
            </a:r>
            <a:r>
              <a:rPr lang="en-US" sz="3200" spc="-5" dirty="0">
                <a:cs typeface="Calibri"/>
              </a:rPr>
              <a:t>the </a:t>
            </a:r>
            <a:r>
              <a:rPr lang="en-US" sz="3200" spc="-30" dirty="0">
                <a:cs typeface="Calibri"/>
              </a:rPr>
              <a:t>way </a:t>
            </a:r>
            <a:r>
              <a:rPr lang="en-US" sz="3200" spc="-15" dirty="0">
                <a:cs typeface="Calibri"/>
              </a:rPr>
              <a:t>we </a:t>
            </a:r>
            <a:r>
              <a:rPr lang="en-US" sz="3200" spc="-10" dirty="0">
                <a:cs typeface="Calibri"/>
              </a:rPr>
              <a:t>handle </a:t>
            </a:r>
            <a:r>
              <a:rPr lang="en-US" sz="3200" spc="-15" dirty="0">
                <a:cs typeface="Calibri"/>
              </a:rPr>
              <a:t>ourselves, how  we </a:t>
            </a:r>
            <a:r>
              <a:rPr lang="en-US" sz="3200" spc="-5" dirty="0">
                <a:cs typeface="Calibri"/>
              </a:rPr>
              <a:t>speak, </a:t>
            </a:r>
            <a:r>
              <a:rPr lang="en-US" sz="3200" spc="-10" dirty="0">
                <a:cs typeface="Calibri"/>
              </a:rPr>
              <a:t>how we </a:t>
            </a:r>
            <a:r>
              <a:rPr lang="en-US" sz="3200" spc="-25" dirty="0">
                <a:cs typeface="Calibri"/>
              </a:rPr>
              <a:t>make </a:t>
            </a:r>
            <a:r>
              <a:rPr lang="en-US" sz="3200" spc="-5" dirty="0">
                <a:cs typeface="Calibri"/>
              </a:rPr>
              <a:t>them</a:t>
            </a:r>
            <a:r>
              <a:rPr lang="en-US" sz="3200" spc="65" dirty="0">
                <a:cs typeface="Calibri"/>
              </a:rPr>
              <a:t> </a:t>
            </a:r>
            <a:r>
              <a:rPr lang="en-US" sz="3200" spc="-20" dirty="0">
                <a:cs typeface="Calibri"/>
              </a:rPr>
              <a:t>feel</a:t>
            </a:r>
            <a:endParaRPr lang="en-US" sz="3200" dirty="0">
              <a:cs typeface="Calibri"/>
            </a:endParaRPr>
          </a:p>
        </p:txBody>
      </p:sp>
      <p:sp>
        <p:nvSpPr>
          <p:cNvPr id="6" name="Slide Number Placeholder 6">
            <a:extLst>
              <a:ext uri="{FF2B5EF4-FFF2-40B4-BE49-F238E27FC236}">
                <a16:creationId xmlns:a16="http://schemas.microsoft.com/office/drawing/2014/main" id="{77B8ED39-9FFA-4CA0-8870-781BE4CB963C}"/>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8</a:t>
            </a:fld>
            <a:endParaRPr lang="en-US"/>
          </a:p>
        </p:txBody>
      </p:sp>
    </p:spTree>
    <p:extLst>
      <p:ext uri="{BB962C8B-B14F-4D97-AF65-F5344CB8AC3E}">
        <p14:creationId xmlns:p14="http://schemas.microsoft.com/office/powerpoint/2010/main" val="112226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sp>
        <p:nvSpPr>
          <p:cNvPr id="2" name="Rectangle 1">
            <a:extLst>
              <a:ext uri="{FF2B5EF4-FFF2-40B4-BE49-F238E27FC236}">
                <a16:creationId xmlns:a16="http://schemas.microsoft.com/office/drawing/2014/main" id="{3065DE77-E9E7-479B-8C1B-DBA6D1A4D5ED}"/>
              </a:ext>
            </a:extLst>
          </p:cNvPr>
          <p:cNvSpPr/>
          <p:nvPr/>
        </p:nvSpPr>
        <p:spPr>
          <a:xfrm>
            <a:off x="274356" y="99308"/>
            <a:ext cx="8023626" cy="707886"/>
          </a:xfrm>
          <a:prstGeom prst="rect">
            <a:avLst/>
          </a:prstGeom>
        </p:spPr>
        <p:txBody>
          <a:bodyPr wrap="square">
            <a:spAutoFit/>
          </a:bodyPr>
          <a:lstStyle/>
          <a:p>
            <a:r>
              <a:rPr lang="en-US" sz="4000" b="1" dirty="0"/>
              <a:t>Set The Tone</a:t>
            </a:r>
            <a:endParaRPr lang="en-US" sz="4000" dirty="0"/>
          </a:p>
        </p:txBody>
      </p:sp>
      <p:sp>
        <p:nvSpPr>
          <p:cNvPr id="6" name="Slide Number Placeholder 6">
            <a:extLst>
              <a:ext uri="{FF2B5EF4-FFF2-40B4-BE49-F238E27FC236}">
                <a16:creationId xmlns:a16="http://schemas.microsoft.com/office/drawing/2014/main" id="{77B8ED39-9FFA-4CA0-8870-781BE4CB963C}"/>
              </a:ext>
            </a:extLst>
          </p:cNvPr>
          <p:cNvSpPr>
            <a:spLocks noGrp="1"/>
          </p:cNvSpPr>
          <p:nvPr>
            <p:ph type="sldNum" sz="quarter" idx="12"/>
          </p:nvPr>
        </p:nvSpPr>
        <p:spPr>
          <a:xfrm>
            <a:off x="6457950" y="6356351"/>
            <a:ext cx="2057400" cy="365125"/>
          </a:xfrm>
        </p:spPr>
        <p:txBody>
          <a:bodyPr/>
          <a:lstStyle/>
          <a:p>
            <a:fld id="{8E76D059-C0BB-4F98-8040-76D959D3FDC2}" type="slidenum">
              <a:rPr lang="en-US" smtClean="0"/>
              <a:t>9</a:t>
            </a:fld>
            <a:endParaRPr lang="en-US"/>
          </a:p>
        </p:txBody>
      </p:sp>
      <p:sp>
        <p:nvSpPr>
          <p:cNvPr id="8" name="Rectangle 7">
            <a:extLst>
              <a:ext uri="{FF2B5EF4-FFF2-40B4-BE49-F238E27FC236}">
                <a16:creationId xmlns:a16="http://schemas.microsoft.com/office/drawing/2014/main" id="{A5C734BA-6B08-46F7-A7E2-5948943DF7B4}"/>
              </a:ext>
            </a:extLst>
          </p:cNvPr>
          <p:cNvSpPr/>
          <p:nvPr/>
        </p:nvSpPr>
        <p:spPr>
          <a:xfrm>
            <a:off x="0" y="1092938"/>
            <a:ext cx="9144000" cy="553998"/>
          </a:xfrm>
          <a:prstGeom prst="rect">
            <a:avLst/>
          </a:prstGeom>
          <a:solidFill>
            <a:schemeClr val="accent1"/>
          </a:solidFill>
        </p:spPr>
        <p:txBody>
          <a:bodyPr wrap="square">
            <a:spAutoFit/>
          </a:bodyPr>
          <a:lstStyle/>
          <a:p>
            <a:pPr algn="ctr"/>
            <a:r>
              <a:rPr lang="en-US" sz="3000" b="1" dirty="0">
                <a:solidFill>
                  <a:schemeClr val="bg1"/>
                </a:solidFill>
              </a:rPr>
              <a:t>Confidentiality</a:t>
            </a:r>
          </a:p>
        </p:txBody>
      </p:sp>
      <p:sp>
        <p:nvSpPr>
          <p:cNvPr id="3" name="TextBox 2">
            <a:extLst>
              <a:ext uri="{FF2B5EF4-FFF2-40B4-BE49-F238E27FC236}">
                <a16:creationId xmlns:a16="http://schemas.microsoft.com/office/drawing/2014/main" id="{5F155AF1-A50D-4B41-AF5B-6593B164B2A9}"/>
              </a:ext>
            </a:extLst>
          </p:cNvPr>
          <p:cNvSpPr txBox="1"/>
          <p:nvPr/>
        </p:nvSpPr>
        <p:spPr>
          <a:xfrm>
            <a:off x="274356" y="1926962"/>
            <a:ext cx="8652162" cy="2062103"/>
          </a:xfrm>
          <a:prstGeom prst="rect">
            <a:avLst/>
          </a:prstGeom>
          <a:noFill/>
        </p:spPr>
        <p:txBody>
          <a:bodyPr wrap="square" rtlCol="0">
            <a:spAutoFit/>
          </a:bodyPr>
          <a:lstStyle/>
          <a:p>
            <a:pPr marL="285750" indent="-285750">
              <a:buFont typeface="Wingdings" panose="05000000000000000000" pitchFamily="2" charset="2"/>
              <a:buChar char="§"/>
            </a:pPr>
            <a:r>
              <a:rPr lang="en-US" sz="3200" dirty="0"/>
              <a:t>Great. I want you to rest assured that anything said here tonight will remain totally </a:t>
            </a:r>
            <a:r>
              <a:rPr lang="en-US" sz="3200" b="1" u="sng" dirty="0"/>
              <a:t>confidential</a:t>
            </a:r>
            <a:r>
              <a:rPr lang="en-US" sz="3200" dirty="0"/>
              <a:t>.  So, please feel free to be as open and as honest with me as you feel you can be! Is that fair?</a:t>
            </a:r>
          </a:p>
        </p:txBody>
      </p:sp>
    </p:spTree>
    <p:extLst>
      <p:ext uri="{BB962C8B-B14F-4D97-AF65-F5344CB8AC3E}">
        <p14:creationId xmlns:p14="http://schemas.microsoft.com/office/powerpoint/2010/main" val="164625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GS 2008 v3">
  <a:themeElements>
    <a:clrScheme name="OGS 2008 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GS 2008 v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GS 2008 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GS 2008 v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GS 2008 v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GS 2008 v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GS 2008 v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GS 2008 v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GS 2008 v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GS 2008 v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GS 2008 v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GS 2008 v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GS 2008 v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GS 2008 v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OGS 2008 v3">
  <a:themeElements>
    <a:clrScheme name="OGS 2008 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GS 2008 v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GS 2008 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GS 2008 v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GS 2008 v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GS 2008 v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GS 2008 v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GS 2008 v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GS 2008 v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GS 2008 v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GS 2008 v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GS 2008 v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GS 2008 v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GS 2008 v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4311</TotalTime>
  <Words>3482</Words>
  <Application>Microsoft Office PowerPoint</Application>
  <PresentationFormat>On-screen Show (4:3)</PresentationFormat>
  <Paragraphs>389</Paragraphs>
  <Slides>62</Slides>
  <Notes>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62</vt:i4>
      </vt:variant>
    </vt:vector>
  </HeadingPairs>
  <TitlesOfParts>
    <vt:vector size="74" baseType="lpstr">
      <vt:lpstr>Arial</vt:lpstr>
      <vt:lpstr>Calibri</vt:lpstr>
      <vt:lpstr>Calibri Light</vt:lpstr>
      <vt:lpstr>Calisto MT</vt:lpstr>
      <vt:lpstr>Courier New</vt:lpstr>
      <vt:lpstr>Georgia</vt:lpstr>
      <vt:lpstr>Times New Roman</vt:lpstr>
      <vt:lpstr>Wingdings</vt:lpstr>
      <vt:lpstr>Wingdings 2</vt:lpstr>
      <vt:lpstr>Office Theme</vt:lpstr>
      <vt:lpstr>OGS 2008 v3</vt:lpstr>
      <vt:lpstr>7_OGS 2008 v3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Strong Market Knowledge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I Want To Fix It Up Before We List</vt:lpstr>
      <vt:lpstr>PowerPoint Presentation</vt:lpstr>
      <vt:lpstr>PowerPoint Presentation</vt:lpstr>
      <vt:lpstr>PowerPoint Presentation</vt:lpstr>
      <vt:lpstr>8. I Can Always Come Down In Price</vt:lpstr>
      <vt:lpstr>PowerPoint Presentation</vt:lpstr>
      <vt:lpstr>9. We’re Not Giving It Away</vt:lpstr>
      <vt:lpstr>PowerPoint Presentation</vt:lpstr>
      <vt:lpstr>PowerPoint Presentation</vt:lpstr>
      <vt:lpstr>PowerPoint Presentation</vt:lpstr>
      <vt:lpstr>11. You Do Not Handle Homes In My Price Range</vt:lpstr>
      <vt:lpstr>PowerPoint Presentation</vt:lpstr>
      <vt:lpstr>12. I Want To Know Where I’m Going        Before I Sell </vt:lpstr>
      <vt:lpstr>13. We Promised Two Other Agents We           Would Interview Them Before We           Make A Decision</vt:lpstr>
      <vt:lpstr>PowerPoint Presentation</vt:lpstr>
      <vt:lpstr>14. Why Should I List With You If You         Never Showed The Property When         It Was On the Market Before</vt:lpstr>
      <vt:lpstr>PowerPoint Presentation</vt:lpstr>
      <vt:lpstr>15. We Want To Try To Sell It On Our Own</vt:lpstr>
      <vt:lpstr>PowerPoint Presentation</vt:lpstr>
      <vt:lpstr>16. Your Office Is Not In Our Town</vt:lpstr>
      <vt:lpstr>PowerPoint Presentation</vt:lpstr>
      <vt:lpstr>17. We Want To Think About It </vt:lpstr>
      <vt:lpstr>PowerPoint Presentation</vt:lpstr>
      <vt:lpstr>18. We Cannot Lower Our Price Anymore</vt:lpstr>
      <vt:lpstr>PowerPoint Presentation</vt:lpstr>
      <vt:lpstr>19. We Will Wait For A Better Offer</vt:lpstr>
      <vt:lpstr>PowerPoint Presentation</vt:lpstr>
      <vt:lpstr>20. Seller Wants to List Above Competition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Concluding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 Step Win The Year Success Formula</dc:title>
  <dc:creator>mnuzie</dc:creator>
  <cp:lastModifiedBy>Susan O'Shea</cp:lastModifiedBy>
  <cp:revision>209</cp:revision>
  <cp:lastPrinted>2020-05-07T14:50:40Z</cp:lastPrinted>
  <dcterms:created xsi:type="dcterms:W3CDTF">2018-09-25T15:25:38Z</dcterms:created>
  <dcterms:modified xsi:type="dcterms:W3CDTF">2020-05-07T14:56:36Z</dcterms:modified>
</cp:coreProperties>
</file>